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7" r:id="rId2"/>
    <p:sldId id="282" r:id="rId3"/>
    <p:sldId id="281" r:id="rId4"/>
    <p:sldId id="268" r:id="rId5"/>
    <p:sldId id="275" r:id="rId6"/>
    <p:sldId id="272" r:id="rId7"/>
    <p:sldId id="256" r:id="rId8"/>
    <p:sldId id="269" r:id="rId9"/>
    <p:sldId id="270" r:id="rId10"/>
    <p:sldId id="271" r:id="rId11"/>
    <p:sldId id="276" r:id="rId12"/>
    <p:sldId id="279" r:id="rId13"/>
    <p:sldId id="280" r:id="rId14"/>
    <p:sldId id="273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515"/>
    <a:srgbClr val="143162"/>
    <a:srgbClr val="113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7F64-3F36-9343-B1AE-F18B349792D3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FDF8-1FCF-5448-9EA1-00469B57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we asked ourselves, “</a:t>
            </a:r>
            <a:r>
              <a:rPr lang="en-US" sz="1200" dirty="0" smtClean="0"/>
              <a:t>Can we build something for this specific demographic?”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CFDF8-1FCF-5448-9EA1-00469B5758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messalescenter.nytimes.com/stl1/groups/salesaids/documents/research/002996.pdf" TargetMode="External"/><Relationship Id="rId3" Type="http://schemas.openxmlformats.org/officeDocument/2006/relationships/hyperlink" Target="http://academic.mintel.com/display/68048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914400"/>
          </a:xfrm>
          <a:solidFill>
            <a:schemeClr val="tx2"/>
          </a:solidFill>
        </p:spPr>
        <p:txBody>
          <a:bodyPr lIns="182880">
            <a:normAutofit/>
          </a:bodyPr>
          <a:lstStyle/>
          <a:p>
            <a:pPr algn="ctr"/>
            <a:r>
              <a:rPr lang="en-US" dirty="0" err="1" smtClean="0"/>
              <a:t>www.bit.ly</a:t>
            </a:r>
            <a:r>
              <a:rPr lang="en-US" dirty="0" smtClean="0"/>
              <a:t>/</a:t>
            </a:r>
            <a:r>
              <a:rPr lang="en-US" dirty="0" err="1" smtClean="0"/>
              <a:t>nytdarkroom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3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focus showcases the award winning photography of the New York Times</a:t>
            </a:r>
          </a:p>
          <a:p>
            <a:r>
              <a:rPr lang="en-US" sz="2400" dirty="0" smtClean="0"/>
              <a:t>Powerful photos or graphics pull readers into articles</a:t>
            </a:r>
          </a:p>
          <a:p>
            <a:r>
              <a:rPr lang="en-US" sz="2400" dirty="0" smtClean="0"/>
              <a:t>Quick summaries of articles adapts to the reading behavior of younger audiences</a:t>
            </a:r>
          </a:p>
          <a:p>
            <a:r>
              <a:rPr lang="en-US" sz="2400" dirty="0" smtClean="0"/>
              <a:t>Targets a similar audience to </a:t>
            </a:r>
            <a:r>
              <a:rPr lang="en-US" sz="2400" dirty="0" err="1" smtClean="0"/>
              <a:t>NYTNow’s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</p:spPr>
        <p:txBody>
          <a:bodyPr lIns="182880">
            <a:normAutofit/>
          </a:bodyPr>
          <a:lstStyle/>
          <a:p>
            <a:r>
              <a:rPr lang="en-US" dirty="0" smtClean="0"/>
              <a:t>Benefits of the Darkroom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0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/>
          </a:bodyPr>
          <a:lstStyle/>
          <a:p>
            <a:r>
              <a:rPr lang="en-US" sz="2400" dirty="0"/>
              <a:t>Value of the homepage is decreasing. Need for an emphasis on sharing of content</a:t>
            </a:r>
          </a:p>
          <a:p>
            <a:pPr lvl="1"/>
            <a:r>
              <a:rPr lang="en-US" sz="2200" dirty="0" smtClean="0"/>
              <a:t>Photos are generally more impactful when shared</a:t>
            </a:r>
          </a:p>
          <a:p>
            <a:pPr lvl="1"/>
            <a:r>
              <a:rPr lang="en-US" sz="2200" dirty="0" smtClean="0"/>
              <a:t>Social media is typically built around visuals</a:t>
            </a:r>
          </a:p>
          <a:p>
            <a:r>
              <a:rPr lang="en-US" sz="2400" dirty="0" smtClean="0"/>
              <a:t>Resurfacing/repackaging old content in new ways</a:t>
            </a:r>
          </a:p>
          <a:p>
            <a:pPr lvl="1"/>
            <a:r>
              <a:rPr lang="en-US" sz="2200" dirty="0" smtClean="0"/>
              <a:t>Old photos are still impactful whereas old headlines may not feel relevant at a glance</a:t>
            </a:r>
          </a:p>
          <a:p>
            <a:r>
              <a:rPr lang="en-US" sz="2400" dirty="0" smtClean="0"/>
              <a:t>Best-read </a:t>
            </a:r>
            <a:r>
              <a:rPr lang="en-US" sz="2400" dirty="0" err="1" smtClean="0"/>
              <a:t>Flipboard</a:t>
            </a:r>
            <a:r>
              <a:rPr lang="en-US" sz="2400" dirty="0" smtClean="0"/>
              <a:t> collection was of Times content</a:t>
            </a:r>
          </a:p>
          <a:p>
            <a:pPr lvl="1"/>
            <a:r>
              <a:rPr lang="en-US" dirty="0"/>
              <a:t>“It’s crazy that we’re doing this on a third-party platform and letting them reap many of the benefits”</a:t>
            </a:r>
          </a:p>
          <a:p>
            <a:endParaRPr lang="en-US" sz="2200" dirty="0" smtClean="0"/>
          </a:p>
          <a:p>
            <a:pPr lvl="1"/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</p:spPr>
        <p:txBody>
          <a:bodyPr lIns="182880">
            <a:normAutofit/>
          </a:bodyPr>
          <a:lstStyle/>
          <a:p>
            <a:r>
              <a:rPr lang="en-US" dirty="0" smtClean="0"/>
              <a:t>Addressing the Innovation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9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sz="2200" u="sng" dirty="0"/>
              <a:t>Phase 1; niche marketing</a:t>
            </a:r>
          </a:p>
          <a:p>
            <a:pPr marL="349250" lvl="2" indent="0">
              <a:spcBef>
                <a:spcPts val="2000"/>
              </a:spcBef>
              <a:buNone/>
            </a:pPr>
            <a:r>
              <a:rPr lang="en-US" sz="2000" dirty="0"/>
              <a:t>	Target niche market of creators. Photographers, 	videographers, artists, etc.</a:t>
            </a:r>
            <a:endParaRPr lang="en-US" dirty="0"/>
          </a:p>
          <a:p>
            <a:r>
              <a:rPr lang="en-US" u="sng" dirty="0"/>
              <a:t>Phase 2; mass marketing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dirty="0"/>
              <a:t>      	Expand target to mass market of young adults ages 18 </a:t>
            </a:r>
            <a:r>
              <a:rPr lang="en-US" i="1" dirty="0"/>
              <a:t>– </a:t>
            </a:r>
            <a:r>
              <a:rPr lang="en-US" dirty="0"/>
              <a:t>34, 	who will be encouraged by the early adopters from Phase 1.</a:t>
            </a:r>
            <a:endParaRPr lang="en-US" u="sng" dirty="0"/>
          </a:p>
          <a:p>
            <a:r>
              <a:rPr lang="en-US" u="sng" dirty="0"/>
              <a:t>Phase 3; precision marketing</a:t>
            </a:r>
          </a:p>
          <a:p>
            <a:pPr marL="0" indent="0">
              <a:buNone/>
            </a:pPr>
            <a:r>
              <a:rPr lang="en-US" dirty="0"/>
              <a:t>     	Implement focused acquisition and retention strategy with  	current subscribers and registered users.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</p:spPr>
        <p:txBody>
          <a:bodyPr lIns="182880">
            <a:normAutofit/>
          </a:bodyPr>
          <a:lstStyle/>
          <a:p>
            <a:r>
              <a:rPr lang="en-US" dirty="0"/>
              <a:t>Target Audience Strategy</a:t>
            </a:r>
          </a:p>
        </p:txBody>
      </p:sp>
    </p:spTree>
    <p:extLst>
      <p:ext uri="{BB962C8B-B14F-4D97-AF65-F5344CB8AC3E}">
        <p14:creationId xmlns:p14="http://schemas.microsoft.com/office/powerpoint/2010/main" val="63163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 lnSpcReduction="10000"/>
          </a:bodyPr>
          <a:lstStyle/>
          <a:p>
            <a:r>
              <a:rPr lang="en-US" sz="1700" u="sng" dirty="0">
                <a:solidFill>
                  <a:srgbClr val="103154"/>
                </a:solidFill>
              </a:rPr>
              <a:t>Phase 1</a:t>
            </a:r>
          </a:p>
          <a:p>
            <a:pPr lvl="1">
              <a:buFontTx/>
              <a:buChar char="-"/>
            </a:pPr>
            <a:r>
              <a:rPr lang="en-US" sz="1700" b="1" dirty="0">
                <a:solidFill>
                  <a:srgbClr val="103154"/>
                </a:solidFill>
              </a:rPr>
              <a:t>Launch new product: </a:t>
            </a:r>
            <a:r>
              <a:rPr lang="en-US" sz="1700" dirty="0">
                <a:solidFill>
                  <a:srgbClr val="103154"/>
                </a:solidFill>
              </a:rPr>
              <a:t>Launch NYT DARKROOM by January 2015.</a:t>
            </a:r>
          </a:p>
          <a:p>
            <a:pPr lvl="1">
              <a:buFontTx/>
              <a:buChar char="-"/>
            </a:pPr>
            <a:r>
              <a:rPr lang="en-US" sz="1700" b="1" dirty="0">
                <a:solidFill>
                  <a:srgbClr val="174576"/>
                </a:solidFill>
              </a:rPr>
              <a:t>Build product awareness:</a:t>
            </a:r>
            <a:r>
              <a:rPr lang="en-US" sz="1700" b="1" dirty="0">
                <a:solidFill>
                  <a:srgbClr val="103154"/>
                </a:solidFill>
              </a:rPr>
              <a:t> </a:t>
            </a:r>
            <a:r>
              <a:rPr lang="en-US" sz="1700" dirty="0">
                <a:solidFill>
                  <a:srgbClr val="143162"/>
                </a:solidFill>
              </a:rPr>
              <a:t>Target 20 top influencers with average audience size of 500,000 followers. Overall potential to reach 10,000,000.</a:t>
            </a:r>
            <a:endParaRPr lang="en-US" sz="1700" u="sng" dirty="0">
              <a:solidFill>
                <a:srgbClr val="143162"/>
              </a:solidFill>
            </a:endParaRPr>
          </a:p>
          <a:p>
            <a:r>
              <a:rPr lang="en-US" sz="17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Phase 2</a:t>
            </a:r>
          </a:p>
          <a:p>
            <a:pPr lvl="1">
              <a:buFontTx/>
              <a:buChar char="-"/>
            </a:pP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product awareness: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Raise awareness of NYT DARKROOM  by 30% in 2015.</a:t>
            </a:r>
          </a:p>
          <a:p>
            <a:pPr lvl="1">
              <a:buFontTx/>
              <a:buChar char="-"/>
            </a:pP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Drive site traffic: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the end of 2015 have steady stream of approximately 400,000 visitors per month to the NYT Darkroom subdomain.</a:t>
            </a:r>
          </a:p>
          <a:p>
            <a:pPr lvl="1">
              <a:buFontTx/>
              <a:buChar char="-"/>
            </a:pP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Acquire new customers: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sales in the 18-34 age bracket by 10% within one year of launch.</a:t>
            </a:r>
          </a:p>
          <a:p>
            <a:r>
              <a:rPr lang="en-US" sz="17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Phase 3</a:t>
            </a:r>
          </a:p>
          <a:p>
            <a:pPr lvl="1">
              <a:buFontTx/>
              <a:buChar char="-"/>
            </a:pP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profitability: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the rate that registered users turn into subscribers by 4% in 2015. Increase retention rate of subscribers by 4% in 2015.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</p:spPr>
        <p:txBody>
          <a:bodyPr lIns="182880">
            <a:normAutofit/>
          </a:bodyPr>
          <a:lstStyle/>
          <a:p>
            <a:r>
              <a:rPr lang="en-US" dirty="0"/>
              <a:t>Marketing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35736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More comprehensive Photo API</a:t>
            </a:r>
            <a:endParaRPr lang="en-US" sz="2200" dirty="0" smtClean="0"/>
          </a:p>
          <a:p>
            <a:r>
              <a:rPr lang="en-US" sz="2600" dirty="0" smtClean="0"/>
              <a:t>Develop a mobile web/app implementation</a:t>
            </a:r>
          </a:p>
          <a:p>
            <a:r>
              <a:rPr lang="en-US" sz="2400" dirty="0" smtClean="0"/>
              <a:t>Collections </a:t>
            </a:r>
            <a:r>
              <a:rPr lang="en-US" sz="2400" dirty="0" smtClean="0"/>
              <a:t>to share groups of photos or related articles</a:t>
            </a:r>
          </a:p>
          <a:p>
            <a:pPr lvl="1"/>
            <a:r>
              <a:rPr lang="en-US" sz="2200" dirty="0" smtClean="0"/>
              <a:t>User and editor generated collections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</p:spPr>
        <p:txBody>
          <a:bodyPr lIns="182880">
            <a:normAutofit/>
          </a:bodyPr>
          <a:lstStyle/>
          <a:p>
            <a:r>
              <a:rPr lang="en-US" dirty="0" smtClean="0"/>
              <a:t>Possible future of the Darkroom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7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914400"/>
          </a:xfrm>
          <a:solidFill>
            <a:schemeClr val="tx2"/>
          </a:solidFill>
        </p:spPr>
        <p:txBody>
          <a:bodyPr lIns="182880">
            <a:normAutofit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8161" y="3886200"/>
            <a:ext cx="376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94C515"/>
                </a:solidFill>
              </a:rPr>
              <a:t>www.bit.ly</a:t>
            </a:r>
            <a:r>
              <a:rPr lang="en-US" sz="2400" dirty="0" smtClean="0">
                <a:solidFill>
                  <a:srgbClr val="94C515"/>
                </a:solidFill>
              </a:rPr>
              <a:t>/</a:t>
            </a:r>
            <a:r>
              <a:rPr lang="en-US" sz="2400" dirty="0" err="1" smtClean="0">
                <a:solidFill>
                  <a:srgbClr val="94C515"/>
                </a:solidFill>
              </a:rPr>
              <a:t>nytdarkroom</a:t>
            </a:r>
            <a:endParaRPr lang="en-US" sz="2400" dirty="0">
              <a:solidFill>
                <a:srgbClr val="94C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914400"/>
          </a:xfrm>
          <a:solidFill>
            <a:schemeClr val="tx2"/>
          </a:solidFill>
        </p:spPr>
        <p:txBody>
          <a:bodyPr lIns="182880">
            <a:normAutofit/>
          </a:bodyPr>
          <a:lstStyle/>
          <a:p>
            <a:pPr algn="ctr"/>
            <a:r>
              <a:rPr lang="en-US" dirty="0" smtClean="0"/>
              <a:t>Audience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Average age of New York Times subscriber is 47</a:t>
            </a:r>
            <a:r>
              <a:rPr lang="en-US" sz="2400" baseline="30000" dirty="0" smtClean="0"/>
              <a:t>1</a:t>
            </a:r>
            <a:endParaRPr lang="en-US" sz="2400" dirty="0" smtClean="0"/>
          </a:p>
          <a:p>
            <a:r>
              <a:rPr lang="en-US" sz="2400" dirty="0" smtClean="0"/>
              <a:t>Over 75% of subscribers are age 35+</a:t>
            </a:r>
          </a:p>
          <a:p>
            <a:r>
              <a:rPr lang="en-US" sz="2400" dirty="0" smtClean="0"/>
              <a:t>Young adults’ media consumption patterns differ from older generations</a:t>
            </a:r>
            <a:r>
              <a:rPr lang="en-US" sz="2400" baseline="30000" dirty="0" smtClean="0"/>
              <a:t>2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  <a:solidFill>
            <a:schemeClr val="tx2"/>
          </a:solidFill>
        </p:spPr>
        <p:txBody>
          <a:bodyPr lIns="182880">
            <a:normAutofit/>
          </a:bodyPr>
          <a:lstStyle/>
          <a:p>
            <a:r>
              <a:rPr lang="en-US" dirty="0" smtClean="0"/>
              <a:t>The Opportunity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2293" y="5823936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https://timessalescenter.nytimes.com/stl1/groups/salesaids/documents/research/002996.</a:t>
            </a:r>
            <a:r>
              <a:rPr lang="en-US" sz="900" dirty="0" smtClean="0">
                <a:hlinkClick r:id="rId2"/>
              </a:rPr>
              <a:t>pdf</a:t>
            </a:r>
            <a:endParaRPr lang="en-US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 err="1" smtClean="0"/>
              <a:t>Hulkower</a:t>
            </a:r>
            <a:r>
              <a:rPr lang="en-US" sz="900" dirty="0"/>
              <a:t>, Billy. </a:t>
            </a:r>
            <a:r>
              <a:rPr lang="en-US" sz="900" i="1" dirty="0"/>
              <a:t>Living Online - US - May 2014</a:t>
            </a:r>
            <a:r>
              <a:rPr lang="en-US" sz="900" dirty="0"/>
              <a:t>. </a:t>
            </a:r>
            <a:r>
              <a:rPr lang="en-US" sz="900" dirty="0" err="1"/>
              <a:t>N.p</a:t>
            </a:r>
            <a:r>
              <a:rPr lang="en-US" sz="900" dirty="0"/>
              <a:t>.: </a:t>
            </a:r>
            <a:r>
              <a:rPr lang="en-US" sz="900" dirty="0" err="1"/>
              <a:t>n.p</a:t>
            </a:r>
            <a:r>
              <a:rPr lang="en-US" sz="900" dirty="0"/>
              <a:t>., </a:t>
            </a:r>
            <a:r>
              <a:rPr lang="en-US" sz="900" dirty="0" err="1"/>
              <a:t>n.d.</a:t>
            </a:r>
            <a:r>
              <a:rPr lang="en-US" sz="900" dirty="0"/>
              <a:t> </a:t>
            </a:r>
            <a:r>
              <a:rPr lang="en-US" sz="900" i="1" dirty="0"/>
              <a:t>Mintel Oxygen</a:t>
            </a:r>
            <a:r>
              <a:rPr lang="en-US" sz="900" dirty="0"/>
              <a:t>. Web. 28 July 2014.  </a:t>
            </a:r>
            <a:r>
              <a:rPr lang="en-US" sz="900" dirty="0">
                <a:hlinkClick r:id="rId3"/>
              </a:rPr>
              <a:t>http://academic.mintel.com/display/680487/#</a:t>
            </a:r>
            <a:r>
              <a:rPr lang="en-US" sz="900" dirty="0"/>
              <a:t>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5006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/>
          </a:bodyPr>
          <a:lstStyle/>
          <a:p>
            <a:r>
              <a:rPr lang="en-US" sz="2400" dirty="0"/>
              <a:t>Visual social media</a:t>
            </a:r>
          </a:p>
          <a:p>
            <a:pPr lvl="1"/>
            <a:r>
              <a:rPr lang="en-US" sz="2200" dirty="0" err="1"/>
              <a:t>Tumblr</a:t>
            </a:r>
            <a:r>
              <a:rPr lang="en-US" sz="2200" dirty="0"/>
              <a:t>, </a:t>
            </a:r>
            <a:r>
              <a:rPr lang="en-US" sz="2200" dirty="0" err="1"/>
              <a:t>Pinterest</a:t>
            </a:r>
            <a:r>
              <a:rPr lang="en-US" sz="2200" dirty="0"/>
              <a:t>, </a:t>
            </a:r>
            <a:r>
              <a:rPr lang="en-US" sz="2200" dirty="0" err="1"/>
              <a:t>Instagram</a:t>
            </a:r>
            <a:endParaRPr lang="en-US" sz="2400" dirty="0" smtClean="0"/>
          </a:p>
          <a:p>
            <a:r>
              <a:rPr lang="en-US" sz="2400" dirty="0" smtClean="0"/>
              <a:t>Short-form </a:t>
            </a:r>
            <a:r>
              <a:rPr lang="en-US" sz="2400" dirty="0" smtClean="0"/>
              <a:t>news articles</a:t>
            </a:r>
            <a:endParaRPr lang="en-US" sz="2400" dirty="0" smtClean="0"/>
          </a:p>
          <a:p>
            <a:pPr lvl="1"/>
            <a:r>
              <a:rPr lang="en-US" sz="2200" dirty="0" err="1" smtClean="0"/>
              <a:t>Buzzfeed</a:t>
            </a:r>
            <a:r>
              <a:rPr lang="en-US" sz="2200" dirty="0" smtClean="0"/>
              <a:t>, Circa</a:t>
            </a:r>
          </a:p>
          <a:p>
            <a:r>
              <a:rPr lang="en-US" sz="2400" dirty="0" smtClean="0"/>
              <a:t>Visual Aggregators</a:t>
            </a:r>
          </a:p>
          <a:p>
            <a:pPr lvl="1"/>
            <a:r>
              <a:rPr lang="en-US" sz="2200" dirty="0" err="1" smtClean="0"/>
              <a:t>Zite</a:t>
            </a:r>
            <a:r>
              <a:rPr lang="en-US" sz="2200" dirty="0" smtClean="0"/>
              <a:t>, </a:t>
            </a:r>
            <a:r>
              <a:rPr lang="en-US" sz="2200" dirty="0" err="1" smtClean="0"/>
              <a:t>Flipboard</a:t>
            </a:r>
            <a:endParaRPr lang="en-US" sz="22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</p:spPr>
        <p:txBody>
          <a:bodyPr lIns="182880">
            <a:normAutofit/>
          </a:bodyPr>
          <a:lstStyle/>
          <a:p>
            <a:r>
              <a:rPr lang="en-US" dirty="0" smtClean="0"/>
              <a:t>What are younger audiences using?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0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/>
          </a:bodyPr>
          <a:lstStyle/>
          <a:p>
            <a:r>
              <a:rPr lang="en-US" sz="2400" dirty="0"/>
              <a:t>Need for “digital-first” approach to reporting the </a:t>
            </a:r>
            <a:r>
              <a:rPr lang="en-US" sz="2400" dirty="0" smtClean="0"/>
              <a:t>news</a:t>
            </a:r>
            <a:endParaRPr lang="en-US" sz="2400" dirty="0"/>
          </a:p>
          <a:p>
            <a:r>
              <a:rPr lang="en-US" sz="2400" dirty="0" smtClean="0"/>
              <a:t>“[The home page’s] impact is waning. Only a third of our readers ever visit it. And those who do visit are spending less time”</a:t>
            </a:r>
          </a:p>
          <a:p>
            <a:r>
              <a:rPr lang="en-US" sz="2400" dirty="0" smtClean="0"/>
              <a:t>“The Times needs to do a better job of resurfacing archival content”</a:t>
            </a:r>
          </a:p>
          <a:p>
            <a:r>
              <a:rPr lang="en-US" sz="2400" dirty="0" smtClean="0"/>
              <a:t>The best-read </a:t>
            </a:r>
            <a:r>
              <a:rPr lang="en-US" sz="2400" dirty="0" err="1" smtClean="0"/>
              <a:t>Flipboard</a:t>
            </a:r>
            <a:r>
              <a:rPr lang="en-US" sz="2400" dirty="0" smtClean="0"/>
              <a:t> collection was of Times content (created on a whim)</a:t>
            </a:r>
          </a:p>
          <a:p>
            <a:pPr lvl="1"/>
            <a:r>
              <a:rPr lang="en-US" dirty="0" smtClean="0"/>
              <a:t>“It’s crazy that we’re doing this on a third-party platform and letting them reap many of the benefits”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  <a:solidFill>
            <a:srgbClr val="333333"/>
          </a:solidFill>
        </p:spPr>
        <p:txBody>
          <a:bodyPr lIns="182880">
            <a:normAutofit/>
          </a:bodyPr>
          <a:lstStyle/>
          <a:p>
            <a:r>
              <a:rPr lang="en-US" dirty="0" smtClean="0"/>
              <a:t>The Innovation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0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3820" y="2828837"/>
            <a:ext cx="5236360" cy="120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Can we build something for this specific demographic that retains the theme of the Times?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83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9144000" cy="87782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NYT Darkroom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2" y="3034553"/>
            <a:ext cx="8826488" cy="382344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 visual approach to staying up-to-date with the news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Faster, easier, more efficient way to browse the news</a:t>
            </a:r>
          </a:p>
          <a:p>
            <a:r>
              <a:rPr lang="en-US" sz="2400" dirty="0" smtClean="0"/>
              <a:t>Repackages Times content with an emphasis on photos</a:t>
            </a:r>
          </a:p>
          <a:p>
            <a:r>
              <a:rPr lang="en-US" sz="2400" dirty="0" smtClean="0"/>
              <a:t>Aligns </a:t>
            </a:r>
            <a:r>
              <a:rPr lang="en-US" sz="2400" dirty="0"/>
              <a:t>with photo-sharing service trends that are already popular among the target, but </a:t>
            </a:r>
            <a:r>
              <a:rPr lang="en-US" sz="2400" dirty="0" smtClean="0"/>
              <a:t>provides unique </a:t>
            </a:r>
            <a:r>
              <a:rPr lang="en-US" sz="2400" dirty="0"/>
              <a:t>and compelling content</a:t>
            </a:r>
          </a:p>
          <a:p>
            <a:endParaRPr lang="en-US" sz="2400" dirty="0" smtClean="0"/>
          </a:p>
          <a:p>
            <a:r>
              <a:rPr lang="en-US" sz="2400" dirty="0" smtClean="0"/>
              <a:t>Let’s see a demo: </a:t>
            </a:r>
            <a:r>
              <a:rPr lang="en-US" sz="2400" dirty="0" err="1">
                <a:solidFill>
                  <a:srgbClr val="94C515"/>
                </a:solidFill>
              </a:rPr>
              <a:t>b</a:t>
            </a:r>
            <a:r>
              <a:rPr lang="en-US" sz="2400" dirty="0" err="1" smtClean="0">
                <a:solidFill>
                  <a:srgbClr val="94C515"/>
                </a:solidFill>
              </a:rPr>
              <a:t>it.ly</a:t>
            </a:r>
            <a:r>
              <a:rPr lang="en-US" sz="2400" dirty="0" smtClean="0">
                <a:solidFill>
                  <a:srgbClr val="94C515"/>
                </a:solidFill>
              </a:rPr>
              <a:t>/</a:t>
            </a:r>
            <a:r>
              <a:rPr lang="en-US" sz="2400" dirty="0" err="1" smtClean="0">
                <a:solidFill>
                  <a:srgbClr val="94C515"/>
                </a:solidFill>
              </a:rPr>
              <a:t>nytd</a:t>
            </a:r>
            <a:r>
              <a:rPr lang="en-US" sz="2400" dirty="0" err="1" smtClean="0">
                <a:solidFill>
                  <a:srgbClr val="94C515"/>
                </a:solidFill>
              </a:rPr>
              <a:t>arkroom</a:t>
            </a:r>
            <a:endParaRPr lang="en-US" sz="2400" dirty="0" smtClean="0">
              <a:solidFill>
                <a:srgbClr val="94C515"/>
              </a:solidFill>
            </a:endParaRPr>
          </a:p>
          <a:p>
            <a:endParaRPr lang="en-US" sz="2200" dirty="0" smtClean="0"/>
          </a:p>
          <a:p>
            <a:endParaRPr lang="en-US" sz="24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</p:spPr>
        <p:txBody>
          <a:bodyPr lIns="182880">
            <a:normAutofit/>
          </a:bodyPr>
          <a:lstStyle/>
          <a:p>
            <a:r>
              <a:rPr lang="en-US" dirty="0" smtClean="0"/>
              <a:t>NYT Darkroom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0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601466"/>
            <a:ext cx="8651520" cy="4664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CSS,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</a:t>
            </a:r>
            <a:r>
              <a:rPr lang="en-US" sz="2400" dirty="0" err="1" smtClean="0"/>
              <a:t>JQuery</a:t>
            </a:r>
            <a:endParaRPr lang="en-US" sz="2400" dirty="0"/>
          </a:p>
          <a:p>
            <a:r>
              <a:rPr lang="en-US" sz="2400" dirty="0" err="1" smtClean="0"/>
              <a:t>Fancybox</a:t>
            </a:r>
            <a:r>
              <a:rPr lang="en-US" sz="2400" dirty="0" smtClean="0"/>
              <a:t>, Foundation, Masonry</a:t>
            </a:r>
          </a:p>
          <a:p>
            <a:r>
              <a:rPr lang="en-US" sz="2400" dirty="0" smtClean="0"/>
              <a:t>Most Popular API --&gt; Photo API</a:t>
            </a:r>
            <a:endParaRPr lang="en-US" sz="22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419764"/>
            <a:ext cx="8913813" cy="914400"/>
          </a:xfrm>
        </p:spPr>
        <p:txBody>
          <a:bodyPr lIns="182880">
            <a:norm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0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639</TotalTime>
  <Words>639</Words>
  <Application>Microsoft Macintosh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Perception</vt:lpstr>
      <vt:lpstr>www.bit.ly/nytdarkroom</vt:lpstr>
      <vt:lpstr>Audience Growth</vt:lpstr>
      <vt:lpstr>The Opportunity</vt:lpstr>
      <vt:lpstr>What are younger audiences using?</vt:lpstr>
      <vt:lpstr>The Innovation Report</vt:lpstr>
      <vt:lpstr>PowerPoint Presentation</vt:lpstr>
      <vt:lpstr>NYT Darkroom</vt:lpstr>
      <vt:lpstr>NYT Darkroom</vt:lpstr>
      <vt:lpstr>Technology</vt:lpstr>
      <vt:lpstr>Benefits of the Darkroom</vt:lpstr>
      <vt:lpstr>Addressing the Innovation Report</vt:lpstr>
      <vt:lpstr>Target Audience Strategy</vt:lpstr>
      <vt:lpstr>Marketing Objectives</vt:lpstr>
      <vt:lpstr>Possible future of the Darkroom</vt:lpstr>
      <vt:lpstr>Questions?</vt:lpstr>
    </vt:vector>
  </TitlesOfParts>
  <Company>The New York Times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NYT Darkroom</dc:title>
  <dc:creator>Jeffrey Shih</dc:creator>
  <cp:lastModifiedBy>Jeffrey Shih</cp:lastModifiedBy>
  <cp:revision>53</cp:revision>
  <dcterms:created xsi:type="dcterms:W3CDTF">2014-08-04T15:20:31Z</dcterms:created>
  <dcterms:modified xsi:type="dcterms:W3CDTF">2014-08-06T20:12:26Z</dcterms:modified>
</cp:coreProperties>
</file>