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73" r:id="rId7"/>
    <p:sldId id="274" r:id="rId8"/>
    <p:sldId id="267" r:id="rId9"/>
    <p:sldId id="268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69910-945E-EC43-981A-A63F0A583EEC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 smtClean="0"/>
              <a:t>Deconstruction of a science paper’s data-evidence basis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Mapes, Jan 22, 2018</a:t>
            </a:r>
          </a:p>
          <a:p>
            <a:r>
              <a:rPr lang="en-US" smtClean="0"/>
              <a:t>MPO/ATM </a:t>
            </a:r>
            <a:r>
              <a:rPr lang="en-US" dirty="0" smtClean="0"/>
              <a:t>624</a:t>
            </a:r>
          </a:p>
          <a:p>
            <a:r>
              <a:rPr lang="en-US" dirty="0" smtClean="0"/>
              <a:t>Spring 2018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875" y="857407"/>
            <a:ext cx="2589125" cy="1469868"/>
          </a:xfrm>
          <a:prstGeom prst="rect">
            <a:avLst/>
          </a:prstGeom>
        </p:spPr>
      </p:pic>
      <p:pic>
        <p:nvPicPr>
          <p:cNvPr id="15" name="Picture 14" descr="PastedGraphic-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1"/>
            <a:ext cx="3937430" cy="172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Abstract, and how figures </a:t>
            </a:r>
            <a:br>
              <a:rPr lang="en-US" dirty="0" smtClean="0"/>
            </a:br>
            <a:r>
              <a:rPr lang="en-US" dirty="0" smtClean="0"/>
              <a:t>support its claims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2305330" y="2843992"/>
            <a:ext cx="2774953" cy="3727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339" y="2327275"/>
            <a:ext cx="7246644" cy="417502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rot="5400000" flipH="1" flipV="1">
            <a:off x="3988326" y="1655609"/>
            <a:ext cx="3730424" cy="2705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500934" y="1295401"/>
            <a:ext cx="4185866" cy="3578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Title, citation</a:t>
            </a:r>
          </a:p>
          <a:p>
            <a:pPr lvl="3"/>
            <a:r>
              <a:rPr lang="en-US" dirty="0" smtClean="0"/>
              <a:t>A Study of Links Between the Arctic and The </a:t>
            </a:r>
            <a:r>
              <a:rPr lang="en-US" dirty="0" err="1" smtClean="0"/>
              <a:t>Midlatitude</a:t>
            </a:r>
            <a:r>
              <a:rPr lang="en-US" dirty="0" smtClean="0"/>
              <a:t> Jet- stream Using Granger and Pearl Causality </a:t>
            </a:r>
          </a:p>
          <a:p>
            <a:pPr lvl="4"/>
            <a:r>
              <a:rPr lang="en-US" dirty="0" err="1" smtClean="0"/>
              <a:t>Savini</a:t>
            </a:r>
            <a:r>
              <a:rPr lang="en-US" dirty="0" smtClean="0"/>
              <a:t> Samarasinghe</a:t>
            </a:r>
            <a:r>
              <a:rPr lang="en-US" sz="600" dirty="0" smtClean="0"/>
              <a:t>1</a:t>
            </a:r>
            <a:r>
              <a:rPr lang="en-US" dirty="0" smtClean="0"/>
              <a:t>, Marie C. McGraw</a:t>
            </a:r>
            <a:r>
              <a:rPr lang="en-US" sz="600" dirty="0" smtClean="0"/>
              <a:t>2</a:t>
            </a:r>
            <a:r>
              <a:rPr lang="en-US" dirty="0" smtClean="0"/>
              <a:t>, Elizabeth A. Barnes</a:t>
            </a:r>
            <a:r>
              <a:rPr lang="en-US" sz="600" dirty="0" smtClean="0"/>
              <a:t>2 </a:t>
            </a:r>
            <a:r>
              <a:rPr lang="en-US" dirty="0" smtClean="0"/>
              <a:t>and </a:t>
            </a:r>
            <a:r>
              <a:rPr lang="en-US" dirty="0" err="1" smtClean="0"/>
              <a:t>Imme</a:t>
            </a:r>
            <a:r>
              <a:rPr lang="en-US" dirty="0" smtClean="0"/>
              <a:t> Ebert-Uphoff</a:t>
            </a:r>
            <a:r>
              <a:rPr lang="en-US" sz="600" dirty="0" smtClean="0"/>
              <a:t>1∗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Size of evidence set: </a:t>
            </a:r>
          </a:p>
          <a:p>
            <a:pPr lvl="1"/>
            <a:r>
              <a:rPr lang="en-US" dirty="0" smtClean="0"/>
              <a:t>4 figures (plus 2 in supplement), 0 tables</a:t>
            </a:r>
          </a:p>
          <a:p>
            <a:pPr lvl="1"/>
            <a:r>
              <a:rPr lang="en-US" dirty="0" smtClean="0"/>
              <a:t>? magic-number (in-text) results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each figure, table, or # into a slide of this </a:t>
            </a:r>
            <a:r>
              <a:rPr lang="en-US" dirty="0" err="1" smtClean="0"/>
              <a:t>powerpoint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Categorize it according to the list at </a:t>
            </a:r>
            <a:r>
              <a:rPr lang="en-US" dirty="0" err="1" smtClean="0"/>
              <a:t>EVIDENCE_TYPES.md</a:t>
            </a:r>
            <a:r>
              <a:rPr lang="en-US" dirty="0" smtClean="0"/>
              <a:t> on the course repo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If none of those categories quite fit, expand </a:t>
            </a:r>
            <a:r>
              <a:rPr lang="en-US" dirty="0" err="1" smtClean="0">
                <a:solidFill>
                  <a:srgbClr val="FF0000"/>
                </a:solidFill>
              </a:rPr>
              <a:t>EVIDENCE_TYPES.md</a:t>
            </a:r>
            <a:r>
              <a:rPr lang="en-US" dirty="0" smtClean="0">
                <a:solidFill>
                  <a:srgbClr val="FF0000"/>
                </a:solidFill>
              </a:rPr>
              <a:t> in your fork, and make a pull request! </a:t>
            </a:r>
            <a:r>
              <a:rPr lang="en-US" dirty="0" smtClean="0"/>
              <a:t>Try to follow the outline there, to keep our ideas compact and coherent. I may suggest edits before final PR acceptance.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Finally, paste the Abstract on a last slide here. Annotate it with little figure thumbnails connected to each claim or account of nature, to show how those are rooted in the figures (and thus in data).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Put your .</a:t>
            </a:r>
            <a:r>
              <a:rPr lang="en-US" dirty="0" err="1" smtClean="0"/>
              <a:t>pptx</a:t>
            </a:r>
            <a:r>
              <a:rPr lang="en-US" dirty="0" smtClean="0"/>
              <a:t> in your fork of the class repo, sync with your Web fork, and make a Pull Request!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84" y="1197315"/>
            <a:ext cx="6156389" cy="4532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28648"/>
            <a:ext cx="8229600" cy="192935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“summary display of raw data”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 DJF mean is a statistic, a form of summary</a:t>
            </a:r>
          </a:p>
          <a:p>
            <a:r>
              <a:rPr lang="en-US" dirty="0" smtClean="0"/>
              <a:t>It also functions as a base map and guide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449" y="0"/>
            <a:ext cx="6649551" cy="6448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71072" cy="1143000"/>
          </a:xfrm>
        </p:spPr>
        <p:txBody>
          <a:bodyPr/>
          <a:lstStyle/>
          <a:p>
            <a:r>
              <a:rPr lang="en-US" dirty="0" smtClean="0"/>
              <a:t>Figs 2,3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85399"/>
            <a:ext cx="4044827" cy="2467776"/>
          </a:xfrm>
        </p:spPr>
        <p:txBody>
          <a:bodyPr/>
          <a:lstStyle/>
          <a:p>
            <a:r>
              <a:rPr lang="en-US" dirty="0" smtClean="0"/>
              <a:t>This figure is a claim of </a:t>
            </a:r>
            <a:r>
              <a:rPr lang="en-US" dirty="0" err="1" smtClean="0"/>
              <a:t>relationship(s</a:t>
            </a:r>
            <a:r>
              <a:rPr lang="en-US" dirty="0" smtClean="0"/>
              <a:t>)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Causality interpretation is claimed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50456" r="4410" b="57520"/>
          <a:stretch>
            <a:fillRect/>
          </a:stretch>
        </p:blipFill>
        <p:spPr>
          <a:xfrm>
            <a:off x="2533980" y="0"/>
            <a:ext cx="6610020" cy="6033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71072" cy="883567"/>
          </a:xfrm>
        </p:spPr>
        <p:txBody>
          <a:bodyPr/>
          <a:lstStyle/>
          <a:p>
            <a:r>
              <a:rPr lang="en-US" dirty="0" smtClean="0"/>
              <a:t>Figs 2,3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59313"/>
            <a:ext cx="3230338" cy="24677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figure is a claim of </a:t>
            </a:r>
            <a:r>
              <a:rPr lang="en-US" dirty="0" err="1" smtClean="0"/>
              <a:t>relationship(s</a:t>
            </a:r>
            <a:r>
              <a:rPr lang="en-US" dirty="0" smtClean="0"/>
              <a:t>)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Causality interpretation is claimed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349500"/>
            <a:ext cx="7213600" cy="450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71072" cy="883567"/>
          </a:xfrm>
        </p:spPr>
        <p:txBody>
          <a:bodyPr/>
          <a:lstStyle/>
          <a:p>
            <a:r>
              <a:rPr lang="en-US" dirty="0" smtClean="0"/>
              <a:t>Fig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59313"/>
            <a:ext cx="3230338" cy="2467776"/>
          </a:xfrm>
        </p:spPr>
        <p:txBody>
          <a:bodyPr>
            <a:normAutofit/>
          </a:bodyPr>
          <a:lstStyle/>
          <a:p>
            <a:r>
              <a:rPr lang="en-US" dirty="0" smtClean="0"/>
              <a:t>This figure is a schematic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summarizes meaning of other figures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stedGraphic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4606"/>
            <a:ext cx="8210443" cy="43109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43" y="0"/>
            <a:ext cx="8229600" cy="1143000"/>
          </a:xfrm>
        </p:spPr>
        <p:txBody>
          <a:bodyPr/>
          <a:lstStyle/>
          <a:p>
            <a:r>
              <a:rPr lang="en-US" dirty="0" smtClean="0"/>
              <a:t>Figure S1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94682"/>
            <a:ext cx="8229600" cy="1363317"/>
          </a:xfrm>
        </p:spPr>
        <p:txBody>
          <a:bodyPr/>
          <a:lstStyle/>
          <a:p>
            <a:r>
              <a:rPr lang="en-US" dirty="0" smtClean="0"/>
              <a:t>This figure </a:t>
            </a:r>
            <a:r>
              <a:rPr lang="en-US" i="1" dirty="0" smtClean="0"/>
              <a:t>claims similarity </a:t>
            </a:r>
            <a:r>
              <a:rPr lang="en-US" dirty="0" smtClean="0"/>
              <a:t>of red and blue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It also claims a feature: leveling out at “3-5” 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Figure S2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94682"/>
            <a:ext cx="8229600" cy="136331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This figure claims a feature (flatness between green and blue lines), justifying truncation (simplification) choices in a statistical modeling exercise.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10" y="892198"/>
            <a:ext cx="8627535" cy="46024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357</Words>
  <Application>Microsoft Macintosh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Deconstruction of a science paper’s data-evidence basis</vt:lpstr>
      <vt:lpstr>My Paper</vt:lpstr>
      <vt:lpstr>Instructions</vt:lpstr>
      <vt:lpstr>Figure 1</vt:lpstr>
      <vt:lpstr>Figs 2,3</vt:lpstr>
      <vt:lpstr>Figs 2,3</vt:lpstr>
      <vt:lpstr>Fig 4</vt:lpstr>
      <vt:lpstr>Figure S1</vt:lpstr>
      <vt:lpstr>Figure S2</vt:lpstr>
      <vt:lpstr>The Abstract, and how figures  support its claims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Deconstruction of a science paper’s data-evidence basis</dc:title>
  <dc:creator>Brian Mapes</dc:creator>
  <cp:lastModifiedBy>Brian Mapes</cp:lastModifiedBy>
  <cp:revision>14</cp:revision>
  <dcterms:created xsi:type="dcterms:W3CDTF">2018-01-22T22:49:21Z</dcterms:created>
  <dcterms:modified xsi:type="dcterms:W3CDTF">2018-01-23T16:05:39Z</dcterms:modified>
</cp:coreProperties>
</file>