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3"/>
  </p:notesMasterIdLst>
  <p:sldIdLst>
    <p:sldId id="278" r:id="rId5"/>
    <p:sldId id="279" r:id="rId6"/>
    <p:sldId id="280" r:id="rId7"/>
    <p:sldId id="281" r:id="rId8"/>
    <p:sldId id="284" r:id="rId9"/>
    <p:sldId id="282" r:id="rId10"/>
    <p:sldId id="291" r:id="rId11"/>
    <p:sldId id="290" r:id="rId1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09" autoAdjust="0"/>
  </p:normalViewPr>
  <p:slideViewPr>
    <p:cSldViewPr snapToGrid="0" snapToObjects="1">
      <p:cViewPr varScale="1">
        <p:scale>
          <a:sx n="96" d="100"/>
          <a:sy n="96" d="100"/>
        </p:scale>
        <p:origin x="78"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investopedia.com/terms/g/gdp.asp" TargetMode="External"/><Relationship Id="rId2" Type="http://schemas.openxmlformats.org/officeDocument/2006/relationships/hyperlink" Target="https://learn.zybooks.com/zybook/23WB-MIS445-1Winter2024"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354230"/>
            <a:ext cx="5385816" cy="1225296"/>
          </a:xfrm>
        </p:spPr>
        <p:txBody>
          <a:bodyPr/>
          <a:lstStyle/>
          <a:p>
            <a:pPr marL="0" marR="0" algn="ctr">
              <a:lnSpc>
                <a:spcPct val="200000"/>
              </a:lnSpc>
              <a:spcBef>
                <a:spcPts val="0"/>
              </a:spcBef>
              <a:spcAft>
                <a:spcPts val="0"/>
              </a:spcAft>
            </a:pPr>
            <a:r>
              <a:rPr lang="en-US" sz="1800" dirty="0">
                <a:solidFill>
                  <a:srgbClr val="000000"/>
                </a:solidFill>
                <a:effectLst/>
                <a:highlight>
                  <a:srgbClr val="FFFFFF"/>
                </a:highlight>
                <a:latin typeface="Times New Roman" panose="02020603050405020304" pitchFamily="18" charset="0"/>
                <a:ea typeface="Calibri" panose="020F0502020204030204" pitchFamily="34" charset="0"/>
              </a:rPr>
              <a:t>Gross d</a:t>
            </a:r>
            <a:r>
              <a:rPr lang="en-US" sz="1800" dirty="0">
                <a:solidFill>
                  <a:srgbClr val="000000"/>
                </a:solidFill>
                <a:highlight>
                  <a:srgbClr val="FFFFFF"/>
                </a:highlight>
                <a:latin typeface="Times New Roman" panose="02020603050405020304" pitchFamily="18" charset="0"/>
                <a:ea typeface="Calibri" panose="020F0502020204030204" pitchFamily="34" charset="0"/>
              </a:rPr>
              <a:t>omestic product</a:t>
            </a:r>
            <a:br>
              <a:rPr lang="en-US" sz="1800" dirty="0">
                <a:effectLst/>
                <a:latin typeface="Calibri" panose="020F0502020204030204" pitchFamily="34" charset="0"/>
                <a:ea typeface="Calibri" panose="020F0502020204030204" pitchFamily="34" charset="0"/>
              </a:rPr>
            </a:br>
            <a:r>
              <a:rPr lang="en-US" sz="1800" dirty="0">
                <a:solidFill>
                  <a:srgbClr val="111111"/>
                </a:solidFill>
                <a:effectLst/>
                <a:latin typeface="Times New Roman" panose="02020603050405020304" pitchFamily="18" charset="0"/>
                <a:ea typeface="Calibri" panose="020F0502020204030204" pitchFamily="34" charset="0"/>
              </a:rPr>
              <a:t>Kelsey Thompson</a:t>
            </a:r>
            <a:br>
              <a:rPr lang="en-US" sz="1800" dirty="0">
                <a:effectLst/>
                <a:latin typeface="Calibri" panose="020F0502020204030204" pitchFamily="34" charset="0"/>
                <a:ea typeface="Calibri" panose="020F0502020204030204" pitchFamily="34" charset="0"/>
              </a:rPr>
            </a:br>
            <a:r>
              <a:rPr lang="en-US" sz="1800" dirty="0">
                <a:solidFill>
                  <a:srgbClr val="111111"/>
                </a:solidFill>
                <a:effectLst/>
                <a:latin typeface="Times New Roman" panose="02020603050405020304" pitchFamily="18" charset="0"/>
                <a:ea typeface="Calibri" panose="020F0502020204030204" pitchFamily="34" charset="0"/>
              </a:rPr>
              <a:t>        Colorado State University Global</a:t>
            </a:r>
            <a:br>
              <a:rPr lang="en-US" sz="1800" dirty="0">
                <a:effectLst/>
                <a:latin typeface="Calibri" panose="020F0502020204030204" pitchFamily="34" charset="0"/>
                <a:ea typeface="Calibri" panose="020F0502020204030204" pitchFamily="34" charset="0"/>
              </a:rPr>
            </a:br>
            <a:r>
              <a:rPr lang="en-US" sz="1800" dirty="0">
                <a:solidFill>
                  <a:srgbClr val="111111"/>
                </a:solidFill>
                <a:effectLst/>
                <a:latin typeface="Times New Roman" panose="02020603050405020304" pitchFamily="18" charset="0"/>
                <a:ea typeface="Calibri" panose="020F0502020204030204" pitchFamily="34" charset="0"/>
              </a:rPr>
              <a:t>MIS 445: Statistics in Business Analytics</a:t>
            </a:r>
            <a:br>
              <a:rPr lang="en-US" sz="1800" dirty="0">
                <a:effectLst/>
                <a:latin typeface="Calibri" panose="020F0502020204030204" pitchFamily="34" charset="0"/>
                <a:ea typeface="Calibri" panose="020F0502020204030204" pitchFamily="34" charset="0"/>
              </a:rPr>
            </a:br>
            <a:r>
              <a:rPr lang="en-US" sz="1800" dirty="0">
                <a:solidFill>
                  <a:srgbClr val="111111"/>
                </a:solidFill>
                <a:effectLst/>
                <a:latin typeface="Times New Roman" panose="02020603050405020304" pitchFamily="18" charset="0"/>
                <a:ea typeface="Calibri" panose="020F0502020204030204" pitchFamily="34" charset="0"/>
              </a:rPr>
              <a:t>Professor Mark </a:t>
            </a:r>
            <a:r>
              <a:rPr lang="en-US" sz="1800" dirty="0" err="1">
                <a:solidFill>
                  <a:srgbClr val="111111"/>
                </a:solidFill>
                <a:effectLst/>
                <a:latin typeface="Times New Roman" panose="02020603050405020304" pitchFamily="18" charset="0"/>
                <a:ea typeface="Calibri" panose="020F0502020204030204" pitchFamily="34" charset="0"/>
              </a:rPr>
              <a:t>Bateh</a:t>
            </a:r>
            <a:br>
              <a:rPr lang="en-US" sz="1800" dirty="0">
                <a:solidFill>
                  <a:srgbClr val="111111"/>
                </a:solidFill>
                <a:effectLst/>
                <a:latin typeface="Times New Roman" panose="02020603050405020304" pitchFamily="18" charset="0"/>
                <a:ea typeface="Calibri" panose="020F0502020204030204" pitchFamily="34" charset="0"/>
              </a:rPr>
            </a:br>
            <a:r>
              <a:rPr lang="en-US" sz="1800" dirty="0">
                <a:solidFill>
                  <a:srgbClr val="111111"/>
                </a:solidFill>
                <a:effectLst/>
                <a:latin typeface="Times New Roman" panose="02020603050405020304" pitchFamily="18" charset="0"/>
                <a:ea typeface="Calibri" panose="020F0502020204030204" pitchFamily="34" charset="0"/>
              </a:rPr>
              <a:t>December 29, 2023 </a:t>
            </a:r>
            <a:r>
              <a:rPr lang="en-US" sz="1800" dirty="0">
                <a:solidFill>
                  <a:srgbClr val="FF0000"/>
                </a:solidFill>
                <a:effectLst/>
                <a:latin typeface="Times New Roman" panose="02020603050405020304" pitchFamily="18" charset="0"/>
                <a:ea typeface="Calibri" panose="020F0502020204030204" pitchFamily="34" charset="0"/>
              </a:rPr>
              <a:t>(Turned in)</a:t>
            </a:r>
            <a:endParaRPr lang="en-US" dirty="0">
              <a:solidFill>
                <a:srgbClr val="FF0000"/>
              </a:solidFill>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a:t>
            </a:r>
          </a:p>
          <a:p>
            <a:r>
              <a:rPr lang="en-US" dirty="0"/>
              <a:t>          </a:t>
            </a:r>
          </a:p>
        </p:txBody>
      </p:sp>
    </p:spTree>
    <p:extLst>
      <p:ext uri="{BB962C8B-B14F-4D97-AF65-F5344CB8AC3E}">
        <p14:creationId xmlns:p14="http://schemas.microsoft.com/office/powerpoint/2010/main" val="213156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380346" y="470717"/>
            <a:ext cx="5693664" cy="768096"/>
          </a:xfrm>
        </p:spPr>
        <p:txBody>
          <a:bodyPr/>
          <a:lstStyle/>
          <a:p>
            <a:r>
              <a:rPr lang="en-US" sz="4400" b="1" dirty="0">
                <a:solidFill>
                  <a:schemeClr val="accent6"/>
                </a:solidFill>
                <a:latin typeface="Times New Roman" panose="02020603050405020304" pitchFamily="18" charset="0"/>
                <a:ea typeface="Arial Regular" pitchFamily="34" charset="-122"/>
                <a:cs typeface="Times New Roman" panose="02020603050405020304" pitchFamily="18" charset="0"/>
              </a:rPr>
              <a:t>Intro to Gross domestic product (GDP)</a:t>
            </a:r>
            <a:endParaRPr lang="en-US" sz="4400" b="1"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3265115"/>
            <a:ext cx="5693664" cy="3122168"/>
          </a:xfrm>
        </p:spPr>
        <p:txBody>
          <a:bodyPr/>
          <a:lstStyle/>
          <a:p>
            <a:r>
              <a:rPr lang="en-US" sz="1600" b="1" dirty="0">
                <a:latin typeface="Times New Roman" panose="02020603050405020304" pitchFamily="18" charset="0"/>
                <a:cs typeface="Times New Roman" panose="02020603050405020304" pitchFamily="18" charset="0"/>
              </a:rPr>
              <a:t>GDP</a:t>
            </a:r>
            <a:r>
              <a:rPr lang="en-US" sz="1600" dirty="0">
                <a:latin typeface="Times New Roman" panose="02020603050405020304" pitchFamily="18" charset="0"/>
                <a:cs typeface="Times New Roman" panose="02020603050405020304" pitchFamily="18" charset="0"/>
              </a:rPr>
              <a:t>: The cost of all completed goods and services produced within a nation over a defined timeframe. </a:t>
            </a:r>
          </a:p>
          <a:p>
            <a:r>
              <a:rPr lang="en-US" sz="1600" b="1" dirty="0">
                <a:latin typeface="Times New Roman" panose="02020603050405020304" pitchFamily="18" charset="0"/>
                <a:cs typeface="Times New Roman" panose="02020603050405020304" pitchFamily="18" charset="0"/>
              </a:rPr>
              <a:t>GDP</a:t>
            </a:r>
            <a:r>
              <a:rPr lang="en-US" sz="1600" dirty="0">
                <a:latin typeface="Times New Roman" panose="02020603050405020304" pitchFamily="18" charset="0"/>
                <a:cs typeface="Times New Roman" panose="02020603050405020304" pitchFamily="18" charset="0"/>
              </a:rPr>
              <a:t>: Measures economic health </a:t>
            </a:r>
          </a:p>
          <a:p>
            <a:r>
              <a:rPr lang="en-US" sz="1600" dirty="0">
                <a:latin typeface="Times New Roman" panose="02020603050405020304" pitchFamily="18" charset="0"/>
                <a:cs typeface="Times New Roman" panose="02020603050405020304" pitchFamily="18" charset="0"/>
              </a:rPr>
              <a:t>(</a:t>
            </a:r>
            <a:r>
              <a:rPr lang="en-US" sz="1600" b="0" i="0" dirty="0">
                <a:effectLst/>
                <a:latin typeface="Times New Roman" panose="02020603050405020304" pitchFamily="18" charset="0"/>
                <a:cs typeface="Times New Roman" panose="02020603050405020304" pitchFamily="18" charset="0"/>
              </a:rPr>
              <a:t>Fernando, 2023</a:t>
            </a:r>
            <a:r>
              <a:rPr lang="en-US" sz="1600" dirty="0">
                <a:latin typeface="Times New Roman" panose="02020603050405020304" pitchFamily="18" charset="0"/>
                <a:cs typeface="Times New Roman" panose="02020603050405020304" pitchFamily="18" charset="0"/>
              </a:rPr>
              <a:t>)</a:t>
            </a:r>
          </a:p>
          <a:p>
            <a:r>
              <a:rPr lang="en-US" sz="1600" b="1" dirty="0">
                <a:latin typeface="Times New Roman" panose="02020603050405020304" pitchFamily="18" charset="0"/>
                <a:cs typeface="Times New Roman" panose="02020603050405020304" pitchFamily="18" charset="0"/>
              </a:rPr>
              <a:t>Histogram</a:t>
            </a:r>
            <a:r>
              <a:rPr lang="en-US" sz="1600" dirty="0">
                <a:latin typeface="Times New Roman" panose="02020603050405020304" pitchFamily="18" charset="0"/>
                <a:cs typeface="Times New Roman" panose="02020603050405020304" pitchFamily="18" charset="0"/>
              </a:rPr>
              <a:t>: Can properly </a:t>
            </a:r>
            <a:r>
              <a:rPr lang="en-US" sz="1600" kern="0" dirty="0">
                <a:latin typeface="Times New Roman" panose="02020603050405020304" pitchFamily="18" charset="0"/>
                <a:cs typeface="Times New Roman" panose="02020603050405020304" pitchFamily="18" charset="0"/>
              </a:rPr>
              <a:t>i</a:t>
            </a: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llustrate the data distribution within a GDP dataset.</a:t>
            </a:r>
            <a:endParaRPr lang="en-US" sz="1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CF982D2-86E0-E26F-D409-64D3A8AD01E0}"/>
              </a:ext>
            </a:extLst>
          </p:cNvPr>
          <p:cNvSpPr txBox="1"/>
          <p:nvPr/>
        </p:nvSpPr>
        <p:spPr>
          <a:xfrm>
            <a:off x="1380346" y="5820825"/>
            <a:ext cx="4425562" cy="1015663"/>
          </a:xfrm>
          <a:prstGeom prst="rect">
            <a:avLst/>
          </a:prstGeom>
          <a:noFill/>
        </p:spPr>
        <p:txBody>
          <a:bodyPr wrap="square" rtlCol="0">
            <a:spAutoFit/>
          </a:bodyPr>
          <a:lstStyle/>
          <a:p>
            <a:r>
              <a:rPr lang="en-US" sz="1200" dirty="0">
                <a:solidFill>
                  <a:schemeClr val="accent6"/>
                </a:solidFill>
                <a:latin typeface="Times New Roman" panose="02020603050405020304" pitchFamily="18" charset="0"/>
                <a:cs typeface="Times New Roman" panose="02020603050405020304" pitchFamily="18" charset="0"/>
              </a:rPr>
              <a:t>Notes: </a:t>
            </a:r>
            <a:r>
              <a:rPr lang="en-US" sz="1200" b="0" i="0" dirty="0">
                <a:solidFill>
                  <a:schemeClr val="accent6"/>
                </a:solidFill>
                <a:effectLst/>
                <a:latin typeface="Times New Roman" panose="02020603050405020304" pitchFamily="18" charset="0"/>
                <a:cs typeface="Times New Roman" panose="02020603050405020304" pitchFamily="18" charset="0"/>
              </a:rPr>
              <a:t>A histogram visually displays the distribution of continuous data, like GDP, using bars to represent frequency within specific value ranges. Bar height indicates the number of data points in each range, organized in ascending order with equal-sized intervals. (Irizarry, 2021)</a:t>
            </a:r>
            <a:endParaRPr lang="en-US" sz="12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sz="1800" dirty="0">
                <a:effectLst/>
                <a:latin typeface="Roboto" panose="02000000000000000000" pitchFamily="2" charset="0"/>
                <a:ea typeface="Calibri" panose="020F0502020204030204" pitchFamily="34" charset="0"/>
                <a:cs typeface="Times New Roman" panose="02020603050405020304" pitchFamily="18" charset="0"/>
              </a:rPr>
              <a:t>Steps of exploratory analysis for the real, U.S. GDP.</a:t>
            </a: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pPr marL="342900" indent="-342900">
              <a:buAutoNum type="arabicPeriod"/>
            </a:pPr>
            <a:r>
              <a:rPr lang="en-US" dirty="0"/>
              <a:t>Download FRED-realGDP.xls</a:t>
            </a:r>
          </a:p>
          <a:p>
            <a:pPr marL="342900" indent="-342900">
              <a:buAutoNum type="arabicPeriod"/>
            </a:pPr>
            <a:endParaRPr lang="en-US" dirty="0"/>
          </a:p>
          <a:p>
            <a:pPr marL="342900" indent="-342900">
              <a:buAutoNum type="arabicPeriod"/>
            </a:pPr>
            <a:r>
              <a:rPr lang="en-US" dirty="0"/>
              <a:t>Transfer the data set into SAS Studio.</a:t>
            </a:r>
          </a:p>
          <a:p>
            <a:pPr marL="342900" indent="-342900">
              <a:buAutoNum type="arabicPeriod"/>
            </a:pPr>
            <a:endParaRPr lang="en-US" dirty="0"/>
          </a:p>
          <a:p>
            <a:pPr marL="342900" indent="-342900">
              <a:buAutoNum type="arabicPeriod"/>
            </a:pPr>
            <a:r>
              <a:rPr lang="en-US" dirty="0"/>
              <a:t>Run a Summery Statistics </a:t>
            </a:r>
          </a:p>
          <a:p>
            <a:pPr marL="342900" indent="-342900">
              <a:buAutoNum type="arabicPeriod"/>
            </a:pPr>
            <a:endParaRPr lang="en-US"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Presentation title</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651587"/>
            <a:ext cx="6400800" cy="768096"/>
          </a:xfrm>
        </p:spPr>
        <p:txBody>
          <a:bodyPr/>
          <a:lstStyle/>
          <a:p>
            <a:r>
              <a:rPr lang="en-US" dirty="0"/>
              <a:t>Summery Statistics </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2248294"/>
            <a:ext cx="6400800" cy="512064"/>
          </a:xfrm>
        </p:spPr>
        <p:txBody>
          <a:bodyPr/>
          <a:lstStyle/>
          <a:p>
            <a:pPr marL="342900" indent="-342900" algn="ctr">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The mean for the data set is 3.2189474. </a:t>
            </a:r>
          </a:p>
          <a:p>
            <a:pPr marL="342900" indent="-342900" algn="ctr">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The Standard Deviation is 3.8712818. </a:t>
            </a:r>
          </a:p>
          <a:p>
            <a:pPr marL="342900" indent="-342900" algn="ctr">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The Minimum value is -10 </a:t>
            </a:r>
          </a:p>
          <a:p>
            <a:pPr marL="342900" indent="-342900" algn="ctr">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 the Maximum Value is 16.7. </a:t>
            </a:r>
          </a:p>
          <a:p>
            <a:pPr marL="342900" indent="-342900" algn="ctr">
              <a:buFont typeface="Arial" panose="020B0604020202020204" pitchFamily="34" charset="0"/>
              <a:buChar char="•"/>
            </a:pPr>
            <a:r>
              <a:rPr lang="en-US" sz="2400" dirty="0">
                <a:solidFill>
                  <a:schemeClr val="accent6"/>
                </a:solidFill>
                <a:latin typeface="Sabon Next LT" panose="02000500000000000000" pitchFamily="2" charset="0"/>
                <a:cs typeface="Sabon Next LT" panose="02000500000000000000" pitchFamily="2" charset="0"/>
              </a:rPr>
              <a:t>The Number of data points (salary) is 285. </a:t>
            </a:r>
          </a:p>
          <a:p>
            <a:pPr marL="342900" indent="-342900" algn="ctr">
              <a:buFont typeface="Arial" panose="020B0604020202020204" pitchFamily="34" charset="0"/>
              <a:buChar char="•"/>
            </a:pPr>
            <a:endParaRPr lang="en-US" dirty="0">
              <a:latin typeface="Sabon Next LT" panose="02000500000000000000" pitchFamily="2" charset="0"/>
              <a:cs typeface="Sabon Next LT" panose="02000500000000000000" pitchFamily="2" charset="0"/>
            </a:endParaRPr>
          </a:p>
          <a:p>
            <a:pPr marL="342900" indent="-342900" algn="ctr">
              <a:buFont typeface="Arial" panose="020B0604020202020204" pitchFamily="34" charset="0"/>
              <a:buChar char="•"/>
            </a:pPr>
            <a:endParaRPr lang="en-US" sz="2400" dirty="0">
              <a:solidFill>
                <a:schemeClr val="accent6"/>
              </a:solidFill>
              <a:latin typeface="Sabon Next LT" panose="02000500000000000000" pitchFamily="2" charset="0"/>
              <a:cs typeface="Sabon Next LT" panose="02000500000000000000" pitchFamily="2" charset="0"/>
            </a:endParaRPr>
          </a:p>
        </p:txBody>
      </p:sp>
      <p:pic>
        <p:nvPicPr>
          <p:cNvPr id="4" name="Picture 3">
            <a:extLst>
              <a:ext uri="{FF2B5EF4-FFF2-40B4-BE49-F238E27FC236}">
                <a16:creationId xmlns:a16="http://schemas.microsoft.com/office/drawing/2014/main" id="{E12C5A0B-6107-873A-31DA-92659396CBC8}"/>
              </a:ext>
            </a:extLst>
          </p:cNvPr>
          <p:cNvPicPr>
            <a:picLocks noChangeAspect="1"/>
          </p:cNvPicPr>
          <p:nvPr/>
        </p:nvPicPr>
        <p:blipFill>
          <a:blip r:embed="rId2"/>
          <a:stretch>
            <a:fillRect/>
          </a:stretch>
        </p:blipFill>
        <p:spPr>
          <a:xfrm>
            <a:off x="3085993" y="4565578"/>
            <a:ext cx="6020013" cy="1444803"/>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B311B-3177-0658-3585-6639F26A9BF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Histogram IS an appropriate graph for this dataset </a:t>
            </a:r>
            <a:br>
              <a:rPr lang="en-US" dirty="0">
                <a:latin typeface="Times New Roman" panose="02020603050405020304" pitchFamily="18" charset="0"/>
                <a:cs typeface="Times New Roman" panose="02020603050405020304" pitchFamily="18"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7" name="Footer Placeholder 6">
            <a:extLst>
              <a:ext uri="{FF2B5EF4-FFF2-40B4-BE49-F238E27FC236}">
                <a16:creationId xmlns:a16="http://schemas.microsoft.com/office/drawing/2014/main" id="{3A122237-B06F-5E42-B051-D7859FC21D7D}"/>
              </a:ext>
            </a:extLst>
          </p:cNvPr>
          <p:cNvSpPr>
            <a:spLocks noGrp="1"/>
          </p:cNvSpPr>
          <p:nvPr>
            <p:ph type="ftr" sz="quarter" idx="11"/>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AECF22D2-2B16-C40D-AA90-609B5CD08B3D}"/>
              </a:ext>
            </a:extLst>
          </p:cNvPr>
          <p:cNvSpPr>
            <a:spLocks noGrp="1"/>
          </p:cNvSpPr>
          <p:nvPr>
            <p:ph type="sldNum" sz="quarter" idx="12"/>
          </p:nvPr>
        </p:nvSpPr>
        <p:spPr/>
        <p:txBody>
          <a:bodyPr/>
          <a:lstStyle/>
          <a:p>
            <a:fld id="{48F63A3B-78C7-47BE-AE5E-E10140E04643}" type="slidenum">
              <a:rPr lang="en-US" smtClean="0"/>
              <a:t>5</a:t>
            </a:fld>
            <a:endParaRPr lang="en-US" dirty="0"/>
          </a:p>
        </p:txBody>
      </p:sp>
      <p:sp>
        <p:nvSpPr>
          <p:cNvPr id="4" name="Content Placeholder 3">
            <a:extLst>
              <a:ext uri="{FF2B5EF4-FFF2-40B4-BE49-F238E27FC236}">
                <a16:creationId xmlns:a16="http://schemas.microsoft.com/office/drawing/2014/main" id="{E8E8DFF4-78E6-8BC5-409E-0B2CC053F7A3}"/>
              </a:ext>
            </a:extLst>
          </p:cNvPr>
          <p:cNvSpPr>
            <a:spLocks noGrp="1"/>
          </p:cNvSpPr>
          <p:nvPr>
            <p:ph sz="half" idx="1"/>
          </p:nvPr>
        </p:nvSpPr>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Displays the distribution of quantitative data. </a:t>
            </a:r>
          </a:p>
          <a:p>
            <a:r>
              <a:rPr lang="en-US" dirty="0">
                <a:latin typeface="Times New Roman" panose="02020603050405020304" pitchFamily="18" charset="0"/>
                <a:cs typeface="Times New Roman" panose="02020603050405020304" pitchFamily="18" charset="0"/>
              </a:rPr>
              <a:t>Employs differing heights, to engage </a:t>
            </a:r>
            <a:r>
              <a:rPr lang="en-US" dirty="0" err="1">
                <a:latin typeface="Times New Roman" panose="02020603050405020304" pitchFamily="18" charset="0"/>
                <a:cs typeface="Times New Roman" panose="02020603050405020304" pitchFamily="18" charset="0"/>
              </a:rPr>
              <a:t>preattentive</a:t>
            </a:r>
            <a:r>
              <a:rPr lang="en-US" dirty="0">
                <a:latin typeface="Times New Roman" panose="02020603050405020304" pitchFamily="18" charset="0"/>
                <a:cs typeface="Times New Roman" panose="02020603050405020304" pitchFamily="18" charset="0"/>
              </a:rPr>
              <a:t> processing, for effective data visualization. </a:t>
            </a:r>
          </a:p>
          <a:p>
            <a:r>
              <a:rPr lang="en-US" dirty="0">
                <a:latin typeface="Times New Roman" panose="02020603050405020304" pitchFamily="18" charset="0"/>
                <a:cs typeface="Times New Roman" panose="02020603050405020304" pitchFamily="18" charset="0"/>
              </a:rPr>
              <a:t>Facilitates swift and proficient comprehension of the information. (</a:t>
            </a:r>
            <a:r>
              <a:rPr lang="en-US" dirty="0" err="1">
                <a:latin typeface="Times New Roman" panose="02020603050405020304" pitchFamily="18" charset="0"/>
                <a:cs typeface="Times New Roman" panose="02020603050405020304" pitchFamily="18" charset="0"/>
              </a:rPr>
              <a:t>Berrier</a:t>
            </a:r>
            <a:r>
              <a:rPr lang="en-US" dirty="0">
                <a:latin typeface="Times New Roman" panose="02020603050405020304" pitchFamily="18" charset="0"/>
                <a:cs typeface="Times New Roman" panose="02020603050405020304" pitchFamily="18" charset="0"/>
              </a:rPr>
              <a:t>, Joel, et al, 2016)</a:t>
            </a:r>
          </a:p>
        </p:txBody>
      </p:sp>
      <p:sp>
        <p:nvSpPr>
          <p:cNvPr id="5" name="TextBox 4">
            <a:extLst>
              <a:ext uri="{FF2B5EF4-FFF2-40B4-BE49-F238E27FC236}">
                <a16:creationId xmlns:a16="http://schemas.microsoft.com/office/drawing/2014/main" id="{C40196C7-5312-00DA-1A74-D888EF7F4E5B}"/>
              </a:ext>
            </a:extLst>
          </p:cNvPr>
          <p:cNvSpPr txBox="1"/>
          <p:nvPr/>
        </p:nvSpPr>
        <p:spPr>
          <a:xfrm>
            <a:off x="8547653" y="5536096"/>
            <a:ext cx="3269974" cy="1200329"/>
          </a:xfrm>
          <a:prstGeom prst="rect">
            <a:avLst/>
          </a:prstGeom>
          <a:noFill/>
        </p:spPr>
        <p:txBody>
          <a:bodyPr wrap="square" rtlCol="0">
            <a:spAutoFit/>
          </a:bodyPr>
          <a:lstStyle/>
          <a:p>
            <a:r>
              <a:rPr lang="en-US" sz="1200" dirty="0">
                <a:solidFill>
                  <a:schemeClr val="accent6"/>
                </a:solidFill>
                <a:latin typeface="Times New Roman" panose="02020603050405020304" pitchFamily="18" charset="0"/>
                <a:cs typeface="Times New Roman" panose="02020603050405020304" pitchFamily="18" charset="0"/>
              </a:rPr>
              <a:t>Notes: </a:t>
            </a:r>
            <a:r>
              <a:rPr lang="en-US" sz="1200" b="0" i="0" dirty="0">
                <a:solidFill>
                  <a:schemeClr val="accent6"/>
                </a:solidFill>
                <a:effectLst/>
                <a:latin typeface="Times New Roman" panose="02020603050405020304" pitchFamily="18" charset="0"/>
                <a:cs typeface="Times New Roman" panose="02020603050405020304" pitchFamily="18" charset="0"/>
              </a:rPr>
              <a:t>Through comprehensive research in visual processing, it has been demonstrated that certain graphical features—including length, 2D location, width, size, intensity, color, and shape—are </a:t>
            </a:r>
            <a:r>
              <a:rPr lang="en-US" sz="1200" b="0" i="0" dirty="0" err="1">
                <a:solidFill>
                  <a:schemeClr val="accent6"/>
                </a:solidFill>
                <a:effectLst/>
                <a:latin typeface="Times New Roman" panose="02020603050405020304" pitchFamily="18" charset="0"/>
                <a:cs typeface="Times New Roman" panose="02020603050405020304" pitchFamily="18" charset="0"/>
              </a:rPr>
              <a:t>preattentively</a:t>
            </a:r>
            <a:r>
              <a:rPr lang="en-US" sz="1200" b="0" i="0" dirty="0">
                <a:solidFill>
                  <a:schemeClr val="accent6"/>
                </a:solidFill>
                <a:effectLst/>
                <a:latin typeface="Times New Roman" panose="02020603050405020304" pitchFamily="18" charset="0"/>
                <a:cs typeface="Times New Roman" panose="02020603050405020304" pitchFamily="18" charset="0"/>
              </a:rPr>
              <a:t> processed by humans. (</a:t>
            </a:r>
            <a:r>
              <a:rPr lang="en-US" sz="1200" b="0" i="0" dirty="0" err="1">
                <a:solidFill>
                  <a:schemeClr val="accent6"/>
                </a:solidFill>
                <a:effectLst/>
                <a:latin typeface="Times New Roman" panose="02020603050405020304" pitchFamily="18" charset="0"/>
                <a:cs typeface="Times New Roman" panose="02020603050405020304" pitchFamily="18" charset="0"/>
              </a:rPr>
              <a:t>Berrier</a:t>
            </a:r>
            <a:r>
              <a:rPr lang="en-US" sz="1200" b="0" i="0" dirty="0">
                <a:solidFill>
                  <a:schemeClr val="accent6"/>
                </a:solidFill>
                <a:effectLst/>
                <a:latin typeface="Times New Roman" panose="02020603050405020304" pitchFamily="18" charset="0"/>
                <a:cs typeface="Times New Roman" panose="02020603050405020304" pitchFamily="18" charset="0"/>
              </a:rPr>
              <a:t>, Joel, et al, 2016)</a:t>
            </a:r>
            <a:endParaRPr lang="en-US" sz="1200"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474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389120" y="241322"/>
            <a:ext cx="7013448" cy="1627632"/>
          </a:xfrm>
        </p:spPr>
        <p:txBody>
          <a:bodyPr/>
          <a:lstStyle/>
          <a:p>
            <a:r>
              <a:rPr lang="en-US" dirty="0"/>
              <a:t>Histogram of this GDP dataset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p:txBody>
          <a:bodyPr/>
          <a:lstStyle/>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p:txBody>
          <a:bodyPr/>
          <a:lstStyle/>
          <a:p>
            <a:fld id="{48F63A3B-78C7-47BE-AE5E-E10140E04643}" type="slidenum">
              <a:rPr lang="en-US" smtClean="0"/>
              <a:t>6</a:t>
            </a:fld>
            <a:endParaRPr lang="en-US" dirty="0"/>
          </a:p>
        </p:txBody>
      </p:sp>
      <p:pic>
        <p:nvPicPr>
          <p:cNvPr id="3" name="Picture 2">
            <a:extLst>
              <a:ext uri="{FF2B5EF4-FFF2-40B4-BE49-F238E27FC236}">
                <a16:creationId xmlns:a16="http://schemas.microsoft.com/office/drawing/2014/main" id="{A842D5F7-4030-2939-6A36-73DB5435658E}"/>
              </a:ext>
            </a:extLst>
          </p:cNvPr>
          <p:cNvPicPr>
            <a:picLocks noChangeAspect="1"/>
          </p:cNvPicPr>
          <p:nvPr/>
        </p:nvPicPr>
        <p:blipFill>
          <a:blip r:embed="rId2"/>
          <a:stretch>
            <a:fillRect/>
          </a:stretch>
        </p:blipFill>
        <p:spPr>
          <a:xfrm>
            <a:off x="4230093" y="1985670"/>
            <a:ext cx="5943600" cy="4433570"/>
          </a:xfrm>
          <a:prstGeom prst="rect">
            <a:avLst/>
          </a:prstGeom>
        </p:spPr>
      </p:pic>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8264-8CBA-9D81-196B-24506A48F303}"/>
              </a:ext>
            </a:extLst>
          </p:cNvPr>
          <p:cNvSpPr>
            <a:spLocks noGrp="1"/>
          </p:cNvSpPr>
          <p:nvPr>
            <p:ph type="title"/>
          </p:nvPr>
        </p:nvSpPr>
        <p:spPr/>
        <p:txBody>
          <a:bodyPr/>
          <a:lstStyle/>
          <a:p>
            <a:r>
              <a:rPr lang="en-US" dirty="0"/>
              <a:t>Summery</a:t>
            </a:r>
          </a:p>
        </p:txBody>
      </p:sp>
      <p:sp>
        <p:nvSpPr>
          <p:cNvPr id="4" name="Text Placeholder 3">
            <a:extLst>
              <a:ext uri="{FF2B5EF4-FFF2-40B4-BE49-F238E27FC236}">
                <a16:creationId xmlns:a16="http://schemas.microsoft.com/office/drawing/2014/main" id="{72F19571-E782-1176-EC6C-417F00114276}"/>
              </a:ext>
            </a:extLst>
          </p:cNvPr>
          <p:cNvSpPr>
            <a:spLocks noGrp="1"/>
          </p:cNvSpPr>
          <p:nvPr>
            <p:ph type="body" sz="quarter" idx="13"/>
          </p:nvPr>
        </p:nvSpPr>
        <p:spPr>
          <a:xfrm>
            <a:off x="4389120" y="3459107"/>
            <a:ext cx="3932238" cy="588963"/>
          </a:xfrm>
        </p:spPr>
        <p:txBody>
          <a:bodyPr/>
          <a:lstStyle/>
          <a:p>
            <a:r>
              <a:rPr lang="en-US" dirty="0"/>
              <a:t>Upon the successful upload of the Gross Domestic Product data, SAS was utilized to run summary statistics. Subsequently, a histogram was generated to effectively visualize this dataset.</a:t>
            </a:r>
          </a:p>
        </p:txBody>
      </p:sp>
      <p:sp>
        <p:nvSpPr>
          <p:cNvPr id="6" name="Slide Number Placeholder 5">
            <a:extLst>
              <a:ext uri="{FF2B5EF4-FFF2-40B4-BE49-F238E27FC236}">
                <a16:creationId xmlns:a16="http://schemas.microsoft.com/office/drawing/2014/main" id="{03630FAA-F3FD-01F3-469C-EB2E032C0F84}"/>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189616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p:txBody>
          <a:bodyPr/>
          <a:lstStyle/>
          <a:p>
            <a:r>
              <a:rPr lang="en-US" dirty="0"/>
              <a:t>References</a:t>
            </a:r>
            <a:br>
              <a:rPr lang="en-US" dirty="0"/>
            </a:br>
            <a:endParaRPr lang="en-US"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2" name="Content Placeholder 11">
            <a:extLst>
              <a:ext uri="{FF2B5EF4-FFF2-40B4-BE49-F238E27FC236}">
                <a16:creationId xmlns:a16="http://schemas.microsoft.com/office/drawing/2014/main" id="{CE3C1BFF-2275-1E7D-0604-E6F5CFEC01F6}"/>
              </a:ext>
            </a:extLst>
          </p:cNvPr>
          <p:cNvSpPr>
            <a:spLocks noGrp="1"/>
          </p:cNvSpPr>
          <p:nvPr>
            <p:ph sz="half" idx="2"/>
          </p:nvPr>
        </p:nvSpPr>
        <p:spPr>
          <a:xfrm>
            <a:off x="3685032" y="2877312"/>
            <a:ext cx="7811008" cy="3684588"/>
          </a:xfrm>
        </p:spPr>
        <p:txBody>
          <a:bodyPr/>
          <a:lstStyle/>
          <a:p>
            <a:pPr marL="0" indent="0">
              <a:buNone/>
            </a:pPr>
            <a:r>
              <a:rPr lang="en-US" sz="1600" b="0" i="0" dirty="0" err="1">
                <a:solidFill>
                  <a:srgbClr val="374151"/>
                </a:solidFill>
                <a:effectLst/>
                <a:latin typeface="Times New Roman" panose="02020603050405020304" pitchFamily="18" charset="0"/>
                <a:cs typeface="Times New Roman" panose="02020603050405020304" pitchFamily="18" charset="0"/>
              </a:rPr>
              <a:t>Berrier</a:t>
            </a:r>
            <a:r>
              <a:rPr lang="en-US" sz="1600" b="0" i="0" dirty="0">
                <a:solidFill>
                  <a:srgbClr val="374151"/>
                </a:solidFill>
                <a:effectLst/>
                <a:latin typeface="Times New Roman" panose="02020603050405020304" pitchFamily="18" charset="0"/>
                <a:cs typeface="Times New Roman" panose="02020603050405020304" pitchFamily="18" charset="0"/>
              </a:rPr>
              <a:t>, Joel, et al. (2016) Statistics in Business Analytics. </a:t>
            </a:r>
            <a:r>
              <a:rPr lang="en-US" sz="1600" b="0" i="0" dirty="0" err="1">
                <a:solidFill>
                  <a:srgbClr val="374151"/>
                </a:solidFill>
                <a:effectLst/>
                <a:latin typeface="Times New Roman" panose="02020603050405020304" pitchFamily="18" charset="0"/>
                <a:cs typeface="Times New Roman" panose="02020603050405020304" pitchFamily="18" charset="0"/>
              </a:rPr>
              <a:t>zyBooks</a:t>
            </a:r>
            <a:r>
              <a:rPr lang="en-US" sz="1600" b="0" i="0" dirty="0">
                <a:solidFill>
                  <a:srgbClr val="374151"/>
                </a:solidFill>
                <a:effectLst/>
                <a:latin typeface="Times New Roman" panose="02020603050405020304" pitchFamily="18" charset="0"/>
                <a:cs typeface="Times New Roman" panose="02020603050405020304" pitchFamily="18" charset="0"/>
              </a:rPr>
              <a:t>. </a:t>
            </a:r>
            <a:r>
              <a:rPr lang="en-US" sz="1600" b="0" i="0" u="sng" dirty="0">
                <a:solidFill>
                  <a:srgbClr val="374151"/>
                </a:solidFill>
                <a:effectLst/>
                <a:latin typeface="Times New Roman" panose="02020603050405020304" pitchFamily="18" charset="0"/>
                <a:cs typeface="Times New Roman" panose="02020603050405020304" pitchFamily="18" charset="0"/>
                <a:hlinkClick r:id="rId2"/>
              </a:rPr>
              <a:t>https://learn.zybooks.com/zybook/23WB-MIS445-1Winter2024</a:t>
            </a:r>
            <a:endParaRPr lang="en-US" sz="1600" b="0" i="0" u="sng"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US" sz="1600" b="0" i="0" u="sng" dirty="0">
              <a:solidFill>
                <a:srgbClr val="374151"/>
              </a:solidFill>
              <a:effectLst/>
              <a:latin typeface="Times New Roman" panose="02020603050405020304" pitchFamily="18" charset="0"/>
              <a:cs typeface="Times New Roman" panose="02020603050405020304" pitchFamily="18" charset="0"/>
            </a:endParaRPr>
          </a:p>
          <a:p>
            <a:pPr marL="0" indent="0">
              <a:buNone/>
            </a:pPr>
            <a:r>
              <a:rPr lang="en-US" sz="1600" b="0" i="0" dirty="0">
                <a:solidFill>
                  <a:srgbClr val="374151"/>
                </a:solidFill>
                <a:effectLst/>
                <a:latin typeface="Times New Roman" panose="02020603050405020304" pitchFamily="18" charset="0"/>
                <a:cs typeface="Times New Roman" panose="02020603050405020304" pitchFamily="18" charset="0"/>
              </a:rPr>
              <a:t>Fernando, Jason (November 30, 2023) </a:t>
            </a:r>
            <a:r>
              <a:rPr lang="en-US" sz="1600" b="0" i="1" dirty="0">
                <a:solidFill>
                  <a:srgbClr val="374151"/>
                </a:solidFill>
                <a:effectLst/>
                <a:latin typeface="Times New Roman" panose="02020603050405020304" pitchFamily="18" charset="0"/>
                <a:cs typeface="Times New Roman" panose="02020603050405020304" pitchFamily="18" charset="0"/>
              </a:rPr>
              <a:t>Gross Domestic Product (GDP). </a:t>
            </a:r>
            <a:r>
              <a:rPr lang="en-US" sz="1600" i="1" dirty="0">
                <a:solidFill>
                  <a:srgbClr val="374151"/>
                </a:solidFill>
                <a:latin typeface="Times New Roman" panose="02020603050405020304" pitchFamily="18" charset="0"/>
                <a:cs typeface="Times New Roman" panose="02020603050405020304" pitchFamily="18" charset="0"/>
              </a:rPr>
              <a:t>I</a:t>
            </a:r>
            <a:r>
              <a:rPr lang="en-US" sz="1600" b="0" dirty="0">
                <a:solidFill>
                  <a:srgbClr val="374151"/>
                </a:solidFill>
                <a:effectLst/>
                <a:latin typeface="Times New Roman" panose="02020603050405020304" pitchFamily="18" charset="0"/>
                <a:cs typeface="Times New Roman" panose="02020603050405020304" pitchFamily="18" charset="0"/>
              </a:rPr>
              <a:t>nvestopedia </a:t>
            </a:r>
            <a:r>
              <a:rPr lang="en-US" sz="1600" b="0" i="0" u="none" strike="noStrike" dirty="0">
                <a:effectLst/>
                <a:latin typeface="Times New Roman" panose="02020603050405020304" pitchFamily="18" charset="0"/>
                <a:cs typeface="Times New Roman" panose="02020603050405020304" pitchFamily="18" charset="0"/>
                <a:hlinkClick r:id="rId3"/>
              </a:rPr>
              <a:t>https://www.investopedia.com/terms/g/gdp.asp</a:t>
            </a:r>
            <a:endParaRPr lang="en-US" sz="1600" b="0" i="0" u="none" strike="noStrike" dirty="0">
              <a:effectLst/>
              <a:latin typeface="Times New Roman" panose="02020603050405020304" pitchFamily="18" charset="0"/>
              <a:cs typeface="Times New Roman" panose="02020603050405020304" pitchFamily="18" charset="0"/>
            </a:endParaRPr>
          </a:p>
          <a:p>
            <a:pPr marL="0" indent="0">
              <a:buNone/>
            </a:pP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Irizarry, Rafael. (2021). </a:t>
            </a:r>
            <a:r>
              <a:rPr lang="en-US" sz="1600" i="1" dirty="0">
                <a:latin typeface="Times New Roman" panose="02020603050405020304" pitchFamily="18" charset="0"/>
                <a:cs typeface="Times New Roman" panose="02020603050405020304" pitchFamily="18" charset="0"/>
              </a:rPr>
              <a:t>Data Science for Biologists. </a:t>
            </a:r>
            <a:r>
              <a:rPr lang="en-US" sz="1600" u="sng" dirty="0">
                <a:latin typeface="Times New Roman" panose="02020603050405020304" pitchFamily="18" charset="0"/>
                <a:cs typeface="Times New Roman" panose="02020603050405020304" pitchFamily="18" charset="0"/>
              </a:rPr>
              <a:t>https://rafalab.dfci.harvard.edu/dsbook/gapminder.html</a:t>
            </a:r>
          </a:p>
        </p:txBody>
      </p:sp>
    </p:spTree>
    <p:extLst>
      <p:ext uri="{BB962C8B-B14F-4D97-AF65-F5344CB8AC3E}">
        <p14:creationId xmlns:p14="http://schemas.microsoft.com/office/powerpoint/2010/main" val="3170280394"/>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35FEF8-1733-4347-95CE-3BB62B2B8DD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3.xml><?xml version="1.0" encoding="utf-8"?>
<ds:datastoreItem xmlns:ds="http://schemas.openxmlformats.org/officeDocument/2006/customXml" ds:itemID="{08FC98CF-E78A-425D-90FD-55D1C468A3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{08DF5B3B-EFCE-44A7-9544-E597D4022EDC}tf78438558_win32</Template>
  <TotalTime>8480</TotalTime>
  <Words>441</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Calibri</vt:lpstr>
      <vt:lpstr>Roboto</vt:lpstr>
      <vt:lpstr>Sabon Next LT</vt:lpstr>
      <vt:lpstr>Times New Roman</vt:lpstr>
      <vt:lpstr>Office Theme</vt:lpstr>
      <vt:lpstr>Gross domestic product Kelsey Thompson         Colorado State University Global MIS 445: Statistics in Business Analytics Professor Mark Bateh December 29, 2023 (Turned in)</vt:lpstr>
      <vt:lpstr>Intro to Gross domestic product (GDP)</vt:lpstr>
      <vt:lpstr>Steps of exploratory analysis for the real, U.S. GDP.</vt:lpstr>
      <vt:lpstr>Summery Statistics </vt:lpstr>
      <vt:lpstr>The Histogram IS an appropriate graph for this dataset  </vt:lpstr>
      <vt:lpstr>Histogram of this GDP dataset</vt:lpstr>
      <vt:lpstr>Summery</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Kelsey Thompson         Colorado State University Global MIS 445: Statistics in Business Analytics Professor Mark Bateh December, 2023</dc:title>
  <dc:subject/>
  <dc:creator>Tony Thompson</dc:creator>
  <cp:lastModifiedBy>Tony Thompson</cp:lastModifiedBy>
  <cp:revision>6</cp:revision>
  <dcterms:created xsi:type="dcterms:W3CDTF">2023-12-24T07:02:05Z</dcterms:created>
  <dcterms:modified xsi:type="dcterms:W3CDTF">2024-01-08T06:58:28Z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