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2"/>
  </p:notesMasterIdLst>
  <p:handoutMasterIdLst>
    <p:handoutMasterId r:id="rId13"/>
  </p:handoutMasterIdLst>
  <p:sldIdLst>
    <p:sldId id="257" r:id="rId2"/>
    <p:sldId id="258" r:id="rId3"/>
    <p:sldId id="259" r:id="rId4"/>
    <p:sldId id="260" r:id="rId5"/>
    <p:sldId id="261" r:id="rId6"/>
    <p:sldId id="262" r:id="rId7"/>
    <p:sldId id="263" r:id="rId8"/>
    <p:sldId id="265" r:id="rId9"/>
    <p:sldId id="266" r:id="rId10"/>
    <p:sldId id="267" r:id="rId1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2C06816-FD34-4B88-823D-0328AFFC0CEE}">
          <p14:sldIdLst>
            <p14:sldId id="257"/>
            <p14:sldId id="258"/>
            <p14:sldId id="259"/>
            <p14:sldId id="260"/>
            <p14:sldId id="261"/>
            <p14:sldId id="262"/>
            <p14:sldId id="263"/>
            <p14:sldId id="265"/>
            <p14:sldId id="266"/>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66216" autoAdjust="0"/>
  </p:normalViewPr>
  <p:slideViewPr>
    <p:cSldViewPr snapToGrid="0">
      <p:cViewPr varScale="1">
        <p:scale>
          <a:sx n="73" d="100"/>
          <a:sy n="73" d="100"/>
        </p:scale>
        <p:origin x="536" y="4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0" d="100"/>
          <a:sy n="120" d="100"/>
        </p:scale>
        <p:origin x="5040"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2025/5/6</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2025/5/6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rtl="0"/>
            <a:fld id="{8CD12D00-6AAC-4A94-B2E5-A12E9C579B03}" type="datetime1">
              <a:rPr lang="zh-CN" altLang="en-US" smtClean="0"/>
              <a:t>2025/5/6</a:t>
            </a:fld>
            <a:endParaRPr lang="en-US"/>
          </a:p>
        </p:txBody>
      </p:sp>
      <p:sp>
        <p:nvSpPr>
          <p:cNvPr id="5" name="灯片编号占位符 4"/>
          <p:cNvSpPr>
            <a:spLocks noGrp="1"/>
          </p:cNvSpPr>
          <p:nvPr>
            <p:ph type="sldNum" sz="quarter" idx="5"/>
          </p:nvPr>
        </p:nvSpPr>
        <p:spPr/>
        <p:txBody>
          <a:bodyPr/>
          <a:lstStyle/>
          <a:p>
            <a:pPr rtl="0"/>
            <a:fld id="{01B41D33-19C8-4450-B3C5-BE83E9C8F0BC}" type="slidenum">
              <a:rPr lang="en-US" smtClean="0"/>
              <a:t>1</a:t>
            </a:fld>
            <a:endParaRPr lang="en-US"/>
          </a:p>
        </p:txBody>
      </p:sp>
    </p:spTree>
    <p:extLst>
      <p:ext uri="{BB962C8B-B14F-4D97-AF65-F5344CB8AC3E}">
        <p14:creationId xmlns:p14="http://schemas.microsoft.com/office/powerpoint/2010/main" val="302067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project, my goal is to compare bicycle crash patterns in Chicago between privately owned bikes and Divvy rental bikes. I will focus on how rider age and time of day influence crash severity. Ultimately, I aim to provide targeted recommendations for improving safety in urban bike infrastructure and for bike‑share operators.</a:t>
            </a:r>
            <a:endParaRPr lang="zh-CN" altLang="en-US" dirty="0"/>
          </a:p>
        </p:txBody>
      </p:sp>
      <p:sp>
        <p:nvSpPr>
          <p:cNvPr id="4" name="日期占位符 3"/>
          <p:cNvSpPr>
            <a:spLocks noGrp="1"/>
          </p:cNvSpPr>
          <p:nvPr>
            <p:ph type="dt" idx="1"/>
          </p:nvPr>
        </p:nvSpPr>
        <p:spPr/>
        <p:txBody>
          <a:bodyPr/>
          <a:lstStyle/>
          <a:p>
            <a:pPr rtl="0"/>
            <a:fld id="{8CD12D00-6AAC-4A94-B2E5-A12E9C579B03}" type="datetime1">
              <a:rPr lang="zh-CN" altLang="en-US" smtClean="0"/>
              <a:t>2025/5/6</a:t>
            </a:fld>
            <a:endParaRPr lang="en-US"/>
          </a:p>
        </p:txBody>
      </p:sp>
      <p:sp>
        <p:nvSpPr>
          <p:cNvPr id="5" name="灯片编号占位符 4"/>
          <p:cNvSpPr>
            <a:spLocks noGrp="1"/>
          </p:cNvSpPr>
          <p:nvPr>
            <p:ph type="sldNum" sz="quarter" idx="5"/>
          </p:nvPr>
        </p:nvSpPr>
        <p:spPr/>
        <p:txBody>
          <a:bodyPr/>
          <a:lstStyle/>
          <a:p>
            <a:pPr rtl="0"/>
            <a:fld id="{01B41D33-19C8-4450-B3C5-BE83E9C8F0BC}" type="slidenum">
              <a:rPr lang="en-US" smtClean="0"/>
              <a:t>3</a:t>
            </a:fld>
            <a:endParaRPr lang="en-US"/>
          </a:p>
        </p:txBody>
      </p:sp>
    </p:spTree>
    <p:extLst>
      <p:ext uri="{BB962C8B-B14F-4D97-AF65-F5344CB8AC3E}">
        <p14:creationId xmlns:p14="http://schemas.microsoft.com/office/powerpoint/2010/main" val="4241232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dirty="0"/>
              <a:t>“I have three main hypotheses for now, and I will add more hypothesis for further work:</a:t>
            </a:r>
          </a:p>
          <a:p>
            <a:r>
              <a:rPr lang="en-US" altLang="zh-CN" dirty="0"/>
              <a:t>More and more accidents occur as time goes by</a:t>
            </a:r>
          </a:p>
          <a:p>
            <a:r>
              <a:rPr lang="en-US" altLang="zh-CN" dirty="0"/>
              <a:t>Younger riders have higher no-injury crash rates</a:t>
            </a:r>
          </a:p>
          <a:p>
            <a:r>
              <a:rPr lang="en-US" altLang="zh-CN" dirty="0"/>
              <a:t>Owned and rental bikes show different hourly crash peaks</a:t>
            </a:r>
            <a:br>
              <a:rPr lang="en-US" altLang="zh-CN" dirty="0"/>
            </a:br>
            <a:r>
              <a:rPr lang="en-US" altLang="zh-CN" dirty="0"/>
              <a:t>Next, I will test these hypotheses using our integrated datasets.”</a:t>
            </a:r>
          </a:p>
          <a:p>
            <a:endParaRPr lang="zh-CN" altLang="en-US" dirty="0"/>
          </a:p>
        </p:txBody>
      </p:sp>
      <p:sp>
        <p:nvSpPr>
          <p:cNvPr id="4" name="日期占位符 3"/>
          <p:cNvSpPr>
            <a:spLocks noGrp="1"/>
          </p:cNvSpPr>
          <p:nvPr>
            <p:ph type="dt" idx="1"/>
          </p:nvPr>
        </p:nvSpPr>
        <p:spPr/>
        <p:txBody>
          <a:bodyPr/>
          <a:lstStyle/>
          <a:p>
            <a:pPr rtl="0"/>
            <a:fld id="{8CD12D00-6AAC-4A94-B2E5-A12E9C579B03}" type="datetime1">
              <a:rPr lang="zh-CN" altLang="en-US" smtClean="0"/>
              <a:t>2025/5/6</a:t>
            </a:fld>
            <a:endParaRPr lang="en-US"/>
          </a:p>
        </p:txBody>
      </p:sp>
      <p:sp>
        <p:nvSpPr>
          <p:cNvPr id="5" name="灯片编号占位符 4"/>
          <p:cNvSpPr>
            <a:spLocks noGrp="1"/>
          </p:cNvSpPr>
          <p:nvPr>
            <p:ph type="sldNum" sz="quarter" idx="5"/>
          </p:nvPr>
        </p:nvSpPr>
        <p:spPr/>
        <p:txBody>
          <a:bodyPr/>
          <a:lstStyle/>
          <a:p>
            <a:pPr rtl="0"/>
            <a:fld id="{01B41D33-19C8-4450-B3C5-BE83E9C8F0BC}" type="slidenum">
              <a:rPr lang="en-US" smtClean="0"/>
              <a:t>4</a:t>
            </a:fld>
            <a:endParaRPr lang="en-US"/>
          </a:p>
        </p:txBody>
      </p:sp>
    </p:spTree>
    <p:extLst>
      <p:ext uri="{BB962C8B-B14F-4D97-AF65-F5344CB8AC3E}">
        <p14:creationId xmlns:p14="http://schemas.microsoft.com/office/powerpoint/2010/main" val="230419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dirty="0"/>
              <a:t>“To test these hypotheses, I first compare the divvy rental bike record, which have </a:t>
            </a:r>
            <a:r>
              <a:rPr lang="en-US" altLang="zh-CN" dirty="0" err="1"/>
              <a:t>informations</a:t>
            </a:r>
            <a:r>
              <a:rPr lang="en-US" altLang="zh-CN" dirty="0"/>
              <a:t> about the start and end time and start and end location. Then I want to find in which accident, the bike was rental. So I basically match the end time and location to the crashes dataset, if a crash happened within 5 minutes and 50 meters to the end of bike rental, I will say this is the crash that the involved bike is rental. After that I extracted features such as age groups, time periods, crash type (injury vs. no‑injury), and vehicle type. My analysis approach includes:</a:t>
            </a:r>
          </a:p>
          <a:p>
            <a:pPr>
              <a:buFont typeface="Arial" panose="020B0604020202020204" pitchFamily="34" charset="0"/>
              <a:buChar char="•"/>
            </a:pPr>
            <a:r>
              <a:rPr lang="en-US" altLang="zh-CN" dirty="0"/>
              <a:t>Descriptive statistics to compare total crashes and proportions;</a:t>
            </a:r>
          </a:p>
          <a:p>
            <a:pPr>
              <a:buFont typeface="Arial" panose="020B0604020202020204" pitchFamily="34" charset="0"/>
              <a:buChar char="•"/>
            </a:pPr>
            <a:r>
              <a:rPr lang="en-US" altLang="zh-CN" dirty="0"/>
              <a:t>Time‑series plotting by month and by hour;</a:t>
            </a:r>
          </a:p>
          <a:p>
            <a:pPr>
              <a:buFont typeface="Arial" panose="020B0604020202020204" pitchFamily="34" charset="0"/>
              <a:buChar char="•"/>
            </a:pPr>
            <a:r>
              <a:rPr lang="en-US" altLang="zh-CN" dirty="0"/>
              <a:t>Linear regression to examine the relationship between age and no‑injury rate.”</a:t>
            </a:r>
          </a:p>
          <a:p>
            <a:endParaRPr lang="zh-CN" altLang="en-US" dirty="0"/>
          </a:p>
        </p:txBody>
      </p:sp>
      <p:sp>
        <p:nvSpPr>
          <p:cNvPr id="4" name="日期占位符 3"/>
          <p:cNvSpPr>
            <a:spLocks noGrp="1"/>
          </p:cNvSpPr>
          <p:nvPr>
            <p:ph type="dt" idx="1"/>
          </p:nvPr>
        </p:nvSpPr>
        <p:spPr/>
        <p:txBody>
          <a:bodyPr/>
          <a:lstStyle/>
          <a:p>
            <a:pPr rtl="0"/>
            <a:fld id="{8CD12D00-6AAC-4A94-B2E5-A12E9C579B03}" type="datetime1">
              <a:rPr lang="zh-CN" altLang="en-US" smtClean="0"/>
              <a:t>2025/5/6</a:t>
            </a:fld>
            <a:endParaRPr lang="en-US"/>
          </a:p>
        </p:txBody>
      </p:sp>
      <p:sp>
        <p:nvSpPr>
          <p:cNvPr id="5" name="灯片编号占位符 4"/>
          <p:cNvSpPr>
            <a:spLocks noGrp="1"/>
          </p:cNvSpPr>
          <p:nvPr>
            <p:ph type="sldNum" sz="quarter" idx="5"/>
          </p:nvPr>
        </p:nvSpPr>
        <p:spPr/>
        <p:txBody>
          <a:bodyPr/>
          <a:lstStyle/>
          <a:p>
            <a:pPr rtl="0"/>
            <a:fld id="{01B41D33-19C8-4450-B3C5-BE83E9C8F0BC}" type="slidenum">
              <a:rPr lang="en-US" smtClean="0"/>
              <a:t>5</a:t>
            </a:fld>
            <a:endParaRPr lang="en-US"/>
          </a:p>
        </p:txBody>
      </p:sp>
    </p:spTree>
    <p:extLst>
      <p:ext uri="{BB962C8B-B14F-4D97-AF65-F5344CB8AC3E}">
        <p14:creationId xmlns:p14="http://schemas.microsoft.com/office/powerpoint/2010/main" val="2395899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main reason of  this result is the limited scale of rental bike. The data are too scarce for regression.</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solidFill>
                  <a:srgbClr val="BCBEC4"/>
                </a:solidFill>
                <a:effectLst/>
              </a:rPr>
              <a:t>coef_owned</a:t>
            </a:r>
            <a:r>
              <a:rPr lang="en-US" altLang="zh-CN" dirty="0">
                <a:solidFill>
                  <a:srgbClr val="BCBEC4"/>
                </a:solidFill>
                <a:effectLst/>
              </a:rPr>
              <a:t>=</a:t>
            </a:r>
            <a:r>
              <a:rPr lang="en-US" altLang="zh-CN" dirty="0" err="1">
                <a:solidFill>
                  <a:srgbClr val="BCBEC4"/>
                </a:solidFill>
                <a:effectLst/>
              </a:rPr>
              <a:t>np.polyfit</a:t>
            </a:r>
            <a:r>
              <a:rPr lang="en-US" altLang="zh-CN" dirty="0">
                <a:solidFill>
                  <a:srgbClr val="BCBEC4"/>
                </a:solidFill>
                <a:effectLst/>
              </a:rPr>
              <a:t>(</a:t>
            </a:r>
            <a:r>
              <a:rPr lang="en-US" altLang="zh-CN" dirty="0" err="1">
                <a:solidFill>
                  <a:srgbClr val="BCBEC4"/>
                </a:solidFill>
                <a:effectLst/>
              </a:rPr>
              <a:t>time_summary</a:t>
            </a:r>
            <a:r>
              <a:rPr lang="en-US" altLang="zh-CN" dirty="0">
                <a:solidFill>
                  <a:srgbClr val="BCBEC4"/>
                </a:solidFill>
                <a:effectLst/>
              </a:rPr>
              <a:t>[</a:t>
            </a:r>
            <a:r>
              <a:rPr lang="en-US" altLang="zh-CN" dirty="0">
                <a:solidFill>
                  <a:srgbClr val="6AAB73"/>
                </a:solidFill>
                <a:effectLst/>
              </a:rPr>
              <a:t>'</a:t>
            </a:r>
            <a:r>
              <a:rPr lang="en-US" altLang="zh-CN" dirty="0" err="1">
                <a:solidFill>
                  <a:srgbClr val="6AAB73"/>
                </a:solidFill>
                <a:effectLst/>
              </a:rPr>
              <a:t>MonthNum</a:t>
            </a:r>
            <a:r>
              <a:rPr lang="en-US" altLang="zh-CN" dirty="0">
                <a:solidFill>
                  <a:srgbClr val="6AAB73"/>
                </a:solidFill>
                <a:effectLst/>
              </a:rPr>
              <a:t>'</a:t>
            </a:r>
            <a:r>
              <a:rPr lang="en-US" altLang="zh-CN" dirty="0">
                <a:solidFill>
                  <a:srgbClr val="BCBEC4"/>
                </a:solidFill>
                <a:effectLst/>
              </a:rPr>
              <a:t>],</a:t>
            </a:r>
            <a:r>
              <a:rPr lang="en-US" altLang="zh-CN" dirty="0" err="1">
                <a:solidFill>
                  <a:srgbClr val="BCBEC4"/>
                </a:solidFill>
                <a:effectLst/>
              </a:rPr>
              <a:t>time_summary</a:t>
            </a:r>
            <a:r>
              <a:rPr lang="en-US" altLang="zh-CN" dirty="0">
                <a:solidFill>
                  <a:srgbClr val="BCBEC4"/>
                </a:solidFill>
                <a:effectLst/>
              </a:rPr>
              <a:t>[</a:t>
            </a:r>
            <a:r>
              <a:rPr lang="en-US" altLang="zh-CN" dirty="0">
                <a:solidFill>
                  <a:srgbClr val="6AAB73"/>
                </a:solidFill>
                <a:effectLst/>
              </a:rPr>
              <a:t>'</a:t>
            </a:r>
            <a:r>
              <a:rPr lang="en-US" altLang="zh-CN" dirty="0" err="1">
                <a:solidFill>
                  <a:srgbClr val="6AAB73"/>
                </a:solidFill>
                <a:effectLst/>
              </a:rPr>
              <a:t>OwnedCount</a:t>
            </a:r>
            <a:r>
              <a:rPr lang="en-US" altLang="zh-CN" dirty="0">
                <a:solidFill>
                  <a:srgbClr val="6AAB73"/>
                </a:solidFill>
                <a:effectLst/>
              </a:rPr>
              <a:t>'</a:t>
            </a:r>
            <a:r>
              <a:rPr lang="en-US" altLang="zh-CN" dirty="0">
                <a:solidFill>
                  <a:srgbClr val="BCBEC4"/>
                </a:solidFill>
                <a:effectLst/>
              </a:rPr>
              <a:t>],</a:t>
            </a:r>
            <a:r>
              <a:rPr lang="en-US" altLang="zh-CN" dirty="0">
                <a:solidFill>
                  <a:srgbClr val="2AACB8"/>
                </a:solidFill>
                <a:effectLst/>
              </a:rPr>
              <a:t>1</a:t>
            </a:r>
            <a:r>
              <a:rPr lang="en-US" altLang="zh-CN" dirty="0">
                <a:solidFill>
                  <a:srgbClr val="BCBEC4"/>
                </a:solidFill>
                <a:effectLst/>
              </a:rPr>
              <a:t>)</a:t>
            </a:r>
            <a:br>
              <a:rPr lang="en-US" altLang="zh-CN" dirty="0">
                <a:solidFill>
                  <a:srgbClr val="BCBEC4"/>
                </a:solidFill>
                <a:effectLst/>
              </a:rPr>
            </a:br>
            <a:r>
              <a:rPr lang="en-US" altLang="zh-CN" dirty="0" err="1">
                <a:solidFill>
                  <a:srgbClr val="BCBEC4"/>
                </a:solidFill>
                <a:effectLst/>
              </a:rPr>
              <a:t>trend_owned</a:t>
            </a:r>
            <a:r>
              <a:rPr lang="en-US" altLang="zh-CN" dirty="0">
                <a:solidFill>
                  <a:srgbClr val="BCBEC4"/>
                </a:solidFill>
                <a:effectLst/>
              </a:rPr>
              <a:t>=np.poly1d(</a:t>
            </a:r>
            <a:r>
              <a:rPr lang="en-US" altLang="zh-CN" dirty="0" err="1">
                <a:solidFill>
                  <a:srgbClr val="BCBEC4"/>
                </a:solidFill>
                <a:effectLst/>
              </a:rPr>
              <a:t>coef_owned</a:t>
            </a:r>
            <a:r>
              <a:rPr lang="en-US" altLang="zh-CN" dirty="0">
                <a:solidFill>
                  <a:srgbClr val="BCBEC4"/>
                </a:solidFill>
                <a:effectLst/>
              </a:rPr>
              <a:t>)</a:t>
            </a:r>
          </a:p>
          <a:p>
            <a:endParaRPr lang="en-US" altLang="zh-CN" dirty="0"/>
          </a:p>
          <a:p>
            <a:r>
              <a:rPr lang="en-US" altLang="zh-CN" dirty="0"/>
              <a:t>Use </a:t>
            </a:r>
            <a:r>
              <a:rPr lang="en-US" altLang="zh-CN" dirty="0" err="1"/>
              <a:t>numpy</a:t>
            </a:r>
            <a:r>
              <a:rPr lang="en-US" altLang="zh-CN" dirty="0"/>
              <a:t>, </a:t>
            </a:r>
            <a:r>
              <a:rPr lang="en-US" altLang="zh-CN" dirty="0" err="1"/>
              <a:t>polyfit</a:t>
            </a:r>
            <a:endParaRPr lang="zh-CN" altLang="en-US" dirty="0"/>
          </a:p>
        </p:txBody>
      </p:sp>
      <p:sp>
        <p:nvSpPr>
          <p:cNvPr id="4" name="日期占位符 3"/>
          <p:cNvSpPr>
            <a:spLocks noGrp="1"/>
          </p:cNvSpPr>
          <p:nvPr>
            <p:ph type="dt" idx="1"/>
          </p:nvPr>
        </p:nvSpPr>
        <p:spPr/>
        <p:txBody>
          <a:bodyPr/>
          <a:lstStyle/>
          <a:p>
            <a:pPr rtl="0"/>
            <a:fld id="{8CD12D00-6AAC-4A94-B2E5-A12E9C579B03}" type="datetime1">
              <a:rPr lang="zh-CN" altLang="en-US" smtClean="0"/>
              <a:t>2025/5/6</a:t>
            </a:fld>
            <a:endParaRPr lang="en-US"/>
          </a:p>
        </p:txBody>
      </p:sp>
      <p:sp>
        <p:nvSpPr>
          <p:cNvPr id="5" name="灯片编号占位符 4"/>
          <p:cNvSpPr>
            <a:spLocks noGrp="1"/>
          </p:cNvSpPr>
          <p:nvPr>
            <p:ph type="sldNum" sz="quarter" idx="5"/>
          </p:nvPr>
        </p:nvSpPr>
        <p:spPr/>
        <p:txBody>
          <a:bodyPr/>
          <a:lstStyle/>
          <a:p>
            <a:pPr rtl="0"/>
            <a:fld id="{01B41D33-19C8-4450-B3C5-BE83E9C8F0BC}" type="slidenum">
              <a:rPr lang="en-US" smtClean="0"/>
              <a:t>6</a:t>
            </a:fld>
            <a:endParaRPr lang="en-US"/>
          </a:p>
        </p:txBody>
      </p:sp>
    </p:spTree>
    <p:extLst>
      <p:ext uri="{BB962C8B-B14F-4D97-AF65-F5344CB8AC3E}">
        <p14:creationId xmlns:p14="http://schemas.microsoft.com/office/powerpoint/2010/main" val="3069005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you can see from the graph, The hypothesis is wrong. </a:t>
            </a:r>
            <a:r>
              <a:rPr lang="en-US" altLang="zh-CN" dirty="0">
                <a:latin typeface="Arial Unicode MS"/>
                <a:ea typeface="JetBrains Mono"/>
              </a:rPr>
              <a:t>Owned bike and rental bike share the truth: most happened in evening.</a:t>
            </a:r>
            <a:endParaRPr lang="en-US" altLang="zh-CN" sz="3200" dirty="0">
              <a:latin typeface="Arial" panose="020B0604020202020204" pitchFamily="34" charset="0"/>
              <a:ea typeface="JetBrains Mono"/>
            </a:endParaRPr>
          </a:p>
          <a:p>
            <a:r>
              <a:rPr lang="en-US" altLang="zh-CN" dirty="0"/>
              <a:t>Actually it is </a:t>
            </a:r>
            <a:r>
              <a:rPr lang="en-US" altLang="zh-CN" dirty="0" err="1"/>
              <a:t>kinda</a:t>
            </a:r>
            <a:r>
              <a:rPr lang="en-US" altLang="zh-CN" dirty="0"/>
              <a:t> </a:t>
            </a:r>
            <a:r>
              <a:rPr lang="en-US" altLang="zh-CN" dirty="0" err="1"/>
              <a:t>suprising</a:t>
            </a:r>
            <a:r>
              <a:rPr lang="en-US" altLang="zh-CN" dirty="0"/>
              <a:t> for me because I proposed this hypothesis considering tourist could be the biggest customer for bike rental. So they should have different time using bikes, </a:t>
            </a:r>
            <a:r>
              <a:rPr lang="en-US" altLang="zh-CN" dirty="0" err="1"/>
              <a:t>probabaly</a:t>
            </a:r>
            <a:r>
              <a:rPr lang="en-US" altLang="zh-CN" dirty="0"/>
              <a:t> in afternoons. </a:t>
            </a:r>
          </a:p>
          <a:p>
            <a:r>
              <a:rPr lang="en-US" altLang="zh-CN" dirty="0"/>
              <a:t>The difference appears to the second highest crash time. For owned bike it is morning, for rental bike it is night. This part of result </a:t>
            </a:r>
            <a:r>
              <a:rPr lang="en-US" altLang="zh-CN" dirty="0" err="1"/>
              <a:t>infact</a:t>
            </a:r>
            <a:r>
              <a:rPr lang="en-US" altLang="zh-CN" dirty="0"/>
              <a:t> matches what I expected. For people have their own bike, they probably residents who have a job in this city. Accident may happened when they were on their way to office. For people who rent bikes, I assume they are tourists as I said, accident may happened when they were enjoying their night time at </a:t>
            </a:r>
            <a:r>
              <a:rPr lang="en-US" altLang="zh-CN" dirty="0" err="1"/>
              <a:t>chicago</a:t>
            </a:r>
            <a:r>
              <a:rPr lang="en-US" altLang="zh-CN" dirty="0"/>
              <a:t>,.</a:t>
            </a:r>
            <a:endParaRPr lang="zh-CN" altLang="en-US" dirty="0"/>
          </a:p>
        </p:txBody>
      </p:sp>
      <p:sp>
        <p:nvSpPr>
          <p:cNvPr id="4" name="日期占位符 3"/>
          <p:cNvSpPr>
            <a:spLocks noGrp="1"/>
          </p:cNvSpPr>
          <p:nvPr>
            <p:ph type="dt" idx="1"/>
          </p:nvPr>
        </p:nvSpPr>
        <p:spPr/>
        <p:txBody>
          <a:bodyPr/>
          <a:lstStyle/>
          <a:p>
            <a:pPr rtl="0"/>
            <a:fld id="{8CD12D00-6AAC-4A94-B2E5-A12E9C579B03}" type="datetime1">
              <a:rPr lang="zh-CN" altLang="en-US" smtClean="0"/>
              <a:t>2025/5/6</a:t>
            </a:fld>
            <a:endParaRPr lang="en-US"/>
          </a:p>
        </p:txBody>
      </p:sp>
      <p:sp>
        <p:nvSpPr>
          <p:cNvPr id="5" name="灯片编号占位符 4"/>
          <p:cNvSpPr>
            <a:spLocks noGrp="1"/>
          </p:cNvSpPr>
          <p:nvPr>
            <p:ph type="sldNum" sz="quarter" idx="5"/>
          </p:nvPr>
        </p:nvSpPr>
        <p:spPr/>
        <p:txBody>
          <a:bodyPr/>
          <a:lstStyle/>
          <a:p>
            <a:pPr rtl="0"/>
            <a:fld id="{01B41D33-19C8-4450-B3C5-BE83E9C8F0BC}" type="slidenum">
              <a:rPr lang="en-US" smtClean="0"/>
              <a:t>7</a:t>
            </a:fld>
            <a:endParaRPr lang="en-US"/>
          </a:p>
        </p:txBody>
      </p:sp>
    </p:spTree>
    <p:extLst>
      <p:ext uri="{BB962C8B-B14F-4D97-AF65-F5344CB8AC3E}">
        <p14:creationId xmlns:p14="http://schemas.microsoft.com/office/powerpoint/2010/main" val="192722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FDF04-B81B-5B4E-CE81-72C728E387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644D3C6-2024-A885-C7EA-BF53E485F3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96E386D-1760-18A8-3AA1-CAC8D64842C3}"/>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t>When tackling this section, I get rid of age group above 80 because the data could be very rare.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t>As you can see in the left graph, which shows the relationship between age and no injury rate for owned bikes, they have a linear relationship,</a:t>
            </a:r>
            <a:r>
              <a:rPr kumimoji="0" lang="en-US" altLang="zh-CN" sz="1200" b="0" i="0" u="none" strike="noStrike" cap="none" normalizeH="0" baseline="0" dirty="0">
                <a:ln>
                  <a:noFill/>
                </a:ln>
                <a:effectLst/>
                <a:latin typeface="Arial Unicode MS"/>
                <a:ea typeface="JetBrains Mono"/>
              </a:rPr>
              <a:t> No injury rate goes down as age goes up.</a:t>
            </a:r>
            <a:r>
              <a:rPr kumimoji="0" lang="zh-CN" altLang="en-US" sz="1200" b="0" i="0" u="none" strike="noStrike" cap="none" normalizeH="0" baseline="0" dirty="0">
                <a:ln>
                  <a:noFill/>
                </a:ln>
                <a:effectLst/>
                <a:latin typeface="Arial Unicode MS"/>
                <a:ea typeface="JetBrains Mono"/>
              </a:rPr>
              <a:t> </a:t>
            </a:r>
            <a:r>
              <a:rPr kumimoji="0" lang="en-US" altLang="zh-CN" sz="1200" b="0" i="0" u="none" strike="noStrike" cap="none" normalizeH="0" baseline="0" dirty="0">
                <a:ln>
                  <a:noFill/>
                </a:ln>
                <a:effectLst/>
                <a:latin typeface="Arial Unicode MS"/>
                <a:ea typeface="JetBrains Mono"/>
              </a:rPr>
              <a:t>The</a:t>
            </a:r>
            <a:r>
              <a:rPr kumimoji="0" lang="zh-CN" altLang="en-US" sz="1200" b="0" i="0" u="none" strike="noStrike" cap="none" normalizeH="0" baseline="0" dirty="0">
                <a:ln>
                  <a:noFill/>
                </a:ln>
                <a:effectLst/>
                <a:latin typeface="Arial Unicode MS"/>
                <a:ea typeface="JetBrains Mono"/>
              </a:rPr>
              <a:t> </a:t>
            </a:r>
            <a:r>
              <a:rPr kumimoji="0" lang="en-US" altLang="zh-CN" sz="1200" b="0" i="0" u="none" strike="noStrike" cap="none" normalizeH="0" baseline="0" dirty="0">
                <a:ln>
                  <a:noFill/>
                </a:ln>
                <a:effectLst/>
                <a:latin typeface="Arial Unicode MS"/>
                <a:ea typeface="JetBrains Mono"/>
              </a:rPr>
              <a:t>p value is less than 0.05.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effectLst/>
                <a:latin typeface="Arial Unicode MS"/>
                <a:ea typeface="JetBrains Mono"/>
              </a:rPr>
              <a:t>Yet there is no clear result for rental part, the p value is more than 0.05, because of the lack of data.</a:t>
            </a:r>
          </a:p>
        </p:txBody>
      </p:sp>
      <p:sp>
        <p:nvSpPr>
          <p:cNvPr id="4" name="日期占位符 3">
            <a:extLst>
              <a:ext uri="{FF2B5EF4-FFF2-40B4-BE49-F238E27FC236}">
                <a16:creationId xmlns:a16="http://schemas.microsoft.com/office/drawing/2014/main" id="{0DFDB69F-D2F7-EF27-7E5E-34D524CEDC81}"/>
              </a:ext>
            </a:extLst>
          </p:cNvPr>
          <p:cNvSpPr>
            <a:spLocks noGrp="1"/>
          </p:cNvSpPr>
          <p:nvPr>
            <p:ph type="dt" idx="1"/>
          </p:nvPr>
        </p:nvSpPr>
        <p:spPr/>
        <p:txBody>
          <a:bodyPr/>
          <a:lstStyle/>
          <a:p>
            <a:pPr rtl="0"/>
            <a:fld id="{8CD12D00-6AAC-4A94-B2E5-A12E9C579B03}" type="datetime1">
              <a:rPr lang="zh-CN" altLang="en-US" smtClean="0"/>
              <a:t>2025/5/6</a:t>
            </a:fld>
            <a:endParaRPr lang="en-US"/>
          </a:p>
        </p:txBody>
      </p:sp>
      <p:sp>
        <p:nvSpPr>
          <p:cNvPr id="5" name="灯片编号占位符 4">
            <a:extLst>
              <a:ext uri="{FF2B5EF4-FFF2-40B4-BE49-F238E27FC236}">
                <a16:creationId xmlns:a16="http://schemas.microsoft.com/office/drawing/2014/main" id="{6CC24B44-8CC7-5988-A1D2-DEB5AEDCE721}"/>
              </a:ext>
            </a:extLst>
          </p:cNvPr>
          <p:cNvSpPr>
            <a:spLocks noGrp="1"/>
          </p:cNvSpPr>
          <p:nvPr>
            <p:ph type="sldNum" sz="quarter" idx="5"/>
          </p:nvPr>
        </p:nvSpPr>
        <p:spPr/>
        <p:txBody>
          <a:bodyPr/>
          <a:lstStyle/>
          <a:p>
            <a:pPr rtl="0"/>
            <a:fld id="{01B41D33-19C8-4450-B3C5-BE83E9C8F0BC}" type="slidenum">
              <a:rPr lang="en-US" smtClean="0"/>
              <a:t>8</a:t>
            </a:fld>
            <a:endParaRPr lang="en-US"/>
          </a:p>
        </p:txBody>
      </p:sp>
    </p:spTree>
    <p:extLst>
      <p:ext uri="{BB962C8B-B14F-4D97-AF65-F5344CB8AC3E}">
        <p14:creationId xmlns:p14="http://schemas.microsoft.com/office/powerpoint/2010/main" val="732332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now, Even if I match data between 2022-2024 these 2years, nearly millions of record, the biggest limitation is lack of enough data for rental part, and it is really hard for me to tackle. Looking ahead, I plan to deepen the analysis in two key ways. First, I will pull in environmental and road‑condition data—such as temperature, precipitation, visibility, and lighting—to see how weather and infrastructure influence crash risk by bike type or age group. Second, I will perform a spatial hotspot study, using kernel density mapping to identify high‑crash zones and compare where owned versus rental bikes cluster. These extensions should help move from high‑level summaries to more actionable insights for both city planners and bike‑share operators.</a:t>
            </a:r>
            <a:endParaRPr lang="zh-CN" altLang="en-US" dirty="0"/>
          </a:p>
        </p:txBody>
      </p:sp>
      <p:sp>
        <p:nvSpPr>
          <p:cNvPr id="4" name="日期占位符 3"/>
          <p:cNvSpPr>
            <a:spLocks noGrp="1"/>
          </p:cNvSpPr>
          <p:nvPr>
            <p:ph type="dt" idx="1"/>
          </p:nvPr>
        </p:nvSpPr>
        <p:spPr/>
        <p:txBody>
          <a:bodyPr/>
          <a:lstStyle/>
          <a:p>
            <a:pPr rtl="0"/>
            <a:fld id="{8CD12D00-6AAC-4A94-B2E5-A12E9C579B03}" type="datetime1">
              <a:rPr lang="zh-CN" altLang="en-US" smtClean="0"/>
              <a:t>2025/5/6</a:t>
            </a:fld>
            <a:endParaRPr lang="en-US"/>
          </a:p>
        </p:txBody>
      </p:sp>
      <p:sp>
        <p:nvSpPr>
          <p:cNvPr id="5" name="灯片编号占位符 4"/>
          <p:cNvSpPr>
            <a:spLocks noGrp="1"/>
          </p:cNvSpPr>
          <p:nvPr>
            <p:ph type="sldNum" sz="quarter" idx="5"/>
          </p:nvPr>
        </p:nvSpPr>
        <p:spPr/>
        <p:txBody>
          <a:bodyPr/>
          <a:lstStyle/>
          <a:p>
            <a:pPr rtl="0"/>
            <a:fld id="{01B41D33-19C8-4450-B3C5-BE83E9C8F0BC}" type="slidenum">
              <a:rPr lang="en-US" smtClean="0"/>
              <a:t>9</a:t>
            </a:fld>
            <a:endParaRPr lang="en-US"/>
          </a:p>
        </p:txBody>
      </p:sp>
    </p:spTree>
    <p:extLst>
      <p:ext uri="{BB962C8B-B14F-4D97-AF65-F5344CB8AC3E}">
        <p14:creationId xmlns:p14="http://schemas.microsoft.com/office/powerpoint/2010/main" val="305461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rtl="0"/>
            <a:fld id="{8CD12D00-6AAC-4A94-B2E5-A12E9C579B03}" type="datetime1">
              <a:rPr lang="zh-CN" altLang="en-US" smtClean="0"/>
              <a:t>2025/5/6</a:t>
            </a:fld>
            <a:endParaRPr lang="en-US"/>
          </a:p>
        </p:txBody>
      </p:sp>
      <p:sp>
        <p:nvSpPr>
          <p:cNvPr id="5" name="灯片编号占位符 4"/>
          <p:cNvSpPr>
            <a:spLocks noGrp="1"/>
          </p:cNvSpPr>
          <p:nvPr>
            <p:ph type="sldNum" sz="quarter" idx="5"/>
          </p:nvPr>
        </p:nvSpPr>
        <p:spPr/>
        <p:txBody>
          <a:bodyPr/>
          <a:lstStyle/>
          <a:p>
            <a:pPr rtl="0"/>
            <a:fld id="{01B41D33-19C8-4450-B3C5-BE83E9C8F0BC}" type="slidenum">
              <a:rPr lang="en-US" smtClean="0"/>
              <a:t>10</a:t>
            </a:fld>
            <a:endParaRPr lang="en-US"/>
          </a:p>
        </p:txBody>
      </p:sp>
    </p:spTree>
    <p:extLst>
      <p:ext uri="{BB962C8B-B14F-4D97-AF65-F5344CB8AC3E}">
        <p14:creationId xmlns:p14="http://schemas.microsoft.com/office/powerpoint/2010/main" val="179700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2025/5/6</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2025/5/6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2025/5/6</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2025/5/6</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2025/5/6</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2025/5/6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2025/5/6</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2025/5/6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2025/5/6</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2025/5/6</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2025/5/6</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2025/5/6</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en-US" altLang="zh-CN" dirty="0"/>
              <a:t>Analysis of Bicycle Accident Patterns in Chicago</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dirty="0"/>
              <a:t>Kelsey Li</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55374-D380-C5D6-C90C-82B59C3D37AC}"/>
              </a:ext>
            </a:extLst>
          </p:cNvPr>
          <p:cNvSpPr>
            <a:spLocks noGrp="1"/>
          </p:cNvSpPr>
          <p:nvPr>
            <p:ph type="title"/>
          </p:nvPr>
        </p:nvSpPr>
        <p:spPr/>
        <p:txBody>
          <a:bodyPr/>
          <a:lstStyle/>
          <a:p>
            <a:r>
              <a:rPr lang="en-US" altLang="zh-CN" dirty="0"/>
              <a:t>Thank you</a:t>
            </a:r>
            <a:endParaRPr lang="zh-CN" altLang="en-US" dirty="0"/>
          </a:p>
        </p:txBody>
      </p:sp>
      <p:sp>
        <p:nvSpPr>
          <p:cNvPr id="3" name="文本占位符 2">
            <a:extLst>
              <a:ext uri="{FF2B5EF4-FFF2-40B4-BE49-F238E27FC236}">
                <a16:creationId xmlns:a16="http://schemas.microsoft.com/office/drawing/2014/main" id="{40381721-2A88-0EF5-3A0E-EE46D86DF90D}"/>
              </a:ext>
            </a:extLst>
          </p:cNvPr>
          <p:cNvSpPr>
            <a:spLocks noGrp="1"/>
          </p:cNvSpPr>
          <p:nvPr>
            <p:ph type="body" idx="1"/>
          </p:nvPr>
        </p:nvSpPr>
        <p:spPr/>
        <p:txBody>
          <a:bodyPr/>
          <a:lstStyle/>
          <a:p>
            <a:endParaRPr lang="zh-CN" altLang="en-US"/>
          </a:p>
        </p:txBody>
      </p:sp>
      <p:sp>
        <p:nvSpPr>
          <p:cNvPr id="4" name="内容占位符 3">
            <a:extLst>
              <a:ext uri="{FF2B5EF4-FFF2-40B4-BE49-F238E27FC236}">
                <a16:creationId xmlns:a16="http://schemas.microsoft.com/office/drawing/2014/main" id="{36ED73E3-6EFD-4FE3-C5C5-D5018981F1BE}"/>
              </a:ext>
            </a:extLst>
          </p:cNvPr>
          <p:cNvSpPr>
            <a:spLocks noGrp="1"/>
          </p:cNvSpPr>
          <p:nvPr>
            <p:ph sz="half" idx="2"/>
          </p:nvPr>
        </p:nvSpPr>
        <p:spPr/>
        <p:txBody>
          <a:bodyPr/>
          <a:lstStyle/>
          <a:p>
            <a:endParaRPr lang="zh-CN" altLang="en-US" dirty="0"/>
          </a:p>
        </p:txBody>
      </p:sp>
      <p:sp>
        <p:nvSpPr>
          <p:cNvPr id="5" name="文本占位符 4">
            <a:extLst>
              <a:ext uri="{FF2B5EF4-FFF2-40B4-BE49-F238E27FC236}">
                <a16:creationId xmlns:a16="http://schemas.microsoft.com/office/drawing/2014/main" id="{170A3F61-AC66-8A15-28E9-A86287D46062}"/>
              </a:ext>
            </a:extLst>
          </p:cNvPr>
          <p:cNvSpPr>
            <a:spLocks noGrp="1"/>
          </p:cNvSpPr>
          <p:nvPr>
            <p:ph type="body" sz="quarter" idx="3"/>
          </p:nvPr>
        </p:nvSpPr>
        <p:spPr/>
        <p:txBody>
          <a:bodyPr/>
          <a:lstStyle/>
          <a:p>
            <a:endParaRPr lang="zh-CN" altLang="en-US"/>
          </a:p>
        </p:txBody>
      </p:sp>
      <p:sp>
        <p:nvSpPr>
          <p:cNvPr id="6" name="内容占位符 5">
            <a:extLst>
              <a:ext uri="{FF2B5EF4-FFF2-40B4-BE49-F238E27FC236}">
                <a16:creationId xmlns:a16="http://schemas.microsoft.com/office/drawing/2014/main" id="{7ED14BBA-B2CF-1E30-75BA-FECA00157F54}"/>
              </a:ext>
            </a:extLst>
          </p:cNvPr>
          <p:cNvSpPr>
            <a:spLocks noGrp="1"/>
          </p:cNvSpPr>
          <p:nvPr>
            <p:ph sz="quarter" idx="4"/>
          </p:nvPr>
        </p:nvSpPr>
        <p:spPr/>
        <p:txBody>
          <a:bodyPr/>
          <a:lstStyle/>
          <a:p>
            <a:endParaRPr lang="zh-CN" altLang="en-US"/>
          </a:p>
        </p:txBody>
      </p:sp>
      <p:sp>
        <p:nvSpPr>
          <p:cNvPr id="7" name="日期占位符 6">
            <a:extLst>
              <a:ext uri="{FF2B5EF4-FFF2-40B4-BE49-F238E27FC236}">
                <a16:creationId xmlns:a16="http://schemas.microsoft.com/office/drawing/2014/main" id="{97168C55-6423-CD18-338D-E8BCB5ECC4F5}"/>
              </a:ext>
            </a:extLst>
          </p:cNvPr>
          <p:cNvSpPr>
            <a:spLocks noGrp="1"/>
          </p:cNvSpPr>
          <p:nvPr>
            <p:ph type="dt" sz="half" idx="10"/>
          </p:nvPr>
        </p:nvSpPr>
        <p:spPr/>
        <p:txBody>
          <a:bodyPr/>
          <a:lstStyle/>
          <a:p>
            <a:pPr rtl="0"/>
            <a:fld id="{F411FE78-D258-4188-9C5F-198CC4CE7F12}" type="datetime1">
              <a:rPr lang="zh-CN" altLang="en-US" smtClean="0"/>
              <a:t>2025/5/6</a:t>
            </a:fld>
            <a:endParaRPr lang="en-US" dirty="0"/>
          </a:p>
        </p:txBody>
      </p:sp>
    </p:spTree>
    <p:extLst>
      <p:ext uri="{BB962C8B-B14F-4D97-AF65-F5344CB8AC3E}">
        <p14:creationId xmlns:p14="http://schemas.microsoft.com/office/powerpoint/2010/main" val="46480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DB614005-85B4-2122-6003-855C5B75BBE2}"/>
              </a:ext>
            </a:extLst>
          </p:cNvPr>
          <p:cNvSpPr>
            <a:spLocks noGrp="1"/>
          </p:cNvSpPr>
          <p:nvPr>
            <p:ph type="subTitle" idx="1"/>
          </p:nvPr>
        </p:nvSpPr>
        <p:spPr/>
        <p:txBody>
          <a:bodyPr/>
          <a:lstStyle/>
          <a:p>
            <a:r>
              <a:rPr lang="en-US" altLang="zh-CN" dirty="0"/>
              <a:t>Motivation</a:t>
            </a:r>
            <a:endParaRPr lang="zh-CN" altLang="en-US" dirty="0"/>
          </a:p>
        </p:txBody>
      </p:sp>
      <p:sp>
        <p:nvSpPr>
          <p:cNvPr id="4" name="日期占位符 3">
            <a:extLst>
              <a:ext uri="{FF2B5EF4-FFF2-40B4-BE49-F238E27FC236}">
                <a16:creationId xmlns:a16="http://schemas.microsoft.com/office/drawing/2014/main" id="{47E51BAD-B6EE-99A4-0C30-47782EDA614F}"/>
              </a:ext>
            </a:extLst>
          </p:cNvPr>
          <p:cNvSpPr>
            <a:spLocks noGrp="1"/>
          </p:cNvSpPr>
          <p:nvPr>
            <p:ph type="dt" sz="half" idx="10"/>
          </p:nvPr>
        </p:nvSpPr>
        <p:spPr/>
        <p:txBody>
          <a:bodyPr/>
          <a:lstStyle/>
          <a:p>
            <a:pPr rtl="0"/>
            <a:fld id="{73594A98-8FB4-4076-AE7B-5D3B1A2CBC70}" type="datetime1">
              <a:rPr lang="zh-CN" altLang="en-US" smtClean="0"/>
              <a:t>2025/5/6</a:t>
            </a:fld>
            <a:endParaRPr lang="en-US" dirty="0"/>
          </a:p>
        </p:txBody>
      </p:sp>
      <p:sp>
        <p:nvSpPr>
          <p:cNvPr id="5" name="文本框 4">
            <a:extLst>
              <a:ext uri="{FF2B5EF4-FFF2-40B4-BE49-F238E27FC236}">
                <a16:creationId xmlns:a16="http://schemas.microsoft.com/office/drawing/2014/main" id="{F87131CE-B848-CE5B-90FC-F653E0561583}"/>
              </a:ext>
            </a:extLst>
          </p:cNvPr>
          <p:cNvSpPr txBox="1"/>
          <p:nvPr/>
        </p:nvSpPr>
        <p:spPr>
          <a:xfrm>
            <a:off x="581191" y="3227696"/>
            <a:ext cx="10993549" cy="1477328"/>
          </a:xfrm>
          <a:prstGeom prst="rect">
            <a:avLst/>
          </a:prstGeom>
          <a:noFill/>
        </p:spPr>
        <p:txBody>
          <a:bodyPr wrap="square" rtlCol="0">
            <a:spAutoFit/>
          </a:bodyPr>
          <a:lstStyle/>
          <a:p>
            <a:pPr>
              <a:buNone/>
            </a:pPr>
            <a:r>
              <a:rPr lang="en-US" altLang="zh-CN" dirty="0">
                <a:solidFill>
                  <a:schemeClr val="bg1"/>
                </a:solidFill>
              </a:rPr>
              <a:t>Bicycle safety is an increasingly urgent issue in urban transportation planning, as cities encourage more residents to choose cycling for its health and environmental benefits. While many studies have examined overall crash rates, far fewer have compared how crash patterns differ between privately owned bicycles and shared‐bike systems, especially when accounting for rider demographics and time‐of‐day effects. </a:t>
            </a:r>
          </a:p>
          <a:p>
            <a:endParaRPr lang="zh-CN" altLang="en-US" dirty="0"/>
          </a:p>
        </p:txBody>
      </p:sp>
    </p:spTree>
    <p:extLst>
      <p:ext uri="{BB962C8B-B14F-4D97-AF65-F5344CB8AC3E}">
        <p14:creationId xmlns:p14="http://schemas.microsoft.com/office/powerpoint/2010/main" val="308503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Purpose</a:t>
            </a:r>
          </a:p>
        </p:txBody>
      </p:sp>
      <p:sp>
        <p:nvSpPr>
          <p:cNvPr id="3" name="Content Placeholder 2"/>
          <p:cNvSpPr>
            <a:spLocks noGrp="1"/>
          </p:cNvSpPr>
          <p:nvPr>
            <p:ph idx="1"/>
          </p:nvPr>
        </p:nvSpPr>
        <p:spPr/>
        <p:txBody>
          <a:bodyPr/>
          <a:lstStyle/>
          <a:p>
            <a:endParaRPr dirty="0"/>
          </a:p>
          <a:p>
            <a:r>
              <a:rPr dirty="0"/>
              <a:t>Assess how bicycle crash patterns differ between owned and Divvy rental bikes</a:t>
            </a:r>
          </a:p>
          <a:p>
            <a:r>
              <a:rPr dirty="0"/>
              <a:t>Investigate effects of rider age and time of day on crash severity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Hypotheses</a:t>
            </a:r>
          </a:p>
        </p:txBody>
      </p:sp>
      <p:sp>
        <p:nvSpPr>
          <p:cNvPr id="3" name="Content Placeholder 2"/>
          <p:cNvSpPr>
            <a:spLocks noGrp="1"/>
          </p:cNvSpPr>
          <p:nvPr>
            <p:ph idx="1"/>
          </p:nvPr>
        </p:nvSpPr>
        <p:spPr/>
        <p:txBody>
          <a:bodyPr/>
          <a:lstStyle/>
          <a:p>
            <a:r>
              <a:rPr lang="en-US" altLang="zh-CN" dirty="0"/>
              <a:t>More and more accidents occur as time goes by</a:t>
            </a:r>
            <a:endParaRPr dirty="0"/>
          </a:p>
          <a:p>
            <a:r>
              <a:rPr dirty="0"/>
              <a:t>Younger riders have higher no-injury crash rates</a:t>
            </a:r>
          </a:p>
          <a:p>
            <a:r>
              <a:rPr dirty="0"/>
              <a:t>Owned and rental bikes show different hourly crash peaks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Design &amp; Methods</a:t>
            </a:r>
          </a:p>
        </p:txBody>
      </p:sp>
      <p:sp>
        <p:nvSpPr>
          <p:cNvPr id="3" name="Content Placeholder 2"/>
          <p:cNvSpPr>
            <a:spLocks noGrp="1"/>
          </p:cNvSpPr>
          <p:nvPr>
            <p:ph idx="1"/>
          </p:nvPr>
        </p:nvSpPr>
        <p:spPr/>
        <p:txBody>
          <a:bodyPr/>
          <a:lstStyle/>
          <a:p>
            <a:endParaRPr/>
          </a:p>
          <a:p>
            <a:r>
              <a:t>Data integration: Traffic Crashes – People &amp; Divvy trip data</a:t>
            </a:r>
          </a:p>
          <a:p>
            <a:r>
              <a:t>Feature extraction: AGE groups, TimePeriod, CrashType, VehicleType</a:t>
            </a:r>
          </a:p>
          <a:p>
            <a:r>
              <a:t>Analyses: Descriptive stats, time-series plots, linear regression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 So Far</a:t>
            </a:r>
          </a:p>
        </p:txBody>
      </p:sp>
      <p:sp>
        <p:nvSpPr>
          <p:cNvPr id="6" name="文本框 5">
            <a:extLst>
              <a:ext uri="{FF2B5EF4-FFF2-40B4-BE49-F238E27FC236}">
                <a16:creationId xmlns:a16="http://schemas.microsoft.com/office/drawing/2014/main" id="{FB81F43F-6684-D1FC-1EF7-13FB9E3BCE6B}"/>
              </a:ext>
            </a:extLst>
          </p:cNvPr>
          <p:cNvSpPr txBox="1"/>
          <p:nvPr/>
        </p:nvSpPr>
        <p:spPr>
          <a:xfrm>
            <a:off x="581192" y="1890876"/>
            <a:ext cx="7522254" cy="646331"/>
          </a:xfrm>
          <a:prstGeom prst="rect">
            <a:avLst/>
          </a:prstGeom>
          <a:noFill/>
        </p:spPr>
        <p:txBody>
          <a:bodyPr wrap="square" rtlCol="0">
            <a:spAutoFit/>
          </a:bodyPr>
          <a:lstStyle/>
          <a:p>
            <a:r>
              <a:rPr lang="en-US" altLang="zh-CN" dirty="0"/>
              <a:t>Hypothesis 1:</a:t>
            </a:r>
          </a:p>
          <a:p>
            <a:r>
              <a:rPr lang="en-US" altLang="zh-CN" dirty="0"/>
              <a:t>More and more accidents occur as time goes by</a:t>
            </a:r>
            <a:endParaRPr lang="zh-CN" altLang="en-US" dirty="0"/>
          </a:p>
        </p:txBody>
      </p:sp>
      <p:sp>
        <p:nvSpPr>
          <p:cNvPr id="9" name="文本框 8">
            <a:extLst>
              <a:ext uri="{FF2B5EF4-FFF2-40B4-BE49-F238E27FC236}">
                <a16:creationId xmlns:a16="http://schemas.microsoft.com/office/drawing/2014/main" id="{971BFA8D-C30B-E747-B82E-3BA808BD16BE}"/>
              </a:ext>
            </a:extLst>
          </p:cNvPr>
          <p:cNvSpPr txBox="1"/>
          <p:nvPr/>
        </p:nvSpPr>
        <p:spPr>
          <a:xfrm>
            <a:off x="581192" y="2647191"/>
            <a:ext cx="2503170" cy="3508653"/>
          </a:xfrm>
          <a:prstGeom prst="rect">
            <a:avLst/>
          </a:prstGeom>
          <a:noFill/>
        </p:spPr>
        <p:txBody>
          <a:bodyPr wrap="square">
            <a:spAutoFit/>
          </a:bodyPr>
          <a:lstStyle/>
          <a:p>
            <a:r>
              <a:rPr lang="zh-CN" altLang="en-US" sz="600" dirty="0"/>
              <a:t> Month  OwnedCount  RentalCount</a:t>
            </a:r>
          </a:p>
          <a:p>
            <a:r>
              <a:rPr lang="zh-CN" altLang="en-US" sz="600" dirty="0"/>
              <a:t>0   2022-01          62          1.0</a:t>
            </a:r>
          </a:p>
          <a:p>
            <a:r>
              <a:rPr lang="zh-CN" altLang="en-US" sz="600" dirty="0"/>
              <a:t>1   2022-02          57          2.0</a:t>
            </a:r>
          </a:p>
          <a:p>
            <a:r>
              <a:rPr lang="zh-CN" altLang="en-US" sz="600" dirty="0"/>
              <a:t>2   2022-03          71          1.0</a:t>
            </a:r>
          </a:p>
          <a:p>
            <a:r>
              <a:rPr lang="zh-CN" altLang="en-US" sz="600" dirty="0"/>
              <a:t>3   2022-04          64          1.0</a:t>
            </a:r>
          </a:p>
          <a:p>
            <a:r>
              <a:rPr lang="zh-CN" altLang="en-US" sz="600" dirty="0"/>
              <a:t>4   2022-05          59          0.0</a:t>
            </a:r>
          </a:p>
          <a:p>
            <a:r>
              <a:rPr lang="zh-CN" altLang="en-US" sz="600" dirty="0"/>
              <a:t>5   2022-06          53          2.0</a:t>
            </a:r>
          </a:p>
          <a:p>
            <a:r>
              <a:rPr lang="zh-CN" altLang="en-US" sz="600" dirty="0"/>
              <a:t>6   2022-07          60          1.0</a:t>
            </a:r>
          </a:p>
          <a:p>
            <a:r>
              <a:rPr lang="zh-CN" altLang="en-US" sz="600" dirty="0"/>
              <a:t>7   2022-08          66          0.0</a:t>
            </a:r>
          </a:p>
          <a:p>
            <a:r>
              <a:rPr lang="zh-CN" altLang="en-US" sz="600" dirty="0"/>
              <a:t>8   2022-09          64          3.0</a:t>
            </a:r>
          </a:p>
          <a:p>
            <a:r>
              <a:rPr lang="zh-CN" altLang="en-US" sz="600" dirty="0"/>
              <a:t>9   2022-10          59          1.0</a:t>
            </a:r>
          </a:p>
          <a:p>
            <a:r>
              <a:rPr lang="zh-CN" altLang="en-US" sz="600" dirty="0"/>
              <a:t>10  2022-11          70          0.0</a:t>
            </a:r>
          </a:p>
          <a:p>
            <a:r>
              <a:rPr lang="zh-CN" altLang="en-US" sz="600" dirty="0"/>
              <a:t>11  2022-12          56          3.0</a:t>
            </a:r>
          </a:p>
          <a:p>
            <a:r>
              <a:rPr lang="zh-CN" altLang="en-US" sz="600" dirty="0"/>
              <a:t>12  2023-01          81          0.0</a:t>
            </a:r>
          </a:p>
          <a:p>
            <a:r>
              <a:rPr lang="zh-CN" altLang="en-US" sz="600" dirty="0"/>
              <a:t>13  2023-02          66          1.0</a:t>
            </a:r>
          </a:p>
          <a:p>
            <a:r>
              <a:rPr lang="zh-CN" altLang="en-US" sz="600" dirty="0"/>
              <a:t>14  2023-03          75          3.0</a:t>
            </a:r>
          </a:p>
          <a:p>
            <a:r>
              <a:rPr lang="zh-CN" altLang="en-US" sz="600" dirty="0"/>
              <a:t>15  2023-04          82          1.0</a:t>
            </a:r>
          </a:p>
          <a:p>
            <a:r>
              <a:rPr lang="zh-CN" altLang="en-US" sz="600" dirty="0"/>
              <a:t>16  2023-05          71          0.0</a:t>
            </a:r>
          </a:p>
          <a:p>
            <a:r>
              <a:rPr lang="zh-CN" altLang="en-US" sz="600" dirty="0"/>
              <a:t>17  2023-06          70          1.0</a:t>
            </a:r>
          </a:p>
          <a:p>
            <a:r>
              <a:rPr lang="zh-CN" altLang="en-US" sz="600" dirty="0"/>
              <a:t>18  2023-07          73          1.0</a:t>
            </a:r>
          </a:p>
          <a:p>
            <a:r>
              <a:rPr lang="zh-CN" altLang="en-US" sz="600" dirty="0"/>
              <a:t>19  2023-08          65          0.0</a:t>
            </a:r>
          </a:p>
          <a:p>
            <a:r>
              <a:rPr lang="zh-CN" altLang="en-US" sz="600" dirty="0"/>
              <a:t>20  2023-09          58          0.0</a:t>
            </a:r>
          </a:p>
          <a:p>
            <a:r>
              <a:rPr lang="zh-CN" altLang="en-US" sz="600" dirty="0"/>
              <a:t>21  2023-10          68          2.0</a:t>
            </a:r>
          </a:p>
          <a:p>
            <a:r>
              <a:rPr lang="zh-CN" altLang="en-US" sz="600" dirty="0"/>
              <a:t>22  2023-11          72          3.0</a:t>
            </a:r>
          </a:p>
          <a:p>
            <a:r>
              <a:rPr lang="zh-CN" altLang="en-US" sz="600" dirty="0"/>
              <a:t>23  2023-12          70          3.0</a:t>
            </a:r>
          </a:p>
          <a:p>
            <a:r>
              <a:rPr lang="zh-CN" altLang="en-US" sz="600" dirty="0"/>
              <a:t>24  2024-01          74          0.0</a:t>
            </a:r>
          </a:p>
          <a:p>
            <a:r>
              <a:rPr lang="zh-CN" altLang="en-US" sz="600" dirty="0"/>
              <a:t>25  2024-02          70          0.0</a:t>
            </a:r>
          </a:p>
          <a:p>
            <a:r>
              <a:rPr lang="zh-CN" altLang="en-US" sz="600" dirty="0"/>
              <a:t>26  2024-03          81          3.0</a:t>
            </a:r>
          </a:p>
          <a:p>
            <a:r>
              <a:rPr lang="zh-CN" altLang="en-US" sz="600" dirty="0"/>
              <a:t>27  2024-04         107          2.0</a:t>
            </a:r>
          </a:p>
          <a:p>
            <a:r>
              <a:rPr lang="zh-CN" altLang="en-US" sz="600" dirty="0"/>
              <a:t>28  2024-05          83          0.0</a:t>
            </a:r>
          </a:p>
          <a:p>
            <a:r>
              <a:rPr lang="zh-CN" altLang="en-US" sz="600" dirty="0"/>
              <a:t>29  2024-06          77          1.0</a:t>
            </a:r>
          </a:p>
          <a:p>
            <a:r>
              <a:rPr lang="zh-CN" altLang="en-US" sz="600" dirty="0"/>
              <a:t>30  2024-07          79          3.0</a:t>
            </a:r>
          </a:p>
          <a:p>
            <a:r>
              <a:rPr lang="zh-CN" altLang="en-US" sz="600" dirty="0"/>
              <a:t>31  2024-08          94          3.0</a:t>
            </a:r>
          </a:p>
          <a:p>
            <a:r>
              <a:rPr lang="zh-CN" altLang="en-US" sz="600" dirty="0"/>
              <a:t>32  2024-09          89          3.0</a:t>
            </a:r>
          </a:p>
          <a:p>
            <a:r>
              <a:rPr lang="zh-CN" altLang="en-US" sz="600" dirty="0"/>
              <a:t>33  2024-10          80          2.0</a:t>
            </a:r>
          </a:p>
          <a:p>
            <a:r>
              <a:rPr lang="zh-CN" altLang="en-US" sz="600" dirty="0"/>
              <a:t>34  2024-11          92          1.0</a:t>
            </a:r>
          </a:p>
          <a:p>
            <a:r>
              <a:rPr lang="zh-CN" altLang="en-US" sz="600" dirty="0"/>
              <a:t>35  2024-12         116          4.0</a:t>
            </a:r>
          </a:p>
        </p:txBody>
      </p:sp>
      <p:pic>
        <p:nvPicPr>
          <p:cNvPr id="11" name="图片 10">
            <a:extLst>
              <a:ext uri="{FF2B5EF4-FFF2-40B4-BE49-F238E27FC236}">
                <a16:creationId xmlns:a16="http://schemas.microsoft.com/office/drawing/2014/main" id="{6EC65723-F178-7BBD-F8A1-F4CA3F81AA6A}"/>
              </a:ext>
            </a:extLst>
          </p:cNvPr>
          <p:cNvPicPr>
            <a:picLocks noChangeAspect="1"/>
          </p:cNvPicPr>
          <p:nvPr/>
        </p:nvPicPr>
        <p:blipFill>
          <a:blip r:embed="rId3"/>
          <a:stretch>
            <a:fillRect/>
          </a:stretch>
        </p:blipFill>
        <p:spPr>
          <a:xfrm>
            <a:off x="2221992" y="2647191"/>
            <a:ext cx="5881454" cy="3508653"/>
          </a:xfrm>
          <a:prstGeom prst="rect">
            <a:avLst/>
          </a:prstGeom>
        </p:spPr>
      </p:pic>
      <p:sp>
        <p:nvSpPr>
          <p:cNvPr id="13" name="文本框 12">
            <a:extLst>
              <a:ext uri="{FF2B5EF4-FFF2-40B4-BE49-F238E27FC236}">
                <a16:creationId xmlns:a16="http://schemas.microsoft.com/office/drawing/2014/main" id="{1159FD08-09CB-013D-6E67-8406CFAAE66D}"/>
              </a:ext>
            </a:extLst>
          </p:cNvPr>
          <p:cNvSpPr txBox="1"/>
          <p:nvPr/>
        </p:nvSpPr>
        <p:spPr>
          <a:xfrm>
            <a:off x="8385048" y="2647191"/>
            <a:ext cx="3225760"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effectLst/>
                <a:latin typeface="Arial Unicode MS"/>
                <a:ea typeface="JetBrains Mono"/>
              </a:rPr>
              <a:t>This hypothesis is partly correct with a 0.97 slope of Owned, a 0.04 subtle slope of Rental</a:t>
            </a:r>
            <a:endParaRPr kumimoji="0" lang="zh-CN" altLang="zh-CN" sz="4400" b="0" i="0" u="none" strike="noStrike" cap="none" normalizeH="0" baseline="0" dirty="0">
              <a:ln>
                <a:noFill/>
              </a:ln>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484F7-F244-B09B-4808-AD2D20D0AD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4F9965-D488-00EA-E8BE-E3AA3BA9EBF9}"/>
              </a:ext>
            </a:extLst>
          </p:cNvPr>
          <p:cNvSpPr>
            <a:spLocks noGrp="1"/>
          </p:cNvSpPr>
          <p:nvPr>
            <p:ph type="title"/>
          </p:nvPr>
        </p:nvSpPr>
        <p:spPr/>
        <p:txBody>
          <a:bodyPr/>
          <a:lstStyle/>
          <a:p>
            <a:r>
              <a:rPr dirty="0"/>
              <a:t>Results So Far</a:t>
            </a:r>
          </a:p>
        </p:txBody>
      </p:sp>
      <p:sp>
        <p:nvSpPr>
          <p:cNvPr id="6" name="文本框 5">
            <a:extLst>
              <a:ext uri="{FF2B5EF4-FFF2-40B4-BE49-F238E27FC236}">
                <a16:creationId xmlns:a16="http://schemas.microsoft.com/office/drawing/2014/main" id="{EF635113-4876-A7AA-3AA3-68EB13D6E612}"/>
              </a:ext>
            </a:extLst>
          </p:cNvPr>
          <p:cNvSpPr txBox="1"/>
          <p:nvPr/>
        </p:nvSpPr>
        <p:spPr>
          <a:xfrm>
            <a:off x="581192" y="1890876"/>
            <a:ext cx="7522254" cy="923330"/>
          </a:xfrm>
          <a:prstGeom prst="rect">
            <a:avLst/>
          </a:prstGeom>
          <a:noFill/>
        </p:spPr>
        <p:txBody>
          <a:bodyPr wrap="square" rtlCol="0">
            <a:spAutoFit/>
          </a:bodyPr>
          <a:lstStyle/>
          <a:p>
            <a:r>
              <a:rPr lang="en-US" altLang="zh-CN" dirty="0"/>
              <a:t>Hypothesis 2:</a:t>
            </a:r>
          </a:p>
          <a:p>
            <a:r>
              <a:rPr lang="en-US" altLang="zh-CN" dirty="0"/>
              <a:t>Private‐owned bikes and rental bikes show different peak crash times by hour.</a:t>
            </a:r>
            <a:endParaRPr lang="zh-CN" altLang="en-US" dirty="0"/>
          </a:p>
        </p:txBody>
      </p:sp>
      <p:sp>
        <p:nvSpPr>
          <p:cNvPr id="9" name="文本框 8">
            <a:extLst>
              <a:ext uri="{FF2B5EF4-FFF2-40B4-BE49-F238E27FC236}">
                <a16:creationId xmlns:a16="http://schemas.microsoft.com/office/drawing/2014/main" id="{3E9EA9A6-B859-5954-F134-428A615FEC80}"/>
              </a:ext>
            </a:extLst>
          </p:cNvPr>
          <p:cNvSpPr txBox="1"/>
          <p:nvPr/>
        </p:nvSpPr>
        <p:spPr>
          <a:xfrm>
            <a:off x="581192" y="2924189"/>
            <a:ext cx="2503170" cy="1200329"/>
          </a:xfrm>
          <a:prstGeom prst="rect">
            <a:avLst/>
          </a:prstGeom>
          <a:noFill/>
        </p:spPr>
        <p:txBody>
          <a:bodyPr wrap="square">
            <a:spAutoFit/>
          </a:bodyPr>
          <a:lstStyle/>
          <a:p>
            <a:r>
              <a:rPr lang="en-US" altLang="zh-CN" sz="1200" dirty="0"/>
              <a:t>Owned Bike:</a:t>
            </a:r>
          </a:p>
          <a:p>
            <a:r>
              <a:rPr lang="en-US" altLang="zh-CN" sz="1200" dirty="0" err="1"/>
              <a:t>TimePeriod</a:t>
            </a:r>
            <a:endParaRPr lang="en-US" altLang="zh-CN" sz="1200" dirty="0"/>
          </a:p>
          <a:p>
            <a:r>
              <a:rPr lang="en-US" altLang="zh-CN" sz="1200" dirty="0"/>
              <a:t>Evening(18-24)      2652</a:t>
            </a:r>
          </a:p>
          <a:p>
            <a:r>
              <a:rPr lang="en-US" altLang="zh-CN" sz="1200" dirty="0"/>
              <a:t>Morning(6-12)        879</a:t>
            </a:r>
          </a:p>
          <a:p>
            <a:r>
              <a:rPr lang="en-US" altLang="zh-CN" sz="1200" dirty="0"/>
              <a:t>Night(0-6            754</a:t>
            </a:r>
          </a:p>
          <a:p>
            <a:r>
              <a:rPr lang="en-US" altLang="zh-CN" sz="1200" dirty="0"/>
              <a:t>Afternoon(12-18)     133</a:t>
            </a:r>
          </a:p>
        </p:txBody>
      </p:sp>
      <p:sp>
        <p:nvSpPr>
          <p:cNvPr id="13" name="文本框 12">
            <a:extLst>
              <a:ext uri="{FF2B5EF4-FFF2-40B4-BE49-F238E27FC236}">
                <a16:creationId xmlns:a16="http://schemas.microsoft.com/office/drawing/2014/main" id="{0C273450-FC67-31E1-6AED-B954C8116A61}"/>
              </a:ext>
            </a:extLst>
          </p:cNvPr>
          <p:cNvSpPr txBox="1"/>
          <p:nvPr/>
        </p:nvSpPr>
        <p:spPr>
          <a:xfrm>
            <a:off x="8385048" y="2647191"/>
            <a:ext cx="3225760"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effectLst/>
                <a:latin typeface="Arial Unicode MS"/>
                <a:ea typeface="JetBrains Mono"/>
              </a:rPr>
              <a:t>This hypothesis is</a:t>
            </a:r>
            <a:r>
              <a:rPr kumimoji="0" lang="en-US" altLang="zh-CN" sz="1800" b="0" i="0" u="none" strike="noStrike" cap="none" normalizeH="0" baseline="0" dirty="0">
                <a:ln>
                  <a:noFill/>
                </a:ln>
                <a:effectLst/>
                <a:latin typeface="Arial Unicode MS"/>
                <a:ea typeface="JetBrains Mono"/>
              </a:rPr>
              <a:t> wrong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Arial Unicode MS"/>
                <a:ea typeface="JetBrains Mono"/>
              </a:rPr>
              <a:t>Owned bike and rental bike share the truth: most crashes happened in evening.</a:t>
            </a:r>
            <a:endParaRPr lang="en-US" altLang="zh-CN" sz="4400" dirty="0">
              <a:latin typeface="Arial" panose="020B0604020202020204" pitchFamily="34" charset="0"/>
              <a:ea typeface="JetBrains Mono"/>
            </a:endParaRPr>
          </a:p>
        </p:txBody>
      </p:sp>
      <p:sp>
        <p:nvSpPr>
          <p:cNvPr id="5" name="文本框 4">
            <a:extLst>
              <a:ext uri="{FF2B5EF4-FFF2-40B4-BE49-F238E27FC236}">
                <a16:creationId xmlns:a16="http://schemas.microsoft.com/office/drawing/2014/main" id="{4723E12F-2850-BB49-46D4-45D17346109C}"/>
              </a:ext>
            </a:extLst>
          </p:cNvPr>
          <p:cNvSpPr txBox="1"/>
          <p:nvPr/>
        </p:nvSpPr>
        <p:spPr>
          <a:xfrm>
            <a:off x="4588217" y="2921168"/>
            <a:ext cx="2503170" cy="1200329"/>
          </a:xfrm>
          <a:prstGeom prst="rect">
            <a:avLst/>
          </a:prstGeom>
          <a:noFill/>
        </p:spPr>
        <p:txBody>
          <a:bodyPr wrap="square">
            <a:spAutoFit/>
          </a:bodyPr>
          <a:lstStyle/>
          <a:p>
            <a:r>
              <a:rPr lang="en-US" altLang="zh-CN" sz="1200" dirty="0"/>
              <a:t>Rental Bike</a:t>
            </a:r>
          </a:p>
          <a:p>
            <a:r>
              <a:rPr lang="en-US" altLang="zh-CN" sz="1200" dirty="0" err="1"/>
              <a:t>TimePeriod</a:t>
            </a:r>
            <a:endParaRPr lang="en-US" altLang="zh-CN" sz="1200" dirty="0"/>
          </a:p>
          <a:p>
            <a:r>
              <a:rPr lang="en-US" altLang="zh-CN" sz="1200" dirty="0"/>
              <a:t>Evening(18-24)      55</a:t>
            </a:r>
          </a:p>
          <a:p>
            <a:r>
              <a:rPr lang="en-US" altLang="zh-CN" sz="1200" dirty="0"/>
              <a:t>Night(0-6           22</a:t>
            </a:r>
          </a:p>
          <a:p>
            <a:r>
              <a:rPr lang="en-US" altLang="zh-CN" sz="1200" dirty="0"/>
              <a:t>Morning(6-12)       13</a:t>
            </a:r>
          </a:p>
          <a:p>
            <a:r>
              <a:rPr lang="en-US" altLang="zh-CN" sz="1200" dirty="0"/>
              <a:t>Afternoon(12-18)     3</a:t>
            </a:r>
          </a:p>
        </p:txBody>
      </p:sp>
      <p:pic>
        <p:nvPicPr>
          <p:cNvPr id="15" name="图片 14">
            <a:extLst>
              <a:ext uri="{FF2B5EF4-FFF2-40B4-BE49-F238E27FC236}">
                <a16:creationId xmlns:a16="http://schemas.microsoft.com/office/drawing/2014/main" id="{40BC113E-AA61-03C2-2D66-EFAB5BF66BFF}"/>
              </a:ext>
            </a:extLst>
          </p:cNvPr>
          <p:cNvPicPr>
            <a:picLocks noChangeAspect="1"/>
          </p:cNvPicPr>
          <p:nvPr/>
        </p:nvPicPr>
        <p:blipFill>
          <a:blip r:embed="rId3"/>
          <a:stretch>
            <a:fillRect/>
          </a:stretch>
        </p:blipFill>
        <p:spPr>
          <a:xfrm>
            <a:off x="581192" y="4124518"/>
            <a:ext cx="3770069" cy="2338397"/>
          </a:xfrm>
          <a:prstGeom prst="rect">
            <a:avLst/>
          </a:prstGeom>
        </p:spPr>
      </p:pic>
      <p:pic>
        <p:nvPicPr>
          <p:cNvPr id="17" name="图片 16">
            <a:extLst>
              <a:ext uri="{FF2B5EF4-FFF2-40B4-BE49-F238E27FC236}">
                <a16:creationId xmlns:a16="http://schemas.microsoft.com/office/drawing/2014/main" id="{06D39596-02EB-B15F-DD4E-55980655F0C7}"/>
              </a:ext>
            </a:extLst>
          </p:cNvPr>
          <p:cNvPicPr>
            <a:picLocks noChangeAspect="1"/>
          </p:cNvPicPr>
          <p:nvPr/>
        </p:nvPicPr>
        <p:blipFill>
          <a:blip r:embed="rId4"/>
          <a:stretch>
            <a:fillRect/>
          </a:stretch>
        </p:blipFill>
        <p:spPr>
          <a:xfrm>
            <a:off x="4481872" y="4124517"/>
            <a:ext cx="3770069" cy="2338397"/>
          </a:xfrm>
          <a:prstGeom prst="rect">
            <a:avLst/>
          </a:prstGeom>
        </p:spPr>
      </p:pic>
    </p:spTree>
    <p:extLst>
      <p:ext uri="{BB962C8B-B14F-4D97-AF65-F5344CB8AC3E}">
        <p14:creationId xmlns:p14="http://schemas.microsoft.com/office/powerpoint/2010/main" val="153157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5F5D9-8AB4-48CE-2648-F0ADFA77DE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E33DD-BDB5-B87A-68DF-B16D64932388}"/>
              </a:ext>
            </a:extLst>
          </p:cNvPr>
          <p:cNvSpPr>
            <a:spLocks noGrp="1"/>
          </p:cNvSpPr>
          <p:nvPr>
            <p:ph type="title"/>
          </p:nvPr>
        </p:nvSpPr>
        <p:spPr/>
        <p:txBody>
          <a:bodyPr/>
          <a:lstStyle/>
          <a:p>
            <a:r>
              <a:rPr dirty="0"/>
              <a:t>Results So Far</a:t>
            </a:r>
          </a:p>
        </p:txBody>
      </p:sp>
      <p:sp>
        <p:nvSpPr>
          <p:cNvPr id="6" name="文本框 5">
            <a:extLst>
              <a:ext uri="{FF2B5EF4-FFF2-40B4-BE49-F238E27FC236}">
                <a16:creationId xmlns:a16="http://schemas.microsoft.com/office/drawing/2014/main" id="{60C310F1-8764-11A0-DAA5-CF1B4B180430}"/>
              </a:ext>
            </a:extLst>
          </p:cNvPr>
          <p:cNvSpPr txBox="1"/>
          <p:nvPr/>
        </p:nvSpPr>
        <p:spPr>
          <a:xfrm>
            <a:off x="581192" y="1890876"/>
            <a:ext cx="6935176" cy="923330"/>
          </a:xfrm>
          <a:prstGeom prst="rect">
            <a:avLst/>
          </a:prstGeom>
          <a:noFill/>
        </p:spPr>
        <p:txBody>
          <a:bodyPr wrap="square" rtlCol="0">
            <a:spAutoFit/>
          </a:bodyPr>
          <a:lstStyle/>
          <a:p>
            <a:r>
              <a:rPr lang="en-US" altLang="zh-CN" dirty="0"/>
              <a:t>Hypothesis 3:</a:t>
            </a:r>
          </a:p>
          <a:p>
            <a:r>
              <a:rPr lang="en-US" altLang="zh-CN" dirty="0"/>
              <a:t>Either they are riding rental or owned bikes, younger people (children excluded) are tended to have no injury when an accident happened.</a:t>
            </a:r>
            <a:endParaRPr lang="zh-CN" altLang="en-US" dirty="0"/>
          </a:p>
        </p:txBody>
      </p:sp>
      <p:pic>
        <p:nvPicPr>
          <p:cNvPr id="4" name="图片 3">
            <a:extLst>
              <a:ext uri="{FF2B5EF4-FFF2-40B4-BE49-F238E27FC236}">
                <a16:creationId xmlns:a16="http://schemas.microsoft.com/office/drawing/2014/main" id="{3A627B37-5E53-AF85-82FC-63E8980552BB}"/>
              </a:ext>
            </a:extLst>
          </p:cNvPr>
          <p:cNvPicPr>
            <a:picLocks noChangeAspect="1"/>
          </p:cNvPicPr>
          <p:nvPr/>
        </p:nvPicPr>
        <p:blipFill>
          <a:blip r:embed="rId3"/>
          <a:stretch>
            <a:fillRect/>
          </a:stretch>
        </p:blipFill>
        <p:spPr>
          <a:xfrm>
            <a:off x="624500" y="2814206"/>
            <a:ext cx="5030607" cy="3120250"/>
          </a:xfrm>
          <a:prstGeom prst="rect">
            <a:avLst/>
          </a:prstGeom>
        </p:spPr>
      </p:pic>
      <p:pic>
        <p:nvPicPr>
          <p:cNvPr id="8" name="图片 7">
            <a:extLst>
              <a:ext uri="{FF2B5EF4-FFF2-40B4-BE49-F238E27FC236}">
                <a16:creationId xmlns:a16="http://schemas.microsoft.com/office/drawing/2014/main" id="{943C8D04-D859-914C-6B0E-CF82CDA770A7}"/>
              </a:ext>
            </a:extLst>
          </p:cNvPr>
          <p:cNvPicPr>
            <a:picLocks noChangeAspect="1"/>
          </p:cNvPicPr>
          <p:nvPr/>
        </p:nvPicPr>
        <p:blipFill>
          <a:blip r:embed="rId4"/>
          <a:stretch>
            <a:fillRect/>
          </a:stretch>
        </p:blipFill>
        <p:spPr>
          <a:xfrm>
            <a:off x="6536895" y="2814206"/>
            <a:ext cx="5030607" cy="3120250"/>
          </a:xfrm>
          <a:prstGeom prst="rect">
            <a:avLst/>
          </a:prstGeom>
        </p:spPr>
      </p:pic>
      <p:sp>
        <p:nvSpPr>
          <p:cNvPr id="10" name="文本框 9">
            <a:extLst>
              <a:ext uri="{FF2B5EF4-FFF2-40B4-BE49-F238E27FC236}">
                <a16:creationId xmlns:a16="http://schemas.microsoft.com/office/drawing/2014/main" id="{D6962480-98EB-7B0F-A256-8EDE92C20E30}"/>
              </a:ext>
            </a:extLst>
          </p:cNvPr>
          <p:cNvSpPr txBox="1"/>
          <p:nvPr/>
        </p:nvSpPr>
        <p:spPr>
          <a:xfrm>
            <a:off x="8037576" y="1028703"/>
            <a:ext cx="3225760" cy="14773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effectLst/>
                <a:latin typeface="Arial Unicode MS"/>
                <a:ea typeface="JetBrains Mono"/>
              </a:rPr>
              <a:t>This hypothesis </a:t>
            </a:r>
            <a:r>
              <a:rPr kumimoji="0" lang="en-US" altLang="zh-CN" sz="1800" b="0" i="0" u="none" strike="noStrike" cap="none" normalizeH="0" baseline="0" dirty="0">
                <a:ln>
                  <a:noFill/>
                </a:ln>
                <a:effectLst/>
                <a:latin typeface="Arial Unicode MS"/>
                <a:ea typeface="JetBrains Mono"/>
              </a:rPr>
              <a:t>partly correct. No injury rate for owned bike goes down as age goes 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Arial Unicode MS"/>
                <a:ea typeface="JetBrains Mono"/>
              </a:rPr>
              <a:t>Now clear result for rental bike.</a:t>
            </a:r>
            <a:endParaRPr lang="en-US" altLang="zh-CN" sz="4400" dirty="0">
              <a:latin typeface="Arial" panose="020B0604020202020204" pitchFamily="34" charset="0"/>
              <a:ea typeface="JetBrains Mono"/>
            </a:endParaRPr>
          </a:p>
        </p:txBody>
      </p:sp>
    </p:spTree>
    <p:extLst>
      <p:ext uri="{BB962C8B-B14F-4D97-AF65-F5344CB8AC3E}">
        <p14:creationId xmlns:p14="http://schemas.microsoft.com/office/powerpoint/2010/main" val="383804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44DD7-5361-F44C-2893-9B08CC8FA13F}"/>
              </a:ext>
            </a:extLst>
          </p:cNvPr>
          <p:cNvSpPr>
            <a:spLocks noGrp="1"/>
          </p:cNvSpPr>
          <p:nvPr>
            <p:ph type="title"/>
          </p:nvPr>
        </p:nvSpPr>
        <p:spPr/>
        <p:txBody>
          <a:bodyPr/>
          <a:lstStyle/>
          <a:p>
            <a:r>
              <a:rPr lang="en-US" altLang="zh-CN" dirty="0"/>
              <a:t>Further work</a:t>
            </a:r>
            <a:endParaRPr lang="zh-CN" altLang="en-US" dirty="0"/>
          </a:p>
        </p:txBody>
      </p:sp>
      <p:sp>
        <p:nvSpPr>
          <p:cNvPr id="3" name="文本占位符 2">
            <a:extLst>
              <a:ext uri="{FF2B5EF4-FFF2-40B4-BE49-F238E27FC236}">
                <a16:creationId xmlns:a16="http://schemas.microsoft.com/office/drawing/2014/main" id="{7DB78B3F-BF91-8819-A3BF-D38BFCE34BB0}"/>
              </a:ext>
            </a:extLst>
          </p:cNvPr>
          <p:cNvSpPr>
            <a:spLocks noGrp="1"/>
          </p:cNvSpPr>
          <p:nvPr>
            <p:ph type="body" idx="1"/>
          </p:nvPr>
        </p:nvSpPr>
        <p:spPr/>
        <p:txBody>
          <a:bodyPr/>
          <a:lstStyle/>
          <a:p>
            <a:r>
              <a:rPr lang="en-US" altLang="zh-CN" dirty="0"/>
              <a:t>limitation</a:t>
            </a:r>
            <a:endParaRPr lang="zh-CN" altLang="en-US" dirty="0"/>
          </a:p>
        </p:txBody>
      </p:sp>
      <p:sp>
        <p:nvSpPr>
          <p:cNvPr id="4" name="内容占位符 3">
            <a:extLst>
              <a:ext uri="{FF2B5EF4-FFF2-40B4-BE49-F238E27FC236}">
                <a16:creationId xmlns:a16="http://schemas.microsoft.com/office/drawing/2014/main" id="{C52E79C9-671A-21CA-7036-A230D4606157}"/>
              </a:ext>
            </a:extLst>
          </p:cNvPr>
          <p:cNvSpPr>
            <a:spLocks noGrp="1"/>
          </p:cNvSpPr>
          <p:nvPr>
            <p:ph sz="half" idx="2"/>
          </p:nvPr>
        </p:nvSpPr>
        <p:spPr/>
        <p:txBody>
          <a:bodyPr/>
          <a:lstStyle/>
          <a:p>
            <a:r>
              <a:rPr lang="en-US" altLang="zh-CN" dirty="0"/>
              <a:t>Lack of enough data for rental part</a:t>
            </a:r>
            <a:endParaRPr lang="zh-CN" altLang="en-US" dirty="0"/>
          </a:p>
        </p:txBody>
      </p:sp>
      <p:sp>
        <p:nvSpPr>
          <p:cNvPr id="5" name="文本占位符 4">
            <a:extLst>
              <a:ext uri="{FF2B5EF4-FFF2-40B4-BE49-F238E27FC236}">
                <a16:creationId xmlns:a16="http://schemas.microsoft.com/office/drawing/2014/main" id="{9A1F9201-94BE-CC97-6466-C8FE24C88D6A}"/>
              </a:ext>
            </a:extLst>
          </p:cNvPr>
          <p:cNvSpPr>
            <a:spLocks noGrp="1"/>
          </p:cNvSpPr>
          <p:nvPr>
            <p:ph type="body" sz="quarter" idx="3"/>
          </p:nvPr>
        </p:nvSpPr>
        <p:spPr/>
        <p:txBody>
          <a:bodyPr/>
          <a:lstStyle/>
          <a:p>
            <a:r>
              <a:rPr lang="en-US" altLang="zh-CN" dirty="0"/>
              <a:t>Deeper analysis</a:t>
            </a:r>
            <a:endParaRPr lang="zh-CN" altLang="en-US" dirty="0"/>
          </a:p>
        </p:txBody>
      </p:sp>
      <p:sp>
        <p:nvSpPr>
          <p:cNvPr id="6" name="内容占位符 5">
            <a:extLst>
              <a:ext uri="{FF2B5EF4-FFF2-40B4-BE49-F238E27FC236}">
                <a16:creationId xmlns:a16="http://schemas.microsoft.com/office/drawing/2014/main" id="{7DEB4361-746B-B76C-80BA-8AA765019BEB}"/>
              </a:ext>
            </a:extLst>
          </p:cNvPr>
          <p:cNvSpPr>
            <a:spLocks noGrp="1"/>
          </p:cNvSpPr>
          <p:nvPr>
            <p:ph sz="quarter" idx="4"/>
          </p:nvPr>
        </p:nvSpPr>
        <p:spPr/>
        <p:txBody>
          <a:bodyPr/>
          <a:lstStyle/>
          <a:p>
            <a:r>
              <a:rPr lang="en-US" altLang="zh-CN" dirty="0"/>
              <a:t>Pull in weather data (temperature, precipitation, visibility) and lighting conditions to see how they modulate crash risk by bike type or age group.</a:t>
            </a:r>
          </a:p>
          <a:p>
            <a:r>
              <a:rPr lang="en-US" altLang="zh-CN" dirty="0"/>
              <a:t>map high‑crash “hot zones,” then compare where owned vs. rental crashes cluster.</a:t>
            </a:r>
            <a:endParaRPr lang="zh-CN" altLang="en-US" dirty="0"/>
          </a:p>
        </p:txBody>
      </p:sp>
      <p:sp>
        <p:nvSpPr>
          <p:cNvPr id="7" name="日期占位符 6">
            <a:extLst>
              <a:ext uri="{FF2B5EF4-FFF2-40B4-BE49-F238E27FC236}">
                <a16:creationId xmlns:a16="http://schemas.microsoft.com/office/drawing/2014/main" id="{23F98B8D-1E5D-603B-ADD6-FDBBCA416128}"/>
              </a:ext>
            </a:extLst>
          </p:cNvPr>
          <p:cNvSpPr>
            <a:spLocks noGrp="1"/>
          </p:cNvSpPr>
          <p:nvPr>
            <p:ph type="dt" sz="half" idx="10"/>
          </p:nvPr>
        </p:nvSpPr>
        <p:spPr/>
        <p:txBody>
          <a:bodyPr/>
          <a:lstStyle/>
          <a:p>
            <a:pPr rtl="0"/>
            <a:fld id="{F411FE78-D258-4188-9C5F-198CC4CE7F12}" type="datetime1">
              <a:rPr lang="zh-CN" altLang="en-US" smtClean="0"/>
              <a:t>2025/5/6</a:t>
            </a:fld>
            <a:endParaRPr lang="en-US" dirty="0"/>
          </a:p>
        </p:txBody>
      </p:sp>
    </p:spTree>
    <p:extLst>
      <p:ext uri="{BB962C8B-B14F-4D97-AF65-F5344CB8AC3E}">
        <p14:creationId xmlns:p14="http://schemas.microsoft.com/office/powerpoint/2010/main" val="411437150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{0E3591FC-83AB-40A6-9284-F0F925C94903}tf33552983_win32</Template>
  <TotalTime>177</TotalTime>
  <Words>1445</Words>
  <Application>Microsoft Office PowerPoint</Application>
  <PresentationFormat>宽屏</PresentationFormat>
  <Paragraphs>129</Paragraphs>
  <Slides>10</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 Unicode MS</vt:lpstr>
      <vt:lpstr>Microsoft YaHei UI</vt:lpstr>
      <vt:lpstr>Arial</vt:lpstr>
      <vt:lpstr>Calibri</vt:lpstr>
      <vt:lpstr>Wingdings 2</vt:lpstr>
      <vt:lpstr>DividendVTI</vt:lpstr>
      <vt:lpstr>Analysis of Bicycle Accident Patterns in Chicago</vt:lpstr>
      <vt:lpstr>PowerPoint 演示文稿</vt:lpstr>
      <vt:lpstr>Project Purpose</vt:lpstr>
      <vt:lpstr>Hypotheses</vt:lpstr>
      <vt:lpstr>Design &amp; Methods</vt:lpstr>
      <vt:lpstr>Results So Far</vt:lpstr>
      <vt:lpstr>Results So Far</vt:lpstr>
      <vt:lpstr>Results So Far</vt:lpstr>
      <vt:lpstr>Further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怡婷 李</dc:creator>
  <cp:lastModifiedBy>怡婷 李</cp:lastModifiedBy>
  <cp:revision>4</cp:revision>
  <dcterms:created xsi:type="dcterms:W3CDTF">2025-05-07T01:16:29Z</dcterms:created>
  <dcterms:modified xsi:type="dcterms:W3CDTF">2025-05-07T04:17:44Z</dcterms:modified>
</cp:coreProperties>
</file>