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72" r:id="rId11"/>
    <p:sldId id="273" r:id="rId12"/>
    <p:sldId id="274" r:id="rId13"/>
    <p:sldId id="265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3378-EEB4-46E1-8A04-47417666E381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2A8B-E9BE-442E-BF43-4546B7F7F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1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8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2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7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2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0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3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3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9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32A8B-E9BE-442E-BF43-4546B7F7F9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2021-08-12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b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1958241" y="1573232"/>
            <a:ext cx="858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/>
              <a:t>Chapter 3.</a:t>
            </a:r>
            <a:r>
              <a:rPr kumimoji="1" lang="en-US" altLang="ko-Kore-KR" sz="3600" dirty="0"/>
              <a:t> </a:t>
            </a:r>
            <a:r>
              <a:rPr lang="en-US" altLang="ko-KR" sz="3600" dirty="0"/>
              <a:t>Machine-Level Representation of Programs</a:t>
            </a:r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27933" y="2820435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Section 3.4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2365" y="4362024"/>
            <a:ext cx="175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JunHyeon</a:t>
            </a:r>
            <a:r>
              <a:rPr kumimoji="1" lang="en-US" altLang="ko-KR" b="1" dirty="0"/>
              <a:t> Bae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8C55A-C564-4455-B4BE-8B867E0DFEF0}"/>
              </a:ext>
            </a:extLst>
          </p:cNvPr>
          <p:cNvSpPr txBox="1"/>
          <p:nvPr/>
        </p:nvSpPr>
        <p:spPr>
          <a:xfrm>
            <a:off x="993422" y="1174044"/>
            <a:ext cx="7879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메모리 위치에서 다른 위치로 어떤 값을 복사하기 위해서는 두 개의 </a:t>
            </a:r>
            <a:r>
              <a:rPr lang="ko-KR" altLang="en-US" dirty="0" err="1"/>
              <a:t>인스트럭션이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첫 번째</a:t>
            </a:r>
            <a:r>
              <a:rPr lang="en-US" altLang="ko-KR" dirty="0">
                <a:solidFill>
                  <a:srgbClr val="00B050"/>
                </a:solidFill>
              </a:rPr>
              <a:t>- </a:t>
            </a:r>
            <a:r>
              <a:rPr lang="ko-KR" altLang="en-US" dirty="0">
                <a:solidFill>
                  <a:srgbClr val="00B050"/>
                </a:solidFill>
              </a:rPr>
              <a:t>소스 값을 레지스터에 적재하는 </a:t>
            </a:r>
            <a:r>
              <a:rPr lang="ko-KR" altLang="en-US" dirty="0" err="1">
                <a:solidFill>
                  <a:srgbClr val="00B050"/>
                </a:solidFill>
              </a:rPr>
              <a:t>인스트럭션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두 번째</a:t>
            </a:r>
            <a:r>
              <a:rPr lang="en-US" altLang="ko-KR" dirty="0">
                <a:solidFill>
                  <a:srgbClr val="00B050"/>
                </a:solidFill>
              </a:rPr>
              <a:t>-</a:t>
            </a:r>
            <a:r>
              <a:rPr lang="ko-KR" altLang="en-US" dirty="0">
                <a:solidFill>
                  <a:srgbClr val="00B050"/>
                </a:solidFill>
              </a:rPr>
              <a:t>이 레지스터의 값을 목적지에 쓰기 위한 </a:t>
            </a:r>
            <a:r>
              <a:rPr lang="ko-KR" altLang="en-US" dirty="0" err="1">
                <a:solidFill>
                  <a:srgbClr val="00B050"/>
                </a:solidFill>
              </a:rPr>
              <a:t>인스트럭션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D2BAF-917D-4BB5-8217-D2525B0D0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37" b="65119"/>
          <a:stretch/>
        </p:blipFill>
        <p:spPr>
          <a:xfrm>
            <a:off x="853369" y="2291643"/>
            <a:ext cx="5365854" cy="321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7C627-7A9F-4B50-B37E-79F9C334A861}"/>
              </a:ext>
            </a:extLst>
          </p:cNvPr>
          <p:cNvSpPr txBox="1"/>
          <p:nvPr/>
        </p:nvSpPr>
        <p:spPr>
          <a:xfrm>
            <a:off x="711200" y="5599289"/>
            <a:ext cx="936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인스트럭션들의</a:t>
            </a:r>
            <a:r>
              <a:rPr lang="ko-KR" altLang="en-US" dirty="0"/>
              <a:t> 레지스터 오퍼랜드는 레지스터 </a:t>
            </a:r>
            <a:r>
              <a:rPr lang="en-US" altLang="ko-KR" dirty="0"/>
              <a:t>16</a:t>
            </a:r>
            <a:r>
              <a:rPr lang="ko-KR" altLang="en-US" dirty="0"/>
              <a:t>개 중에서 이름을 붙인 부분이 될 수 있으며</a:t>
            </a:r>
            <a:r>
              <a:rPr lang="en-US" altLang="ko-KR" dirty="0"/>
              <a:t>, </a:t>
            </a:r>
            <a:r>
              <a:rPr lang="ko-KR" altLang="en-US" dirty="0"/>
              <a:t>여기서 레지스터의 크기는 </a:t>
            </a:r>
            <a:r>
              <a:rPr lang="ko-KR" altLang="en-US" dirty="0" err="1"/>
              <a:t>인스트럭션의</a:t>
            </a:r>
            <a:r>
              <a:rPr lang="ko-KR" altLang="en-US" dirty="0"/>
              <a:t> 마지막 문자</a:t>
            </a:r>
            <a:r>
              <a:rPr lang="en-US" altLang="ko-KR" dirty="0"/>
              <a:t>(</a:t>
            </a:r>
            <a:r>
              <a:rPr lang="en-US" altLang="ko-KR" dirty="0" err="1"/>
              <a:t>b,w,l,q</a:t>
            </a:r>
            <a:r>
              <a:rPr lang="en-US" altLang="ko-KR" dirty="0"/>
              <a:t>)</a:t>
            </a:r>
            <a:r>
              <a:rPr lang="ko-KR" altLang="en-US" dirty="0"/>
              <a:t>가 나타내는 크기와 일치해야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5E741-0A60-4043-B2CC-32EFF7671FEB}"/>
              </a:ext>
            </a:extLst>
          </p:cNvPr>
          <p:cNvSpPr txBox="1"/>
          <p:nvPr/>
        </p:nvSpPr>
        <p:spPr>
          <a:xfrm>
            <a:off x="4097867" y="83348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Instructions(3/5)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51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EB739DD-49FD-4BC9-8DE3-A9E6D93D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7" t="47050" r="15780" b="27973"/>
          <a:stretch>
            <a:fillRect/>
          </a:stretch>
        </p:blipFill>
        <p:spPr>
          <a:xfrm>
            <a:off x="880533" y="1386560"/>
            <a:ext cx="10005306" cy="22487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DC0CF8-0C20-474A-BD5B-32D9C673696C}"/>
              </a:ext>
            </a:extLst>
          </p:cNvPr>
          <p:cNvSpPr/>
          <p:nvPr/>
        </p:nvSpPr>
        <p:spPr>
          <a:xfrm>
            <a:off x="1704620" y="2732201"/>
            <a:ext cx="3770489" cy="733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52FF4-AF90-41BB-9860-A7B9E0AF9AE2}"/>
              </a:ext>
            </a:extLst>
          </p:cNvPr>
          <p:cNvSpPr txBox="1"/>
          <p:nvPr/>
        </p:nvSpPr>
        <p:spPr>
          <a:xfrm>
            <a:off x="1016000" y="3856971"/>
            <a:ext cx="936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인스트럭션들의</a:t>
            </a:r>
            <a:r>
              <a:rPr lang="ko-KR" altLang="en-US" dirty="0"/>
              <a:t> 레지스터 오퍼랜드는 레지스터 </a:t>
            </a:r>
            <a:r>
              <a:rPr lang="en-US" altLang="ko-KR" dirty="0"/>
              <a:t>16</a:t>
            </a:r>
            <a:r>
              <a:rPr lang="ko-KR" altLang="en-US" dirty="0"/>
              <a:t>개 중에서 이름을 붙인 부분이 될 수 있으며</a:t>
            </a:r>
            <a:r>
              <a:rPr lang="en-US" altLang="ko-KR" dirty="0"/>
              <a:t>, </a:t>
            </a:r>
            <a:r>
              <a:rPr lang="ko-KR" altLang="en-US" dirty="0"/>
              <a:t>여기서 레지스터의 크기는 </a:t>
            </a:r>
            <a:r>
              <a:rPr lang="ko-KR" altLang="en-US" dirty="0" err="1"/>
              <a:t>인스트럭션의</a:t>
            </a:r>
            <a:r>
              <a:rPr lang="ko-KR" altLang="en-US" dirty="0"/>
              <a:t> 마지막 문자</a:t>
            </a:r>
            <a:r>
              <a:rPr lang="en-US" altLang="ko-KR" dirty="0"/>
              <a:t>(</a:t>
            </a:r>
            <a:r>
              <a:rPr lang="en-US" altLang="ko-KR" dirty="0" err="1"/>
              <a:t>b,w,l,q</a:t>
            </a:r>
            <a:r>
              <a:rPr lang="en-US" altLang="ko-KR" dirty="0"/>
              <a:t>)</a:t>
            </a:r>
            <a:r>
              <a:rPr lang="ko-KR" altLang="en-US" dirty="0"/>
              <a:t>가 나타내는 크기와 일치해야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3671A-3FDB-4FB3-9CBE-89394027912D}"/>
              </a:ext>
            </a:extLst>
          </p:cNvPr>
          <p:cNvSpPr txBox="1"/>
          <p:nvPr/>
        </p:nvSpPr>
        <p:spPr>
          <a:xfrm>
            <a:off x="1196623" y="929927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Q</a:t>
            </a:r>
            <a:r>
              <a:rPr lang="ko-KR" altLang="en-US" dirty="0">
                <a:solidFill>
                  <a:srgbClr val="FF0000"/>
                </a:solidFill>
              </a:rPr>
              <a:t>질문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23091-59D0-4BF2-9752-DE3CEA9E45CD}"/>
              </a:ext>
            </a:extLst>
          </p:cNvPr>
          <p:cNvSpPr txBox="1"/>
          <p:nvPr/>
        </p:nvSpPr>
        <p:spPr>
          <a:xfrm>
            <a:off x="1016000" y="5113867"/>
            <a:ext cx="901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레지스터 오퍼랜드를 나타내는 두번째 오퍼랜드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ko-KR" altLang="en-US" dirty="0" err="1">
                <a:solidFill>
                  <a:srgbClr val="0070C0"/>
                </a:solidFill>
              </a:rPr>
              <a:t>인스트럭션의</a:t>
            </a:r>
            <a:r>
              <a:rPr lang="ko-KR" altLang="en-US" dirty="0">
                <a:solidFill>
                  <a:srgbClr val="0070C0"/>
                </a:solidFill>
              </a:rPr>
              <a:t> 마지막문자의 크기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‘</a:t>
            </a:r>
            <a:r>
              <a:rPr lang="ko-KR" altLang="en-US" dirty="0"/>
              <a:t>메모리로서 계산되는 주소</a:t>
            </a:r>
            <a:r>
              <a:rPr lang="en-US" altLang="ko-KR" dirty="0"/>
              <a:t>’</a:t>
            </a:r>
            <a:r>
              <a:rPr lang="ko-KR" altLang="en-US" dirty="0"/>
              <a:t> 의 크기가 레지스터의 크기와 무슨 관련이 있어 </a:t>
            </a:r>
            <a:r>
              <a:rPr lang="en-US" altLang="ko-KR" dirty="0"/>
              <a:t>4</a:t>
            </a:r>
            <a:r>
              <a:rPr lang="ko-KR" altLang="en-US" dirty="0"/>
              <a:t>번은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5</a:t>
            </a:r>
            <a:r>
              <a:rPr lang="ko-KR" altLang="en-US" dirty="0"/>
              <a:t>번은 </a:t>
            </a:r>
            <a:r>
              <a:rPr lang="en-US" altLang="ko-KR" dirty="0"/>
              <a:t>8</a:t>
            </a:r>
            <a:r>
              <a:rPr lang="ko-KR" altLang="en-US" dirty="0"/>
              <a:t>바이트가 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C5ECA-5CC7-457C-857A-1BA3A0361D47}"/>
              </a:ext>
            </a:extLst>
          </p:cNvPr>
          <p:cNvSpPr txBox="1"/>
          <p:nvPr/>
        </p:nvSpPr>
        <p:spPr>
          <a:xfrm>
            <a:off x="4097867" y="83348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Instructions(4/5)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30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9A8A67-2AA1-42B1-A7CF-21BBDF6A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1275644"/>
            <a:ext cx="8132516" cy="4765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4D8DA-89AA-4770-BCE2-A2746494D261}"/>
              </a:ext>
            </a:extLst>
          </p:cNvPr>
          <p:cNvSpPr txBox="1"/>
          <p:nvPr/>
        </p:nvSpPr>
        <p:spPr>
          <a:xfrm>
            <a:off x="4097867" y="83348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Instructions(5/5)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586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50D0C-42E3-4047-9FF4-4B75BF7F56C4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Data(1/3)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DC98-DF89-42FD-9DC3-A21BECB2C618}"/>
              </a:ext>
            </a:extLst>
          </p:cNvPr>
          <p:cNvSpPr txBox="1"/>
          <p:nvPr/>
        </p:nvSpPr>
        <p:spPr>
          <a:xfrm>
            <a:off x="1377244" y="970844"/>
            <a:ext cx="591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dirty="0"/>
              <a:t>-&gt;</a:t>
            </a:r>
            <a:r>
              <a:rPr lang="ko-KR" altLang="en-US" b="1" dirty="0"/>
              <a:t>프로시저 호출을 처리하는 데 중요한 역할</a:t>
            </a:r>
            <a:endParaRPr lang="en-US" altLang="ko-KR" b="1" dirty="0"/>
          </a:p>
          <a:p>
            <a:r>
              <a:rPr lang="en-US" altLang="ko-KR" dirty="0"/>
              <a:t>-&gt;</a:t>
            </a:r>
            <a:r>
              <a:rPr lang="ko-KR" altLang="en-US" dirty="0" err="1"/>
              <a:t>후입선출</a:t>
            </a:r>
            <a:r>
              <a:rPr lang="ko-KR" altLang="en-US" dirty="0"/>
              <a:t> 의 형태로만 추가 </a:t>
            </a:r>
            <a:r>
              <a:rPr lang="en-US" altLang="ko-KR" dirty="0"/>
              <a:t>or </a:t>
            </a:r>
            <a:r>
              <a:rPr lang="ko-KR" altLang="en-US" dirty="0"/>
              <a:t>제거되는 자료구조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1051231" y="3775709"/>
            <a:ext cx="5709449" cy="30341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76F54-DD89-4E48-A380-C13BA9F4FC61}"/>
              </a:ext>
            </a:extLst>
          </p:cNvPr>
          <p:cNvSpPr txBox="1"/>
          <p:nvPr/>
        </p:nvSpPr>
        <p:spPr>
          <a:xfrm>
            <a:off x="1377244" y="1889288"/>
            <a:ext cx="7766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X86-64</a:t>
            </a:r>
            <a:r>
              <a:rPr lang="ko-KR" altLang="en-US" dirty="0"/>
              <a:t>에서 프로그램 스택은 메모리의 특정 영역에 위치함</a:t>
            </a:r>
            <a:endParaRPr lang="en-US" altLang="ko-KR" dirty="0"/>
          </a:p>
          <a:p>
            <a:r>
              <a:rPr lang="en-US" altLang="ko-KR" b="1" dirty="0"/>
              <a:t>Push</a:t>
            </a:r>
            <a:r>
              <a:rPr lang="ko-KR" altLang="en-US" b="1" dirty="0"/>
              <a:t>연산으로 스택에 데이터 추가</a:t>
            </a:r>
            <a:endParaRPr lang="en-US" altLang="ko-KR" b="1" dirty="0"/>
          </a:p>
          <a:p>
            <a:r>
              <a:rPr lang="en-US" altLang="ko-KR" b="1" dirty="0"/>
              <a:t>Pop</a:t>
            </a:r>
            <a:r>
              <a:rPr lang="ko-KR" altLang="en-US" b="1" dirty="0"/>
              <a:t>연산으로 제거</a:t>
            </a:r>
            <a:r>
              <a:rPr lang="en-US" altLang="ko-KR" b="1" dirty="0"/>
              <a:t>-</a:t>
            </a:r>
            <a:r>
              <a:rPr lang="ko-KR" altLang="en-US" b="1" dirty="0"/>
              <a:t>제거하는 값이 가장 최근에 추가된 </a:t>
            </a:r>
            <a:r>
              <a:rPr lang="ko-KR" altLang="en-US" b="1" dirty="0" err="1"/>
              <a:t>값이어야함</a:t>
            </a:r>
            <a:endParaRPr lang="en-US" altLang="ko-KR" b="1" dirty="0"/>
          </a:p>
          <a:p>
            <a:r>
              <a:rPr lang="ko-KR" altLang="en-US" b="1" dirty="0"/>
              <a:t>데이터가 추가되고 제거되는 쪽을 </a:t>
            </a:r>
            <a:r>
              <a:rPr lang="en-US" altLang="ko-KR" b="1" dirty="0"/>
              <a:t>top</a:t>
            </a:r>
            <a:r>
              <a:rPr lang="ko-KR" altLang="en-US" dirty="0"/>
              <a:t>이라고 함</a:t>
            </a:r>
            <a:r>
              <a:rPr lang="en-US" altLang="ko-KR" dirty="0"/>
              <a:t>-&gt;</a:t>
            </a:r>
            <a:r>
              <a:rPr lang="ko-KR" altLang="en-US" dirty="0"/>
              <a:t>모든 스택 </a:t>
            </a:r>
            <a:r>
              <a:rPr lang="ko-KR" altLang="en-US" dirty="0" err="1"/>
              <a:t>원소중에서</a:t>
            </a:r>
            <a:r>
              <a:rPr lang="ko-KR" altLang="en-US" dirty="0"/>
              <a:t> 가장 낮은 주소를 갖는 형태로</a:t>
            </a:r>
            <a:r>
              <a:rPr lang="en-US" altLang="ko-KR" dirty="0"/>
              <a:t>, </a:t>
            </a:r>
            <a:r>
              <a:rPr lang="ko-KR" altLang="en-US" dirty="0"/>
              <a:t>스택은 아래 방향으로 성장</a:t>
            </a:r>
          </a:p>
        </p:txBody>
      </p:sp>
    </p:spTree>
    <p:extLst>
      <p:ext uri="{BB962C8B-B14F-4D97-AF65-F5344CB8AC3E}">
        <p14:creationId xmlns:p14="http://schemas.microsoft.com/office/powerpoint/2010/main" val="1548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666043" y="768487"/>
            <a:ext cx="7924801" cy="421148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BD8499-9925-4280-BB8E-1495BB26FB9E}"/>
              </a:ext>
            </a:extLst>
          </p:cNvPr>
          <p:cNvSpPr txBox="1"/>
          <p:nvPr/>
        </p:nvSpPr>
        <p:spPr>
          <a:xfrm>
            <a:off x="8669867" y="966133"/>
            <a:ext cx="3038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%</a:t>
            </a:r>
            <a:r>
              <a:rPr lang="en-US" altLang="ko-KR" b="1" dirty="0" err="1"/>
              <a:t>rsp</a:t>
            </a:r>
            <a:r>
              <a:rPr lang="ko-KR" altLang="en-US" b="1" dirty="0"/>
              <a:t>는 스택 맨 위 원소의 주소를 저장하는 레지스터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즉 이 레지스터가 </a:t>
            </a:r>
            <a:r>
              <a:rPr lang="en-US" altLang="ko-KR" b="1" dirty="0"/>
              <a:t>top</a:t>
            </a:r>
            <a:r>
              <a:rPr lang="ko-KR" altLang="en-US" b="1" dirty="0"/>
              <a:t>의 위치를 </a:t>
            </a:r>
            <a:r>
              <a:rPr lang="ko-KR" altLang="en-US" b="1" dirty="0" err="1"/>
              <a:t>가르킴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이 </a:t>
            </a:r>
            <a:r>
              <a:rPr lang="en-US" altLang="ko-KR" b="1" dirty="0"/>
              <a:t>top</a:t>
            </a:r>
            <a:r>
              <a:rPr lang="ko-KR" altLang="en-US" b="1" dirty="0"/>
              <a:t>으로 데이터를 저장하고 제거함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DEFF4-9507-44D7-AC59-169CE66D7681}"/>
              </a:ext>
            </a:extLst>
          </p:cNvPr>
          <p:cNvSpPr txBox="1"/>
          <p:nvPr/>
        </p:nvSpPr>
        <p:spPr>
          <a:xfrm>
            <a:off x="1230489" y="4909345"/>
            <a:ext cx="95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은 한 개의 오퍼랜드를 사용함</a:t>
            </a:r>
            <a:r>
              <a:rPr lang="en-US" altLang="ko-KR" dirty="0"/>
              <a:t>-</a:t>
            </a:r>
            <a:r>
              <a:rPr lang="ko-KR" altLang="en-US" dirty="0"/>
              <a:t>추가할 소스 데이터와 추출을 위한 데이터 목적지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8493B-904B-409C-8CEB-F9AFF84C0AEB}"/>
              </a:ext>
            </a:extLst>
          </p:cNvPr>
          <p:cNvSpPr/>
          <p:nvPr/>
        </p:nvSpPr>
        <p:spPr>
          <a:xfrm>
            <a:off x="6287913" y="899541"/>
            <a:ext cx="1614311" cy="3943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DFA767-5C22-4E27-8685-5F08501A5149}"/>
              </a:ext>
            </a:extLst>
          </p:cNvPr>
          <p:cNvSpPr/>
          <p:nvPr/>
        </p:nvSpPr>
        <p:spPr>
          <a:xfrm>
            <a:off x="4289778" y="896051"/>
            <a:ext cx="1614311" cy="3943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83456AB-070B-4495-88B4-370CF956AF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658" t="44291" r="34125" b="33745"/>
          <a:stretch>
            <a:fillRect/>
          </a:stretch>
        </p:blipFill>
        <p:spPr>
          <a:xfrm>
            <a:off x="1467554" y="5282167"/>
            <a:ext cx="6107289" cy="15758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2E9CB3-932A-4563-8EE5-75B86537E916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Data(2/3)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306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857953" y="1352507"/>
            <a:ext cx="9322771" cy="49544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00E356-91F8-4EC7-8CCC-CF40E974490D}"/>
              </a:ext>
            </a:extLst>
          </p:cNvPr>
          <p:cNvSpPr/>
          <p:nvPr/>
        </p:nvSpPr>
        <p:spPr>
          <a:xfrm>
            <a:off x="5519339" y="5931419"/>
            <a:ext cx="1123245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F04355-70E9-487F-BEE2-F05CFE78D1A4}"/>
              </a:ext>
            </a:extLst>
          </p:cNvPr>
          <p:cNvSpPr/>
          <p:nvPr/>
        </p:nvSpPr>
        <p:spPr>
          <a:xfrm>
            <a:off x="5215468" y="2505241"/>
            <a:ext cx="1714984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D4C98-BB30-46A0-AC05-D5571A2BB20D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Data(3/3)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926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857954" y="1352507"/>
            <a:ext cx="9322771" cy="49544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5D98-75F0-4B5E-853D-B8D7684DE047}"/>
              </a:ext>
            </a:extLst>
          </p:cNvPr>
          <p:cNvSpPr/>
          <p:nvPr/>
        </p:nvSpPr>
        <p:spPr>
          <a:xfrm>
            <a:off x="5534377" y="5592753"/>
            <a:ext cx="1123245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5497-F601-4F56-807D-54BF9BD11039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Data(3/3)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504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857954" y="1352507"/>
            <a:ext cx="9322771" cy="49544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71DE3C-1BAB-45CB-ACAB-08A88D027806}"/>
              </a:ext>
            </a:extLst>
          </p:cNvPr>
          <p:cNvSpPr/>
          <p:nvPr/>
        </p:nvSpPr>
        <p:spPr>
          <a:xfrm>
            <a:off x="7810983" y="6036288"/>
            <a:ext cx="1123245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D3FA-AAC3-4BB5-99EE-FB97004B372D}"/>
              </a:ext>
            </a:extLst>
          </p:cNvPr>
          <p:cNvSpPr/>
          <p:nvPr/>
        </p:nvSpPr>
        <p:spPr>
          <a:xfrm>
            <a:off x="7687733" y="2499597"/>
            <a:ext cx="1562585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3E5-16FA-4727-BEF0-BA1503EE8E02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Data(3/3)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92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9A8261A-D9B4-4C1A-83E1-DE7E6DBF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05" t="28989" r="21566" b="21952"/>
          <a:stretch>
            <a:fillRect/>
          </a:stretch>
        </p:blipFill>
        <p:spPr>
          <a:xfrm>
            <a:off x="857954" y="1352507"/>
            <a:ext cx="9322771" cy="49544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5DF409-7F04-40CF-99CC-AAB3E05F2D96}"/>
              </a:ext>
            </a:extLst>
          </p:cNvPr>
          <p:cNvSpPr/>
          <p:nvPr/>
        </p:nvSpPr>
        <p:spPr>
          <a:xfrm>
            <a:off x="7878717" y="5637908"/>
            <a:ext cx="1123245" cy="2097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6D4A1-2596-4D55-BF86-448A6A1D2C0B}"/>
              </a:ext>
            </a:extLst>
          </p:cNvPr>
          <p:cNvSpPr txBox="1"/>
          <p:nvPr/>
        </p:nvSpPr>
        <p:spPr>
          <a:xfrm>
            <a:off x="9606844" y="5170311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사라지는게</a:t>
            </a:r>
            <a:r>
              <a:rPr lang="ko-KR" altLang="en-US" dirty="0"/>
              <a:t> 아님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7EC83-F458-4B01-879D-E0BE861D3151}"/>
              </a:ext>
            </a:extLst>
          </p:cNvPr>
          <p:cNvSpPr txBox="1"/>
          <p:nvPr/>
        </p:nvSpPr>
        <p:spPr>
          <a:xfrm>
            <a:off x="3905956" y="181750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Data(3/3)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12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42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3" y="2044621"/>
            <a:ext cx="414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3.4 </a:t>
            </a:r>
            <a:r>
              <a:rPr lang="en-US" altLang="ko-KR" sz="2400" dirty="0"/>
              <a:t>Accessing Information</a:t>
            </a:r>
            <a:r>
              <a:rPr kumimoji="1" lang="ko-KR" altLang="en-US" sz="2400" dirty="0"/>
              <a:t>︎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8082E-1531-40F9-9CE4-538E3FFD16F3}"/>
              </a:ext>
            </a:extLst>
          </p:cNvPr>
          <p:cNvSpPr txBox="1"/>
          <p:nvPr/>
        </p:nvSpPr>
        <p:spPr>
          <a:xfrm>
            <a:off x="2048393" y="2692662"/>
            <a:ext cx="696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3.4.1 Operand Specifiers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CC3D6-DD56-4058-87E4-2BBE25F92AB2}"/>
              </a:ext>
            </a:extLst>
          </p:cNvPr>
          <p:cNvSpPr txBox="1"/>
          <p:nvPr/>
        </p:nvSpPr>
        <p:spPr>
          <a:xfrm>
            <a:off x="2048393" y="3108274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3C987-7F37-443B-A310-89760DE284DB}"/>
              </a:ext>
            </a:extLst>
          </p:cNvPr>
          <p:cNvSpPr txBox="1"/>
          <p:nvPr/>
        </p:nvSpPr>
        <p:spPr>
          <a:xfrm>
            <a:off x="2054577" y="3520688"/>
            <a:ext cx="6276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3.4.4 Pushing and Popping Stack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5352-A827-4202-AC7F-4DC56F53BC8C}"/>
              </a:ext>
            </a:extLst>
          </p:cNvPr>
          <p:cNvSpPr txBox="1"/>
          <p:nvPr/>
        </p:nvSpPr>
        <p:spPr>
          <a:xfrm>
            <a:off x="4024717" y="68171"/>
            <a:ext cx="414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3.4 </a:t>
            </a:r>
            <a:r>
              <a:rPr lang="en-US" altLang="ko-KR" sz="2400" dirty="0"/>
              <a:t>Accessing Information</a:t>
            </a:r>
            <a:r>
              <a:rPr kumimoji="1" lang="ko-KR" altLang="en-US" sz="2400" dirty="0"/>
              <a:t>︎</a:t>
            </a:r>
            <a:endParaRPr kumimoji="1" lang="ko-Kore-KR" altLang="en-US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4DF41F7-CDA3-423B-AD6F-F8B2F73E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30" t="19231" r="31020" b="5765"/>
          <a:stretch>
            <a:fillRect/>
          </a:stretch>
        </p:blipFill>
        <p:spPr>
          <a:xfrm>
            <a:off x="851394" y="672087"/>
            <a:ext cx="5075273" cy="62705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0DA2BB-4F0C-4056-8400-BAAF95B62904}"/>
              </a:ext>
            </a:extLst>
          </p:cNvPr>
          <p:cNvSpPr txBox="1"/>
          <p:nvPr/>
        </p:nvSpPr>
        <p:spPr>
          <a:xfrm>
            <a:off x="6536266" y="1207911"/>
            <a:ext cx="4425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X86-64 </a:t>
            </a:r>
            <a:r>
              <a:rPr lang="ko-KR" altLang="en-US" dirty="0"/>
              <a:t>주기억장치 </a:t>
            </a:r>
            <a:r>
              <a:rPr lang="en-US" altLang="ko-KR" dirty="0" err="1"/>
              <a:t>cpu</a:t>
            </a:r>
            <a:r>
              <a:rPr lang="ko-KR" altLang="en-US" dirty="0"/>
              <a:t>는 정수 데이터와 포인터를 저장하는데 사용되는 </a:t>
            </a:r>
            <a:r>
              <a:rPr lang="en-US" altLang="ko-KR" b="1" dirty="0"/>
              <a:t>16</a:t>
            </a:r>
            <a:r>
              <a:rPr lang="ko-KR" altLang="en-US" b="1" dirty="0"/>
              <a:t>개의 범용 레지스터</a:t>
            </a:r>
            <a:r>
              <a:rPr lang="ko-KR" altLang="en-US" dirty="0"/>
              <a:t>를 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CED02-44C5-495A-A73D-EEF25BC345A9}"/>
              </a:ext>
            </a:extLst>
          </p:cNvPr>
          <p:cNvSpPr txBox="1"/>
          <p:nvPr/>
        </p:nvSpPr>
        <p:spPr>
          <a:xfrm>
            <a:off x="6536265" y="2602089"/>
            <a:ext cx="412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인스트럭션들은</a:t>
            </a:r>
            <a:r>
              <a:rPr lang="ko-KR" altLang="en-US" dirty="0"/>
              <a:t> </a:t>
            </a:r>
            <a:r>
              <a:rPr lang="en-US" altLang="ko-KR" b="1" dirty="0"/>
              <a:t>16</a:t>
            </a:r>
            <a:r>
              <a:rPr lang="ko-KR" altLang="en-US" b="1" dirty="0"/>
              <a:t>개의 레지스터 하위 바이트들에 저장된 다양한 크기의 데이터에 대해 </a:t>
            </a:r>
            <a:r>
              <a:rPr lang="ko-KR" altLang="en-US" b="1" dirty="0" err="1"/>
              <a:t>연산할수</a:t>
            </a:r>
            <a:r>
              <a:rPr lang="ko-KR" altLang="en-US" b="1" dirty="0"/>
              <a:t>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0B9D-AD6C-4DE3-BF89-3351B8C910D3}"/>
              </a:ext>
            </a:extLst>
          </p:cNvPr>
          <p:cNvSpPr txBox="1"/>
          <p:nvPr/>
        </p:nvSpPr>
        <p:spPr>
          <a:xfrm>
            <a:off x="6536265" y="3996267"/>
            <a:ext cx="4425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바이트수준 연산들은 </a:t>
            </a:r>
            <a:r>
              <a:rPr lang="ko-KR" altLang="en-US" b="1" dirty="0"/>
              <a:t>가장 덜 중요한 바이트에 대해 연산</a:t>
            </a:r>
            <a:r>
              <a:rPr lang="ko-KR" altLang="en-US" dirty="0"/>
              <a:t>을 할 수 있으며</a:t>
            </a:r>
            <a:r>
              <a:rPr lang="en-US" altLang="ko-KR" dirty="0"/>
              <a:t>, 16</a:t>
            </a:r>
            <a:r>
              <a:rPr lang="ko-KR" altLang="en-US" dirty="0"/>
              <a:t>비트 연산들은 가장 덜 중요한 </a:t>
            </a:r>
            <a:r>
              <a:rPr lang="en-US" altLang="ko-KR" dirty="0"/>
              <a:t>2</a:t>
            </a:r>
            <a:r>
              <a:rPr lang="ko-KR" altLang="en-US" dirty="0"/>
              <a:t>바이트에 접근</a:t>
            </a:r>
            <a:r>
              <a:rPr lang="en-US" altLang="ko-KR" dirty="0"/>
              <a:t>, 32</a:t>
            </a:r>
            <a:r>
              <a:rPr lang="ko-KR" altLang="en-US" dirty="0"/>
              <a:t>비트 연산은 덜 중요한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, 64</a:t>
            </a:r>
            <a:r>
              <a:rPr lang="ko-KR" altLang="en-US" dirty="0"/>
              <a:t>비트 연산은 레지스터 전체에 접근</a:t>
            </a:r>
          </a:p>
        </p:txBody>
      </p:sp>
    </p:spTree>
    <p:extLst>
      <p:ext uri="{BB962C8B-B14F-4D97-AF65-F5344CB8AC3E}">
        <p14:creationId xmlns:p14="http://schemas.microsoft.com/office/powerpoint/2010/main" val="1079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59BC9-C8BC-4E5D-A7D3-E83A1CC14798}"/>
              </a:ext>
            </a:extLst>
          </p:cNvPr>
          <p:cNvSpPr txBox="1"/>
          <p:nvPr/>
        </p:nvSpPr>
        <p:spPr>
          <a:xfrm>
            <a:off x="3984978" y="62351"/>
            <a:ext cx="696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3.4.1 Operand Specifiers(1/4)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18B93-9FD8-46AF-8F78-4843B23E7DA9}"/>
              </a:ext>
            </a:extLst>
          </p:cNvPr>
          <p:cNvSpPr txBox="1"/>
          <p:nvPr/>
        </p:nvSpPr>
        <p:spPr>
          <a:xfrm>
            <a:off x="1399822" y="1016000"/>
            <a:ext cx="678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인스트럭션은</a:t>
            </a:r>
            <a:r>
              <a:rPr lang="ko-KR" altLang="en-US" dirty="0"/>
              <a:t> 하나 이상의 오퍼랜드를 가짐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4A737-B886-4722-9BB3-EE08913571F6}"/>
              </a:ext>
            </a:extLst>
          </p:cNvPr>
          <p:cNvSpPr txBox="1"/>
          <p:nvPr/>
        </p:nvSpPr>
        <p:spPr>
          <a:xfrm>
            <a:off x="1349022" y="317553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오퍼랜드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연산에 사용될 데이터가 저장되어 있는 기억장치 주소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/>
              <a:t>연산을 </a:t>
            </a:r>
            <a:r>
              <a:rPr lang="ko-KR" altLang="en-US" dirty="0">
                <a:solidFill>
                  <a:srgbClr val="0070C0"/>
                </a:solidFill>
              </a:rPr>
              <a:t>수행할 소스 값과 </a:t>
            </a:r>
            <a:r>
              <a:rPr lang="ko-KR" altLang="en-US" dirty="0"/>
              <a:t>그 값을 저장할 목적지의 </a:t>
            </a:r>
            <a:r>
              <a:rPr lang="ko-KR" altLang="en-US" dirty="0">
                <a:solidFill>
                  <a:srgbClr val="0070C0"/>
                </a:solidFill>
              </a:rPr>
              <a:t>위치</a:t>
            </a:r>
            <a:r>
              <a:rPr lang="ko-KR" altLang="en-US" dirty="0"/>
              <a:t>를 명시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8745B-1534-41F8-9774-425A3B8BAFC3}"/>
              </a:ext>
            </a:extLst>
          </p:cNvPr>
          <p:cNvSpPr txBox="1"/>
          <p:nvPr/>
        </p:nvSpPr>
        <p:spPr>
          <a:xfrm>
            <a:off x="1349022" y="44061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X86-64</a:t>
            </a:r>
            <a:r>
              <a:rPr lang="ko-KR" altLang="en-US" dirty="0"/>
              <a:t>는 여러 가지 오퍼랜드의 형태를 지원하는데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b="1" dirty="0"/>
              <a:t>3</a:t>
            </a:r>
            <a:r>
              <a:rPr lang="ko-KR" altLang="en-US" b="1" dirty="0"/>
              <a:t>가지가 </a:t>
            </a:r>
            <a:r>
              <a:rPr lang="ko-KR" altLang="en-US" dirty="0"/>
              <a:t>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F4576-8CC4-4FEA-A2E3-32D11B7B005A}"/>
              </a:ext>
            </a:extLst>
          </p:cNvPr>
          <p:cNvSpPr txBox="1"/>
          <p:nvPr/>
        </p:nvSpPr>
        <p:spPr>
          <a:xfrm>
            <a:off x="1614311" y="1365219"/>
            <a:ext cx="67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Mov1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$0x4050, %</a:t>
            </a:r>
            <a:r>
              <a:rPr lang="en-US" altLang="ko-KR" dirty="0" err="1">
                <a:solidFill>
                  <a:srgbClr val="0070C0"/>
                </a:solidFill>
              </a:rPr>
              <a:t>eax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63C9E-17CF-4ECA-B2DB-F1B8B6028797}"/>
              </a:ext>
            </a:extLst>
          </p:cNvPr>
          <p:cNvSpPr txBox="1"/>
          <p:nvPr/>
        </p:nvSpPr>
        <p:spPr>
          <a:xfrm>
            <a:off x="1715911" y="1117600"/>
            <a:ext cx="547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Immediate</a:t>
            </a:r>
            <a:r>
              <a:rPr lang="ko-KR" altLang="en-US" dirty="0"/>
              <a:t>타입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상수 값을 말함</a:t>
            </a:r>
            <a:endParaRPr lang="en-US" altLang="ko-KR" dirty="0"/>
          </a:p>
          <a:p>
            <a:r>
              <a:rPr lang="en-US" altLang="ko-KR" dirty="0"/>
              <a:t>-&gt;$</a:t>
            </a:r>
            <a:r>
              <a:rPr lang="ko-KR" altLang="en-US" dirty="0"/>
              <a:t>기호 다음에 </a:t>
            </a:r>
            <a:r>
              <a:rPr lang="en-US" altLang="ko-KR" dirty="0"/>
              <a:t>c</a:t>
            </a:r>
            <a:r>
              <a:rPr lang="ko-KR" altLang="en-US" dirty="0"/>
              <a:t>표준 서식을 사용하는 정수</a:t>
            </a:r>
            <a:endParaRPr lang="en-US" altLang="ko-KR" dirty="0"/>
          </a:p>
          <a:p>
            <a:r>
              <a:rPr lang="en-US" altLang="ko-KR" dirty="0"/>
              <a:t>-&gt;ex)</a:t>
            </a:r>
            <a:r>
              <a:rPr lang="ko-KR" altLang="en-US" dirty="0"/>
              <a:t> </a:t>
            </a:r>
            <a:r>
              <a:rPr lang="en-US" altLang="ko-KR" dirty="0"/>
              <a:t>$-577,</a:t>
            </a:r>
            <a:r>
              <a:rPr lang="ko-KR" altLang="en-US" dirty="0"/>
              <a:t> </a:t>
            </a:r>
            <a:r>
              <a:rPr lang="en-US" altLang="ko-KR" dirty="0"/>
              <a:t>$0x1F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7AFE8-C996-4829-A053-D0DD859957DE}"/>
              </a:ext>
            </a:extLst>
          </p:cNvPr>
          <p:cNvSpPr txBox="1"/>
          <p:nvPr/>
        </p:nvSpPr>
        <p:spPr>
          <a:xfrm>
            <a:off x="1715911" y="2833511"/>
            <a:ext cx="567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Register</a:t>
            </a:r>
            <a:r>
              <a:rPr lang="ko-KR" altLang="en-US" dirty="0"/>
              <a:t>타입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주소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앞서 말한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ko-KR" altLang="en-US" dirty="0" err="1"/>
              <a:t>범용레지스터들의</a:t>
            </a:r>
            <a:r>
              <a:rPr lang="ko-KR" altLang="en-US" dirty="0"/>
              <a:t> 하위 일부분인 </a:t>
            </a:r>
            <a:r>
              <a:rPr lang="en-US" altLang="ko-KR" dirty="0"/>
              <a:t>8,4,2,1 </a:t>
            </a:r>
            <a:r>
              <a:rPr lang="ko-KR" altLang="en-US" dirty="0"/>
              <a:t>바이트 중 하나의 레지스터를 가리킴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B011E-A9ED-4531-9BC2-1C69977053C4}"/>
              </a:ext>
            </a:extLst>
          </p:cNvPr>
          <p:cNvSpPr txBox="1"/>
          <p:nvPr/>
        </p:nvSpPr>
        <p:spPr>
          <a:xfrm>
            <a:off x="1715910" y="4109156"/>
            <a:ext cx="662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3.Memory </a:t>
            </a:r>
            <a:r>
              <a:rPr lang="ko-KR" altLang="en-US" dirty="0"/>
              <a:t>타입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주소</a:t>
            </a:r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ko-KR" altLang="en-US" dirty="0">
                <a:solidFill>
                  <a:srgbClr val="0070C0"/>
                </a:solidFill>
              </a:rPr>
              <a:t>계산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b="1" dirty="0"/>
              <a:t>-&gt;‘</a:t>
            </a:r>
            <a:r>
              <a:rPr lang="ko-KR" altLang="en-US" b="1" dirty="0"/>
              <a:t>유효주소</a:t>
            </a:r>
            <a:r>
              <a:rPr lang="en-US" altLang="ko-KR" dirty="0"/>
              <a:t>’</a:t>
            </a:r>
            <a:r>
              <a:rPr lang="ko-KR" altLang="en-US" dirty="0"/>
              <a:t>라고 불리는 계산된 주소에 의해 메모리 위치에 접근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실제 메모리는 거대한 바이트의 배열로 생각할 수 있으므로</a:t>
            </a:r>
            <a:r>
              <a:rPr lang="en-US" altLang="ko-KR" dirty="0"/>
              <a:t>, M[</a:t>
            </a:r>
            <a:r>
              <a:rPr lang="en-US" altLang="ko-KR" dirty="0" err="1"/>
              <a:t>Addr</a:t>
            </a:r>
            <a:r>
              <a:rPr lang="en-US" altLang="ko-KR" dirty="0"/>
              <a:t>]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표시</a:t>
            </a:r>
            <a:r>
              <a:rPr lang="en-US" altLang="ko-KR" dirty="0"/>
              <a:t>(</a:t>
            </a:r>
            <a:r>
              <a:rPr lang="ko-KR" altLang="en-US" dirty="0"/>
              <a:t>배열처럼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메모리 주소 </a:t>
            </a:r>
            <a:r>
              <a:rPr lang="en-US" altLang="ko-KR" dirty="0" err="1"/>
              <a:t>Addr</a:t>
            </a:r>
            <a:r>
              <a:rPr lang="en-US" altLang="ko-KR" dirty="0"/>
              <a:t>(</a:t>
            </a:r>
            <a:r>
              <a:rPr lang="ko-KR" altLang="en-US" dirty="0"/>
              <a:t>계산된 유효주소</a:t>
            </a:r>
            <a:r>
              <a:rPr lang="en-US" altLang="ko-KR" dirty="0"/>
              <a:t>)</a:t>
            </a:r>
            <a:r>
              <a:rPr lang="ko-KR" altLang="en-US" dirty="0"/>
              <a:t>에 저장된 것을 참조함을 의미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52E5A-3888-40BE-AD9C-50DBF390ACB9}"/>
              </a:ext>
            </a:extLst>
          </p:cNvPr>
          <p:cNvSpPr txBox="1"/>
          <p:nvPr/>
        </p:nvSpPr>
        <p:spPr>
          <a:xfrm>
            <a:off x="3984978" y="62351"/>
            <a:ext cx="696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3.4.1 Operand Specifiers(2/4)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38C06-610D-472F-90A6-C953C6D1FB6A}"/>
              </a:ext>
            </a:extLst>
          </p:cNvPr>
          <p:cNvSpPr txBox="1"/>
          <p:nvPr/>
        </p:nvSpPr>
        <p:spPr>
          <a:xfrm>
            <a:off x="1715911" y="5983752"/>
            <a:ext cx="681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유효주소</a:t>
            </a:r>
            <a:r>
              <a:rPr lang="en-US" altLang="ko-KR" b="1" dirty="0"/>
              <a:t>-&gt;</a:t>
            </a:r>
            <a:r>
              <a:rPr lang="en-US" altLang="ko-KR" b="1" dirty="0" err="1"/>
              <a:t>Imm</a:t>
            </a:r>
            <a:r>
              <a:rPr lang="en-US" altLang="ko-KR" b="1" dirty="0"/>
              <a:t>(</a:t>
            </a:r>
            <a:r>
              <a:rPr lang="en-US" altLang="ko-KR" b="1" dirty="0" err="1"/>
              <a:t>rb,ri,s</a:t>
            </a:r>
            <a:r>
              <a:rPr lang="en-US" altLang="ko-KR" b="1" dirty="0"/>
              <a:t>) </a:t>
            </a:r>
            <a:endParaRPr lang="ko-KR" altLang="en-US" b="1" dirty="0"/>
          </a:p>
          <a:p>
            <a:r>
              <a:rPr lang="ko-KR" altLang="en-US" b="1" dirty="0" err="1"/>
              <a:t>상수오프셋</a:t>
            </a:r>
            <a:r>
              <a:rPr lang="en-US" altLang="ko-KR" b="1" dirty="0" err="1"/>
              <a:t>Imm</a:t>
            </a:r>
            <a:r>
              <a:rPr lang="en-US" altLang="ko-KR" b="1" dirty="0"/>
              <a:t>+</a:t>
            </a:r>
            <a:r>
              <a:rPr lang="ko-KR" altLang="en-US" b="1" dirty="0" err="1"/>
              <a:t>베이스레지스터</a:t>
            </a:r>
            <a:r>
              <a:rPr lang="en-US" altLang="ko-KR" b="1" dirty="0"/>
              <a:t>R[</a:t>
            </a:r>
            <a:r>
              <a:rPr lang="en-US" altLang="ko-KR" b="1" dirty="0" err="1"/>
              <a:t>rb</a:t>
            </a:r>
            <a:r>
              <a:rPr lang="en-US" altLang="ko-KR" b="1" dirty="0"/>
              <a:t>]+</a:t>
            </a:r>
            <a:r>
              <a:rPr lang="ko-KR" altLang="en-US" b="1" dirty="0" err="1"/>
              <a:t>인덱스레지스터</a:t>
            </a:r>
            <a:r>
              <a:rPr lang="en-US" altLang="ko-KR" b="1" dirty="0"/>
              <a:t>r[</a:t>
            </a:r>
            <a:r>
              <a:rPr lang="en-US" altLang="ko-KR" b="1" dirty="0" err="1"/>
              <a:t>ri</a:t>
            </a:r>
            <a:r>
              <a:rPr lang="en-US" altLang="ko-KR" b="1" dirty="0"/>
              <a:t>]+</a:t>
            </a:r>
            <a:r>
              <a:rPr lang="ko-KR" altLang="en-US" b="1" dirty="0"/>
              <a:t>배율</a:t>
            </a:r>
            <a:r>
              <a:rPr lang="en-US" altLang="ko-KR" b="1" dirty="0"/>
              <a:t>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41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66B28C3-C11D-4DFA-9BF6-75846390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60" t="27727" r="31865" b="15197"/>
          <a:stretch>
            <a:fillRect/>
          </a:stretch>
        </p:blipFill>
        <p:spPr>
          <a:xfrm>
            <a:off x="1806220" y="765384"/>
            <a:ext cx="6096001" cy="4641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1C53DA-0EAA-4146-A3D3-1831F515B5C3}"/>
              </a:ext>
            </a:extLst>
          </p:cNvPr>
          <p:cNvSpPr/>
          <p:nvPr/>
        </p:nvSpPr>
        <p:spPr>
          <a:xfrm>
            <a:off x="1806220" y="2460978"/>
            <a:ext cx="6096001" cy="2156178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2513B-5B51-4863-B249-0F2EA5C0AB55}"/>
              </a:ext>
            </a:extLst>
          </p:cNvPr>
          <p:cNvSpPr txBox="1"/>
          <p:nvPr/>
        </p:nvSpPr>
        <p:spPr>
          <a:xfrm>
            <a:off x="1704623" y="5570507"/>
            <a:ext cx="71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 err="1"/>
              <a:t>Imm</a:t>
            </a:r>
            <a:r>
              <a:rPr lang="en-US" altLang="ko-KR" sz="3600" dirty="0"/>
              <a:t>(</a:t>
            </a:r>
            <a:r>
              <a:rPr lang="en-US" altLang="ko-KR" sz="3600" dirty="0" err="1"/>
              <a:t>rb,ri,s</a:t>
            </a:r>
            <a:r>
              <a:rPr lang="en-US" altLang="ko-KR" sz="3600" dirty="0"/>
              <a:t>)=</a:t>
            </a:r>
            <a:r>
              <a:rPr lang="en-US" altLang="ko-KR" sz="3600" dirty="0" err="1"/>
              <a:t>Imm+R</a:t>
            </a:r>
            <a:r>
              <a:rPr lang="en-US" altLang="ko-KR" sz="3600" dirty="0"/>
              <a:t>[</a:t>
            </a:r>
            <a:r>
              <a:rPr lang="en-US" altLang="ko-KR" sz="3600" dirty="0" err="1"/>
              <a:t>rb</a:t>
            </a:r>
            <a:r>
              <a:rPr lang="en-US" altLang="ko-KR" sz="3600" dirty="0"/>
              <a:t>]+R[</a:t>
            </a:r>
            <a:r>
              <a:rPr lang="en-US" altLang="ko-KR" sz="3600" dirty="0" err="1"/>
              <a:t>ri</a:t>
            </a:r>
            <a:r>
              <a:rPr lang="en-US" altLang="ko-KR" sz="3600" dirty="0"/>
              <a:t>]*s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031BE-FB27-4CE2-9B21-8540241363C6}"/>
              </a:ext>
            </a:extLst>
          </p:cNvPr>
          <p:cNvSpPr txBox="1"/>
          <p:nvPr/>
        </p:nvSpPr>
        <p:spPr>
          <a:xfrm>
            <a:off x="3984978" y="62351"/>
            <a:ext cx="696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3.4.1 Operand Specifiers(3/4)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409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04D3C-372A-4DB3-A86D-AF353EFB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9" t="23831" r="23119" b="10949"/>
          <a:stretch>
            <a:fillRect/>
          </a:stretch>
        </p:blipFill>
        <p:spPr>
          <a:xfrm>
            <a:off x="632177" y="1171221"/>
            <a:ext cx="6417795" cy="49812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E8B1CE7-87B5-434E-A364-D52691BA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880" t="15444" r="32009" b="21451"/>
          <a:stretch>
            <a:fillRect/>
          </a:stretch>
        </p:blipFill>
        <p:spPr>
          <a:xfrm>
            <a:off x="7049972" y="1192467"/>
            <a:ext cx="3883377" cy="55343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A0F222-CD97-4BB0-9BBF-9481DE2DE751}"/>
              </a:ext>
            </a:extLst>
          </p:cNvPr>
          <p:cNvSpPr txBox="1"/>
          <p:nvPr/>
        </p:nvSpPr>
        <p:spPr>
          <a:xfrm>
            <a:off x="3984978" y="62351"/>
            <a:ext cx="696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3.4.1 Operand Specifiers(4/4)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926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99BD-71FA-486B-B8E5-9240A506A1A9}"/>
              </a:ext>
            </a:extLst>
          </p:cNvPr>
          <p:cNvSpPr txBox="1"/>
          <p:nvPr/>
        </p:nvSpPr>
        <p:spPr>
          <a:xfrm>
            <a:off x="4097867" y="83348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Instructions(1/5)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F46B8-CED0-45FC-8C0B-E0CA3A2EA4D2}"/>
              </a:ext>
            </a:extLst>
          </p:cNvPr>
          <p:cNvSpPr txBox="1"/>
          <p:nvPr/>
        </p:nvSpPr>
        <p:spPr>
          <a:xfrm>
            <a:off x="1157111" y="789449"/>
            <a:ext cx="60621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데이터 이동 </a:t>
            </a:r>
            <a:r>
              <a:rPr lang="ko-KR" altLang="en-US" sz="3200" b="1" dirty="0" err="1"/>
              <a:t>인스트럭션</a:t>
            </a:r>
            <a:endParaRPr lang="en-US" altLang="ko-KR" sz="3200" b="1" dirty="0"/>
          </a:p>
          <a:p>
            <a:r>
              <a:rPr lang="en-US" altLang="ko-KR" dirty="0"/>
              <a:t>-&gt;</a:t>
            </a:r>
            <a:r>
              <a:rPr lang="ko-KR" altLang="en-US" dirty="0"/>
              <a:t>가장 많이 사용되는 </a:t>
            </a:r>
            <a:r>
              <a:rPr lang="ko-KR" altLang="en-US" dirty="0" err="1"/>
              <a:t>인스트럭션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데이터를 한 위치에서 다른 위치로 복사하는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="1" dirty="0">
                <a:solidFill>
                  <a:srgbClr val="FF0000"/>
                </a:solidFill>
              </a:rPr>
              <a:t>MOV</a:t>
            </a:r>
            <a:r>
              <a:rPr lang="ko-KR" altLang="en-US" b="1" dirty="0">
                <a:solidFill>
                  <a:srgbClr val="FF0000"/>
                </a:solidFill>
              </a:rPr>
              <a:t>클래스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2.MOVZ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3.MOZS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2C4B923-AFDA-499B-9440-9A740AAE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93" t="38521" r="38640" b="21703"/>
          <a:stretch>
            <a:fillRect/>
          </a:stretch>
        </p:blipFill>
        <p:spPr>
          <a:xfrm>
            <a:off x="801510" y="2963231"/>
            <a:ext cx="7112001" cy="3416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B9379-0D4E-40B0-A539-622EF6ECD9F7}"/>
              </a:ext>
            </a:extLst>
          </p:cNvPr>
          <p:cNvSpPr/>
          <p:nvPr/>
        </p:nvSpPr>
        <p:spPr>
          <a:xfrm>
            <a:off x="1157111" y="3668889"/>
            <a:ext cx="2156178" cy="270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8E844-56D9-48AE-B1AD-2157CC2E1D5A}"/>
              </a:ext>
            </a:extLst>
          </p:cNvPr>
          <p:cNvSpPr txBox="1"/>
          <p:nvPr/>
        </p:nvSpPr>
        <p:spPr>
          <a:xfrm>
            <a:off x="7258756" y="1106568"/>
            <a:ext cx="393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</a:t>
            </a:r>
            <a:r>
              <a:rPr lang="ko-KR" altLang="en-US" dirty="0"/>
              <a:t>바이트</a:t>
            </a:r>
            <a:endParaRPr lang="en-US" altLang="ko-KR" dirty="0"/>
          </a:p>
          <a:p>
            <a:r>
              <a:rPr lang="en-US" altLang="ko-KR" dirty="0"/>
              <a:t>W-2</a:t>
            </a:r>
            <a:r>
              <a:rPr lang="ko-KR" altLang="en-US" dirty="0"/>
              <a:t>바이트</a:t>
            </a:r>
            <a:r>
              <a:rPr lang="en-US" altLang="ko-KR" dirty="0"/>
              <a:t>=1</a:t>
            </a:r>
            <a:r>
              <a:rPr lang="ko-KR" altLang="en-US" dirty="0"/>
              <a:t>워드</a:t>
            </a:r>
            <a:endParaRPr lang="en-US" altLang="ko-KR" dirty="0"/>
          </a:p>
          <a:p>
            <a:r>
              <a:rPr lang="en-US" altLang="ko-KR" dirty="0"/>
              <a:t>l-4</a:t>
            </a:r>
            <a:r>
              <a:rPr lang="ko-KR" altLang="en-US" dirty="0"/>
              <a:t>바이트</a:t>
            </a:r>
            <a:r>
              <a:rPr lang="en-US" altLang="ko-KR" dirty="0"/>
              <a:t>=2</a:t>
            </a:r>
            <a:r>
              <a:rPr lang="ko-KR" altLang="en-US" dirty="0"/>
              <a:t>워드</a:t>
            </a:r>
            <a:r>
              <a:rPr lang="en-US" altLang="ko-KR" dirty="0"/>
              <a:t>(</a:t>
            </a:r>
            <a:r>
              <a:rPr lang="ko-KR" altLang="en-US" dirty="0" err="1"/>
              <a:t>더블워드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q-8</a:t>
            </a:r>
            <a:r>
              <a:rPr lang="ko-KR" altLang="en-US" dirty="0"/>
              <a:t>바이트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E3A31-7FD1-4865-A3DA-D2857BAE4447}"/>
              </a:ext>
            </a:extLst>
          </p:cNvPr>
          <p:cNvSpPr txBox="1"/>
          <p:nvPr/>
        </p:nvSpPr>
        <p:spPr>
          <a:xfrm>
            <a:off x="959555" y="6380224"/>
            <a:ext cx="91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개는 모두 유사함</a:t>
            </a:r>
            <a:r>
              <a:rPr lang="en-US" altLang="ko-KR" dirty="0"/>
              <a:t>, </a:t>
            </a:r>
            <a:r>
              <a:rPr lang="ko-KR" altLang="en-US" dirty="0"/>
              <a:t>단지 서로 다른 크기의 데이터에 대해 계산한다는 점만 다름</a:t>
            </a:r>
          </a:p>
        </p:txBody>
      </p:sp>
    </p:spTree>
    <p:extLst>
      <p:ext uri="{BB962C8B-B14F-4D97-AF65-F5344CB8AC3E}">
        <p14:creationId xmlns:p14="http://schemas.microsoft.com/office/powerpoint/2010/main" val="17895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5F46112-DAB0-4550-8DC4-A64AE2A0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7" t="47050" r="15780" b="27973"/>
          <a:stretch>
            <a:fillRect/>
          </a:stretch>
        </p:blipFill>
        <p:spPr>
          <a:xfrm>
            <a:off x="970845" y="866421"/>
            <a:ext cx="10005306" cy="22487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4C04D3-DB1C-4027-B265-D35FD72DBF10}"/>
              </a:ext>
            </a:extLst>
          </p:cNvPr>
          <p:cNvSpPr txBox="1"/>
          <p:nvPr/>
        </p:nvSpPr>
        <p:spPr>
          <a:xfrm>
            <a:off x="970845" y="4294950"/>
            <a:ext cx="6445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첫 번째 오퍼랜드</a:t>
            </a:r>
            <a:r>
              <a:rPr lang="en-US" altLang="ko-KR" dirty="0"/>
              <a:t>=</a:t>
            </a:r>
            <a:r>
              <a:rPr lang="ko-KR" altLang="en-US" dirty="0"/>
              <a:t>소스 오퍼랜드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레지스터 저장 값</a:t>
            </a:r>
            <a:r>
              <a:rPr lang="en-US" altLang="ko-KR" dirty="0"/>
              <a:t>, </a:t>
            </a:r>
            <a:r>
              <a:rPr lang="ko-KR" altLang="en-US" dirty="0"/>
              <a:t>메모리 저장 값을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두 번째 오퍼랜드</a:t>
            </a:r>
            <a:r>
              <a:rPr lang="en-US" altLang="ko-KR" dirty="0"/>
              <a:t>=</a:t>
            </a:r>
            <a:r>
              <a:rPr lang="ko-KR" altLang="en-US" dirty="0"/>
              <a:t>목적 오퍼랜드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레지스터 또는 메모리 주소의 위치를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2633A-A7A9-48F2-A17F-65AA9F1D6E20}"/>
              </a:ext>
            </a:extLst>
          </p:cNvPr>
          <p:cNvSpPr txBox="1"/>
          <p:nvPr/>
        </p:nvSpPr>
        <p:spPr>
          <a:xfrm>
            <a:off x="970845" y="3243394"/>
            <a:ext cx="801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오퍼랜드가 먼저 나오고 다음에 목적 오퍼랜드가 나온다는 점에 유의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31323-F1F5-4095-8333-CF8F84C2C782}"/>
              </a:ext>
            </a:extLst>
          </p:cNvPr>
          <p:cNvSpPr txBox="1"/>
          <p:nvPr/>
        </p:nvSpPr>
        <p:spPr>
          <a:xfrm>
            <a:off x="4097867" y="83348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3.4.2 Data Movement Instructions(2/5)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04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755</Words>
  <Application>Microsoft Office PowerPoint</Application>
  <PresentationFormat>와이드스크린</PresentationFormat>
  <Paragraphs>95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배 준현</cp:lastModifiedBy>
  <cp:revision>6</cp:revision>
  <dcterms:created xsi:type="dcterms:W3CDTF">2021-07-04T12:55:49Z</dcterms:created>
  <dcterms:modified xsi:type="dcterms:W3CDTF">2021-08-12T07:06:51Z</dcterms:modified>
</cp:coreProperties>
</file>