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8" r:id="rId9"/>
    <p:sldId id="269" r:id="rId10"/>
    <p:sldId id="264" r:id="rId11"/>
    <p:sldId id="265" r:id="rId12"/>
    <p:sldId id="270" r:id="rId13"/>
    <p:sldId id="266" r:id="rId14"/>
    <p:sldId id="271" r:id="rId15"/>
    <p:sldId id="272" r:id="rId16"/>
    <p:sldId id="267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78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solidFill>
                  <a:srgbClr val="24292E"/>
                </a:solidFill>
                <a:effectLst/>
                <a:latin typeface="-apple-system"/>
              </a:rPr>
              <a:t>3.9 Heterogeneous Data Structures 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BAE6B-3359-4F62-9784-D2A3C62D27EC}"/>
              </a:ext>
            </a:extLst>
          </p:cNvPr>
          <p:cNvSpPr txBox="1"/>
          <p:nvPr/>
        </p:nvSpPr>
        <p:spPr>
          <a:xfrm>
            <a:off x="1312606" y="1047135"/>
            <a:ext cx="9306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자료형 체제에서 제공하는 안전망을 </a:t>
            </a:r>
            <a:r>
              <a:rPr lang="ko-KR" altLang="en-US" dirty="0" err="1"/>
              <a:t>피해가기</a:t>
            </a:r>
            <a:r>
              <a:rPr lang="ko-KR" altLang="en-US" dirty="0"/>
              <a:t> 때문에 오히려 치명적인 버그를 </a:t>
            </a:r>
            <a:r>
              <a:rPr lang="ko-KR" altLang="en-US" dirty="0" err="1"/>
              <a:t>발생시킬수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따라서 응용되는 경우를 잘 알아야함</a:t>
            </a:r>
            <a:endParaRPr lang="en-US" altLang="ko-KR" dirty="0"/>
          </a:p>
          <a:p>
            <a:r>
              <a:rPr lang="ko-KR" altLang="en-US" dirty="0"/>
              <a:t>책에서 </a:t>
            </a:r>
            <a:r>
              <a:rPr lang="en-US" altLang="ko-KR" dirty="0"/>
              <a:t>2</a:t>
            </a:r>
            <a:r>
              <a:rPr lang="ko-KR" altLang="en-US" dirty="0"/>
              <a:t>가지를 안내함</a:t>
            </a:r>
          </a:p>
        </p:txBody>
      </p:sp>
    </p:spTree>
    <p:extLst>
      <p:ext uri="{BB962C8B-B14F-4D97-AF65-F5344CB8AC3E}">
        <p14:creationId xmlns:p14="http://schemas.microsoft.com/office/powerpoint/2010/main" val="187128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CE3A5-CF27-4D9F-80EE-026133DE2E98}"/>
              </a:ext>
            </a:extLst>
          </p:cNvPr>
          <p:cNvSpPr txBox="1"/>
          <p:nvPr/>
        </p:nvSpPr>
        <p:spPr>
          <a:xfrm>
            <a:off x="1047135" y="958645"/>
            <a:ext cx="9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어떤 자료구조의 사로 다른 두 개의 필드가 상호 배타적으로 사용된다는 점을 미리 알고 있는 경우</a:t>
            </a:r>
            <a:r>
              <a:rPr lang="en-US" altLang="ko-KR" dirty="0"/>
              <a:t>-&gt;</a:t>
            </a:r>
            <a:r>
              <a:rPr lang="ko-KR" altLang="en-US" dirty="0"/>
              <a:t>메모리를 적게 사용할 수 있음</a:t>
            </a:r>
          </a:p>
        </p:txBody>
      </p:sp>
      <p:pic>
        <p:nvPicPr>
          <p:cNvPr id="6" name="Picture 46">
            <a:extLst>
              <a:ext uri="{FF2B5EF4-FFF2-40B4-BE49-F238E27FC236}">
                <a16:creationId xmlns:a16="http://schemas.microsoft.com/office/drawing/2014/main" id="{42141698-1686-4B0B-9A1C-A2F8B339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4" t="31857" r="49294" b="51336"/>
          <a:stretch>
            <a:fillRect/>
          </a:stretch>
        </p:blipFill>
        <p:spPr>
          <a:xfrm>
            <a:off x="651858" y="2655956"/>
            <a:ext cx="5444142" cy="284570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48">
            <a:extLst>
              <a:ext uri="{FF2B5EF4-FFF2-40B4-BE49-F238E27FC236}">
                <a16:creationId xmlns:a16="http://schemas.microsoft.com/office/drawing/2014/main" id="{F415461A-F879-4FEB-A2EC-DE22E47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33" t="54826" r="50000" b="23099"/>
          <a:stretch>
            <a:fillRect/>
          </a:stretch>
        </p:blipFill>
        <p:spPr>
          <a:xfrm>
            <a:off x="6420445" y="2796065"/>
            <a:ext cx="4125181" cy="25654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D1524-5C89-4B2A-BD22-728E7A1DDB44}"/>
              </a:ext>
            </a:extLst>
          </p:cNvPr>
          <p:cNvSpPr txBox="1"/>
          <p:nvPr/>
        </p:nvSpPr>
        <p:spPr>
          <a:xfrm>
            <a:off x="1150374" y="1917290"/>
            <a:ext cx="750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잎새노드는</a:t>
            </a:r>
            <a:r>
              <a:rPr lang="ko-KR" altLang="en-US" dirty="0"/>
              <a:t> 값을 가지며 각 내부 노드들은 데이터 값 없이 두 개의 자식 노드의 포인터를 갖는 이진 트리 구조체를 구현한다고 하자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BF54-61ED-41DB-8866-F006F8179763}"/>
              </a:ext>
            </a:extLst>
          </p:cNvPr>
          <p:cNvSpPr txBox="1"/>
          <p:nvPr/>
        </p:nvSpPr>
        <p:spPr>
          <a:xfrm>
            <a:off x="651858" y="5262350"/>
            <a:ext cx="484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8+8+16=24</a:t>
            </a:r>
            <a:r>
              <a:rPr lang="ko-KR" altLang="en-US" dirty="0"/>
              <a:t>중에 </a:t>
            </a:r>
            <a:r>
              <a:rPr lang="en-US" altLang="ko-KR" dirty="0"/>
              <a:t>data[2]</a:t>
            </a:r>
            <a:r>
              <a:rPr lang="ko-KR" altLang="en-US" dirty="0"/>
              <a:t>는 사용</a:t>
            </a:r>
            <a:r>
              <a:rPr lang="en-US" altLang="ko-KR" dirty="0"/>
              <a:t>x in </a:t>
            </a:r>
            <a:r>
              <a:rPr lang="ko-KR" altLang="en-US" dirty="0" err="1"/>
              <a:t>내부노드</a:t>
            </a:r>
            <a:endParaRPr lang="en-US" altLang="ko-KR" dirty="0"/>
          </a:p>
          <a:p>
            <a:r>
              <a:rPr lang="ko-KR" altLang="en-US" dirty="0"/>
              <a:t>노드의 포인터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r>
              <a:rPr lang="en-US" altLang="ko-KR" dirty="0"/>
              <a:t>x in</a:t>
            </a:r>
            <a:r>
              <a:rPr lang="ko-KR" altLang="en-US" dirty="0" err="1"/>
              <a:t>잎새노드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C5699-7B9F-4E07-AD9D-F58DFEE1B198}"/>
              </a:ext>
            </a:extLst>
          </p:cNvPr>
          <p:cNvSpPr txBox="1"/>
          <p:nvPr/>
        </p:nvSpPr>
        <p:spPr>
          <a:xfrm>
            <a:off x="651858" y="6183306"/>
            <a:ext cx="514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상관없이 노드마다 </a:t>
            </a:r>
            <a:r>
              <a:rPr lang="en-US" altLang="ko-KR" dirty="0"/>
              <a:t>16</a:t>
            </a:r>
            <a:r>
              <a:rPr lang="ko-KR" altLang="en-US" dirty="0"/>
              <a:t>바이트 메모리 낭비</a:t>
            </a:r>
          </a:p>
        </p:txBody>
      </p:sp>
    </p:spTree>
    <p:extLst>
      <p:ext uri="{BB962C8B-B14F-4D97-AF65-F5344CB8AC3E}">
        <p14:creationId xmlns:p14="http://schemas.microsoft.com/office/powerpoint/2010/main" val="302293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CE3A5-CF27-4D9F-80EE-026133DE2E98}"/>
              </a:ext>
            </a:extLst>
          </p:cNvPr>
          <p:cNvSpPr txBox="1"/>
          <p:nvPr/>
        </p:nvSpPr>
        <p:spPr>
          <a:xfrm>
            <a:off x="1047135" y="958645"/>
            <a:ext cx="9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어떤 자료구조의 사로 다른 두 개의 필드가 상호 배타적으로 사용된다는 점을 미리 알고 있는 경우</a:t>
            </a:r>
            <a:r>
              <a:rPr lang="en-US" altLang="ko-KR" dirty="0"/>
              <a:t>-&gt;</a:t>
            </a:r>
            <a:r>
              <a:rPr lang="ko-KR" altLang="en-US" dirty="0"/>
              <a:t>메모리를 적게 사용할 수 있음</a:t>
            </a:r>
          </a:p>
        </p:txBody>
      </p:sp>
      <p:pic>
        <p:nvPicPr>
          <p:cNvPr id="6" name="Picture 46">
            <a:extLst>
              <a:ext uri="{FF2B5EF4-FFF2-40B4-BE49-F238E27FC236}">
                <a16:creationId xmlns:a16="http://schemas.microsoft.com/office/drawing/2014/main" id="{42141698-1686-4B0B-9A1C-A2F8B339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4" t="31857" r="49294" b="51336"/>
          <a:stretch>
            <a:fillRect/>
          </a:stretch>
        </p:blipFill>
        <p:spPr>
          <a:xfrm>
            <a:off x="651858" y="2655956"/>
            <a:ext cx="5444142" cy="284570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48">
            <a:extLst>
              <a:ext uri="{FF2B5EF4-FFF2-40B4-BE49-F238E27FC236}">
                <a16:creationId xmlns:a16="http://schemas.microsoft.com/office/drawing/2014/main" id="{F415461A-F879-4FEB-A2EC-DE22E47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33" t="54826" r="50000" b="23099"/>
          <a:stretch>
            <a:fillRect/>
          </a:stretch>
        </p:blipFill>
        <p:spPr>
          <a:xfrm>
            <a:off x="6420445" y="2796065"/>
            <a:ext cx="4125181" cy="25654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D1524-5C89-4B2A-BD22-728E7A1DDB44}"/>
              </a:ext>
            </a:extLst>
          </p:cNvPr>
          <p:cNvSpPr txBox="1"/>
          <p:nvPr/>
        </p:nvSpPr>
        <p:spPr>
          <a:xfrm>
            <a:off x="1150374" y="1917290"/>
            <a:ext cx="750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잎새노드는</a:t>
            </a:r>
            <a:r>
              <a:rPr lang="ko-KR" altLang="en-US" dirty="0"/>
              <a:t> 값을 가지며 각 내부 노드들은 데이터 값 없이 두 개의 자식 노드의 포인터를 갖는 이진 트리 구조체를 구현한다고 하자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BF54-61ED-41DB-8866-F006F8179763}"/>
              </a:ext>
            </a:extLst>
          </p:cNvPr>
          <p:cNvSpPr txBox="1"/>
          <p:nvPr/>
        </p:nvSpPr>
        <p:spPr>
          <a:xfrm>
            <a:off x="651858" y="5262350"/>
            <a:ext cx="484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8+8+16=24</a:t>
            </a:r>
            <a:r>
              <a:rPr lang="ko-KR" altLang="en-US" dirty="0"/>
              <a:t>중에 </a:t>
            </a:r>
            <a:r>
              <a:rPr lang="en-US" altLang="ko-KR" dirty="0"/>
              <a:t>data[2]</a:t>
            </a:r>
            <a:r>
              <a:rPr lang="ko-KR" altLang="en-US" dirty="0"/>
              <a:t>는 사용</a:t>
            </a:r>
            <a:r>
              <a:rPr lang="en-US" altLang="ko-KR" dirty="0"/>
              <a:t>x in </a:t>
            </a:r>
            <a:r>
              <a:rPr lang="ko-KR" altLang="en-US" dirty="0" err="1"/>
              <a:t>내부노드</a:t>
            </a:r>
            <a:endParaRPr lang="en-US" altLang="ko-KR" dirty="0"/>
          </a:p>
          <a:p>
            <a:r>
              <a:rPr lang="ko-KR" altLang="en-US" dirty="0"/>
              <a:t>노드의 포인터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r>
              <a:rPr lang="en-US" altLang="ko-KR" dirty="0"/>
              <a:t>x in</a:t>
            </a:r>
            <a:r>
              <a:rPr lang="ko-KR" altLang="en-US" dirty="0" err="1"/>
              <a:t>잎새노드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C5699-7B9F-4E07-AD9D-F58DFEE1B198}"/>
              </a:ext>
            </a:extLst>
          </p:cNvPr>
          <p:cNvSpPr txBox="1"/>
          <p:nvPr/>
        </p:nvSpPr>
        <p:spPr>
          <a:xfrm>
            <a:off x="651858" y="6183306"/>
            <a:ext cx="514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상관없이 노드마다 </a:t>
            </a:r>
            <a:r>
              <a:rPr lang="en-US" altLang="ko-KR" dirty="0"/>
              <a:t>16</a:t>
            </a:r>
            <a:r>
              <a:rPr lang="ko-KR" altLang="en-US" dirty="0"/>
              <a:t>바이트 메모리 낭비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8F65DF0-4C6B-4EC7-A9E7-BA398BC2D1E2}"/>
              </a:ext>
            </a:extLst>
          </p:cNvPr>
          <p:cNvSpPr/>
          <p:nvPr/>
        </p:nvSpPr>
        <p:spPr>
          <a:xfrm>
            <a:off x="5501148" y="3790335"/>
            <a:ext cx="1224117" cy="421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E099B-0CFA-4F10-B4CD-E31DCA0BF084}"/>
              </a:ext>
            </a:extLst>
          </p:cNvPr>
          <p:cNvSpPr txBox="1"/>
          <p:nvPr/>
        </p:nvSpPr>
        <p:spPr>
          <a:xfrm>
            <a:off x="6725265" y="5501658"/>
            <a:ext cx="412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모든 노드는 </a:t>
            </a:r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바이트만을 필요로 함</a:t>
            </a:r>
          </a:p>
        </p:txBody>
      </p:sp>
    </p:spTree>
    <p:extLst>
      <p:ext uri="{BB962C8B-B14F-4D97-AF65-F5344CB8AC3E}">
        <p14:creationId xmlns:p14="http://schemas.microsoft.com/office/powerpoint/2010/main" val="16760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27322-E602-4E93-B470-198B85A9A931}"/>
              </a:ext>
            </a:extLst>
          </p:cNvPr>
          <p:cNvSpPr txBox="1"/>
          <p:nvPr/>
        </p:nvSpPr>
        <p:spPr>
          <a:xfrm>
            <a:off x="1209368" y="988142"/>
            <a:ext cx="72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사로 다른 자료형들의 비트 패턴에 접근하는 데도 사용될 수 있음</a:t>
            </a:r>
          </a:p>
        </p:txBody>
      </p:sp>
      <p:pic>
        <p:nvPicPr>
          <p:cNvPr id="7" name="Picture 49">
            <a:extLst>
              <a:ext uri="{FF2B5EF4-FFF2-40B4-BE49-F238E27FC236}">
                <a16:creationId xmlns:a16="http://schemas.microsoft.com/office/drawing/2014/main" id="{CC71FDD1-8001-47CA-87B9-FE542AB6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0" t="35762" r="51905" b="40657"/>
          <a:stretch>
            <a:fillRect/>
          </a:stretch>
        </p:blipFill>
        <p:spPr>
          <a:xfrm>
            <a:off x="822631" y="1748815"/>
            <a:ext cx="7494643" cy="38080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B79018-D647-4B57-909F-C95FBE8078ED}"/>
              </a:ext>
            </a:extLst>
          </p:cNvPr>
          <p:cNvSpPr/>
          <p:nvPr/>
        </p:nvSpPr>
        <p:spPr>
          <a:xfrm>
            <a:off x="1995154" y="2389239"/>
            <a:ext cx="3948446" cy="17403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27322-E602-4E93-B470-198B85A9A931}"/>
              </a:ext>
            </a:extLst>
          </p:cNvPr>
          <p:cNvSpPr txBox="1"/>
          <p:nvPr/>
        </p:nvSpPr>
        <p:spPr>
          <a:xfrm>
            <a:off x="1209368" y="988142"/>
            <a:ext cx="72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사로 다른 자료형들의 비트 패턴에 접근하는 데도 사용될 수 있음</a:t>
            </a:r>
          </a:p>
        </p:txBody>
      </p:sp>
      <p:pic>
        <p:nvPicPr>
          <p:cNvPr id="7" name="Picture 49">
            <a:extLst>
              <a:ext uri="{FF2B5EF4-FFF2-40B4-BE49-F238E27FC236}">
                <a16:creationId xmlns:a16="http://schemas.microsoft.com/office/drawing/2014/main" id="{CC71FDD1-8001-47CA-87B9-FE542AB6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0" t="35762" r="51905" b="40657"/>
          <a:stretch>
            <a:fillRect/>
          </a:stretch>
        </p:blipFill>
        <p:spPr>
          <a:xfrm>
            <a:off x="822631" y="1748815"/>
            <a:ext cx="7494643" cy="38080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B79018-D647-4B57-909F-C95FBE8078ED}"/>
              </a:ext>
            </a:extLst>
          </p:cNvPr>
          <p:cNvSpPr/>
          <p:nvPr/>
        </p:nvSpPr>
        <p:spPr>
          <a:xfrm>
            <a:off x="1995154" y="2389239"/>
            <a:ext cx="3948446" cy="17403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F813F1-789C-4971-9725-7D6FAFF4B22B}"/>
              </a:ext>
            </a:extLst>
          </p:cNvPr>
          <p:cNvSpPr/>
          <p:nvPr/>
        </p:nvSpPr>
        <p:spPr>
          <a:xfrm>
            <a:off x="5726490" y="1867387"/>
            <a:ext cx="2284332" cy="53886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CCF98-6B60-40C9-B8C8-1D876BE22643}"/>
              </a:ext>
            </a:extLst>
          </p:cNvPr>
          <p:cNvSpPr/>
          <p:nvPr/>
        </p:nvSpPr>
        <p:spPr>
          <a:xfrm>
            <a:off x="1995154" y="4149955"/>
            <a:ext cx="2503104" cy="52185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27322-E602-4E93-B470-198B85A9A931}"/>
              </a:ext>
            </a:extLst>
          </p:cNvPr>
          <p:cNvSpPr txBox="1"/>
          <p:nvPr/>
        </p:nvSpPr>
        <p:spPr>
          <a:xfrm>
            <a:off x="1209368" y="988142"/>
            <a:ext cx="72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사로 다른 자료형들의 비트 패턴에 접근하는 데도 사용될 수 있음</a:t>
            </a:r>
          </a:p>
        </p:txBody>
      </p:sp>
      <p:pic>
        <p:nvPicPr>
          <p:cNvPr id="7" name="Picture 49">
            <a:extLst>
              <a:ext uri="{FF2B5EF4-FFF2-40B4-BE49-F238E27FC236}">
                <a16:creationId xmlns:a16="http://schemas.microsoft.com/office/drawing/2014/main" id="{CC71FDD1-8001-47CA-87B9-FE542AB6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0" t="35762" r="51905" b="40657"/>
          <a:stretch>
            <a:fillRect/>
          </a:stretch>
        </p:blipFill>
        <p:spPr>
          <a:xfrm>
            <a:off x="822631" y="1748815"/>
            <a:ext cx="7494643" cy="38080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B79018-D647-4B57-909F-C95FBE8078ED}"/>
              </a:ext>
            </a:extLst>
          </p:cNvPr>
          <p:cNvSpPr/>
          <p:nvPr/>
        </p:nvSpPr>
        <p:spPr>
          <a:xfrm>
            <a:off x="1995154" y="2389239"/>
            <a:ext cx="3948446" cy="17403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F813F1-789C-4971-9725-7D6FAFF4B22B}"/>
              </a:ext>
            </a:extLst>
          </p:cNvPr>
          <p:cNvSpPr/>
          <p:nvPr/>
        </p:nvSpPr>
        <p:spPr>
          <a:xfrm>
            <a:off x="5726490" y="1867387"/>
            <a:ext cx="2284332" cy="53886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CCF98-6B60-40C9-B8C8-1D876BE22643}"/>
              </a:ext>
            </a:extLst>
          </p:cNvPr>
          <p:cNvSpPr/>
          <p:nvPr/>
        </p:nvSpPr>
        <p:spPr>
          <a:xfrm>
            <a:off x="1995154" y="4149955"/>
            <a:ext cx="2503104" cy="52185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F4804E-549E-4655-A8F4-366AEAFA972E}"/>
              </a:ext>
            </a:extLst>
          </p:cNvPr>
          <p:cNvSpPr/>
          <p:nvPr/>
        </p:nvSpPr>
        <p:spPr>
          <a:xfrm>
            <a:off x="2104540" y="4524284"/>
            <a:ext cx="2503104" cy="538863"/>
          </a:xfrm>
          <a:prstGeom prst="rect">
            <a:avLst/>
          </a:prstGeom>
          <a:noFill/>
          <a:ln w="50800">
            <a:solidFill>
              <a:srgbClr val="5FD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1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A620-F5F4-421F-A079-90C4FABC276A}"/>
              </a:ext>
            </a:extLst>
          </p:cNvPr>
          <p:cNvSpPr txBox="1"/>
          <p:nvPr/>
        </p:nvSpPr>
        <p:spPr>
          <a:xfrm>
            <a:off x="1047135" y="958645"/>
            <a:ext cx="91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좀 더 나아가서 서로 다른 크기의 자료형들을 한데 묶기 위해 공용체를 사용할 때는 바이트 순서 문제가 </a:t>
            </a:r>
            <a:r>
              <a:rPr lang="ko-KR" altLang="en-US" dirty="0" err="1"/>
              <a:t>중요해진다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2F61FD01-52B0-4880-A418-390922E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9" t="35260" r="37652" b="32881"/>
          <a:stretch>
            <a:fillRect/>
          </a:stretch>
        </p:blipFill>
        <p:spPr>
          <a:xfrm>
            <a:off x="1415844" y="1786076"/>
            <a:ext cx="6091675" cy="33346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B10B22-2898-42D1-A758-71E3EDCAAB1D}"/>
              </a:ext>
            </a:extLst>
          </p:cNvPr>
          <p:cNvSpPr/>
          <p:nvPr/>
        </p:nvSpPr>
        <p:spPr>
          <a:xfrm>
            <a:off x="3642852" y="1950885"/>
            <a:ext cx="3701845" cy="33511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1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A620-F5F4-421F-A079-90C4FABC276A}"/>
              </a:ext>
            </a:extLst>
          </p:cNvPr>
          <p:cNvSpPr txBox="1"/>
          <p:nvPr/>
        </p:nvSpPr>
        <p:spPr>
          <a:xfrm>
            <a:off x="1047135" y="958645"/>
            <a:ext cx="91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좀 더 나아가서 서로 다른 크기의 자료형들을 한데 묶기 위해 공용체를 사용할 때는 바이트 순서 문제가 </a:t>
            </a:r>
            <a:r>
              <a:rPr lang="ko-KR" altLang="en-US" dirty="0" err="1"/>
              <a:t>중요해진다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2F61FD01-52B0-4880-A418-390922E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9" t="35260" r="37652" b="32881"/>
          <a:stretch>
            <a:fillRect/>
          </a:stretch>
        </p:blipFill>
        <p:spPr>
          <a:xfrm>
            <a:off x="1415844" y="1786076"/>
            <a:ext cx="6091675" cy="33346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B10B22-2898-42D1-A758-71E3EDCAAB1D}"/>
              </a:ext>
            </a:extLst>
          </p:cNvPr>
          <p:cNvSpPr/>
          <p:nvPr/>
        </p:nvSpPr>
        <p:spPr>
          <a:xfrm>
            <a:off x="3642852" y="1950885"/>
            <a:ext cx="3701845" cy="33511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02476F-AB91-4CAC-B505-B36C9B3B273E}"/>
              </a:ext>
            </a:extLst>
          </p:cNvPr>
          <p:cNvSpPr/>
          <p:nvPr/>
        </p:nvSpPr>
        <p:spPr>
          <a:xfrm>
            <a:off x="2069691" y="3946834"/>
            <a:ext cx="2413820" cy="62516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9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A620-F5F4-421F-A079-90C4FABC276A}"/>
              </a:ext>
            </a:extLst>
          </p:cNvPr>
          <p:cNvSpPr txBox="1"/>
          <p:nvPr/>
        </p:nvSpPr>
        <p:spPr>
          <a:xfrm>
            <a:off x="1047135" y="958645"/>
            <a:ext cx="91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좀 더 나아가서 서로 다른 크기의 자료형들을 한데 묶기 위해 공용체를 사용할 때는 바이트 순서 문제가 </a:t>
            </a:r>
            <a:r>
              <a:rPr lang="ko-KR" altLang="en-US" dirty="0" err="1"/>
              <a:t>중요해진다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2F61FD01-52B0-4880-A418-390922E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9" t="35260" r="37652" b="32881"/>
          <a:stretch>
            <a:fillRect/>
          </a:stretch>
        </p:blipFill>
        <p:spPr>
          <a:xfrm>
            <a:off x="1415844" y="1786076"/>
            <a:ext cx="6091675" cy="33346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B10B22-2898-42D1-A758-71E3EDCAAB1D}"/>
              </a:ext>
            </a:extLst>
          </p:cNvPr>
          <p:cNvSpPr/>
          <p:nvPr/>
        </p:nvSpPr>
        <p:spPr>
          <a:xfrm>
            <a:off x="3642852" y="1950885"/>
            <a:ext cx="3701845" cy="33511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02476F-AB91-4CAC-B505-B36C9B3B273E}"/>
              </a:ext>
            </a:extLst>
          </p:cNvPr>
          <p:cNvSpPr/>
          <p:nvPr/>
        </p:nvSpPr>
        <p:spPr>
          <a:xfrm>
            <a:off x="2069691" y="3946834"/>
            <a:ext cx="2413820" cy="62516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34192-96BE-4B26-90F9-6618D8740974}"/>
              </a:ext>
            </a:extLst>
          </p:cNvPr>
          <p:cNvSpPr/>
          <p:nvPr/>
        </p:nvSpPr>
        <p:spPr>
          <a:xfrm>
            <a:off x="2047861" y="4572000"/>
            <a:ext cx="2413820" cy="309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EB099-7978-44F2-A528-161CE61389CC}"/>
              </a:ext>
            </a:extLst>
          </p:cNvPr>
          <p:cNvSpPr/>
          <p:nvPr/>
        </p:nvSpPr>
        <p:spPr>
          <a:xfrm>
            <a:off x="2462981" y="2911167"/>
            <a:ext cx="1998700" cy="2007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2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A620-F5F4-421F-A079-90C4FABC276A}"/>
              </a:ext>
            </a:extLst>
          </p:cNvPr>
          <p:cNvSpPr txBox="1"/>
          <p:nvPr/>
        </p:nvSpPr>
        <p:spPr>
          <a:xfrm>
            <a:off x="1047135" y="958645"/>
            <a:ext cx="91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좀 더 나아가서 서로 다른 크기의 자료형들을 한데 묶기 위해 공용체를 사용할 때는 바이트 순서 문제가 </a:t>
            </a:r>
            <a:r>
              <a:rPr lang="ko-KR" altLang="en-US" dirty="0" err="1"/>
              <a:t>중요해진다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2F61FD01-52B0-4880-A418-390922E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9" t="35260" r="37652" b="32881"/>
          <a:stretch>
            <a:fillRect/>
          </a:stretch>
        </p:blipFill>
        <p:spPr>
          <a:xfrm>
            <a:off x="1415844" y="1786076"/>
            <a:ext cx="6091675" cy="33346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B10B22-2898-42D1-A758-71E3EDCAAB1D}"/>
              </a:ext>
            </a:extLst>
          </p:cNvPr>
          <p:cNvSpPr/>
          <p:nvPr/>
        </p:nvSpPr>
        <p:spPr>
          <a:xfrm>
            <a:off x="3642852" y="1950885"/>
            <a:ext cx="3701845" cy="33511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02476F-AB91-4CAC-B505-B36C9B3B273E}"/>
              </a:ext>
            </a:extLst>
          </p:cNvPr>
          <p:cNvSpPr/>
          <p:nvPr/>
        </p:nvSpPr>
        <p:spPr>
          <a:xfrm>
            <a:off x="2069691" y="3946834"/>
            <a:ext cx="2413820" cy="62516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34192-96BE-4B26-90F9-6618D8740974}"/>
              </a:ext>
            </a:extLst>
          </p:cNvPr>
          <p:cNvSpPr/>
          <p:nvPr/>
        </p:nvSpPr>
        <p:spPr>
          <a:xfrm>
            <a:off x="2047861" y="4572000"/>
            <a:ext cx="2413820" cy="309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EB099-7978-44F2-A528-161CE61389CC}"/>
              </a:ext>
            </a:extLst>
          </p:cNvPr>
          <p:cNvSpPr/>
          <p:nvPr/>
        </p:nvSpPr>
        <p:spPr>
          <a:xfrm>
            <a:off x="2462981" y="2911167"/>
            <a:ext cx="1998700" cy="2007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위쪽 11">
            <a:extLst>
              <a:ext uri="{FF2B5EF4-FFF2-40B4-BE49-F238E27FC236}">
                <a16:creationId xmlns:a16="http://schemas.microsoft.com/office/drawing/2014/main" id="{92F32BFE-283A-4C92-B44A-CBB3F22824EE}"/>
              </a:ext>
            </a:extLst>
          </p:cNvPr>
          <p:cNvSpPr/>
          <p:nvPr/>
        </p:nvSpPr>
        <p:spPr>
          <a:xfrm rot="19168448">
            <a:off x="4381069" y="3914703"/>
            <a:ext cx="645133" cy="6445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3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7ED04-A033-43AD-AB31-DFDCB7CD18B2}"/>
              </a:ext>
            </a:extLst>
          </p:cNvPr>
          <p:cNvSpPr txBox="1"/>
          <p:nvPr/>
        </p:nvSpPr>
        <p:spPr>
          <a:xfrm>
            <a:off x="2482063" y="20906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3.9.1 Structures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218F6-6EFA-4A45-BF55-A836D07F50B6}"/>
              </a:ext>
            </a:extLst>
          </p:cNvPr>
          <p:cNvSpPr txBox="1"/>
          <p:nvPr/>
        </p:nvSpPr>
        <p:spPr>
          <a:xfrm>
            <a:off x="2482063" y="24897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5526-916E-4EF4-B442-2010BDD2DAF6}"/>
              </a:ext>
            </a:extLst>
          </p:cNvPr>
          <p:cNvSpPr txBox="1"/>
          <p:nvPr/>
        </p:nvSpPr>
        <p:spPr>
          <a:xfrm>
            <a:off x="2481509" y="29254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A620-F5F4-421F-A079-90C4FABC276A}"/>
              </a:ext>
            </a:extLst>
          </p:cNvPr>
          <p:cNvSpPr txBox="1"/>
          <p:nvPr/>
        </p:nvSpPr>
        <p:spPr>
          <a:xfrm>
            <a:off x="1047135" y="958645"/>
            <a:ext cx="91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좀 더 나아가서 서로 다른 크기의 자료형들을 한데 묶기 위해 공용체를 사용할 때는 바이트 순서 문제가 </a:t>
            </a:r>
            <a:r>
              <a:rPr lang="ko-KR" altLang="en-US" dirty="0" err="1"/>
              <a:t>중요해진다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2F61FD01-52B0-4880-A418-390922E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9" t="35260" r="37652" b="32881"/>
          <a:stretch>
            <a:fillRect/>
          </a:stretch>
        </p:blipFill>
        <p:spPr>
          <a:xfrm>
            <a:off x="1415844" y="1786076"/>
            <a:ext cx="6091675" cy="33346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B10B22-2898-42D1-A758-71E3EDCAAB1D}"/>
              </a:ext>
            </a:extLst>
          </p:cNvPr>
          <p:cNvSpPr/>
          <p:nvPr/>
        </p:nvSpPr>
        <p:spPr>
          <a:xfrm>
            <a:off x="3642852" y="1950885"/>
            <a:ext cx="3701845" cy="33511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02476F-AB91-4CAC-B505-B36C9B3B273E}"/>
              </a:ext>
            </a:extLst>
          </p:cNvPr>
          <p:cNvSpPr/>
          <p:nvPr/>
        </p:nvSpPr>
        <p:spPr>
          <a:xfrm>
            <a:off x="2069691" y="3946834"/>
            <a:ext cx="2413820" cy="625166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34192-96BE-4B26-90F9-6618D8740974}"/>
              </a:ext>
            </a:extLst>
          </p:cNvPr>
          <p:cNvSpPr/>
          <p:nvPr/>
        </p:nvSpPr>
        <p:spPr>
          <a:xfrm>
            <a:off x="2047861" y="4572000"/>
            <a:ext cx="2413820" cy="309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EB099-7978-44F2-A528-161CE61389CC}"/>
              </a:ext>
            </a:extLst>
          </p:cNvPr>
          <p:cNvSpPr/>
          <p:nvPr/>
        </p:nvSpPr>
        <p:spPr>
          <a:xfrm>
            <a:off x="2462981" y="2911167"/>
            <a:ext cx="1998700" cy="2007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위쪽 11">
            <a:extLst>
              <a:ext uri="{FF2B5EF4-FFF2-40B4-BE49-F238E27FC236}">
                <a16:creationId xmlns:a16="http://schemas.microsoft.com/office/drawing/2014/main" id="{92F32BFE-283A-4C92-B44A-CBB3F22824EE}"/>
              </a:ext>
            </a:extLst>
          </p:cNvPr>
          <p:cNvSpPr/>
          <p:nvPr/>
        </p:nvSpPr>
        <p:spPr>
          <a:xfrm rot="19168448">
            <a:off x="4381069" y="3914703"/>
            <a:ext cx="645133" cy="6445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5EE5-8BD4-4F04-8234-B693DAA62685}"/>
              </a:ext>
            </a:extLst>
          </p:cNvPr>
          <p:cNvSpPr txBox="1"/>
          <p:nvPr/>
        </p:nvSpPr>
        <p:spPr>
          <a:xfrm>
            <a:off x="1297858" y="5515897"/>
            <a:ext cx="56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리틀엔디안</a:t>
            </a:r>
            <a:r>
              <a:rPr lang="ko-KR" altLang="en-US" dirty="0"/>
              <a:t> </a:t>
            </a:r>
            <a:r>
              <a:rPr lang="ko-KR" altLang="en-US" dirty="0" err="1"/>
              <a:t>빅엔디안에</a:t>
            </a:r>
            <a:r>
              <a:rPr lang="ko-KR" altLang="en-US" dirty="0"/>
              <a:t> 따라서 순서가 바뀌기때문에 </a:t>
            </a:r>
            <a:r>
              <a:rPr lang="ko-KR" altLang="en-US" dirty="0" err="1"/>
              <a:t>이것역시</a:t>
            </a:r>
            <a:r>
              <a:rPr lang="ko-KR" altLang="en-US" dirty="0"/>
              <a:t> 조심해야한다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9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A7AB2-BDF8-4699-A733-9B7A39B35DA5}"/>
              </a:ext>
            </a:extLst>
          </p:cNvPr>
          <p:cNvSpPr txBox="1"/>
          <p:nvPr/>
        </p:nvSpPr>
        <p:spPr>
          <a:xfrm>
            <a:off x="1390036" y="1017638"/>
            <a:ext cx="671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컴퓨터 시스템들은 기본 자료형들에 대해 사용 가능한 주소를 제한하고 있어서 어떤 객체의 주소는 어떤 값</a:t>
            </a:r>
            <a:r>
              <a:rPr lang="en-US" altLang="ko-KR" dirty="0"/>
              <a:t>k(</a:t>
            </a:r>
            <a:r>
              <a:rPr lang="ko-KR" altLang="en-US" dirty="0"/>
              <a:t>일반적으로 </a:t>
            </a:r>
            <a:r>
              <a:rPr lang="en-US" altLang="ko-KR" dirty="0"/>
              <a:t>2,4,8)</a:t>
            </a:r>
            <a:r>
              <a:rPr lang="ko-KR" altLang="en-US" dirty="0"/>
              <a:t>의 배수가 되도록 요구함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40FD-6694-4B3E-B856-F17B27581BD4}"/>
              </a:ext>
            </a:extLst>
          </p:cNvPr>
          <p:cNvSpPr txBox="1"/>
          <p:nvPr/>
        </p:nvSpPr>
        <p:spPr>
          <a:xfrm>
            <a:off x="1390036" y="2045018"/>
            <a:ext cx="65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프로세서와 메모리 시스템 간의 인터페이스를 구성하는 하드웨어의 설계를 단순화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447B4-D26B-47AF-BB82-BA28E8452BB2}"/>
              </a:ext>
            </a:extLst>
          </p:cNvPr>
          <p:cNvSpPr txBox="1"/>
          <p:nvPr/>
        </p:nvSpPr>
        <p:spPr>
          <a:xfrm>
            <a:off x="1227804" y="5404156"/>
            <a:ext cx="636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X86-64</a:t>
            </a:r>
            <a:r>
              <a:rPr lang="ko-KR" altLang="en-US" dirty="0"/>
              <a:t>하드웨어는 데이터의 정렬과 상관없이 정확하게 동작함</a:t>
            </a:r>
            <a:endParaRPr lang="en-US" altLang="ko-KR" dirty="0"/>
          </a:p>
          <a:p>
            <a:r>
              <a:rPr lang="ko-KR" altLang="en-US" dirty="0"/>
              <a:t>인텔은 메모리 시스템성능을 개선하기 위해서 데이터가 정렬될 것을 추천함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9CBE6-99AA-4A90-A8D7-927529BC9C37}"/>
              </a:ext>
            </a:extLst>
          </p:cNvPr>
          <p:cNvSpPr txBox="1"/>
          <p:nvPr/>
        </p:nvSpPr>
        <p:spPr>
          <a:xfrm>
            <a:off x="1390036" y="2847423"/>
            <a:ext cx="620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프로세서가 항상 </a:t>
            </a:r>
            <a:r>
              <a:rPr lang="en-US" altLang="ko-KR" dirty="0"/>
              <a:t>8</a:t>
            </a:r>
            <a:r>
              <a:rPr lang="ko-KR" altLang="en-US" dirty="0"/>
              <a:t>의 배수인 주소로 메모리에서 </a:t>
            </a:r>
            <a:r>
              <a:rPr lang="en-US" altLang="ko-KR" dirty="0"/>
              <a:t>8</a:t>
            </a:r>
            <a:r>
              <a:rPr lang="ko-KR" altLang="en-US" dirty="0"/>
              <a:t>바이트를 </a:t>
            </a:r>
            <a:r>
              <a:rPr lang="ko-KR" altLang="en-US" dirty="0" err="1"/>
              <a:t>인출한다하자</a:t>
            </a:r>
            <a:r>
              <a:rPr lang="en-US" altLang="ko-KR" dirty="0"/>
              <a:t>, </a:t>
            </a:r>
            <a:r>
              <a:rPr lang="ko-KR" altLang="en-US" dirty="0"/>
              <a:t>즉 모든 </a:t>
            </a:r>
            <a:r>
              <a:rPr lang="en-US" altLang="ko-KR" dirty="0"/>
              <a:t>double</a:t>
            </a:r>
            <a:r>
              <a:rPr lang="ko-KR" altLang="en-US" dirty="0"/>
              <a:t>값이 주소가 </a:t>
            </a:r>
            <a:r>
              <a:rPr lang="en-US" altLang="ko-KR" dirty="0"/>
              <a:t>8</a:t>
            </a:r>
            <a:r>
              <a:rPr lang="ko-KR" altLang="en-US" dirty="0"/>
              <a:t>의 배수로 정렬될 것이라 보장한다면</a:t>
            </a:r>
            <a:r>
              <a:rPr lang="en-US" altLang="ko-KR" dirty="0"/>
              <a:t>, </a:t>
            </a:r>
            <a:r>
              <a:rPr lang="ko-KR" altLang="en-US" dirty="0"/>
              <a:t>이 값은 하나의 메모리 연산으로 읽거나 </a:t>
            </a:r>
            <a:r>
              <a:rPr lang="ko-KR" altLang="en-US" dirty="0" err="1"/>
              <a:t>쓸수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그렇지 않다면 메모리에 두 번 접근해야 할 수 도 있음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1C07177-D20A-4352-9BD9-A4C49501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97276"/>
              </p:ext>
            </p:extLst>
          </p:nvPr>
        </p:nvGraphicFramePr>
        <p:xfrm>
          <a:off x="1501058" y="45461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74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2215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3066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6072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036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1638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498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980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154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068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5FD02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5FD02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5FD02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5FD02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4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A7AB2-BDF8-4699-A733-9B7A39B35DA5}"/>
              </a:ext>
            </a:extLst>
          </p:cNvPr>
          <p:cNvSpPr txBox="1"/>
          <p:nvPr/>
        </p:nvSpPr>
        <p:spPr>
          <a:xfrm>
            <a:off x="1390036" y="1017638"/>
            <a:ext cx="671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컴퓨터 시스템들은 기본 자료형들에 대해 사용 가능한 주소를 제한하고 있어서 어떤 객체의 주소는 어떤 값</a:t>
            </a:r>
            <a:r>
              <a:rPr lang="en-US" altLang="ko-KR" dirty="0"/>
              <a:t>k(</a:t>
            </a:r>
            <a:r>
              <a:rPr lang="ko-KR" altLang="en-US" dirty="0"/>
              <a:t>일반적으로 </a:t>
            </a:r>
            <a:r>
              <a:rPr lang="en-US" altLang="ko-KR" dirty="0"/>
              <a:t>2,4,8)</a:t>
            </a:r>
            <a:r>
              <a:rPr lang="ko-KR" altLang="en-US" dirty="0"/>
              <a:t>의 배수가 되도록 요구함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40FD-6694-4B3E-B856-F17B27581BD4}"/>
              </a:ext>
            </a:extLst>
          </p:cNvPr>
          <p:cNvSpPr txBox="1"/>
          <p:nvPr/>
        </p:nvSpPr>
        <p:spPr>
          <a:xfrm>
            <a:off x="1390036" y="2045018"/>
            <a:ext cx="65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프로세서와 메모리 시스템 간의 인터페이스를 구성하는 하드웨어의 설계를 단순화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447B4-D26B-47AF-BB82-BA28E8452BB2}"/>
              </a:ext>
            </a:extLst>
          </p:cNvPr>
          <p:cNvSpPr txBox="1"/>
          <p:nvPr/>
        </p:nvSpPr>
        <p:spPr>
          <a:xfrm>
            <a:off x="1227804" y="5404156"/>
            <a:ext cx="636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X86-64</a:t>
            </a:r>
            <a:r>
              <a:rPr lang="ko-KR" altLang="en-US" dirty="0"/>
              <a:t>하드웨어는 데이터의 정렬과 상관없이 정확하게 동작함</a:t>
            </a:r>
            <a:endParaRPr lang="en-US" altLang="ko-KR" dirty="0"/>
          </a:p>
          <a:p>
            <a:r>
              <a:rPr lang="ko-KR" altLang="en-US" dirty="0"/>
              <a:t>인텔은 메모리 시스템성능을 개선하기 위해서 데이터가 정렬될 것을 추천함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9CBE6-99AA-4A90-A8D7-927529BC9C37}"/>
              </a:ext>
            </a:extLst>
          </p:cNvPr>
          <p:cNvSpPr txBox="1"/>
          <p:nvPr/>
        </p:nvSpPr>
        <p:spPr>
          <a:xfrm>
            <a:off x="1390036" y="2847423"/>
            <a:ext cx="620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프로세서가 항상 </a:t>
            </a:r>
            <a:r>
              <a:rPr lang="en-US" altLang="ko-KR" dirty="0"/>
              <a:t>8</a:t>
            </a:r>
            <a:r>
              <a:rPr lang="ko-KR" altLang="en-US" dirty="0"/>
              <a:t>의 배수인 주소로 메모리에서 </a:t>
            </a:r>
            <a:r>
              <a:rPr lang="en-US" altLang="ko-KR" dirty="0"/>
              <a:t>8</a:t>
            </a:r>
            <a:r>
              <a:rPr lang="ko-KR" altLang="en-US" dirty="0"/>
              <a:t>바이트를 </a:t>
            </a:r>
            <a:r>
              <a:rPr lang="ko-KR" altLang="en-US" dirty="0" err="1"/>
              <a:t>인출한다하자</a:t>
            </a:r>
            <a:r>
              <a:rPr lang="en-US" altLang="ko-KR" dirty="0"/>
              <a:t>, </a:t>
            </a:r>
            <a:r>
              <a:rPr lang="ko-KR" altLang="en-US" dirty="0"/>
              <a:t>즉 모든 </a:t>
            </a:r>
            <a:r>
              <a:rPr lang="en-US" altLang="ko-KR" dirty="0"/>
              <a:t>double</a:t>
            </a:r>
            <a:r>
              <a:rPr lang="ko-KR" altLang="en-US" dirty="0"/>
              <a:t>값이 주소가 </a:t>
            </a:r>
            <a:r>
              <a:rPr lang="en-US" altLang="ko-KR" dirty="0"/>
              <a:t>8</a:t>
            </a:r>
            <a:r>
              <a:rPr lang="ko-KR" altLang="en-US" dirty="0"/>
              <a:t>의 배수로 정렬될 것이라 보장한다면</a:t>
            </a:r>
            <a:r>
              <a:rPr lang="en-US" altLang="ko-KR" dirty="0"/>
              <a:t>, </a:t>
            </a:r>
            <a:r>
              <a:rPr lang="ko-KR" altLang="en-US" dirty="0"/>
              <a:t>이 값은 하나의 메모리 연산으로 읽거나 </a:t>
            </a:r>
            <a:r>
              <a:rPr lang="ko-KR" altLang="en-US" dirty="0" err="1"/>
              <a:t>쓸수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그렇지 않다면 메모리에 두 번 접근해야 할 수 도 있음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1C07177-D20A-4352-9BD9-A4C495012DF2}"/>
              </a:ext>
            </a:extLst>
          </p:cNvPr>
          <p:cNvGraphicFramePr>
            <a:graphicFrameLocks noGrp="1"/>
          </p:cNvGraphicFramePr>
          <p:nvPr/>
        </p:nvGraphicFramePr>
        <p:xfrm>
          <a:off x="1501058" y="45461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74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2215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3066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6072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036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1638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498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980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154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7068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5FD02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5FD02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5FD02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5FD02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6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74C4027-424C-4C3F-8989-0E363A02F9EC}"/>
              </a:ext>
            </a:extLst>
          </p:cNvPr>
          <p:cNvSpPr/>
          <p:nvPr/>
        </p:nvSpPr>
        <p:spPr>
          <a:xfrm rot="2525399">
            <a:off x="3989591" y="4720136"/>
            <a:ext cx="1389728" cy="73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0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E107E-1996-442A-BB30-28404A7E11DB}"/>
              </a:ext>
            </a:extLst>
          </p:cNvPr>
          <p:cNvSpPr txBox="1"/>
          <p:nvPr/>
        </p:nvSpPr>
        <p:spPr>
          <a:xfrm>
            <a:off x="1563329" y="1032387"/>
            <a:ext cx="679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정렬은 자료형 내의 모든 객체들이 각각의 정렬 제한사항을 만족하는 방법으로 조직되고 할당되도록 강요됨</a:t>
            </a:r>
            <a:endParaRPr lang="en-US" altLang="ko-KR" dirty="0"/>
          </a:p>
          <a:p>
            <a:r>
              <a:rPr lang="ko-KR" altLang="en-US" dirty="0"/>
              <a:t>이를 위해 컴파일러는 어셈블리 코드에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en-US" altLang="ko-KR" dirty="0"/>
              <a:t>directives</a:t>
            </a:r>
            <a:r>
              <a:rPr lang="ko-KR" altLang="en-US" dirty="0"/>
              <a:t>들을 삽입해 원하는 정렬을 표시함</a:t>
            </a:r>
          </a:p>
        </p:txBody>
      </p:sp>
      <p:pic>
        <p:nvPicPr>
          <p:cNvPr id="5" name="Picture 51">
            <a:extLst>
              <a:ext uri="{FF2B5EF4-FFF2-40B4-BE49-F238E27FC236}">
                <a16:creationId xmlns:a16="http://schemas.microsoft.com/office/drawing/2014/main" id="{B82F759E-70CA-4428-BDD8-AF130D028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1" t="18627" r="56986" b="67996"/>
          <a:stretch/>
        </p:blipFill>
        <p:spPr>
          <a:xfrm>
            <a:off x="1026500" y="5061078"/>
            <a:ext cx="4346612" cy="17969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16A3C1FC-4E35-489B-A55E-5CD58F0FD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14" t="50286" r="58960" b="46755"/>
          <a:stretch/>
        </p:blipFill>
        <p:spPr>
          <a:xfrm>
            <a:off x="893765" y="2469629"/>
            <a:ext cx="4069067" cy="6006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16D6E-08BD-460E-AF8B-8014FD608E37}"/>
              </a:ext>
            </a:extLst>
          </p:cNvPr>
          <p:cNvSpPr txBox="1"/>
          <p:nvPr/>
        </p:nvSpPr>
        <p:spPr>
          <a:xfrm>
            <a:off x="1740310" y="4310209"/>
            <a:ext cx="821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규칙</a:t>
            </a:r>
            <a:r>
              <a:rPr lang="en-US" altLang="ko-KR" dirty="0"/>
              <a:t>=</a:t>
            </a:r>
            <a:r>
              <a:rPr lang="ko-KR" altLang="en-US" dirty="0"/>
              <a:t>모든 </a:t>
            </a:r>
            <a:r>
              <a:rPr lang="en-US" altLang="ko-KR" dirty="0"/>
              <a:t>k</a:t>
            </a:r>
            <a:r>
              <a:rPr lang="ko-KR" altLang="en-US" dirty="0"/>
              <a:t>의 원시 객체들은 </a:t>
            </a:r>
            <a:r>
              <a:rPr lang="en-US" altLang="ko-KR" dirty="0"/>
              <a:t>k</a:t>
            </a:r>
            <a:r>
              <a:rPr lang="ko-KR" altLang="en-US" dirty="0"/>
              <a:t>의 배수를 주소로 가져야 한다는 원칙에 기초</a:t>
            </a:r>
            <a:endParaRPr lang="en-US" altLang="ko-KR" dirty="0"/>
          </a:p>
          <a:p>
            <a:r>
              <a:rPr lang="ko-KR" altLang="en-US" dirty="0"/>
              <a:t>그럼 다음과 같은 정렬을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1F932-CE59-4F87-84D3-7EDD6C3561ED}"/>
              </a:ext>
            </a:extLst>
          </p:cNvPr>
          <p:cNvSpPr txBox="1"/>
          <p:nvPr/>
        </p:nvSpPr>
        <p:spPr>
          <a:xfrm>
            <a:off x="1740310" y="3126658"/>
            <a:ext cx="545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 오는 데이터가 </a:t>
            </a:r>
            <a:r>
              <a:rPr lang="en-US" altLang="ko-KR" dirty="0"/>
              <a:t>8</a:t>
            </a:r>
            <a:r>
              <a:rPr lang="ko-KR" altLang="en-US" dirty="0"/>
              <a:t>의 배수인 주소로 시작하도록 보장함</a:t>
            </a:r>
          </a:p>
        </p:txBody>
      </p:sp>
    </p:spTree>
    <p:extLst>
      <p:ext uri="{BB962C8B-B14F-4D97-AF65-F5344CB8AC3E}">
        <p14:creationId xmlns:p14="http://schemas.microsoft.com/office/powerpoint/2010/main" val="25149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A260EC1-3EAC-4CB4-AC9F-BA5C0E78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90" t="34282" r="57408" b="50917"/>
          <a:stretch>
            <a:fillRect/>
          </a:stretch>
        </p:blipFill>
        <p:spPr>
          <a:xfrm>
            <a:off x="1405515" y="352670"/>
            <a:ext cx="3487263" cy="28184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DA276-0E70-4951-A43A-FBD4DCD0BDA3}"/>
              </a:ext>
            </a:extLst>
          </p:cNvPr>
          <p:cNvSpPr txBox="1"/>
          <p:nvPr/>
        </p:nvSpPr>
        <p:spPr>
          <a:xfrm>
            <a:off x="4134463" y="1902544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D9FF-F307-4731-BB40-0A0BA3DCE79E}"/>
              </a:ext>
            </a:extLst>
          </p:cNvPr>
          <p:cNvSpPr txBox="1"/>
          <p:nvPr/>
        </p:nvSpPr>
        <p:spPr>
          <a:xfrm>
            <a:off x="4134463" y="1479757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1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745BC-4190-4B1A-B382-88FED214EAF8}"/>
              </a:ext>
            </a:extLst>
          </p:cNvPr>
          <p:cNvSpPr txBox="1"/>
          <p:nvPr/>
        </p:nvSpPr>
        <p:spPr>
          <a:xfrm>
            <a:off x="4134463" y="1067776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E99D5CD-5AE7-4238-8A02-08864E71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78" t="48831" r="27070" b="22321"/>
          <a:stretch>
            <a:fillRect/>
          </a:stretch>
        </p:blipFill>
        <p:spPr>
          <a:xfrm>
            <a:off x="1666940" y="2976168"/>
            <a:ext cx="8858119" cy="36252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5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A260EC1-3EAC-4CB4-AC9F-BA5C0E78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90" t="34282" r="57408" b="50917"/>
          <a:stretch>
            <a:fillRect/>
          </a:stretch>
        </p:blipFill>
        <p:spPr>
          <a:xfrm>
            <a:off x="1405515" y="352670"/>
            <a:ext cx="3487263" cy="28184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DA276-0E70-4951-A43A-FBD4DCD0BDA3}"/>
              </a:ext>
            </a:extLst>
          </p:cNvPr>
          <p:cNvSpPr txBox="1"/>
          <p:nvPr/>
        </p:nvSpPr>
        <p:spPr>
          <a:xfrm>
            <a:off x="4134463" y="1902544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D9FF-F307-4731-BB40-0A0BA3DCE79E}"/>
              </a:ext>
            </a:extLst>
          </p:cNvPr>
          <p:cNvSpPr txBox="1"/>
          <p:nvPr/>
        </p:nvSpPr>
        <p:spPr>
          <a:xfrm>
            <a:off x="4134463" y="1479757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1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745BC-4190-4B1A-B382-88FED214EAF8}"/>
              </a:ext>
            </a:extLst>
          </p:cNvPr>
          <p:cNvSpPr txBox="1"/>
          <p:nvPr/>
        </p:nvSpPr>
        <p:spPr>
          <a:xfrm>
            <a:off x="4134463" y="1067776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E99D5CD-5AE7-4238-8A02-08864E71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78" t="48831" r="27070" b="22321"/>
          <a:stretch>
            <a:fillRect/>
          </a:stretch>
        </p:blipFill>
        <p:spPr>
          <a:xfrm>
            <a:off x="1666940" y="2976168"/>
            <a:ext cx="8858119" cy="36252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F8EF3D-1CBC-46FC-9821-E9F1D053B8BF}"/>
              </a:ext>
            </a:extLst>
          </p:cNvPr>
          <p:cNvSpPr/>
          <p:nvPr/>
        </p:nvSpPr>
        <p:spPr>
          <a:xfrm>
            <a:off x="4119715" y="3746502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105E3-B29C-4A36-8266-56F75A54DF38}"/>
              </a:ext>
            </a:extLst>
          </p:cNvPr>
          <p:cNvSpPr/>
          <p:nvPr/>
        </p:nvSpPr>
        <p:spPr>
          <a:xfrm>
            <a:off x="5127521" y="3746502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9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7C81-D9E9-4CE8-A767-BA7FA26F3F4D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A260EC1-3EAC-4CB4-AC9F-BA5C0E78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90" t="34282" r="57408" b="50917"/>
          <a:stretch>
            <a:fillRect/>
          </a:stretch>
        </p:blipFill>
        <p:spPr>
          <a:xfrm>
            <a:off x="1405515" y="352670"/>
            <a:ext cx="3487263" cy="28184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DA276-0E70-4951-A43A-FBD4DCD0BDA3}"/>
              </a:ext>
            </a:extLst>
          </p:cNvPr>
          <p:cNvSpPr txBox="1"/>
          <p:nvPr/>
        </p:nvSpPr>
        <p:spPr>
          <a:xfrm>
            <a:off x="4134463" y="1902544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D9FF-F307-4731-BB40-0A0BA3DCE79E}"/>
              </a:ext>
            </a:extLst>
          </p:cNvPr>
          <p:cNvSpPr txBox="1"/>
          <p:nvPr/>
        </p:nvSpPr>
        <p:spPr>
          <a:xfrm>
            <a:off x="4134463" y="1479757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1</a:t>
            </a:r>
            <a:endParaRPr lang="ko-KR" altLang="en-US" dirty="0">
              <a:solidFill>
                <a:srgbClr val="5FD02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745BC-4190-4B1A-B382-88FED214EAF8}"/>
              </a:ext>
            </a:extLst>
          </p:cNvPr>
          <p:cNvSpPr txBox="1"/>
          <p:nvPr/>
        </p:nvSpPr>
        <p:spPr>
          <a:xfrm>
            <a:off x="4134463" y="1067776"/>
            <a:ext cx="5014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D020"/>
                </a:solidFill>
              </a:rPr>
              <a:t>4</a:t>
            </a:r>
            <a:endParaRPr lang="ko-KR" altLang="en-US" dirty="0">
              <a:solidFill>
                <a:srgbClr val="5FD02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E99D5CD-5AE7-4238-8A02-08864E71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78" t="48831" r="27070" b="22321"/>
          <a:stretch>
            <a:fillRect/>
          </a:stretch>
        </p:blipFill>
        <p:spPr>
          <a:xfrm>
            <a:off x="1666940" y="2976168"/>
            <a:ext cx="8858119" cy="36252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F8EF3D-1CBC-46FC-9821-E9F1D053B8BF}"/>
              </a:ext>
            </a:extLst>
          </p:cNvPr>
          <p:cNvSpPr/>
          <p:nvPr/>
        </p:nvSpPr>
        <p:spPr>
          <a:xfrm>
            <a:off x="4119715" y="3746502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105E3-B29C-4A36-8266-56F75A54DF38}"/>
              </a:ext>
            </a:extLst>
          </p:cNvPr>
          <p:cNvSpPr/>
          <p:nvPr/>
        </p:nvSpPr>
        <p:spPr>
          <a:xfrm>
            <a:off x="5127521" y="3746502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C2024-2743-4213-B72F-B6D6E51B98E6}"/>
              </a:ext>
            </a:extLst>
          </p:cNvPr>
          <p:cNvSpPr/>
          <p:nvPr/>
        </p:nvSpPr>
        <p:spPr>
          <a:xfrm>
            <a:off x="4892778" y="5904682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FDD2A-1BD0-4D84-8C9A-E607EE932B3A}"/>
              </a:ext>
            </a:extLst>
          </p:cNvPr>
          <p:cNvSpPr/>
          <p:nvPr/>
        </p:nvSpPr>
        <p:spPr>
          <a:xfrm>
            <a:off x="6107060" y="5917551"/>
            <a:ext cx="516193" cy="1550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E75B-2256-4802-9B8E-DF49DD201962}"/>
              </a:ext>
            </a:extLst>
          </p:cNvPr>
          <p:cNvSpPr txBox="1"/>
          <p:nvPr/>
        </p:nvSpPr>
        <p:spPr>
          <a:xfrm>
            <a:off x="899652" y="803476"/>
            <a:ext cx="1068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공용체는 </a:t>
            </a:r>
            <a:r>
              <a:rPr lang="en-US" altLang="ko-KR" dirty="0"/>
              <a:t>c</a:t>
            </a:r>
            <a:r>
              <a:rPr lang="ko-KR" altLang="en-US" dirty="0"/>
              <a:t>언어의 자료형 체제를 회피해서 하나의 객체가 다수의 자료형에 따라 참조될 수 있도록 해준다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다른 필드들이 메모리의 다른 블록을 </a:t>
            </a:r>
            <a:r>
              <a:rPr lang="ko-KR" altLang="en-US" dirty="0" err="1">
                <a:solidFill>
                  <a:srgbClr val="FF0000"/>
                </a:solidFill>
              </a:rPr>
              <a:t>참조하는것이</a:t>
            </a:r>
            <a:r>
              <a:rPr lang="ko-KR" altLang="en-US" dirty="0">
                <a:solidFill>
                  <a:srgbClr val="FF0000"/>
                </a:solidFill>
              </a:rPr>
              <a:t> 아니라 동일한 블록을 참조한다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40">
            <a:extLst>
              <a:ext uri="{FF2B5EF4-FFF2-40B4-BE49-F238E27FC236}">
                <a16:creationId xmlns:a16="http://schemas.microsoft.com/office/drawing/2014/main" id="{4CA18C4B-34B6-496A-BCF3-905BD09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t="20072" r="62135" b="62364"/>
          <a:stretch>
            <a:fillRect/>
          </a:stretch>
        </p:blipFill>
        <p:spPr>
          <a:xfrm>
            <a:off x="1324078" y="1536669"/>
            <a:ext cx="3227598" cy="25249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42">
            <a:extLst>
              <a:ext uri="{FF2B5EF4-FFF2-40B4-BE49-F238E27FC236}">
                <a16:creationId xmlns:a16="http://schemas.microsoft.com/office/drawing/2014/main" id="{FF21A418-2D61-4BD0-93E5-3051F7B1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5" t="79518" r="57125" b="7438"/>
          <a:stretch>
            <a:fillRect/>
          </a:stretch>
        </p:blipFill>
        <p:spPr>
          <a:xfrm>
            <a:off x="4723765" y="1747571"/>
            <a:ext cx="2744469" cy="2103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44">
            <a:extLst>
              <a:ext uri="{FF2B5EF4-FFF2-40B4-BE49-F238E27FC236}">
                <a16:creationId xmlns:a16="http://schemas.microsoft.com/office/drawing/2014/main" id="{018DDF09-55BF-4A1C-9E88-D1080A50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9" t="52681" r="50000" b="34525"/>
          <a:stretch>
            <a:fillRect/>
          </a:stretch>
        </p:blipFill>
        <p:spPr>
          <a:xfrm>
            <a:off x="1534677" y="4061648"/>
            <a:ext cx="6033997" cy="212964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D9539-9EAA-4A92-A725-2F3F42AA1118}"/>
              </a:ext>
            </a:extLst>
          </p:cNvPr>
          <p:cNvSpPr/>
          <p:nvPr/>
        </p:nvSpPr>
        <p:spPr>
          <a:xfrm>
            <a:off x="2937878" y="4750163"/>
            <a:ext cx="2828742" cy="11423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A0141-4CF8-4787-AF9B-211C84DA5F53}"/>
              </a:ext>
            </a:extLst>
          </p:cNvPr>
          <p:cNvSpPr txBox="1"/>
          <p:nvPr/>
        </p:nvSpPr>
        <p:spPr>
          <a:xfrm>
            <a:off x="4745294" y="73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3.9.3 Data Alignment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9805-C8E0-4AD8-8D8B-2F9447832B3D}"/>
              </a:ext>
            </a:extLst>
          </p:cNvPr>
          <p:cNvSpPr txBox="1"/>
          <p:nvPr/>
        </p:nvSpPr>
        <p:spPr>
          <a:xfrm>
            <a:off x="4832033" y="553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3.9.1 Structures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9AB76-C2F5-427E-8FA4-691ECF72EE4D}"/>
              </a:ext>
            </a:extLst>
          </p:cNvPr>
          <p:cNvSpPr txBox="1"/>
          <p:nvPr/>
        </p:nvSpPr>
        <p:spPr>
          <a:xfrm>
            <a:off x="1417320" y="1131570"/>
            <a:ext cx="876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구조체의 구현은 구조체의 모든 컴포넌트들이 메모리의 연속된 영역에 저장됨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구조체의 포인터</a:t>
            </a:r>
            <a:r>
              <a:rPr lang="en-US" altLang="ko-KR" dirty="0"/>
              <a:t>=</a:t>
            </a:r>
            <a:r>
              <a:rPr lang="ko-KR" altLang="en-US" dirty="0"/>
              <a:t>첫 번째 바이트의 주소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컴파일러는 각 필드의 바이트 오프셋을 가리키는 각 구조체 유형에 관한 정보를 관리</a:t>
            </a:r>
          </a:p>
        </p:txBody>
      </p:sp>
      <p:pic>
        <p:nvPicPr>
          <p:cNvPr id="11" name="Picture 33">
            <a:extLst>
              <a:ext uri="{FF2B5EF4-FFF2-40B4-BE49-F238E27FC236}">
                <a16:creationId xmlns:a16="http://schemas.microsoft.com/office/drawing/2014/main" id="{1B778D47-81E7-4D75-9474-183D7C1E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7" t="31020" r="68696" b="45650"/>
          <a:stretch>
            <a:fillRect/>
          </a:stretch>
        </p:blipFill>
        <p:spPr>
          <a:xfrm>
            <a:off x="1327150" y="2479885"/>
            <a:ext cx="2193290" cy="214711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</p:pic>
      <p:pic>
        <p:nvPicPr>
          <p:cNvPr id="12" name="Picture 35">
            <a:extLst>
              <a:ext uri="{FF2B5EF4-FFF2-40B4-BE49-F238E27FC236}">
                <a16:creationId xmlns:a16="http://schemas.microsoft.com/office/drawing/2014/main" id="{43265E72-6C4E-4427-8BD0-5A4F9D2A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0" t="61122" r="29750" b="27592"/>
          <a:stretch>
            <a:fillRect/>
          </a:stretch>
        </p:blipFill>
        <p:spPr>
          <a:xfrm>
            <a:off x="3768975" y="2926359"/>
            <a:ext cx="8224019" cy="100528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F17A97-AB92-4491-AA79-F5203DF06EB8}"/>
              </a:ext>
            </a:extLst>
          </p:cNvPr>
          <p:cNvSpPr txBox="1"/>
          <p:nvPr/>
        </p:nvSpPr>
        <p:spPr>
          <a:xfrm>
            <a:off x="1068120" y="5051985"/>
            <a:ext cx="105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구조체의 각 필드에 접근하기 위해서 컴파일러는 구조체 주소에 적절한 오프셋 값을 더하는 코드를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7BB3C-9661-4F08-8BF5-DF36B41D3378}"/>
              </a:ext>
            </a:extLst>
          </p:cNvPr>
          <p:cNvSpPr txBox="1"/>
          <p:nvPr/>
        </p:nvSpPr>
        <p:spPr>
          <a:xfrm>
            <a:off x="1068120" y="5911096"/>
            <a:ext cx="105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</a:t>
            </a:r>
            <a:r>
              <a:rPr lang="ko-KR" altLang="en-US" dirty="0"/>
              <a:t>오프셋</a:t>
            </a:r>
            <a:r>
              <a:rPr lang="en-US" altLang="ko-KR" dirty="0"/>
              <a:t>=</a:t>
            </a:r>
            <a:r>
              <a:rPr lang="ko-KR" altLang="en-US" dirty="0"/>
              <a:t>컴퓨터 기억장치에서 임의 주소에서 간격을 두고 떨어진 주소와의 거리</a:t>
            </a:r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9805-C8E0-4AD8-8D8B-2F9447832B3D}"/>
              </a:ext>
            </a:extLst>
          </p:cNvPr>
          <p:cNvSpPr txBox="1"/>
          <p:nvPr/>
        </p:nvSpPr>
        <p:spPr>
          <a:xfrm>
            <a:off x="4832033" y="553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3.9.1 Structures</a:t>
            </a:r>
            <a:endParaRPr lang="ko-KR" altLang="en-US" dirty="0"/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06097759-2BAD-4120-B6D7-C38B3FA6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0" t="61122" r="29750" b="27592"/>
          <a:stretch>
            <a:fillRect/>
          </a:stretch>
        </p:blipFill>
        <p:spPr>
          <a:xfrm>
            <a:off x="3484505" y="2060579"/>
            <a:ext cx="8224019" cy="100528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9EBFF424-4C47-4DAF-9642-EC406676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7" t="31020" r="68696" b="45650"/>
          <a:stretch>
            <a:fillRect/>
          </a:stretch>
        </p:blipFill>
        <p:spPr>
          <a:xfrm>
            <a:off x="1105923" y="1281885"/>
            <a:ext cx="2193290" cy="214711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55DFD-4979-4131-931D-BB10D47999FE}"/>
              </a:ext>
            </a:extLst>
          </p:cNvPr>
          <p:cNvSpPr txBox="1"/>
          <p:nvPr/>
        </p:nvSpPr>
        <p:spPr>
          <a:xfrm>
            <a:off x="1459569" y="2041456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4F4F-917C-4038-A944-0E72332325AF}"/>
              </a:ext>
            </a:extLst>
          </p:cNvPr>
          <p:cNvSpPr txBox="1"/>
          <p:nvPr/>
        </p:nvSpPr>
        <p:spPr>
          <a:xfrm>
            <a:off x="1459569" y="1736656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319BB-7981-491F-83EC-9FB194B5BA2A}"/>
              </a:ext>
            </a:extLst>
          </p:cNvPr>
          <p:cNvSpPr txBox="1"/>
          <p:nvPr/>
        </p:nvSpPr>
        <p:spPr>
          <a:xfrm>
            <a:off x="1459569" y="2648007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276F1-909A-4790-ABC9-8F33F26C4843}"/>
              </a:ext>
            </a:extLst>
          </p:cNvPr>
          <p:cNvSpPr txBox="1"/>
          <p:nvPr/>
        </p:nvSpPr>
        <p:spPr>
          <a:xfrm>
            <a:off x="1459568" y="2343207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FD1CE-F58C-4ACC-86E2-29504C6A086B}"/>
              </a:ext>
            </a:extLst>
          </p:cNvPr>
          <p:cNvSpPr/>
          <p:nvPr/>
        </p:nvSpPr>
        <p:spPr>
          <a:xfrm>
            <a:off x="11236575" y="2235667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87F3D2-9F3E-4048-8DB8-41896B4D63B1}"/>
              </a:ext>
            </a:extLst>
          </p:cNvPr>
          <p:cNvSpPr/>
          <p:nvPr/>
        </p:nvSpPr>
        <p:spPr>
          <a:xfrm>
            <a:off x="6671187" y="2212874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6660D6-9D67-43D2-9FAB-B89D323A4473}"/>
              </a:ext>
            </a:extLst>
          </p:cNvPr>
          <p:cNvSpPr/>
          <p:nvPr/>
        </p:nvSpPr>
        <p:spPr>
          <a:xfrm>
            <a:off x="5584723" y="2262040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4ADEB9-CD87-46C3-9CB5-C5D6BC47451C}"/>
              </a:ext>
            </a:extLst>
          </p:cNvPr>
          <p:cNvSpPr/>
          <p:nvPr/>
        </p:nvSpPr>
        <p:spPr>
          <a:xfrm>
            <a:off x="8968629" y="2195723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B794E-C657-4A6D-BC17-4182D9A4B637}"/>
              </a:ext>
            </a:extLst>
          </p:cNvPr>
          <p:cNvSpPr/>
          <p:nvPr/>
        </p:nvSpPr>
        <p:spPr>
          <a:xfrm>
            <a:off x="4569544" y="2270700"/>
            <a:ext cx="442452" cy="294967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B1991-E7AE-4D16-8E5A-ED3B03B1C0DF}"/>
              </a:ext>
            </a:extLst>
          </p:cNvPr>
          <p:cNvSpPr txBox="1"/>
          <p:nvPr/>
        </p:nvSpPr>
        <p:spPr>
          <a:xfrm>
            <a:off x="1051950" y="3942517"/>
            <a:ext cx="703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 rec* </a:t>
            </a:r>
            <a:r>
              <a:rPr lang="ko-KR" altLang="en-US" dirty="0"/>
              <a:t>자료형의 변수</a:t>
            </a:r>
            <a:r>
              <a:rPr lang="en-US" altLang="ko-KR" dirty="0"/>
              <a:t> r</a:t>
            </a:r>
            <a:r>
              <a:rPr lang="ko-KR" altLang="en-US" dirty="0"/>
              <a:t>이 레지스터 </a:t>
            </a:r>
            <a:r>
              <a:rPr lang="en-US" altLang="ko-KR" dirty="0"/>
              <a:t>%</a:t>
            </a:r>
            <a:r>
              <a:rPr lang="en-US" altLang="ko-KR" dirty="0" err="1"/>
              <a:t>rdi</a:t>
            </a:r>
            <a:r>
              <a:rPr lang="ko-KR" altLang="en-US" dirty="0"/>
              <a:t>에 저장된다고 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7" name="Picture 37">
            <a:extLst>
              <a:ext uri="{FF2B5EF4-FFF2-40B4-BE49-F238E27FC236}">
                <a16:creationId xmlns:a16="http://schemas.microsoft.com/office/drawing/2014/main" id="{2C405D56-9A13-455A-B649-C8A0E874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20" t="42899" r="42591" b="44308"/>
          <a:stretch>
            <a:fillRect/>
          </a:stretch>
        </p:blipFill>
        <p:spPr>
          <a:xfrm>
            <a:off x="483476" y="4589970"/>
            <a:ext cx="7222732" cy="13298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50D5D4-E2FB-4A74-8958-F2EB4BC5A4B3}"/>
              </a:ext>
            </a:extLst>
          </p:cNvPr>
          <p:cNvSpPr txBox="1"/>
          <p:nvPr/>
        </p:nvSpPr>
        <p:spPr>
          <a:xfrm>
            <a:off x="7575082" y="4622186"/>
            <a:ext cx="397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r-&gt;</a:t>
            </a:r>
            <a:r>
              <a:rPr lang="en-US" altLang="ko-KR" dirty="0" err="1"/>
              <a:t>i</a:t>
            </a:r>
            <a:r>
              <a:rPr lang="ko-KR" altLang="en-US" dirty="0"/>
              <a:t>필드를 </a:t>
            </a:r>
            <a:r>
              <a:rPr lang="en-US" altLang="ko-KR" dirty="0"/>
              <a:t>r-&gt;j</a:t>
            </a:r>
            <a:r>
              <a:rPr lang="ko-KR" altLang="en-US" dirty="0"/>
              <a:t>필드로 복사하는 코드</a:t>
            </a:r>
          </a:p>
        </p:txBody>
      </p:sp>
    </p:spTree>
    <p:extLst>
      <p:ext uri="{BB962C8B-B14F-4D97-AF65-F5344CB8AC3E}">
        <p14:creationId xmlns:p14="http://schemas.microsoft.com/office/powerpoint/2010/main" val="28574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9805-C8E0-4AD8-8D8B-2F9447832B3D}"/>
              </a:ext>
            </a:extLst>
          </p:cNvPr>
          <p:cNvSpPr txBox="1"/>
          <p:nvPr/>
        </p:nvSpPr>
        <p:spPr>
          <a:xfrm>
            <a:off x="4832033" y="553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3.9.1 Structures</a:t>
            </a:r>
            <a:endParaRPr lang="ko-KR" altLang="en-US" dirty="0"/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06097759-2BAD-4120-B6D7-C38B3FA6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0" t="61122" r="29750" b="27592"/>
          <a:stretch>
            <a:fillRect/>
          </a:stretch>
        </p:blipFill>
        <p:spPr>
          <a:xfrm>
            <a:off x="3484505" y="2060579"/>
            <a:ext cx="8224019" cy="100528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9EBFF424-4C47-4DAF-9642-EC406676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7" t="31020" r="68696" b="45650"/>
          <a:stretch>
            <a:fillRect/>
          </a:stretch>
        </p:blipFill>
        <p:spPr>
          <a:xfrm>
            <a:off x="1105923" y="1281885"/>
            <a:ext cx="2193290" cy="214711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55DFD-4979-4131-931D-BB10D47999FE}"/>
              </a:ext>
            </a:extLst>
          </p:cNvPr>
          <p:cNvSpPr txBox="1"/>
          <p:nvPr/>
        </p:nvSpPr>
        <p:spPr>
          <a:xfrm>
            <a:off x="1459569" y="2041456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4F4F-917C-4038-A944-0E72332325AF}"/>
              </a:ext>
            </a:extLst>
          </p:cNvPr>
          <p:cNvSpPr txBox="1"/>
          <p:nvPr/>
        </p:nvSpPr>
        <p:spPr>
          <a:xfrm>
            <a:off x="1459569" y="1736656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319BB-7981-491F-83EC-9FB194B5BA2A}"/>
              </a:ext>
            </a:extLst>
          </p:cNvPr>
          <p:cNvSpPr txBox="1"/>
          <p:nvPr/>
        </p:nvSpPr>
        <p:spPr>
          <a:xfrm>
            <a:off x="1459569" y="2648007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276F1-909A-4790-ABC9-8F33F26C4843}"/>
              </a:ext>
            </a:extLst>
          </p:cNvPr>
          <p:cNvSpPr txBox="1"/>
          <p:nvPr/>
        </p:nvSpPr>
        <p:spPr>
          <a:xfrm>
            <a:off x="1459568" y="2343207"/>
            <a:ext cx="418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FD1CE-F58C-4ACC-86E2-29504C6A086B}"/>
              </a:ext>
            </a:extLst>
          </p:cNvPr>
          <p:cNvSpPr/>
          <p:nvPr/>
        </p:nvSpPr>
        <p:spPr>
          <a:xfrm>
            <a:off x="11236575" y="2235667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87F3D2-9F3E-4048-8DB8-41896B4D63B1}"/>
              </a:ext>
            </a:extLst>
          </p:cNvPr>
          <p:cNvSpPr/>
          <p:nvPr/>
        </p:nvSpPr>
        <p:spPr>
          <a:xfrm>
            <a:off x="6671187" y="2212874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6660D6-9D67-43D2-9FAB-B89D323A4473}"/>
              </a:ext>
            </a:extLst>
          </p:cNvPr>
          <p:cNvSpPr/>
          <p:nvPr/>
        </p:nvSpPr>
        <p:spPr>
          <a:xfrm>
            <a:off x="5584723" y="2262040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4ADEB9-CD87-46C3-9CB5-C5D6BC47451C}"/>
              </a:ext>
            </a:extLst>
          </p:cNvPr>
          <p:cNvSpPr/>
          <p:nvPr/>
        </p:nvSpPr>
        <p:spPr>
          <a:xfrm>
            <a:off x="8968629" y="2195723"/>
            <a:ext cx="442452" cy="2949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B794E-C657-4A6D-BC17-4182D9A4B637}"/>
              </a:ext>
            </a:extLst>
          </p:cNvPr>
          <p:cNvSpPr/>
          <p:nvPr/>
        </p:nvSpPr>
        <p:spPr>
          <a:xfrm>
            <a:off x="4569544" y="2270700"/>
            <a:ext cx="442452" cy="294967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B1991-E7AE-4D16-8E5A-ED3B03B1C0DF}"/>
              </a:ext>
            </a:extLst>
          </p:cNvPr>
          <p:cNvSpPr txBox="1"/>
          <p:nvPr/>
        </p:nvSpPr>
        <p:spPr>
          <a:xfrm>
            <a:off x="1051950" y="3942517"/>
            <a:ext cx="703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 rec* </a:t>
            </a:r>
            <a:r>
              <a:rPr lang="ko-KR" altLang="en-US" dirty="0"/>
              <a:t>자료형의 변수</a:t>
            </a:r>
            <a:r>
              <a:rPr lang="en-US" altLang="ko-KR" dirty="0"/>
              <a:t> r</a:t>
            </a:r>
            <a:r>
              <a:rPr lang="ko-KR" altLang="en-US" dirty="0"/>
              <a:t>이 레지스터 </a:t>
            </a:r>
            <a:r>
              <a:rPr lang="en-US" altLang="ko-KR" dirty="0"/>
              <a:t>%</a:t>
            </a:r>
            <a:r>
              <a:rPr lang="en-US" altLang="ko-KR" dirty="0" err="1"/>
              <a:t>rdi</a:t>
            </a:r>
            <a:r>
              <a:rPr lang="ko-KR" altLang="en-US" dirty="0"/>
              <a:t>에 저장된다고 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7" name="Picture 37">
            <a:extLst>
              <a:ext uri="{FF2B5EF4-FFF2-40B4-BE49-F238E27FC236}">
                <a16:creationId xmlns:a16="http://schemas.microsoft.com/office/drawing/2014/main" id="{2C405D56-9A13-455A-B649-C8A0E874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20" t="42899" r="42591" b="44308"/>
          <a:stretch>
            <a:fillRect/>
          </a:stretch>
        </p:blipFill>
        <p:spPr>
          <a:xfrm>
            <a:off x="483476" y="4589970"/>
            <a:ext cx="7222732" cy="13298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50D5D4-E2FB-4A74-8958-F2EB4BC5A4B3}"/>
              </a:ext>
            </a:extLst>
          </p:cNvPr>
          <p:cNvSpPr txBox="1"/>
          <p:nvPr/>
        </p:nvSpPr>
        <p:spPr>
          <a:xfrm>
            <a:off x="7575082" y="4622186"/>
            <a:ext cx="397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r-&gt;</a:t>
            </a:r>
            <a:r>
              <a:rPr lang="en-US" altLang="ko-KR" dirty="0" err="1"/>
              <a:t>i</a:t>
            </a:r>
            <a:r>
              <a:rPr lang="ko-KR" altLang="en-US" dirty="0"/>
              <a:t>필드를 </a:t>
            </a:r>
            <a:r>
              <a:rPr lang="en-US" altLang="ko-KR" dirty="0"/>
              <a:t>r-&gt;j</a:t>
            </a:r>
            <a:r>
              <a:rPr lang="ko-KR" altLang="en-US" dirty="0"/>
              <a:t>필드로 복사하는 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20175D-960F-416B-99C7-BD016746A240}"/>
              </a:ext>
            </a:extLst>
          </p:cNvPr>
          <p:cNvSpPr/>
          <p:nvPr/>
        </p:nvSpPr>
        <p:spPr>
          <a:xfrm>
            <a:off x="3484505" y="5318020"/>
            <a:ext cx="305830" cy="4191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9805-C8E0-4AD8-8D8B-2F9447832B3D}"/>
              </a:ext>
            </a:extLst>
          </p:cNvPr>
          <p:cNvSpPr txBox="1"/>
          <p:nvPr/>
        </p:nvSpPr>
        <p:spPr>
          <a:xfrm>
            <a:off x="4832033" y="553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3.9.1 Structures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3DB8F-DD14-4A83-8498-7C9F4086DFAF}"/>
              </a:ext>
            </a:extLst>
          </p:cNvPr>
          <p:cNvSpPr txBox="1"/>
          <p:nvPr/>
        </p:nvSpPr>
        <p:spPr>
          <a:xfrm>
            <a:off x="1120877" y="1002890"/>
            <a:ext cx="964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내 객체의 포인터를 생성하기 위해서는</a:t>
            </a:r>
            <a:r>
              <a:rPr lang="en-US" altLang="ko-KR" dirty="0"/>
              <a:t>….</a:t>
            </a:r>
            <a:r>
              <a:rPr lang="ko-KR" altLang="en-US" dirty="0"/>
              <a:t>필드의 오프셋을 구조체의 주소에 </a:t>
            </a:r>
            <a:r>
              <a:rPr lang="ko-KR" altLang="en-US" dirty="0" err="1"/>
              <a:t>더해줌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4D87D-12A0-437B-893D-DD7E4ABBF1CC}"/>
              </a:ext>
            </a:extLst>
          </p:cNvPr>
          <p:cNvSpPr txBox="1"/>
          <p:nvPr/>
        </p:nvSpPr>
        <p:spPr>
          <a:xfrm>
            <a:off x="1137562" y="1762121"/>
            <a:ext cx="738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 포인터 </a:t>
            </a:r>
            <a:r>
              <a:rPr lang="en-US" altLang="ko-KR" dirty="0"/>
              <a:t>&amp;(r-&gt;a[1]) </a:t>
            </a:r>
            <a:r>
              <a:rPr lang="ko-KR" altLang="en-US" dirty="0"/>
              <a:t>은 다음과 같이 하나의 </a:t>
            </a:r>
            <a:r>
              <a:rPr lang="ko-KR" altLang="en-US" dirty="0" err="1"/>
              <a:t>인스트럭션으로</a:t>
            </a:r>
            <a:r>
              <a:rPr lang="ko-KR" altLang="en-US" dirty="0"/>
              <a:t> 생성</a:t>
            </a:r>
          </a:p>
        </p:txBody>
      </p:sp>
      <p:pic>
        <p:nvPicPr>
          <p:cNvPr id="6" name="Picture 39">
            <a:extLst>
              <a:ext uri="{FF2B5EF4-FFF2-40B4-BE49-F238E27FC236}">
                <a16:creationId xmlns:a16="http://schemas.microsoft.com/office/drawing/2014/main" id="{96C2B639-593A-4448-9302-30BEC060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08" t="28600" r="36524" b="59860"/>
          <a:stretch>
            <a:fillRect/>
          </a:stretch>
        </p:blipFill>
        <p:spPr>
          <a:xfrm>
            <a:off x="872899" y="2304189"/>
            <a:ext cx="7653605" cy="11248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EC11BC-9195-4037-84CB-69CA811A410D}"/>
              </a:ext>
            </a:extLst>
          </p:cNvPr>
          <p:cNvSpPr/>
          <p:nvPr/>
        </p:nvSpPr>
        <p:spPr>
          <a:xfrm>
            <a:off x="1650272" y="2447491"/>
            <a:ext cx="3668463" cy="4191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2AD05-158F-471C-B398-0B8D0F5FE39C}"/>
              </a:ext>
            </a:extLst>
          </p:cNvPr>
          <p:cNvSpPr txBox="1"/>
          <p:nvPr/>
        </p:nvSpPr>
        <p:spPr>
          <a:xfrm>
            <a:off x="1624780" y="3335338"/>
            <a:ext cx="542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8+%</a:t>
            </a:r>
            <a:r>
              <a:rPr lang="en-US" altLang="ko-KR" sz="3600" dirty="0" err="1"/>
              <a:t>rdi</a:t>
            </a:r>
            <a:r>
              <a:rPr lang="en-US" altLang="ko-KR" sz="3600" dirty="0"/>
              <a:t>+%</a:t>
            </a:r>
            <a:r>
              <a:rPr lang="en-US" altLang="ko-KR" sz="3600" dirty="0" err="1"/>
              <a:t>rsi</a:t>
            </a:r>
            <a:r>
              <a:rPr lang="en-US" altLang="ko-KR" sz="3600" dirty="0"/>
              <a:t>*4</a:t>
            </a:r>
            <a:endParaRPr lang="ko-KR" altLang="en-US" sz="36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7FD0168-D0A2-4ED5-AFE6-192AC61A0FCD}"/>
              </a:ext>
            </a:extLst>
          </p:cNvPr>
          <p:cNvSpPr/>
          <p:nvPr/>
        </p:nvSpPr>
        <p:spPr>
          <a:xfrm rot="10800000">
            <a:off x="3392129" y="3920475"/>
            <a:ext cx="162233" cy="67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3A4FB92-8315-4591-ADA0-4876BE7F28EA}"/>
              </a:ext>
            </a:extLst>
          </p:cNvPr>
          <p:cNvSpPr/>
          <p:nvPr/>
        </p:nvSpPr>
        <p:spPr>
          <a:xfrm rot="10800000">
            <a:off x="2689123" y="3940141"/>
            <a:ext cx="162233" cy="67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F1313F7-343D-4F18-BBC3-C09C378B7B22}"/>
              </a:ext>
            </a:extLst>
          </p:cNvPr>
          <p:cNvSpPr/>
          <p:nvPr/>
        </p:nvSpPr>
        <p:spPr>
          <a:xfrm rot="10800000">
            <a:off x="1759981" y="3954888"/>
            <a:ext cx="162233" cy="67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9EBD3-357D-45BC-9CE2-8703F8F92E36}"/>
              </a:ext>
            </a:extLst>
          </p:cNvPr>
          <p:cNvSpPr txBox="1"/>
          <p:nvPr/>
        </p:nvSpPr>
        <p:spPr>
          <a:xfrm>
            <a:off x="2261419" y="4770794"/>
            <a:ext cx="101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 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DA071-2DFB-4BB0-A5B6-DBF7FC0AF735}"/>
              </a:ext>
            </a:extLst>
          </p:cNvPr>
          <p:cNvSpPr txBox="1"/>
          <p:nvPr/>
        </p:nvSpPr>
        <p:spPr>
          <a:xfrm>
            <a:off x="3279057" y="4770794"/>
            <a:ext cx="15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배열인덱스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092D3-F6E3-4A33-84AA-659305402FDD}"/>
              </a:ext>
            </a:extLst>
          </p:cNvPr>
          <p:cNvSpPr txBox="1"/>
          <p:nvPr/>
        </p:nvSpPr>
        <p:spPr>
          <a:xfrm>
            <a:off x="988142" y="4770794"/>
            <a:ext cx="127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배열로의 </a:t>
            </a:r>
            <a:r>
              <a:rPr lang="en-US" altLang="ko-KR" dirty="0"/>
              <a:t>offset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AE7CC-199E-479E-8B97-076A63E85D20}"/>
              </a:ext>
            </a:extLst>
          </p:cNvPr>
          <p:cNvSpPr txBox="1"/>
          <p:nvPr/>
        </p:nvSpPr>
        <p:spPr>
          <a:xfrm>
            <a:off x="737419" y="5648632"/>
            <a:ext cx="81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상황과 같이 구조체에서 다른 필드를 선택하는 것은 컴파일 시에 완벽하게 처리됨</a:t>
            </a:r>
            <a:r>
              <a:rPr lang="en-US" altLang="ko-KR" dirty="0"/>
              <a:t>-</a:t>
            </a:r>
            <a:r>
              <a:rPr lang="ko-KR" altLang="en-US" dirty="0"/>
              <a:t>기계어코드는 필드선언이나 이름에 관한 정보를 포함하지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920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E75B-2256-4802-9B8E-DF49DD201962}"/>
              </a:ext>
            </a:extLst>
          </p:cNvPr>
          <p:cNvSpPr txBox="1"/>
          <p:nvPr/>
        </p:nvSpPr>
        <p:spPr>
          <a:xfrm>
            <a:off x="899652" y="803476"/>
            <a:ext cx="1068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공용체는 </a:t>
            </a:r>
            <a:r>
              <a:rPr lang="en-US" altLang="ko-KR" dirty="0"/>
              <a:t>c</a:t>
            </a:r>
            <a:r>
              <a:rPr lang="ko-KR" altLang="en-US" dirty="0"/>
              <a:t>언어의 자료형 체제를 회피해서 하나의 객체가 다수의 자료형에 따라 참조될 수 있도록 해준다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다른 필드들이 메모리의 다른 블록을 </a:t>
            </a:r>
            <a:r>
              <a:rPr lang="ko-KR" altLang="en-US" dirty="0" err="1">
                <a:solidFill>
                  <a:srgbClr val="FF0000"/>
                </a:solidFill>
              </a:rPr>
              <a:t>참조하는것이</a:t>
            </a:r>
            <a:r>
              <a:rPr lang="ko-KR" altLang="en-US" dirty="0">
                <a:solidFill>
                  <a:srgbClr val="FF0000"/>
                </a:solidFill>
              </a:rPr>
              <a:t> 아니라 동일한 블록을 참조한다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40">
            <a:extLst>
              <a:ext uri="{FF2B5EF4-FFF2-40B4-BE49-F238E27FC236}">
                <a16:creationId xmlns:a16="http://schemas.microsoft.com/office/drawing/2014/main" id="{4CA18C4B-34B6-496A-BCF3-905BD09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t="20072" r="62135" b="62364"/>
          <a:stretch>
            <a:fillRect/>
          </a:stretch>
        </p:blipFill>
        <p:spPr>
          <a:xfrm>
            <a:off x="1324078" y="1536669"/>
            <a:ext cx="3227598" cy="25249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42">
            <a:extLst>
              <a:ext uri="{FF2B5EF4-FFF2-40B4-BE49-F238E27FC236}">
                <a16:creationId xmlns:a16="http://schemas.microsoft.com/office/drawing/2014/main" id="{FF21A418-2D61-4BD0-93E5-3051F7B1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5" t="79518" r="57125" b="7438"/>
          <a:stretch>
            <a:fillRect/>
          </a:stretch>
        </p:blipFill>
        <p:spPr>
          <a:xfrm>
            <a:off x="4723765" y="1747571"/>
            <a:ext cx="2744469" cy="2103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44">
            <a:extLst>
              <a:ext uri="{FF2B5EF4-FFF2-40B4-BE49-F238E27FC236}">
                <a16:creationId xmlns:a16="http://schemas.microsoft.com/office/drawing/2014/main" id="{018DDF09-55BF-4A1C-9E88-D1080A50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9" t="52681" r="50000" b="34525"/>
          <a:stretch>
            <a:fillRect/>
          </a:stretch>
        </p:blipFill>
        <p:spPr>
          <a:xfrm>
            <a:off x="1534677" y="4061648"/>
            <a:ext cx="6033997" cy="212964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D9539-9EAA-4A92-A725-2F3F42AA1118}"/>
              </a:ext>
            </a:extLst>
          </p:cNvPr>
          <p:cNvSpPr/>
          <p:nvPr/>
        </p:nvSpPr>
        <p:spPr>
          <a:xfrm>
            <a:off x="2937878" y="4750163"/>
            <a:ext cx="2828742" cy="11423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0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E75B-2256-4802-9B8E-DF49DD201962}"/>
              </a:ext>
            </a:extLst>
          </p:cNvPr>
          <p:cNvSpPr txBox="1"/>
          <p:nvPr/>
        </p:nvSpPr>
        <p:spPr>
          <a:xfrm>
            <a:off x="899652" y="803476"/>
            <a:ext cx="1068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공용체는 </a:t>
            </a:r>
            <a:r>
              <a:rPr lang="en-US" altLang="ko-KR" dirty="0"/>
              <a:t>c</a:t>
            </a:r>
            <a:r>
              <a:rPr lang="ko-KR" altLang="en-US" dirty="0"/>
              <a:t>언어의 자료형 체제를 회피해서 하나의 객체가 다수의 자료형에 따라 참조될 수 있도록 해준다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다른 필드들이 메모리의 다른 블록을 </a:t>
            </a:r>
            <a:r>
              <a:rPr lang="ko-KR" altLang="en-US" dirty="0" err="1">
                <a:solidFill>
                  <a:srgbClr val="FF0000"/>
                </a:solidFill>
              </a:rPr>
              <a:t>참조하는것이</a:t>
            </a:r>
            <a:r>
              <a:rPr lang="ko-KR" altLang="en-US" dirty="0">
                <a:solidFill>
                  <a:srgbClr val="FF0000"/>
                </a:solidFill>
              </a:rPr>
              <a:t> 아니라 동일한 블록을 참조한다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40">
            <a:extLst>
              <a:ext uri="{FF2B5EF4-FFF2-40B4-BE49-F238E27FC236}">
                <a16:creationId xmlns:a16="http://schemas.microsoft.com/office/drawing/2014/main" id="{4CA18C4B-34B6-496A-BCF3-905BD09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t="20072" r="62135" b="62364"/>
          <a:stretch>
            <a:fillRect/>
          </a:stretch>
        </p:blipFill>
        <p:spPr>
          <a:xfrm>
            <a:off x="1324078" y="1536669"/>
            <a:ext cx="3227598" cy="25249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42">
            <a:extLst>
              <a:ext uri="{FF2B5EF4-FFF2-40B4-BE49-F238E27FC236}">
                <a16:creationId xmlns:a16="http://schemas.microsoft.com/office/drawing/2014/main" id="{FF21A418-2D61-4BD0-93E5-3051F7B1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5" t="79518" r="57125" b="7438"/>
          <a:stretch>
            <a:fillRect/>
          </a:stretch>
        </p:blipFill>
        <p:spPr>
          <a:xfrm>
            <a:off x="4723765" y="1747571"/>
            <a:ext cx="2744469" cy="2103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44">
            <a:extLst>
              <a:ext uri="{FF2B5EF4-FFF2-40B4-BE49-F238E27FC236}">
                <a16:creationId xmlns:a16="http://schemas.microsoft.com/office/drawing/2014/main" id="{018DDF09-55BF-4A1C-9E88-D1080A50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9" t="52681" r="50000" b="34525"/>
          <a:stretch>
            <a:fillRect/>
          </a:stretch>
        </p:blipFill>
        <p:spPr>
          <a:xfrm>
            <a:off x="1534677" y="4061648"/>
            <a:ext cx="6033997" cy="212964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969C01-1E8B-467D-B7B2-0724E5F688A6}"/>
              </a:ext>
            </a:extLst>
          </p:cNvPr>
          <p:cNvSpPr/>
          <p:nvPr/>
        </p:nvSpPr>
        <p:spPr>
          <a:xfrm>
            <a:off x="5977219" y="4750163"/>
            <a:ext cx="1039270" cy="11423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95FD-CA94-476B-96BC-7099CF448F24}"/>
              </a:ext>
            </a:extLst>
          </p:cNvPr>
          <p:cNvSpPr/>
          <p:nvPr/>
        </p:nvSpPr>
        <p:spPr>
          <a:xfrm>
            <a:off x="5723849" y="2929270"/>
            <a:ext cx="971919" cy="4997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9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ECA3-A92E-428A-A890-708C0D4E0C2E}"/>
              </a:ext>
            </a:extLst>
          </p:cNvPr>
          <p:cNvSpPr txBox="1"/>
          <p:nvPr/>
        </p:nvSpPr>
        <p:spPr>
          <a:xfrm>
            <a:off x="5158249" y="5868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3.9.2 Unions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E75B-2256-4802-9B8E-DF49DD201962}"/>
              </a:ext>
            </a:extLst>
          </p:cNvPr>
          <p:cNvSpPr txBox="1"/>
          <p:nvPr/>
        </p:nvSpPr>
        <p:spPr>
          <a:xfrm>
            <a:off x="899652" y="803476"/>
            <a:ext cx="1068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공용체는 </a:t>
            </a:r>
            <a:r>
              <a:rPr lang="en-US" altLang="ko-KR" dirty="0"/>
              <a:t>c</a:t>
            </a:r>
            <a:r>
              <a:rPr lang="ko-KR" altLang="en-US" dirty="0"/>
              <a:t>언어의 자료형 체제를 회피해서 하나의 객체가 다수의 자료형에 따라 참조될 수 있도록 해준다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다른 필드들이 메모리의 다른 블록을 </a:t>
            </a:r>
            <a:r>
              <a:rPr lang="ko-KR" altLang="en-US" dirty="0" err="1">
                <a:solidFill>
                  <a:srgbClr val="FF0000"/>
                </a:solidFill>
              </a:rPr>
              <a:t>참조하는것이</a:t>
            </a:r>
            <a:r>
              <a:rPr lang="ko-KR" altLang="en-US" dirty="0">
                <a:solidFill>
                  <a:srgbClr val="FF0000"/>
                </a:solidFill>
              </a:rPr>
              <a:t> 아니라 동일한 블록을 참조한다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40">
            <a:extLst>
              <a:ext uri="{FF2B5EF4-FFF2-40B4-BE49-F238E27FC236}">
                <a16:creationId xmlns:a16="http://schemas.microsoft.com/office/drawing/2014/main" id="{4CA18C4B-34B6-496A-BCF3-905BD09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t="20072" r="62135" b="62364"/>
          <a:stretch>
            <a:fillRect/>
          </a:stretch>
        </p:blipFill>
        <p:spPr>
          <a:xfrm>
            <a:off x="1324078" y="1536669"/>
            <a:ext cx="3227598" cy="25249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42">
            <a:extLst>
              <a:ext uri="{FF2B5EF4-FFF2-40B4-BE49-F238E27FC236}">
                <a16:creationId xmlns:a16="http://schemas.microsoft.com/office/drawing/2014/main" id="{FF21A418-2D61-4BD0-93E5-3051F7B1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5" t="79518" r="57125" b="7438"/>
          <a:stretch>
            <a:fillRect/>
          </a:stretch>
        </p:blipFill>
        <p:spPr>
          <a:xfrm>
            <a:off x="4723765" y="1747571"/>
            <a:ext cx="2744469" cy="2103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44">
            <a:extLst>
              <a:ext uri="{FF2B5EF4-FFF2-40B4-BE49-F238E27FC236}">
                <a16:creationId xmlns:a16="http://schemas.microsoft.com/office/drawing/2014/main" id="{018DDF09-55BF-4A1C-9E88-D1080A50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9" t="52681" r="50000" b="34525"/>
          <a:stretch>
            <a:fillRect/>
          </a:stretch>
        </p:blipFill>
        <p:spPr>
          <a:xfrm>
            <a:off x="1534677" y="4061648"/>
            <a:ext cx="6033997" cy="212964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969C01-1E8B-467D-B7B2-0724E5F688A6}"/>
              </a:ext>
            </a:extLst>
          </p:cNvPr>
          <p:cNvSpPr/>
          <p:nvPr/>
        </p:nvSpPr>
        <p:spPr>
          <a:xfrm>
            <a:off x="5977219" y="4750163"/>
            <a:ext cx="1039270" cy="11423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695FD-CA94-476B-96BC-7099CF448F24}"/>
              </a:ext>
            </a:extLst>
          </p:cNvPr>
          <p:cNvSpPr/>
          <p:nvPr/>
        </p:nvSpPr>
        <p:spPr>
          <a:xfrm>
            <a:off x="5723849" y="2929270"/>
            <a:ext cx="971919" cy="4997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A6467-0F3A-41E3-84E4-3A17AC55C449}"/>
              </a:ext>
            </a:extLst>
          </p:cNvPr>
          <p:cNvSpPr txBox="1"/>
          <p:nvPr/>
        </p:nvSpPr>
        <p:spPr>
          <a:xfrm>
            <a:off x="7568674" y="3176088"/>
            <a:ext cx="4119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</a:t>
            </a:r>
            <a:r>
              <a:rPr lang="en-US" altLang="ko-KR" dirty="0"/>
              <a:t>u3 *</a:t>
            </a:r>
            <a:r>
              <a:rPr lang="ko-KR" altLang="en-US" dirty="0"/>
              <a:t>자료형의 포인터 </a:t>
            </a:r>
            <a:r>
              <a:rPr lang="en-US" altLang="ko-KR" dirty="0"/>
              <a:t>p </a:t>
            </a:r>
            <a:r>
              <a:rPr lang="ko-KR" altLang="en-US" dirty="0"/>
              <a:t>에 대해 </a:t>
            </a:r>
            <a:r>
              <a:rPr lang="en-US" altLang="ko-KR" dirty="0"/>
              <a:t>p-&gt;</a:t>
            </a:r>
            <a:r>
              <a:rPr lang="en-US" altLang="ko-KR" dirty="0" err="1"/>
              <a:t>c,p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r>
              <a:rPr lang="en-US" altLang="ko-KR" dirty="0"/>
              <a:t>[0]</a:t>
            </a:r>
            <a:r>
              <a:rPr lang="ko-KR" altLang="en-US" dirty="0"/>
              <a:t>같은 참조들은 모두 자료구조의 시작부분을 참조하게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69535-F91C-4D67-A784-F350FDF184D9}"/>
              </a:ext>
            </a:extLst>
          </p:cNvPr>
          <p:cNvSpPr txBox="1"/>
          <p:nvPr/>
        </p:nvSpPr>
        <p:spPr>
          <a:xfrm>
            <a:off x="7568674" y="4542503"/>
            <a:ext cx="42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전체 크기는 구성하는 필드 중에서 크기가 가장 큰 것과 동일</a:t>
            </a:r>
          </a:p>
        </p:txBody>
      </p:sp>
    </p:spTree>
    <p:extLst>
      <p:ext uri="{BB962C8B-B14F-4D97-AF65-F5344CB8AC3E}">
        <p14:creationId xmlns:p14="http://schemas.microsoft.com/office/powerpoint/2010/main" val="112038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974</Words>
  <Application>Microsoft Office PowerPoint</Application>
  <PresentationFormat>와이드스크린</PresentationFormat>
  <Paragraphs>132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배 준현</cp:lastModifiedBy>
  <cp:revision>5</cp:revision>
  <dcterms:created xsi:type="dcterms:W3CDTF">2021-07-04T12:55:49Z</dcterms:created>
  <dcterms:modified xsi:type="dcterms:W3CDTF">2021-08-12T07:09:56Z</dcterms:modified>
</cp:coreProperties>
</file>