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8" r:id="rId3"/>
    <p:sldId id="396" r:id="rId4"/>
    <p:sldId id="397" r:id="rId5"/>
    <p:sldId id="398" r:id="rId6"/>
    <p:sldId id="399" r:id="rId7"/>
    <p:sldId id="400" r:id="rId8"/>
    <p:sldId id="401" r:id="rId9"/>
    <p:sldId id="402" r:id="rId10"/>
    <p:sldId id="403" r:id="rId11"/>
    <p:sldId id="404" r:id="rId12"/>
    <p:sldId id="405" r:id="rId13"/>
    <p:sldId id="407" r:id="rId14"/>
    <p:sldId id="408" r:id="rId15"/>
    <p:sldId id="409" r:id="rId16"/>
    <p:sldId id="410" r:id="rId17"/>
    <p:sldId id="406" r:id="rId18"/>
    <p:sldId id="411" r:id="rId19"/>
    <p:sldId id="412" r:id="rId20"/>
    <p:sldId id="413" r:id="rId21"/>
    <p:sldId id="281" r:id="rId22"/>
    <p:sldId id="414" r:id="rId23"/>
    <p:sldId id="305" r:id="rId24"/>
    <p:sldId id="346" r:id="rId25"/>
    <p:sldId id="392" r:id="rId26"/>
    <p:sldId id="355" r:id="rId27"/>
    <p:sldId id="415" r:id="rId28"/>
    <p:sldId id="369" r:id="rId29"/>
    <p:sldId id="417" r:id="rId30"/>
    <p:sldId id="418" r:id="rId31"/>
    <p:sldId id="420" r:id="rId32"/>
    <p:sldId id="419" r:id="rId33"/>
    <p:sldId id="421" r:id="rId34"/>
    <p:sldId id="303" r:id="rId3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경환" initials="김경"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5A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06799F8-075E-4A3A-A7F6-7FBC6576F1A4}" styleName="테마 스타일 2 - 강조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94"/>
    <p:restoredTop sz="84913"/>
  </p:normalViewPr>
  <p:slideViewPr>
    <p:cSldViewPr snapToGrid="0" snapToObjects="1">
      <p:cViewPr>
        <p:scale>
          <a:sx n="105" d="100"/>
          <a:sy n="105" d="100"/>
        </p:scale>
        <p:origin x="-54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x-none"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3D93E-4032-C647-A383-10D260B70F2E}" type="datetimeFigureOut">
              <a:t>2021-08-19</a:t>
            </a:fld>
            <a:endParaRPr kumimoji="1" lang="x-none"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x-none"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4E1DC-4750-E74C-A474-BD054DF129D0}" type="slidenum">
              <a:t>‹#›</a:t>
            </a:fld>
            <a:endParaRPr kumimoji="1" lang="x-none" altLang="en-US"/>
          </a:p>
        </p:txBody>
      </p:sp>
    </p:spTree>
    <p:extLst>
      <p:ext uri="{BB962C8B-B14F-4D97-AF65-F5344CB8AC3E}">
        <p14:creationId xmlns:p14="http://schemas.microsoft.com/office/powerpoint/2010/main" val="190782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3</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12</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13</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14</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15</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16</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17</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18</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19</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20</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21</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4</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24</a:t>
            </a:fld>
            <a:endParaRPr kumimoji="1" lang="x-none" altLang="en-US"/>
          </a:p>
        </p:txBody>
      </p:sp>
    </p:spTree>
    <p:extLst>
      <p:ext uri="{BB962C8B-B14F-4D97-AF65-F5344CB8AC3E}">
        <p14:creationId xmlns:p14="http://schemas.microsoft.com/office/powerpoint/2010/main" val="3603672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25</a:t>
            </a:fld>
            <a:endParaRPr kumimoji="1" lang="x-none" altLang="en-US"/>
          </a:p>
        </p:txBody>
      </p:sp>
    </p:spTree>
    <p:extLst>
      <p:ext uri="{BB962C8B-B14F-4D97-AF65-F5344CB8AC3E}">
        <p14:creationId xmlns:p14="http://schemas.microsoft.com/office/powerpoint/2010/main" val="3603672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26</a:t>
            </a:fld>
            <a:endParaRPr kumimoji="1" lang="x-none" altLang="en-US"/>
          </a:p>
        </p:txBody>
      </p:sp>
    </p:spTree>
    <p:extLst>
      <p:ext uri="{BB962C8B-B14F-4D97-AF65-F5344CB8AC3E}">
        <p14:creationId xmlns:p14="http://schemas.microsoft.com/office/powerpoint/2010/main" val="3105440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27</a:t>
            </a:fld>
            <a:endParaRPr kumimoji="1" lang="x-none" altLang="en-US"/>
          </a:p>
        </p:txBody>
      </p:sp>
    </p:spTree>
    <p:extLst>
      <p:ext uri="{BB962C8B-B14F-4D97-AF65-F5344CB8AC3E}">
        <p14:creationId xmlns:p14="http://schemas.microsoft.com/office/powerpoint/2010/main" val="3105440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28</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29</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30</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31</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32</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33</a:t>
            </a:fld>
            <a:endParaRPr kumimoji="1" lang="x-none" altLang="en-US"/>
          </a:p>
        </p:txBody>
      </p:sp>
    </p:spTree>
    <p:extLst>
      <p:ext uri="{BB962C8B-B14F-4D97-AF65-F5344CB8AC3E}">
        <p14:creationId xmlns:p14="http://schemas.microsoft.com/office/powerpoint/2010/main" val="375978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5</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6</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7</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8</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9</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10</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x-none" altLang="en-US"/>
          </a:p>
        </p:txBody>
      </p:sp>
      <p:sp>
        <p:nvSpPr>
          <p:cNvPr id="4" name="슬라이드 번호 개체 틀 3"/>
          <p:cNvSpPr>
            <a:spLocks noGrp="1"/>
          </p:cNvSpPr>
          <p:nvPr>
            <p:ph type="sldNum" sz="quarter" idx="5"/>
          </p:nvPr>
        </p:nvSpPr>
        <p:spPr/>
        <p:txBody>
          <a:bodyPr/>
          <a:lstStyle/>
          <a:p>
            <a:fld id="{ABB4E1DC-4750-E74C-A474-BD054DF129D0}" type="slidenum">
              <a:rPr lang="en-US" altLang="x-none"/>
              <a:t>11</a:t>
            </a:fld>
            <a:endParaRPr kumimoji="1" lang="x-none" altLang="en-US"/>
          </a:p>
        </p:txBody>
      </p:sp>
    </p:spTree>
    <p:extLst>
      <p:ext uri="{BB962C8B-B14F-4D97-AF65-F5344CB8AC3E}">
        <p14:creationId xmlns:p14="http://schemas.microsoft.com/office/powerpoint/2010/main" val="26046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11AD598E-7E62-CB48-A1B5-89148D072C43}"/>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x-none" altLang="en-US"/>
          </a:p>
        </p:txBody>
      </p:sp>
      <p:sp>
        <p:nvSpPr>
          <p:cNvPr id="3" name="부제목 2">
            <a:extLst>
              <a:ext uri="{FF2B5EF4-FFF2-40B4-BE49-F238E27FC236}">
                <a16:creationId xmlns="" xmlns:a16="http://schemas.microsoft.com/office/drawing/2014/main" id="{47A5EE12-9E3C-2144-BE7C-13F3721BC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x-none" altLang="en-US"/>
          </a:p>
        </p:txBody>
      </p:sp>
      <p:sp>
        <p:nvSpPr>
          <p:cNvPr id="4" name="날짜 개체 틀 3">
            <a:extLst>
              <a:ext uri="{FF2B5EF4-FFF2-40B4-BE49-F238E27FC236}">
                <a16:creationId xmlns="" xmlns:a16="http://schemas.microsoft.com/office/drawing/2014/main" id="{53EFD2D0-E5C6-B747-9D4B-9FF8957D21A2}"/>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5" name="바닥글 개체 틀 4">
            <a:extLst>
              <a:ext uri="{FF2B5EF4-FFF2-40B4-BE49-F238E27FC236}">
                <a16:creationId xmlns="" xmlns:a16="http://schemas.microsoft.com/office/drawing/2014/main" id="{04654B19-52F0-B64E-9AA1-C39DD5F9975A}"/>
              </a:ext>
            </a:extLst>
          </p:cNvPr>
          <p:cNvSpPr>
            <a:spLocks noGrp="1"/>
          </p:cNvSpPr>
          <p:nvPr>
            <p:ph type="ftr" sz="quarter" idx="11"/>
          </p:nvPr>
        </p:nvSpPr>
        <p:spPr/>
        <p:txBody>
          <a:bodyPr/>
          <a:lstStyle/>
          <a:p>
            <a:endParaRPr kumimoji="1" lang="x-none" altLang="en-US"/>
          </a:p>
        </p:txBody>
      </p:sp>
      <p:sp>
        <p:nvSpPr>
          <p:cNvPr id="6" name="슬라이드 번호 개체 틀 5">
            <a:extLst>
              <a:ext uri="{FF2B5EF4-FFF2-40B4-BE49-F238E27FC236}">
                <a16:creationId xmlns="" xmlns:a16="http://schemas.microsoft.com/office/drawing/2014/main" id="{5B2913EA-7B59-B648-9CB3-0D2618E733CD}"/>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363889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54B7A2C8-4BB9-514F-A893-F15F3693C17A}"/>
              </a:ext>
            </a:extLst>
          </p:cNvPr>
          <p:cNvSpPr>
            <a:spLocks noGrp="1"/>
          </p:cNvSpPr>
          <p:nvPr>
            <p:ph type="title"/>
          </p:nvPr>
        </p:nvSpPr>
        <p:spPr/>
        <p:txBody>
          <a:bodyPr/>
          <a:lstStyle/>
          <a:p>
            <a:r>
              <a:rPr kumimoji="1" lang="ko-KR" altLang="en-US"/>
              <a:t>마스터 제목 스타일 편집</a:t>
            </a:r>
            <a:endParaRPr kumimoji="1" lang="x-none" altLang="en-US"/>
          </a:p>
        </p:txBody>
      </p:sp>
      <p:sp>
        <p:nvSpPr>
          <p:cNvPr id="3" name="세로 텍스트 개체 틀 2">
            <a:extLst>
              <a:ext uri="{FF2B5EF4-FFF2-40B4-BE49-F238E27FC236}">
                <a16:creationId xmlns="" xmlns:a16="http://schemas.microsoft.com/office/drawing/2014/main" id="{BD568887-C741-DB4E-83F3-9C0719AAE8B8}"/>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날짜 개체 틀 3">
            <a:extLst>
              <a:ext uri="{FF2B5EF4-FFF2-40B4-BE49-F238E27FC236}">
                <a16:creationId xmlns="" xmlns:a16="http://schemas.microsoft.com/office/drawing/2014/main" id="{48E48A8A-4C6C-5044-AF9C-A1D9F0CA3805}"/>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5" name="바닥글 개체 틀 4">
            <a:extLst>
              <a:ext uri="{FF2B5EF4-FFF2-40B4-BE49-F238E27FC236}">
                <a16:creationId xmlns="" xmlns:a16="http://schemas.microsoft.com/office/drawing/2014/main" id="{241EED9B-C219-F948-B1F0-A820569B5BA8}"/>
              </a:ext>
            </a:extLst>
          </p:cNvPr>
          <p:cNvSpPr>
            <a:spLocks noGrp="1"/>
          </p:cNvSpPr>
          <p:nvPr>
            <p:ph type="ftr" sz="quarter" idx="11"/>
          </p:nvPr>
        </p:nvSpPr>
        <p:spPr/>
        <p:txBody>
          <a:bodyPr/>
          <a:lstStyle/>
          <a:p>
            <a:endParaRPr kumimoji="1" lang="x-none" altLang="en-US"/>
          </a:p>
        </p:txBody>
      </p:sp>
      <p:sp>
        <p:nvSpPr>
          <p:cNvPr id="6" name="슬라이드 번호 개체 틀 5">
            <a:extLst>
              <a:ext uri="{FF2B5EF4-FFF2-40B4-BE49-F238E27FC236}">
                <a16:creationId xmlns="" xmlns:a16="http://schemas.microsoft.com/office/drawing/2014/main" id="{89890EDC-AC62-374C-8048-FD6880FAE8E4}"/>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259913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 xmlns:a16="http://schemas.microsoft.com/office/drawing/2014/main" id="{05093C32-9271-9B48-9B39-C4A24CB4DC05}"/>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x-none" altLang="en-US"/>
          </a:p>
        </p:txBody>
      </p:sp>
      <p:sp>
        <p:nvSpPr>
          <p:cNvPr id="3" name="세로 텍스트 개체 틀 2">
            <a:extLst>
              <a:ext uri="{FF2B5EF4-FFF2-40B4-BE49-F238E27FC236}">
                <a16:creationId xmlns="" xmlns:a16="http://schemas.microsoft.com/office/drawing/2014/main" id="{751E86AC-555E-7A4A-B919-09E196A48D9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날짜 개체 틀 3">
            <a:extLst>
              <a:ext uri="{FF2B5EF4-FFF2-40B4-BE49-F238E27FC236}">
                <a16:creationId xmlns="" xmlns:a16="http://schemas.microsoft.com/office/drawing/2014/main" id="{CF846001-DC4D-AB40-ABEF-03E8107C9422}"/>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5" name="바닥글 개체 틀 4">
            <a:extLst>
              <a:ext uri="{FF2B5EF4-FFF2-40B4-BE49-F238E27FC236}">
                <a16:creationId xmlns="" xmlns:a16="http://schemas.microsoft.com/office/drawing/2014/main" id="{599AF5F9-E340-A744-BD52-46AF9F4F989F}"/>
              </a:ext>
            </a:extLst>
          </p:cNvPr>
          <p:cNvSpPr>
            <a:spLocks noGrp="1"/>
          </p:cNvSpPr>
          <p:nvPr>
            <p:ph type="ftr" sz="quarter" idx="11"/>
          </p:nvPr>
        </p:nvSpPr>
        <p:spPr/>
        <p:txBody>
          <a:bodyPr/>
          <a:lstStyle/>
          <a:p>
            <a:endParaRPr kumimoji="1" lang="x-none" altLang="en-US"/>
          </a:p>
        </p:txBody>
      </p:sp>
      <p:sp>
        <p:nvSpPr>
          <p:cNvPr id="6" name="슬라이드 번호 개체 틀 5">
            <a:extLst>
              <a:ext uri="{FF2B5EF4-FFF2-40B4-BE49-F238E27FC236}">
                <a16:creationId xmlns="" xmlns:a16="http://schemas.microsoft.com/office/drawing/2014/main" id="{F6ED1FA8-EA42-2846-8571-CD2F347F3E31}"/>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257203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F2B71BC4-0EE2-6C43-9802-1BA3CE24B53E}"/>
              </a:ext>
            </a:extLst>
          </p:cNvPr>
          <p:cNvSpPr>
            <a:spLocks noGrp="1"/>
          </p:cNvSpPr>
          <p:nvPr>
            <p:ph type="title"/>
          </p:nvPr>
        </p:nvSpPr>
        <p:spPr/>
        <p:txBody>
          <a:bodyPr/>
          <a:lstStyle/>
          <a:p>
            <a:r>
              <a:rPr kumimoji="1" lang="ko-KR" altLang="en-US"/>
              <a:t>마스터 제목 스타일 편집</a:t>
            </a:r>
            <a:endParaRPr kumimoji="1" lang="x-none" altLang="en-US"/>
          </a:p>
        </p:txBody>
      </p:sp>
      <p:sp>
        <p:nvSpPr>
          <p:cNvPr id="3" name="내용 개체 틀 2">
            <a:extLst>
              <a:ext uri="{FF2B5EF4-FFF2-40B4-BE49-F238E27FC236}">
                <a16:creationId xmlns="" xmlns:a16="http://schemas.microsoft.com/office/drawing/2014/main" id="{C0208DE9-A0EA-8545-83CE-D27CA0263962}"/>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날짜 개체 틀 3">
            <a:extLst>
              <a:ext uri="{FF2B5EF4-FFF2-40B4-BE49-F238E27FC236}">
                <a16:creationId xmlns="" xmlns:a16="http://schemas.microsoft.com/office/drawing/2014/main" id="{A24B37E6-0597-4847-940C-16BC818546C9}"/>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5" name="바닥글 개체 틀 4">
            <a:extLst>
              <a:ext uri="{FF2B5EF4-FFF2-40B4-BE49-F238E27FC236}">
                <a16:creationId xmlns="" xmlns:a16="http://schemas.microsoft.com/office/drawing/2014/main" id="{80034E11-7DB7-E849-917C-6972DDE67746}"/>
              </a:ext>
            </a:extLst>
          </p:cNvPr>
          <p:cNvSpPr>
            <a:spLocks noGrp="1"/>
          </p:cNvSpPr>
          <p:nvPr>
            <p:ph type="ftr" sz="quarter" idx="11"/>
          </p:nvPr>
        </p:nvSpPr>
        <p:spPr/>
        <p:txBody>
          <a:bodyPr/>
          <a:lstStyle/>
          <a:p>
            <a:endParaRPr kumimoji="1" lang="x-none" altLang="en-US"/>
          </a:p>
        </p:txBody>
      </p:sp>
      <p:sp>
        <p:nvSpPr>
          <p:cNvPr id="6" name="슬라이드 번호 개체 틀 5">
            <a:extLst>
              <a:ext uri="{FF2B5EF4-FFF2-40B4-BE49-F238E27FC236}">
                <a16:creationId xmlns="" xmlns:a16="http://schemas.microsoft.com/office/drawing/2014/main" id="{A27E38EA-53F0-3244-8228-59766E260828}"/>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10928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9064975F-1B86-2A47-8242-144403EE16B6}"/>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x-none" altLang="en-US"/>
          </a:p>
        </p:txBody>
      </p:sp>
      <p:sp>
        <p:nvSpPr>
          <p:cNvPr id="3" name="텍스트 개체 틀 2">
            <a:extLst>
              <a:ext uri="{FF2B5EF4-FFF2-40B4-BE49-F238E27FC236}">
                <a16:creationId xmlns="" xmlns:a16="http://schemas.microsoft.com/office/drawing/2014/main" id="{500749FC-6483-E945-A4D4-76BE9EE79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 xmlns:a16="http://schemas.microsoft.com/office/drawing/2014/main" id="{297CF8AA-A590-CC47-BD16-57930F9EF7E6}"/>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5" name="바닥글 개체 틀 4">
            <a:extLst>
              <a:ext uri="{FF2B5EF4-FFF2-40B4-BE49-F238E27FC236}">
                <a16:creationId xmlns="" xmlns:a16="http://schemas.microsoft.com/office/drawing/2014/main" id="{F46EA0E4-22D1-C948-B35F-A8D537DD9A0F}"/>
              </a:ext>
            </a:extLst>
          </p:cNvPr>
          <p:cNvSpPr>
            <a:spLocks noGrp="1"/>
          </p:cNvSpPr>
          <p:nvPr>
            <p:ph type="ftr" sz="quarter" idx="11"/>
          </p:nvPr>
        </p:nvSpPr>
        <p:spPr/>
        <p:txBody>
          <a:bodyPr/>
          <a:lstStyle/>
          <a:p>
            <a:endParaRPr kumimoji="1" lang="x-none" altLang="en-US"/>
          </a:p>
        </p:txBody>
      </p:sp>
      <p:sp>
        <p:nvSpPr>
          <p:cNvPr id="6" name="슬라이드 번호 개체 틀 5">
            <a:extLst>
              <a:ext uri="{FF2B5EF4-FFF2-40B4-BE49-F238E27FC236}">
                <a16:creationId xmlns="" xmlns:a16="http://schemas.microsoft.com/office/drawing/2014/main" id="{E881EDD7-9616-1249-8AC9-9D5496045BCC}"/>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144095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5D622AFE-B387-8F46-9455-0A4A4D992133}"/>
              </a:ext>
            </a:extLst>
          </p:cNvPr>
          <p:cNvSpPr>
            <a:spLocks noGrp="1"/>
          </p:cNvSpPr>
          <p:nvPr>
            <p:ph type="title"/>
          </p:nvPr>
        </p:nvSpPr>
        <p:spPr/>
        <p:txBody>
          <a:bodyPr/>
          <a:lstStyle/>
          <a:p>
            <a:r>
              <a:rPr kumimoji="1" lang="ko-KR" altLang="en-US"/>
              <a:t>마스터 제목 스타일 편집</a:t>
            </a:r>
            <a:endParaRPr kumimoji="1" lang="x-none" altLang="en-US"/>
          </a:p>
        </p:txBody>
      </p:sp>
      <p:sp>
        <p:nvSpPr>
          <p:cNvPr id="3" name="내용 개체 틀 2">
            <a:extLst>
              <a:ext uri="{FF2B5EF4-FFF2-40B4-BE49-F238E27FC236}">
                <a16:creationId xmlns="" xmlns:a16="http://schemas.microsoft.com/office/drawing/2014/main" id="{1CD6B856-4AE7-5E4D-AEC5-6776E1306424}"/>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내용 개체 틀 3">
            <a:extLst>
              <a:ext uri="{FF2B5EF4-FFF2-40B4-BE49-F238E27FC236}">
                <a16:creationId xmlns="" xmlns:a16="http://schemas.microsoft.com/office/drawing/2014/main" id="{2E4DE7EA-B219-D642-A3EA-F803B0396A9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5" name="날짜 개체 틀 4">
            <a:extLst>
              <a:ext uri="{FF2B5EF4-FFF2-40B4-BE49-F238E27FC236}">
                <a16:creationId xmlns="" xmlns:a16="http://schemas.microsoft.com/office/drawing/2014/main" id="{CB24B207-03DC-2349-B9F5-ED12E0A0A344}"/>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6" name="바닥글 개체 틀 5">
            <a:extLst>
              <a:ext uri="{FF2B5EF4-FFF2-40B4-BE49-F238E27FC236}">
                <a16:creationId xmlns="" xmlns:a16="http://schemas.microsoft.com/office/drawing/2014/main" id="{32B03F00-CC25-8C4A-9943-FB843FB9FA1B}"/>
              </a:ext>
            </a:extLst>
          </p:cNvPr>
          <p:cNvSpPr>
            <a:spLocks noGrp="1"/>
          </p:cNvSpPr>
          <p:nvPr>
            <p:ph type="ftr" sz="quarter" idx="11"/>
          </p:nvPr>
        </p:nvSpPr>
        <p:spPr/>
        <p:txBody>
          <a:bodyPr/>
          <a:lstStyle/>
          <a:p>
            <a:endParaRPr kumimoji="1" lang="x-none" altLang="en-US"/>
          </a:p>
        </p:txBody>
      </p:sp>
      <p:sp>
        <p:nvSpPr>
          <p:cNvPr id="7" name="슬라이드 번호 개체 틀 6">
            <a:extLst>
              <a:ext uri="{FF2B5EF4-FFF2-40B4-BE49-F238E27FC236}">
                <a16:creationId xmlns="" xmlns:a16="http://schemas.microsoft.com/office/drawing/2014/main" id="{36FE83D5-2567-6E45-A576-9281C1941A26}"/>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353879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BBE79F29-68E5-EC44-BA11-894185B9083F}"/>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x-none" altLang="en-US"/>
          </a:p>
        </p:txBody>
      </p:sp>
      <p:sp>
        <p:nvSpPr>
          <p:cNvPr id="3" name="텍스트 개체 틀 2">
            <a:extLst>
              <a:ext uri="{FF2B5EF4-FFF2-40B4-BE49-F238E27FC236}">
                <a16:creationId xmlns="" xmlns:a16="http://schemas.microsoft.com/office/drawing/2014/main" id="{6E9754F7-CCA9-494D-B1D6-CB4EEF6E27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 xmlns:a16="http://schemas.microsoft.com/office/drawing/2014/main" id="{C5CD3AF0-3B1D-5840-91F8-A65C909BD4C6}"/>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5" name="텍스트 개체 틀 4">
            <a:extLst>
              <a:ext uri="{FF2B5EF4-FFF2-40B4-BE49-F238E27FC236}">
                <a16:creationId xmlns="" xmlns:a16="http://schemas.microsoft.com/office/drawing/2014/main" id="{32002F3C-AA60-9245-9565-B7716F581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 xmlns:a16="http://schemas.microsoft.com/office/drawing/2014/main" id="{1A984E52-6079-D84F-9096-D70D8E1B047A}"/>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7" name="날짜 개체 틀 6">
            <a:extLst>
              <a:ext uri="{FF2B5EF4-FFF2-40B4-BE49-F238E27FC236}">
                <a16:creationId xmlns="" xmlns:a16="http://schemas.microsoft.com/office/drawing/2014/main" id="{D3DF64D4-B7BC-9446-96EC-7D05FD26C2BF}"/>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8" name="바닥글 개체 틀 7">
            <a:extLst>
              <a:ext uri="{FF2B5EF4-FFF2-40B4-BE49-F238E27FC236}">
                <a16:creationId xmlns="" xmlns:a16="http://schemas.microsoft.com/office/drawing/2014/main" id="{BFC28812-38CD-7D45-93A4-64A5B816FC33}"/>
              </a:ext>
            </a:extLst>
          </p:cNvPr>
          <p:cNvSpPr>
            <a:spLocks noGrp="1"/>
          </p:cNvSpPr>
          <p:nvPr>
            <p:ph type="ftr" sz="quarter" idx="11"/>
          </p:nvPr>
        </p:nvSpPr>
        <p:spPr/>
        <p:txBody>
          <a:bodyPr/>
          <a:lstStyle/>
          <a:p>
            <a:endParaRPr kumimoji="1" lang="x-none" altLang="en-US"/>
          </a:p>
        </p:txBody>
      </p:sp>
      <p:sp>
        <p:nvSpPr>
          <p:cNvPr id="9" name="슬라이드 번호 개체 틀 8">
            <a:extLst>
              <a:ext uri="{FF2B5EF4-FFF2-40B4-BE49-F238E27FC236}">
                <a16:creationId xmlns="" xmlns:a16="http://schemas.microsoft.com/office/drawing/2014/main" id="{BC518AD7-B9F1-F440-9C2C-30B9B4EA6361}"/>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122774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C04870D5-D477-E243-8E4D-B4BF2BAB02D7}"/>
              </a:ext>
            </a:extLst>
          </p:cNvPr>
          <p:cNvSpPr>
            <a:spLocks noGrp="1"/>
          </p:cNvSpPr>
          <p:nvPr>
            <p:ph type="title"/>
          </p:nvPr>
        </p:nvSpPr>
        <p:spPr/>
        <p:txBody>
          <a:bodyPr/>
          <a:lstStyle/>
          <a:p>
            <a:r>
              <a:rPr kumimoji="1" lang="ko-KR" altLang="en-US"/>
              <a:t>마스터 제목 스타일 편집</a:t>
            </a:r>
            <a:endParaRPr kumimoji="1" lang="x-none" altLang="en-US"/>
          </a:p>
        </p:txBody>
      </p:sp>
      <p:sp>
        <p:nvSpPr>
          <p:cNvPr id="3" name="날짜 개체 틀 2">
            <a:extLst>
              <a:ext uri="{FF2B5EF4-FFF2-40B4-BE49-F238E27FC236}">
                <a16:creationId xmlns="" xmlns:a16="http://schemas.microsoft.com/office/drawing/2014/main" id="{215C3D7E-A6A8-1947-AF4E-C46ECA8F2D33}"/>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4" name="바닥글 개체 틀 3">
            <a:extLst>
              <a:ext uri="{FF2B5EF4-FFF2-40B4-BE49-F238E27FC236}">
                <a16:creationId xmlns="" xmlns:a16="http://schemas.microsoft.com/office/drawing/2014/main" id="{643E2A13-78E6-BA45-9226-F736499AD6A1}"/>
              </a:ext>
            </a:extLst>
          </p:cNvPr>
          <p:cNvSpPr>
            <a:spLocks noGrp="1"/>
          </p:cNvSpPr>
          <p:nvPr>
            <p:ph type="ftr" sz="quarter" idx="11"/>
          </p:nvPr>
        </p:nvSpPr>
        <p:spPr/>
        <p:txBody>
          <a:bodyPr/>
          <a:lstStyle/>
          <a:p>
            <a:endParaRPr kumimoji="1" lang="x-none" altLang="en-US"/>
          </a:p>
        </p:txBody>
      </p:sp>
      <p:sp>
        <p:nvSpPr>
          <p:cNvPr id="5" name="슬라이드 번호 개체 틀 4">
            <a:extLst>
              <a:ext uri="{FF2B5EF4-FFF2-40B4-BE49-F238E27FC236}">
                <a16:creationId xmlns="" xmlns:a16="http://schemas.microsoft.com/office/drawing/2014/main" id="{CCF80406-0FBD-9D44-B0EB-EE4A6DC9605C}"/>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46260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 xmlns:a16="http://schemas.microsoft.com/office/drawing/2014/main" id="{D6B1D6F4-CD80-CF40-BEAC-FEB0B512405F}"/>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3" name="바닥글 개체 틀 2">
            <a:extLst>
              <a:ext uri="{FF2B5EF4-FFF2-40B4-BE49-F238E27FC236}">
                <a16:creationId xmlns="" xmlns:a16="http://schemas.microsoft.com/office/drawing/2014/main" id="{323527A6-05EA-E74D-B107-06214A01C872}"/>
              </a:ext>
            </a:extLst>
          </p:cNvPr>
          <p:cNvSpPr>
            <a:spLocks noGrp="1"/>
          </p:cNvSpPr>
          <p:nvPr>
            <p:ph type="ftr" sz="quarter" idx="11"/>
          </p:nvPr>
        </p:nvSpPr>
        <p:spPr/>
        <p:txBody>
          <a:bodyPr/>
          <a:lstStyle/>
          <a:p>
            <a:endParaRPr kumimoji="1" lang="x-none" altLang="en-US"/>
          </a:p>
        </p:txBody>
      </p:sp>
      <p:sp>
        <p:nvSpPr>
          <p:cNvPr id="4" name="슬라이드 번호 개체 틀 3">
            <a:extLst>
              <a:ext uri="{FF2B5EF4-FFF2-40B4-BE49-F238E27FC236}">
                <a16:creationId xmlns="" xmlns:a16="http://schemas.microsoft.com/office/drawing/2014/main" id="{B895FA2E-9424-594D-8D58-363DACF8C049}"/>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363599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03A0D1DC-1FAE-A14C-9979-3F5AB50FD935}"/>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x-none" altLang="en-US"/>
          </a:p>
        </p:txBody>
      </p:sp>
      <p:sp>
        <p:nvSpPr>
          <p:cNvPr id="3" name="내용 개체 틀 2">
            <a:extLst>
              <a:ext uri="{FF2B5EF4-FFF2-40B4-BE49-F238E27FC236}">
                <a16:creationId xmlns="" xmlns:a16="http://schemas.microsoft.com/office/drawing/2014/main" id="{5C8856A2-6B5F-2043-B7E2-A2F7ED914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텍스트 개체 틀 3">
            <a:extLst>
              <a:ext uri="{FF2B5EF4-FFF2-40B4-BE49-F238E27FC236}">
                <a16:creationId xmlns="" xmlns:a16="http://schemas.microsoft.com/office/drawing/2014/main" id="{5B6B12D6-03E3-934E-BEB7-D51BBE457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 xmlns:a16="http://schemas.microsoft.com/office/drawing/2014/main" id="{C07A8FF6-9EBF-4A42-BC79-6DC36A5A704B}"/>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6" name="바닥글 개체 틀 5">
            <a:extLst>
              <a:ext uri="{FF2B5EF4-FFF2-40B4-BE49-F238E27FC236}">
                <a16:creationId xmlns="" xmlns:a16="http://schemas.microsoft.com/office/drawing/2014/main" id="{672B3F77-23EA-8642-ACAF-0A31A64428B4}"/>
              </a:ext>
            </a:extLst>
          </p:cNvPr>
          <p:cNvSpPr>
            <a:spLocks noGrp="1"/>
          </p:cNvSpPr>
          <p:nvPr>
            <p:ph type="ftr" sz="quarter" idx="11"/>
          </p:nvPr>
        </p:nvSpPr>
        <p:spPr/>
        <p:txBody>
          <a:bodyPr/>
          <a:lstStyle/>
          <a:p>
            <a:endParaRPr kumimoji="1" lang="x-none" altLang="en-US"/>
          </a:p>
        </p:txBody>
      </p:sp>
      <p:sp>
        <p:nvSpPr>
          <p:cNvPr id="7" name="슬라이드 번호 개체 틀 6">
            <a:extLst>
              <a:ext uri="{FF2B5EF4-FFF2-40B4-BE49-F238E27FC236}">
                <a16:creationId xmlns="" xmlns:a16="http://schemas.microsoft.com/office/drawing/2014/main" id="{1ED057B4-75D3-BF49-9391-A9F073C64316}"/>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315170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218758F8-285E-5B4F-BD38-56478853935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x-none" altLang="en-US"/>
          </a:p>
        </p:txBody>
      </p:sp>
      <p:sp>
        <p:nvSpPr>
          <p:cNvPr id="3" name="그림 개체 틀 2">
            <a:extLst>
              <a:ext uri="{FF2B5EF4-FFF2-40B4-BE49-F238E27FC236}">
                <a16:creationId xmlns="" xmlns:a16="http://schemas.microsoft.com/office/drawing/2014/main" id="{3DEEED52-3979-9048-B411-A697BF61B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x-none" altLang="en-US"/>
          </a:p>
        </p:txBody>
      </p:sp>
      <p:sp>
        <p:nvSpPr>
          <p:cNvPr id="4" name="텍스트 개체 틀 3">
            <a:extLst>
              <a:ext uri="{FF2B5EF4-FFF2-40B4-BE49-F238E27FC236}">
                <a16:creationId xmlns="" xmlns:a16="http://schemas.microsoft.com/office/drawing/2014/main" id="{80AFB80F-DCA4-CF4E-9152-15A561B1D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 xmlns:a16="http://schemas.microsoft.com/office/drawing/2014/main" id="{871A305E-E1C2-E64B-A9DE-2C2DEC16103E}"/>
              </a:ext>
            </a:extLst>
          </p:cNvPr>
          <p:cNvSpPr>
            <a:spLocks noGrp="1"/>
          </p:cNvSpPr>
          <p:nvPr>
            <p:ph type="dt" sz="half" idx="10"/>
          </p:nvPr>
        </p:nvSpPr>
        <p:spPr/>
        <p:txBody>
          <a:bodyPr/>
          <a:lstStyle/>
          <a:p>
            <a:fld id="{017D00D9-8707-0141-B9B5-FDF80789D3E3}" type="datetimeFigureOut">
              <a:t>2021-08-19</a:t>
            </a:fld>
            <a:endParaRPr kumimoji="1" lang="x-none" altLang="en-US"/>
          </a:p>
        </p:txBody>
      </p:sp>
      <p:sp>
        <p:nvSpPr>
          <p:cNvPr id="6" name="바닥글 개체 틀 5">
            <a:extLst>
              <a:ext uri="{FF2B5EF4-FFF2-40B4-BE49-F238E27FC236}">
                <a16:creationId xmlns="" xmlns:a16="http://schemas.microsoft.com/office/drawing/2014/main" id="{9DD69E0E-3DED-3848-827C-4CB9864F1F71}"/>
              </a:ext>
            </a:extLst>
          </p:cNvPr>
          <p:cNvSpPr>
            <a:spLocks noGrp="1"/>
          </p:cNvSpPr>
          <p:nvPr>
            <p:ph type="ftr" sz="quarter" idx="11"/>
          </p:nvPr>
        </p:nvSpPr>
        <p:spPr/>
        <p:txBody>
          <a:bodyPr/>
          <a:lstStyle/>
          <a:p>
            <a:endParaRPr kumimoji="1" lang="x-none" altLang="en-US"/>
          </a:p>
        </p:txBody>
      </p:sp>
      <p:sp>
        <p:nvSpPr>
          <p:cNvPr id="7" name="슬라이드 번호 개체 틀 6">
            <a:extLst>
              <a:ext uri="{FF2B5EF4-FFF2-40B4-BE49-F238E27FC236}">
                <a16:creationId xmlns="" xmlns:a16="http://schemas.microsoft.com/office/drawing/2014/main" id="{2A7AFE1D-338E-B34C-A04C-3C4C4F2B55BC}"/>
              </a:ext>
            </a:extLst>
          </p:cNvPr>
          <p:cNvSpPr>
            <a:spLocks noGrp="1"/>
          </p:cNvSpPr>
          <p:nvPr>
            <p:ph type="sldNum" sz="quarter" idx="12"/>
          </p:nvPr>
        </p:nvSpPr>
        <p:spPr/>
        <p:txBody>
          <a:bodyPr/>
          <a:lstStyle/>
          <a:p>
            <a:fld id="{A19C7D46-E960-9043-81D2-FF74AEA1217A}" type="slidenum">
              <a:t>‹#›</a:t>
            </a:fld>
            <a:endParaRPr kumimoji="1" lang="x-none" altLang="en-US"/>
          </a:p>
        </p:txBody>
      </p:sp>
    </p:spTree>
    <p:extLst>
      <p:ext uri="{BB962C8B-B14F-4D97-AF65-F5344CB8AC3E}">
        <p14:creationId xmlns:p14="http://schemas.microsoft.com/office/powerpoint/2010/main" val="371780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 xmlns:a16="http://schemas.microsoft.com/office/drawing/2014/main" id="{C97D4A09-7B17-4A40-B01D-C99DBD0D2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x-none" altLang="en-US"/>
          </a:p>
        </p:txBody>
      </p:sp>
      <p:sp>
        <p:nvSpPr>
          <p:cNvPr id="3" name="텍스트 개체 틀 2">
            <a:extLst>
              <a:ext uri="{FF2B5EF4-FFF2-40B4-BE49-F238E27FC236}">
                <a16:creationId xmlns="" xmlns:a16="http://schemas.microsoft.com/office/drawing/2014/main" id="{30FE10D1-0C1A-3E46-BC67-BB1954442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x-none" altLang="en-US"/>
          </a:p>
        </p:txBody>
      </p:sp>
      <p:sp>
        <p:nvSpPr>
          <p:cNvPr id="4" name="날짜 개체 틀 3">
            <a:extLst>
              <a:ext uri="{FF2B5EF4-FFF2-40B4-BE49-F238E27FC236}">
                <a16:creationId xmlns="" xmlns:a16="http://schemas.microsoft.com/office/drawing/2014/main" id="{7C3CC36E-C2A4-2041-B576-036E803B3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D00D9-8707-0141-B9B5-FDF80789D3E3}" type="datetimeFigureOut">
              <a:t>2021-08-19</a:t>
            </a:fld>
            <a:endParaRPr kumimoji="1" lang="x-none" altLang="en-US"/>
          </a:p>
        </p:txBody>
      </p:sp>
      <p:sp>
        <p:nvSpPr>
          <p:cNvPr id="5" name="바닥글 개체 틀 4">
            <a:extLst>
              <a:ext uri="{FF2B5EF4-FFF2-40B4-BE49-F238E27FC236}">
                <a16:creationId xmlns="" xmlns:a16="http://schemas.microsoft.com/office/drawing/2014/main" id="{E12F71DB-AF76-0646-A6D3-3AE34CEF4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x-none" altLang="en-US"/>
          </a:p>
        </p:txBody>
      </p:sp>
      <p:sp>
        <p:nvSpPr>
          <p:cNvPr id="6" name="슬라이드 번호 개체 틀 5">
            <a:extLst>
              <a:ext uri="{FF2B5EF4-FFF2-40B4-BE49-F238E27FC236}">
                <a16:creationId xmlns="" xmlns:a16="http://schemas.microsoft.com/office/drawing/2014/main" id="{D52A594A-DF13-7542-BBC5-E2D99E898D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C7D46-E960-9043-81D2-FF74AEA1217A}" type="slidenum">
              <a:t>‹#›</a:t>
            </a:fld>
            <a:endParaRPr kumimoji="1" lang="x-none" altLang="en-US"/>
          </a:p>
        </p:txBody>
      </p:sp>
    </p:spTree>
    <p:extLst>
      <p:ext uri="{BB962C8B-B14F-4D97-AF65-F5344CB8AC3E}">
        <p14:creationId xmlns:p14="http://schemas.microsoft.com/office/powerpoint/2010/main" val="2328170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192736"/>
            <a:ext cx="11225048" cy="206657"/>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6" name="직사각형 5">
            <a:extLst>
              <a:ext uri="{FF2B5EF4-FFF2-40B4-BE49-F238E27FC236}">
                <a16:creationId xmlns="" xmlns:a16="http://schemas.microsoft.com/office/drawing/2014/main" id="{4A87855A-2FBD-3F4C-A0DC-C2C8484779FF}"/>
              </a:ext>
            </a:extLst>
          </p:cNvPr>
          <p:cNvSpPr/>
          <p:nvPr/>
        </p:nvSpPr>
        <p:spPr>
          <a:xfrm>
            <a:off x="483476" y="6457611"/>
            <a:ext cx="11225048" cy="206657"/>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08C577FB-A317-214E-8E63-9E168657B266}"/>
              </a:ext>
            </a:extLst>
          </p:cNvPr>
          <p:cNvSpPr txBox="1"/>
          <p:nvPr/>
        </p:nvSpPr>
        <p:spPr>
          <a:xfrm>
            <a:off x="2172729" y="1989438"/>
            <a:ext cx="8744653" cy="646331"/>
          </a:xfrm>
          <a:prstGeom prst="rect">
            <a:avLst/>
          </a:prstGeom>
          <a:noFill/>
        </p:spPr>
        <p:txBody>
          <a:bodyPr wrap="square" rtlCol="0">
            <a:spAutoFit/>
          </a:bodyPr>
          <a:lstStyle/>
          <a:p>
            <a:r>
              <a:rPr kumimoji="1" lang="en-US" altLang="x-none" sz="3600" b="1"/>
              <a:t>Chapter </a:t>
            </a:r>
            <a:r>
              <a:rPr kumimoji="1" lang="en-US" altLang="ko-KR" sz="3600" b="1"/>
              <a:t>3</a:t>
            </a:r>
            <a:r>
              <a:rPr kumimoji="1" lang="en-US" altLang="x-none" sz="3600"/>
              <a:t>. </a:t>
            </a:r>
            <a:r>
              <a:rPr kumimoji="1" lang="en-US" altLang="ko-KR" sz="2800"/>
              <a:t>Machine-Level</a:t>
            </a:r>
            <a:r>
              <a:rPr kumimoji="1" lang="ko-KR" altLang="en-US" sz="2800"/>
              <a:t> </a:t>
            </a:r>
            <a:r>
              <a:rPr kumimoji="1" lang="en-US" altLang="ko-KR" sz="2800"/>
              <a:t>Representation</a:t>
            </a:r>
            <a:r>
              <a:rPr kumimoji="1" lang="ko-KR" altLang="en-US" sz="2800"/>
              <a:t> </a:t>
            </a:r>
            <a:r>
              <a:rPr kumimoji="1" lang="en-US" altLang="ko-KR" sz="2800"/>
              <a:t>of</a:t>
            </a:r>
            <a:r>
              <a:rPr kumimoji="1" lang="ko-KR" altLang="en-US" sz="2800"/>
              <a:t> </a:t>
            </a:r>
            <a:r>
              <a:rPr kumimoji="1" lang="en-US" altLang="ko-KR" sz="2800"/>
              <a:t>Programs</a:t>
            </a:r>
            <a:endParaRPr kumimoji="1" lang="x-none" altLang="en-US" sz="3600"/>
          </a:p>
        </p:txBody>
      </p:sp>
      <p:sp>
        <p:nvSpPr>
          <p:cNvPr id="9" name="TextBox 8">
            <a:extLst>
              <a:ext uri="{FF2B5EF4-FFF2-40B4-BE49-F238E27FC236}">
                <a16:creationId xmlns="" xmlns:a16="http://schemas.microsoft.com/office/drawing/2014/main" id="{890D1531-0FDE-F843-AFD8-CB1B108E2E2D}"/>
              </a:ext>
            </a:extLst>
          </p:cNvPr>
          <p:cNvSpPr txBox="1"/>
          <p:nvPr/>
        </p:nvSpPr>
        <p:spPr>
          <a:xfrm>
            <a:off x="2172729" y="2635769"/>
            <a:ext cx="4146590" cy="369332"/>
          </a:xfrm>
          <a:prstGeom prst="rect">
            <a:avLst/>
          </a:prstGeom>
          <a:noFill/>
        </p:spPr>
        <p:txBody>
          <a:bodyPr wrap="square" rtlCol="0">
            <a:spAutoFit/>
          </a:bodyPr>
          <a:lstStyle/>
          <a:p>
            <a:r>
              <a:rPr kumimoji="1" lang="en-US" altLang="x-none" dirty="0"/>
              <a:t>Section </a:t>
            </a:r>
            <a:r>
              <a:rPr kumimoji="1" lang="en-US" altLang="ko-KR" dirty="0" smtClean="0"/>
              <a:t>3</a:t>
            </a:r>
            <a:r>
              <a:rPr kumimoji="1" lang="en-US" altLang="x-none" dirty="0" smtClean="0"/>
              <a:t>.10, 4.1.1, 4.1.2, 4.1.3 </a:t>
            </a:r>
            <a:endParaRPr kumimoji="1" lang="x-none" altLang="en-US"/>
          </a:p>
        </p:txBody>
      </p:sp>
      <p:sp>
        <p:nvSpPr>
          <p:cNvPr id="10" name="TextBox 9">
            <a:extLst>
              <a:ext uri="{FF2B5EF4-FFF2-40B4-BE49-F238E27FC236}">
                <a16:creationId xmlns="" xmlns:a16="http://schemas.microsoft.com/office/drawing/2014/main" id="{C9B46344-F301-F545-8104-706674A525B5}"/>
              </a:ext>
            </a:extLst>
          </p:cNvPr>
          <p:cNvSpPr txBox="1"/>
          <p:nvPr/>
        </p:nvSpPr>
        <p:spPr>
          <a:xfrm>
            <a:off x="4381877" y="4731356"/>
            <a:ext cx="3558011" cy="369332"/>
          </a:xfrm>
          <a:prstGeom prst="rect">
            <a:avLst/>
          </a:prstGeom>
          <a:noFill/>
        </p:spPr>
        <p:txBody>
          <a:bodyPr wrap="square" rtlCol="0">
            <a:spAutoFit/>
          </a:bodyPr>
          <a:lstStyle/>
          <a:p>
            <a:r>
              <a:rPr kumimoji="1" lang="en" altLang="ko-KR" dirty="0"/>
              <a:t>https://</a:t>
            </a:r>
            <a:r>
              <a:rPr kumimoji="1" lang="en" altLang="ko-KR" dirty="0" smtClean="0"/>
              <a:t>github.com/Embeddedroid</a:t>
            </a:r>
            <a:endParaRPr kumimoji="1" lang="en-US" altLang="ko-KR" dirty="0"/>
          </a:p>
        </p:txBody>
      </p:sp>
      <p:sp>
        <p:nvSpPr>
          <p:cNvPr id="11" name="TextBox 10">
            <a:extLst>
              <a:ext uri="{FF2B5EF4-FFF2-40B4-BE49-F238E27FC236}">
                <a16:creationId xmlns="" xmlns:a16="http://schemas.microsoft.com/office/drawing/2014/main" id="{CF79557F-4475-A944-BF6C-D81EFEAFD516}"/>
              </a:ext>
            </a:extLst>
          </p:cNvPr>
          <p:cNvSpPr txBox="1"/>
          <p:nvPr/>
        </p:nvSpPr>
        <p:spPr>
          <a:xfrm>
            <a:off x="5377244" y="4362024"/>
            <a:ext cx="1674720" cy="369332"/>
          </a:xfrm>
          <a:prstGeom prst="rect">
            <a:avLst/>
          </a:prstGeom>
          <a:noFill/>
        </p:spPr>
        <p:txBody>
          <a:bodyPr wrap="square" rtlCol="0">
            <a:spAutoFit/>
          </a:bodyPr>
          <a:lstStyle/>
          <a:p>
            <a:r>
              <a:rPr kumimoji="1" lang="en-US" altLang="ko-KR" b="1" dirty="0" err="1" smtClean="0"/>
              <a:t>Jaeyoung</a:t>
            </a:r>
            <a:r>
              <a:rPr kumimoji="1" lang="en-US" altLang="ko-KR" b="1" dirty="0" smtClean="0"/>
              <a:t> Kang</a:t>
            </a:r>
            <a:endParaRPr kumimoji="1" lang="en-US" altLang="ko-KR" b="1" dirty="0"/>
          </a:p>
        </p:txBody>
      </p:sp>
      <p:sp>
        <p:nvSpPr>
          <p:cNvPr id="12" name="TextBox 11">
            <a:extLst>
              <a:ext uri="{FF2B5EF4-FFF2-40B4-BE49-F238E27FC236}">
                <a16:creationId xmlns="" xmlns:a16="http://schemas.microsoft.com/office/drawing/2014/main" id="{E2A1CA0E-879B-7943-976C-0D928206D4BC}"/>
              </a:ext>
            </a:extLst>
          </p:cNvPr>
          <p:cNvSpPr txBox="1"/>
          <p:nvPr/>
        </p:nvSpPr>
        <p:spPr>
          <a:xfrm>
            <a:off x="5452025" y="5352963"/>
            <a:ext cx="1599939" cy="646331"/>
          </a:xfrm>
          <a:prstGeom prst="rect">
            <a:avLst/>
          </a:prstGeom>
          <a:noFill/>
        </p:spPr>
        <p:txBody>
          <a:bodyPr wrap="square" rtlCol="0">
            <a:spAutoFit/>
          </a:bodyPr>
          <a:lstStyle/>
          <a:p>
            <a:r>
              <a:rPr kumimoji="1" lang="en-US" altLang="ko-KR" dirty="0" smtClean="0"/>
              <a:t>August 19,</a:t>
            </a:r>
            <a:r>
              <a:rPr kumimoji="1" lang="ko-KR" altLang="en-US" dirty="0" smtClean="0"/>
              <a:t> </a:t>
            </a:r>
            <a:r>
              <a:rPr kumimoji="1" lang="en-US" altLang="ko-KR" dirty="0"/>
              <a:t>2021</a:t>
            </a:r>
          </a:p>
        </p:txBody>
      </p:sp>
    </p:spTree>
    <p:extLst>
      <p:ext uri="{BB962C8B-B14F-4D97-AF65-F5344CB8AC3E}">
        <p14:creationId xmlns:p14="http://schemas.microsoft.com/office/powerpoint/2010/main" val="2830562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923330"/>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dirty="0" smtClean="0"/>
              <a:t>Figure 3.43(b) shows portions of the code GCC generates for function </a:t>
            </a:r>
            <a:r>
              <a:rPr kumimoji="1" lang="en-US" altLang="ko-KR" dirty="0" err="1" smtClean="0"/>
              <a:t>vframe</a:t>
            </a:r>
            <a:r>
              <a:rPr kumimoji="1" lang="en-US" altLang="ko-KR" dirty="0" smtClean="0"/>
              <a:t>.</a:t>
            </a:r>
            <a:endParaRPr kumimoji="1" lang="en-US" altLang="ko-KR" dirty="0"/>
          </a:p>
          <a:p>
            <a:pPr>
              <a:lnSpc>
                <a:spcPct val="150000"/>
              </a:lnSpc>
            </a:pPr>
            <a:r>
              <a:rPr kumimoji="1" lang="en-US" altLang="ko-KR" b="1" dirty="0" smtClean="0"/>
              <a:t>	GCC</a:t>
            </a:r>
            <a:r>
              <a:rPr kumimoji="1" lang="ko-KR" altLang="en-US" b="1" dirty="0" smtClean="0"/>
              <a:t>가 </a:t>
            </a:r>
            <a:r>
              <a:rPr kumimoji="1" lang="en-US" altLang="ko-KR" b="1" dirty="0" err="1" smtClean="0"/>
              <a:t>vframe</a:t>
            </a:r>
            <a:r>
              <a:rPr kumimoji="1" lang="en-US" altLang="ko-KR" b="1" dirty="0" smtClean="0"/>
              <a:t> </a:t>
            </a:r>
            <a:r>
              <a:rPr kumimoji="1" lang="ko-KR" altLang="en-US" b="1" dirty="0" smtClean="0"/>
              <a:t>함수를 위해 발생시킨</a:t>
            </a:r>
            <a:r>
              <a:rPr kumimoji="1" lang="en-US" altLang="ko-KR" b="1" dirty="0" smtClean="0"/>
              <a:t> </a:t>
            </a:r>
            <a:r>
              <a:rPr kumimoji="1" lang="ko-KR" altLang="en-US" b="1" dirty="0" smtClean="0"/>
              <a:t>코드의 부분들을 보여준다</a:t>
            </a:r>
            <a:r>
              <a:rPr kumimoji="1" lang="en-US" altLang="ko-KR" b="1" dirty="0" smtClean="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772" y="2080222"/>
            <a:ext cx="450532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7288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923330"/>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dirty="0" smtClean="0"/>
              <a:t>At the beginning of the function, we see code that sets up the stack frame and allocates space for array p.</a:t>
            </a:r>
            <a:r>
              <a:rPr kumimoji="1" lang="en-US" altLang="ko-KR" b="1" dirty="0" smtClean="0"/>
              <a:t>	</a:t>
            </a:r>
            <a:endParaRPr kumimoji="1" lang="en-US" altLang="ko-KR" b="1" dirty="0"/>
          </a:p>
          <a:p>
            <a:pPr>
              <a:lnSpc>
                <a:spcPct val="150000"/>
              </a:lnSpc>
            </a:pPr>
            <a:r>
              <a:rPr kumimoji="1" lang="en-US" altLang="ko-KR" b="1" dirty="0" smtClean="0"/>
              <a:t>	</a:t>
            </a:r>
            <a:r>
              <a:rPr kumimoji="1" lang="ko-KR" altLang="en-US" b="1" dirty="0" smtClean="0"/>
              <a:t>함수의 시작부분에서는</a:t>
            </a:r>
            <a:r>
              <a:rPr kumimoji="1" lang="en-US" altLang="ko-KR" b="1" dirty="0" smtClean="0"/>
              <a:t>, stack frame</a:t>
            </a:r>
            <a:r>
              <a:rPr kumimoji="1" lang="ko-KR" altLang="en-US" b="1" dirty="0" smtClean="0"/>
              <a:t>을 준비하고 배열</a:t>
            </a:r>
            <a:r>
              <a:rPr kumimoji="1" lang="en-US" altLang="ko-KR" b="1" dirty="0"/>
              <a:t> </a:t>
            </a:r>
            <a:r>
              <a:rPr kumimoji="1" lang="en-US" altLang="ko-KR" b="1" dirty="0" smtClean="0"/>
              <a:t>p</a:t>
            </a:r>
            <a:r>
              <a:rPr kumimoji="1" lang="ko-KR" altLang="en-US" b="1" dirty="0" smtClean="0"/>
              <a:t>를 위한 공간을 할당하는 코드를 볼 수 있다</a:t>
            </a:r>
            <a:r>
              <a:rPr kumimoji="1" lang="en-US" altLang="ko-KR" b="1" dirty="0" smtClean="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772" y="2080222"/>
            <a:ext cx="450532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0972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1754326"/>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dirty="0" smtClean="0"/>
              <a:t>The code starts by pushing the current value of %</a:t>
            </a:r>
            <a:r>
              <a:rPr kumimoji="1" lang="en-US" altLang="ko-KR" dirty="0" err="1" smtClean="0"/>
              <a:t>rbp</a:t>
            </a:r>
            <a:r>
              <a:rPr kumimoji="1" lang="en-US" altLang="ko-KR" dirty="0" smtClean="0"/>
              <a:t> onto the stack and setting %</a:t>
            </a:r>
            <a:r>
              <a:rPr kumimoji="1" lang="en-US" altLang="ko-KR" dirty="0" err="1" smtClean="0"/>
              <a:t>rbp</a:t>
            </a:r>
            <a:r>
              <a:rPr kumimoji="1" lang="en-US" altLang="ko-KR" dirty="0" smtClean="0"/>
              <a:t> to point to this stack position.</a:t>
            </a:r>
            <a:r>
              <a:rPr kumimoji="1" lang="en-US" altLang="ko-KR" b="1" dirty="0" smtClean="0"/>
              <a:t>	</a:t>
            </a:r>
            <a:endParaRPr kumimoji="1" lang="en-US" altLang="ko-KR" b="1" dirty="0"/>
          </a:p>
          <a:p>
            <a:r>
              <a:rPr kumimoji="1" lang="en-US" altLang="ko-KR" b="1" dirty="0" smtClean="0"/>
              <a:t>	</a:t>
            </a:r>
            <a:r>
              <a:rPr lang="ko-KR" altLang="en-US" dirty="0" smtClean="0"/>
              <a:t>코드는 </a:t>
            </a:r>
            <a:r>
              <a:rPr lang="en-US" altLang="ko-KR" dirty="0"/>
              <a:t>%</a:t>
            </a:r>
            <a:r>
              <a:rPr lang="en-US" altLang="ko-KR" dirty="0" err="1"/>
              <a:t>rbp</a:t>
            </a:r>
            <a:r>
              <a:rPr lang="ko-KR" altLang="en-US" dirty="0"/>
              <a:t>의 현재 값을 </a:t>
            </a:r>
            <a:r>
              <a:rPr lang="ko-KR" altLang="en-US" dirty="0" err="1"/>
              <a:t>스택에</a:t>
            </a:r>
            <a:r>
              <a:rPr lang="ko-KR" altLang="en-US" dirty="0"/>
              <a:t> </a:t>
            </a:r>
            <a:r>
              <a:rPr lang="ko-KR" altLang="en-US" dirty="0" err="1"/>
              <a:t>푸시하고</a:t>
            </a:r>
            <a:r>
              <a:rPr lang="ko-KR" altLang="en-US" dirty="0"/>
              <a:t> </a:t>
            </a:r>
            <a:r>
              <a:rPr lang="en-US" altLang="ko-KR" dirty="0"/>
              <a:t>%</a:t>
            </a:r>
            <a:r>
              <a:rPr lang="en-US" altLang="ko-KR" dirty="0" err="1"/>
              <a:t>rbp</a:t>
            </a:r>
            <a:r>
              <a:rPr lang="ko-KR" altLang="en-US" dirty="0"/>
              <a:t>가 이 </a:t>
            </a:r>
            <a:r>
              <a:rPr lang="ko-KR" altLang="en-US" dirty="0" err="1"/>
              <a:t>스택</a:t>
            </a:r>
            <a:r>
              <a:rPr lang="ko-KR" altLang="en-US" dirty="0"/>
              <a:t> 위치를 가리키도록 </a:t>
            </a:r>
            <a:r>
              <a:rPr lang="ko-KR" altLang="en-US" dirty="0" smtClean="0"/>
              <a:t>설정하면서 시작</a:t>
            </a:r>
            <a:r>
              <a:rPr lang="en-US" altLang="ko-KR" dirty="0" smtClean="0"/>
              <a:t>.</a:t>
            </a:r>
            <a:endParaRPr lang="ko-KR" altLang="en-US" dirty="0"/>
          </a:p>
          <a:p>
            <a:r>
              <a:rPr lang="ko-KR" altLang="en-US" dirty="0"/>
              <a:t/>
            </a:r>
            <a:br>
              <a:rPr lang="ko-KR" altLang="en-US" dirty="0"/>
            </a:br>
            <a:endParaRPr kumimoji="1" lang="en-US" altLang="ko-KR" b="1" dirty="0" smtClean="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246" b="72058"/>
          <a:stretch/>
        </p:blipFill>
        <p:spPr bwMode="auto">
          <a:xfrm>
            <a:off x="1901228" y="2977369"/>
            <a:ext cx="8587340" cy="1811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502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1754326"/>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dirty="0" smtClean="0"/>
              <a:t>Next, it allocates 16 bytes on the stack, the first 8 of which are used to store local variable </a:t>
            </a:r>
            <a:r>
              <a:rPr kumimoji="1" lang="en-US" altLang="ko-KR" dirty="0" err="1" smtClean="0"/>
              <a:t>i</a:t>
            </a:r>
            <a:r>
              <a:rPr kumimoji="1" lang="en-US" altLang="ko-KR" dirty="0" smtClean="0"/>
              <a:t>, and the second 8 of which are unused.</a:t>
            </a:r>
          </a:p>
          <a:p>
            <a:r>
              <a:rPr kumimoji="1" lang="en-US" altLang="ko-KR" b="1" dirty="0" smtClean="0"/>
              <a:t>	</a:t>
            </a:r>
            <a:r>
              <a:rPr lang="ko-KR" altLang="en-US" dirty="0"/>
              <a:t>다음으로 </a:t>
            </a:r>
            <a:r>
              <a:rPr lang="ko-KR" altLang="en-US" dirty="0" err="1"/>
              <a:t>스택에</a:t>
            </a:r>
            <a:r>
              <a:rPr lang="ko-KR" altLang="en-US" dirty="0"/>
              <a:t> </a:t>
            </a:r>
            <a:r>
              <a:rPr lang="en-US" altLang="ko-KR" dirty="0"/>
              <a:t>16</a:t>
            </a:r>
            <a:r>
              <a:rPr lang="ko-KR" altLang="en-US" dirty="0"/>
              <a:t>바이트를 할당합니다</a:t>
            </a:r>
            <a:r>
              <a:rPr lang="en-US" altLang="ko-KR" dirty="0"/>
              <a:t>. </a:t>
            </a:r>
            <a:r>
              <a:rPr lang="ko-KR" altLang="en-US" dirty="0"/>
              <a:t>그 중 처음 </a:t>
            </a:r>
            <a:r>
              <a:rPr lang="en-US" altLang="ko-KR" dirty="0"/>
              <a:t>8</a:t>
            </a:r>
            <a:r>
              <a:rPr lang="ko-KR" altLang="en-US" dirty="0"/>
              <a:t>바이트는 지역 변수 </a:t>
            </a:r>
            <a:r>
              <a:rPr lang="en-US" altLang="ko-KR" dirty="0" err="1"/>
              <a:t>i</a:t>
            </a:r>
            <a:r>
              <a:rPr lang="ko-KR" altLang="en-US" dirty="0" err="1"/>
              <a:t>를</a:t>
            </a:r>
            <a:r>
              <a:rPr lang="ko-KR" altLang="en-US" dirty="0"/>
              <a:t> 저장하는 데 사용되고 두 번째 </a:t>
            </a:r>
            <a:r>
              <a:rPr lang="en-US" altLang="ko-KR" dirty="0"/>
              <a:t>8</a:t>
            </a:r>
            <a:r>
              <a:rPr lang="ko-KR" altLang="en-US" dirty="0"/>
              <a:t>바이트는 사용되지 않습니다</a:t>
            </a:r>
            <a:r>
              <a:rPr lang="en-US" altLang="ko-KR" dirty="0" smtClean="0"/>
              <a:t>.</a:t>
            </a:r>
            <a:r>
              <a:rPr lang="ko-KR" altLang="en-US" dirty="0"/>
              <a:t/>
            </a:r>
            <a:br>
              <a:rPr lang="ko-KR" altLang="en-US" dirty="0"/>
            </a:br>
            <a:endParaRPr kumimoji="1" lang="en-US" altLang="ko-KR" b="1" dirty="0" smtClean="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499" b="71750"/>
          <a:stretch/>
        </p:blipFill>
        <p:spPr bwMode="auto">
          <a:xfrm>
            <a:off x="588476" y="3281880"/>
            <a:ext cx="11170530" cy="1385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p:nvPr/>
        </p:nvCxnSpPr>
        <p:spPr>
          <a:xfrm flipH="1">
            <a:off x="10873212" y="4427145"/>
            <a:ext cx="516047" cy="36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131235" y="3974471"/>
            <a:ext cx="1232132" cy="369332"/>
          </a:xfrm>
          <a:prstGeom prst="rect">
            <a:avLst/>
          </a:prstGeom>
          <a:noFill/>
        </p:spPr>
        <p:txBody>
          <a:bodyPr wrap="none" rtlCol="0">
            <a:spAutoFit/>
          </a:bodyPr>
          <a:lstStyle/>
          <a:p>
            <a:r>
              <a:rPr lang="ko-KR" altLang="en-US" dirty="0" smtClean="0"/>
              <a:t>처음</a:t>
            </a:r>
            <a:r>
              <a:rPr lang="en-US" altLang="ko-KR" dirty="0" smtClean="0"/>
              <a:t> 8byte</a:t>
            </a:r>
            <a:endParaRPr lang="ko-KR" altLang="en-US" dirty="0"/>
          </a:p>
        </p:txBody>
      </p:sp>
    </p:spTree>
    <p:extLst>
      <p:ext uri="{BB962C8B-B14F-4D97-AF65-F5344CB8AC3E}">
        <p14:creationId xmlns:p14="http://schemas.microsoft.com/office/powerpoint/2010/main" val="3106948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2169825"/>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dirty="0" smtClean="0"/>
              <a:t>Then it allocates space for array p. The details for how much space it allocates and where it positions p within this space are explored in Practice Problem 3.49…</a:t>
            </a:r>
          </a:p>
          <a:p>
            <a:pPr>
              <a:lnSpc>
                <a:spcPct val="150000"/>
              </a:lnSpc>
            </a:pPr>
            <a:r>
              <a:rPr kumimoji="1" lang="en-US" altLang="ko-KR" dirty="0" smtClean="0"/>
              <a:t>S1 : stack pointer’s address (4</a:t>
            </a:r>
            <a:r>
              <a:rPr kumimoji="1" lang="ko-KR" altLang="en-US" dirty="0" smtClean="0"/>
              <a:t>줄의 </a:t>
            </a:r>
            <a:r>
              <a:rPr kumimoji="1" lang="en-US" altLang="ko-KR" dirty="0" err="1" smtClean="0"/>
              <a:t>subq</a:t>
            </a:r>
            <a:r>
              <a:rPr kumimoji="1" lang="ko-KR" altLang="en-US" dirty="0" smtClean="0"/>
              <a:t>지시어 실행한 후</a:t>
            </a:r>
            <a:r>
              <a:rPr kumimoji="1" lang="en-US" altLang="ko-KR" dirty="0" smtClean="0"/>
              <a:t>) </a:t>
            </a:r>
            <a:r>
              <a:rPr kumimoji="1" lang="en-US" altLang="ko-KR" dirty="0" smtClean="0">
                <a:sym typeface="Wingdings" panose="05000000000000000000" pitchFamily="2" charset="2"/>
              </a:rPr>
              <a:t> </a:t>
            </a:r>
            <a:r>
              <a:rPr kumimoji="1" lang="en-US" altLang="ko-KR" dirty="0" err="1" smtClean="0">
                <a:sym typeface="Wingdings" panose="05000000000000000000" pitchFamily="2" charset="2"/>
              </a:rPr>
              <a:t>subq</a:t>
            </a:r>
            <a:r>
              <a:rPr kumimoji="1" lang="ko-KR" altLang="en-US" dirty="0" smtClean="0">
                <a:sym typeface="Wingdings" panose="05000000000000000000" pitchFamily="2" charset="2"/>
              </a:rPr>
              <a:t>는 지역변수 </a:t>
            </a:r>
            <a:r>
              <a:rPr kumimoji="1" lang="en-US" altLang="ko-KR" dirty="0" err="1" smtClean="0">
                <a:sym typeface="Wingdings" panose="05000000000000000000" pitchFamily="2" charset="2"/>
              </a:rPr>
              <a:t>i</a:t>
            </a:r>
            <a:r>
              <a:rPr kumimoji="1" lang="ko-KR" altLang="en-US" dirty="0" err="1" smtClean="0">
                <a:sym typeface="Wingdings" panose="05000000000000000000" pitchFamily="2" charset="2"/>
              </a:rPr>
              <a:t>를</a:t>
            </a:r>
            <a:r>
              <a:rPr kumimoji="1" lang="ko-KR" altLang="en-US" dirty="0" smtClean="0">
                <a:sym typeface="Wingdings" panose="05000000000000000000" pitchFamily="2" charset="2"/>
              </a:rPr>
              <a:t> 위한 공간 할당</a:t>
            </a:r>
            <a:endParaRPr kumimoji="1" lang="en-US" altLang="ko-KR" dirty="0" smtClean="0">
              <a:sym typeface="Wingdings" panose="05000000000000000000" pitchFamily="2" charset="2"/>
            </a:endParaRPr>
          </a:p>
          <a:p>
            <a:pPr>
              <a:lnSpc>
                <a:spcPct val="150000"/>
              </a:lnSpc>
            </a:pPr>
            <a:r>
              <a:rPr kumimoji="1" lang="en-US" altLang="ko-KR" dirty="0" smtClean="0">
                <a:sym typeface="Wingdings" panose="05000000000000000000" pitchFamily="2" charset="2"/>
              </a:rPr>
              <a:t>S2 : </a:t>
            </a:r>
            <a:r>
              <a:rPr kumimoji="1" lang="en-US" altLang="ko-KR" dirty="0"/>
              <a:t>stack pointer’s address </a:t>
            </a:r>
            <a:r>
              <a:rPr kumimoji="1" lang="en-US" altLang="ko-KR" dirty="0" smtClean="0"/>
              <a:t>(7</a:t>
            </a:r>
            <a:r>
              <a:rPr kumimoji="1" lang="ko-KR" altLang="en-US" dirty="0" smtClean="0"/>
              <a:t>줄의 </a:t>
            </a:r>
            <a:r>
              <a:rPr kumimoji="1" lang="en-US" altLang="ko-KR" dirty="0" err="1" smtClean="0"/>
              <a:t>subq</a:t>
            </a:r>
            <a:r>
              <a:rPr kumimoji="1" lang="ko-KR" altLang="en-US" dirty="0"/>
              <a:t>지시어 실행한 후</a:t>
            </a:r>
            <a:r>
              <a:rPr kumimoji="1" lang="en-US" altLang="ko-KR" dirty="0"/>
              <a:t>) </a:t>
            </a:r>
            <a:r>
              <a:rPr kumimoji="1" lang="en-US" altLang="ko-KR" dirty="0">
                <a:sym typeface="Wingdings" panose="05000000000000000000" pitchFamily="2" charset="2"/>
              </a:rPr>
              <a:t> </a:t>
            </a:r>
            <a:r>
              <a:rPr kumimoji="1" lang="en-US" altLang="ko-KR" dirty="0" err="1">
                <a:sym typeface="Wingdings" panose="05000000000000000000" pitchFamily="2" charset="2"/>
              </a:rPr>
              <a:t>subq</a:t>
            </a:r>
            <a:r>
              <a:rPr kumimoji="1" lang="ko-KR" altLang="en-US" dirty="0">
                <a:sym typeface="Wingdings" panose="05000000000000000000" pitchFamily="2" charset="2"/>
              </a:rPr>
              <a:t>는 </a:t>
            </a:r>
            <a:r>
              <a:rPr kumimoji="1" lang="ko-KR" altLang="en-US" dirty="0" smtClean="0">
                <a:sym typeface="Wingdings" panose="05000000000000000000" pitchFamily="2" charset="2"/>
              </a:rPr>
              <a:t>로컬 배열 </a:t>
            </a:r>
            <a:r>
              <a:rPr kumimoji="1" lang="en-US" altLang="ko-KR" dirty="0" smtClean="0">
                <a:sym typeface="Wingdings" panose="05000000000000000000" pitchFamily="2" charset="2"/>
              </a:rPr>
              <a:t>p</a:t>
            </a:r>
            <a:r>
              <a:rPr kumimoji="1" lang="ko-KR" altLang="en-US" dirty="0" smtClean="0">
                <a:sym typeface="Wingdings" panose="05000000000000000000" pitchFamily="2" charset="2"/>
              </a:rPr>
              <a:t>를 </a:t>
            </a:r>
            <a:r>
              <a:rPr kumimoji="1" lang="ko-KR" altLang="en-US" dirty="0">
                <a:sym typeface="Wingdings" panose="05000000000000000000" pitchFamily="2" charset="2"/>
              </a:rPr>
              <a:t>위한 공간 </a:t>
            </a:r>
            <a:r>
              <a:rPr kumimoji="1" lang="ko-KR" altLang="en-US" dirty="0" smtClean="0">
                <a:sym typeface="Wingdings" panose="05000000000000000000" pitchFamily="2" charset="2"/>
              </a:rPr>
              <a:t>할당</a:t>
            </a:r>
            <a:endParaRPr kumimoji="1" lang="en-US" altLang="ko-KR" dirty="0" smtClean="0">
              <a:sym typeface="Wingdings" panose="05000000000000000000" pitchFamily="2" charset="2"/>
            </a:endParaRPr>
          </a:p>
          <a:p>
            <a:pPr>
              <a:lnSpc>
                <a:spcPct val="150000"/>
              </a:lnSpc>
            </a:pPr>
            <a:r>
              <a:rPr kumimoji="1" lang="ko-KR" altLang="en-US" dirty="0" smtClean="0">
                <a:sym typeface="Wingdings" panose="05000000000000000000" pitchFamily="2" charset="2"/>
              </a:rPr>
              <a:t>고로</a:t>
            </a:r>
            <a:r>
              <a:rPr kumimoji="1" lang="en-US" altLang="ko-KR" dirty="0" smtClean="0">
                <a:sym typeface="Wingdings" panose="05000000000000000000" pitchFamily="2" charset="2"/>
              </a:rPr>
              <a:t>, p</a:t>
            </a:r>
            <a:r>
              <a:rPr kumimoji="1" lang="ko-KR" altLang="en-US" dirty="0" smtClean="0">
                <a:sym typeface="Wingdings" panose="05000000000000000000" pitchFamily="2" charset="2"/>
              </a:rPr>
              <a:t>는 </a:t>
            </a:r>
            <a:r>
              <a:rPr kumimoji="1" lang="en-US" altLang="ko-KR" dirty="0" smtClean="0">
                <a:sym typeface="Wingdings" panose="05000000000000000000" pitchFamily="2" charset="2"/>
              </a:rPr>
              <a:t>%r8, %</a:t>
            </a:r>
            <a:r>
              <a:rPr kumimoji="1" lang="en-US" altLang="ko-KR" dirty="0" err="1" smtClean="0">
                <a:sym typeface="Wingdings" panose="05000000000000000000" pitchFamily="2" charset="2"/>
              </a:rPr>
              <a:t>rcx</a:t>
            </a:r>
            <a:r>
              <a:rPr kumimoji="1" lang="en-US" altLang="ko-KR" dirty="0" smtClean="0">
                <a:sym typeface="Wingdings" panose="05000000000000000000" pitchFamily="2" charset="2"/>
              </a:rPr>
              <a:t> </a:t>
            </a:r>
            <a:r>
              <a:rPr kumimoji="1" lang="ko-KR" altLang="en-US" dirty="0" smtClean="0">
                <a:sym typeface="Wingdings" panose="05000000000000000000" pitchFamily="2" charset="2"/>
              </a:rPr>
              <a:t>레지스터에 할당된 값을 나타냄 </a:t>
            </a:r>
            <a:r>
              <a:rPr kumimoji="1" lang="en-US" altLang="ko-KR" dirty="0" smtClean="0">
                <a:sym typeface="Wingdings" panose="05000000000000000000" pitchFamily="2" charset="2"/>
              </a:rPr>
              <a:t>(10-11</a:t>
            </a:r>
            <a:r>
              <a:rPr kumimoji="1" lang="ko-KR" altLang="en-US" dirty="0" smtClean="0">
                <a:sym typeface="Wingdings" panose="05000000000000000000" pitchFamily="2" charset="2"/>
              </a:rPr>
              <a:t>줄</a:t>
            </a:r>
            <a:r>
              <a:rPr kumimoji="1" lang="en-US" altLang="ko-KR" dirty="0" smtClean="0">
                <a:sym typeface="Wingdings" panose="05000000000000000000" pitchFamily="2" charset="2"/>
              </a:rPr>
              <a:t>)</a:t>
            </a:r>
            <a:r>
              <a:rPr lang="ko-KR" altLang="en-US" dirty="0">
                <a:sym typeface="Wingdings" panose="05000000000000000000" pitchFamily="2" charset="2"/>
              </a:rPr>
              <a:t> </a:t>
            </a:r>
            <a:r>
              <a:rPr lang="en-US" altLang="ko-KR" dirty="0" smtClean="0">
                <a:sym typeface="Wingdings" panose="05000000000000000000" pitchFamily="2" charset="2"/>
              </a:rPr>
              <a:t> </a:t>
            </a:r>
            <a:r>
              <a:rPr lang="ko-KR" altLang="en-US" dirty="0" smtClean="0">
                <a:sym typeface="Wingdings" panose="05000000000000000000" pitchFamily="2" charset="2"/>
              </a:rPr>
              <a:t>두 레지스터 모두 배열 </a:t>
            </a:r>
            <a:r>
              <a:rPr lang="en-US" altLang="ko-KR" dirty="0" smtClean="0">
                <a:sym typeface="Wingdings" panose="05000000000000000000" pitchFamily="2" charset="2"/>
              </a:rPr>
              <a:t>p </a:t>
            </a:r>
            <a:r>
              <a:rPr lang="ko-KR" altLang="en-US" dirty="0" smtClean="0">
                <a:sym typeface="Wingdings" panose="05000000000000000000" pitchFamily="2" charset="2"/>
              </a:rPr>
              <a:t>참조에 사용됨</a:t>
            </a:r>
            <a:endParaRPr kumimoji="1" lang="en-US" altLang="ko-KR" b="1" dirty="0" smtClean="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5062" b="49134"/>
          <a:stretch/>
        </p:blipFill>
        <p:spPr bwMode="auto">
          <a:xfrm>
            <a:off x="329568" y="3677504"/>
            <a:ext cx="11170530" cy="2802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12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2585323"/>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dirty="0" smtClean="0"/>
              <a:t>T</a:t>
            </a:r>
            <a:r>
              <a:rPr lang="en-US" altLang="ko-KR" dirty="0" smtClean="0"/>
              <a:t>he </a:t>
            </a:r>
            <a:r>
              <a:rPr lang="en-US" altLang="ko-KR" dirty="0" err="1"/>
              <a:t>leaq</a:t>
            </a:r>
            <a:r>
              <a:rPr lang="en-US" altLang="ko-KR" dirty="0"/>
              <a:t> instruction of line 5 computes the value 8n + </a:t>
            </a:r>
            <a:r>
              <a:rPr lang="en-US" altLang="ko-KR" dirty="0" smtClean="0"/>
              <a:t>22</a:t>
            </a:r>
          </a:p>
          <a:p>
            <a:pPr>
              <a:lnSpc>
                <a:spcPct val="150000"/>
              </a:lnSpc>
            </a:pPr>
            <a:r>
              <a:rPr kumimoji="1" lang="en-US" altLang="x-none" dirty="0"/>
              <a:t>•</a:t>
            </a:r>
            <a:r>
              <a:rPr kumimoji="1" lang="ko-KR" altLang="en-US" dirty="0"/>
              <a:t> </a:t>
            </a:r>
            <a:r>
              <a:rPr kumimoji="1" lang="en-US" altLang="ko-KR" dirty="0" smtClean="0"/>
              <a:t>Then, </a:t>
            </a:r>
            <a:r>
              <a:rPr lang="en-US" altLang="ko-KR" dirty="0" smtClean="0"/>
              <a:t>rounded </a:t>
            </a:r>
            <a:r>
              <a:rPr lang="en-US" altLang="ko-KR" dirty="0"/>
              <a:t>down to the nearest multiple of 16 by the </a:t>
            </a:r>
            <a:r>
              <a:rPr lang="en-US" altLang="ko-KR" dirty="0" err="1"/>
              <a:t>andq</a:t>
            </a:r>
            <a:r>
              <a:rPr lang="en-US" altLang="ko-KR" dirty="0"/>
              <a:t> instruction of line </a:t>
            </a:r>
            <a:r>
              <a:rPr lang="en-US" altLang="ko-KR" dirty="0" smtClean="0"/>
              <a:t>6 </a:t>
            </a:r>
          </a:p>
          <a:p>
            <a:pPr>
              <a:lnSpc>
                <a:spcPct val="150000"/>
              </a:lnSpc>
            </a:pPr>
            <a:r>
              <a:rPr lang="en-US" altLang="ko-KR" dirty="0"/>
              <a:t>	</a:t>
            </a:r>
            <a:r>
              <a:rPr lang="en-US" altLang="ko-KR" dirty="0" smtClean="0"/>
              <a:t>8n+22 </a:t>
            </a:r>
            <a:r>
              <a:rPr lang="ko-KR" altLang="en-US" dirty="0" smtClean="0"/>
              <a:t>계산 후 그 값을 가장 가까운 </a:t>
            </a:r>
            <a:r>
              <a:rPr lang="en-US" altLang="ko-KR" dirty="0" smtClean="0"/>
              <a:t>16</a:t>
            </a:r>
            <a:r>
              <a:rPr lang="ko-KR" altLang="en-US" dirty="0" smtClean="0"/>
              <a:t>의 배수로 </a:t>
            </a:r>
            <a:r>
              <a:rPr lang="ko-KR" altLang="en-US" dirty="0" err="1" smtClean="0"/>
              <a:t>내림한다</a:t>
            </a:r>
            <a:r>
              <a:rPr lang="en-US" altLang="ko-KR" dirty="0" smtClean="0"/>
              <a:t>. </a:t>
            </a:r>
            <a:r>
              <a:rPr lang="en-US" altLang="ko-KR" dirty="0" smtClean="0">
                <a:sym typeface="Wingdings" panose="05000000000000000000" pitchFamily="2" charset="2"/>
              </a:rPr>
              <a:t></a:t>
            </a:r>
            <a:r>
              <a:rPr lang="en-US" altLang="ko-KR" dirty="0"/>
              <a:t>8n + </a:t>
            </a:r>
            <a:r>
              <a:rPr lang="en-US" altLang="ko-KR" dirty="0" smtClean="0"/>
              <a:t>8(n</a:t>
            </a:r>
            <a:r>
              <a:rPr lang="ko-KR" altLang="en-US" dirty="0" smtClean="0"/>
              <a:t>이</a:t>
            </a:r>
            <a:r>
              <a:rPr lang="en-US" altLang="ko-KR" dirty="0"/>
              <a:t> </a:t>
            </a:r>
            <a:r>
              <a:rPr lang="ko-KR" altLang="en-US" dirty="0" smtClean="0"/>
              <a:t>홀수</a:t>
            </a:r>
            <a:r>
              <a:rPr lang="en-US" altLang="ko-KR" dirty="0" smtClean="0"/>
              <a:t>), 8n+16(n</a:t>
            </a:r>
            <a:r>
              <a:rPr lang="ko-KR" altLang="en-US" dirty="0" smtClean="0"/>
              <a:t>이 짝수</a:t>
            </a:r>
            <a:r>
              <a:rPr lang="en-US" altLang="ko-KR" dirty="0" smtClean="0"/>
              <a:t>)</a:t>
            </a:r>
          </a:p>
          <a:p>
            <a:pPr>
              <a:lnSpc>
                <a:spcPct val="150000"/>
              </a:lnSpc>
            </a:pPr>
            <a:r>
              <a:rPr lang="en-US" altLang="ko-KR" dirty="0"/>
              <a:t>	</a:t>
            </a:r>
            <a:r>
              <a:rPr lang="ko-KR" altLang="en-US" dirty="0" err="1" smtClean="0"/>
              <a:t>그다음</a:t>
            </a:r>
            <a:r>
              <a:rPr lang="ko-KR" altLang="en-US" dirty="0" smtClean="0"/>
              <a:t> </a:t>
            </a:r>
            <a:r>
              <a:rPr lang="en-US" altLang="ko-KR" dirty="0" smtClean="0"/>
              <a:t>7 </a:t>
            </a:r>
            <a:r>
              <a:rPr lang="ko-KR" altLang="en-US" dirty="0" smtClean="0"/>
              <a:t>줄에서 보듯이 </a:t>
            </a:r>
            <a:r>
              <a:rPr lang="en-US" altLang="ko-KR" dirty="0" smtClean="0"/>
              <a:t>s1</a:t>
            </a:r>
            <a:r>
              <a:rPr lang="ko-KR" altLang="en-US" dirty="0" smtClean="0"/>
              <a:t>에서 이 값을 뺀다</a:t>
            </a:r>
            <a:r>
              <a:rPr lang="en-US" altLang="ko-KR" dirty="0" smtClean="0"/>
              <a:t>. </a:t>
            </a:r>
            <a:r>
              <a:rPr lang="ko-KR" altLang="en-US" dirty="0" smtClean="0"/>
              <a:t>그것이 </a:t>
            </a:r>
            <a:r>
              <a:rPr lang="en-US" altLang="ko-KR" dirty="0" smtClean="0"/>
              <a:t>s2 (s2=s1-</a:t>
            </a:r>
            <a:r>
              <a:rPr lang="ko-KR" altLang="en-US" i="1" u="sng" dirty="0" err="1" smtClean="0"/>
              <a:t>위에서나온값</a:t>
            </a:r>
            <a:r>
              <a:rPr lang="en-US" altLang="ko-KR" dirty="0" smtClean="0"/>
              <a:t>)</a:t>
            </a:r>
          </a:p>
          <a:p>
            <a:pPr>
              <a:lnSpc>
                <a:spcPct val="150000"/>
              </a:lnSpc>
            </a:pPr>
            <a:r>
              <a:rPr kumimoji="1" lang="en-US" altLang="x-none" dirty="0"/>
              <a:t>• </a:t>
            </a:r>
            <a:r>
              <a:rPr lang="en-US" altLang="ko-KR" dirty="0"/>
              <a:t>The three instructions in this sequence round s2 up to the nearest multiple of 8</a:t>
            </a:r>
            <a:r>
              <a:rPr lang="en-US" altLang="ko-KR" dirty="0" smtClean="0"/>
              <a:t>.</a:t>
            </a:r>
          </a:p>
          <a:p>
            <a:pPr>
              <a:lnSpc>
                <a:spcPct val="150000"/>
              </a:lnSpc>
            </a:pPr>
            <a:r>
              <a:rPr kumimoji="1" lang="en-US" altLang="ko-KR" b="1" dirty="0"/>
              <a:t>	</a:t>
            </a:r>
            <a:r>
              <a:rPr kumimoji="1" lang="en-US" altLang="ko-KR" b="1" dirty="0" smtClean="0"/>
              <a:t>s2</a:t>
            </a:r>
            <a:r>
              <a:rPr kumimoji="1" lang="ko-KR" altLang="en-US" b="1" dirty="0" smtClean="0"/>
              <a:t>에</a:t>
            </a:r>
            <a:r>
              <a:rPr kumimoji="1" lang="en-US" altLang="ko-KR" b="1" dirty="0" smtClean="0"/>
              <a:t> 7</a:t>
            </a:r>
            <a:r>
              <a:rPr kumimoji="1" lang="ko-KR" altLang="en-US" b="1" dirty="0" smtClean="0"/>
              <a:t>더한 다음</a:t>
            </a:r>
            <a:r>
              <a:rPr kumimoji="1" lang="en-US" altLang="ko-KR" b="1" dirty="0" smtClean="0"/>
              <a:t>(8</a:t>
            </a:r>
            <a:r>
              <a:rPr kumimoji="1" lang="ko-KR" altLang="en-US" b="1" dirty="0" smtClean="0"/>
              <a:t>줄</a:t>
            </a:r>
            <a:r>
              <a:rPr kumimoji="1" lang="en-US" altLang="ko-KR" b="1" dirty="0" smtClean="0"/>
              <a:t>) 8</a:t>
            </a:r>
            <a:r>
              <a:rPr kumimoji="1" lang="ko-KR" altLang="en-US" b="1" dirty="0" smtClean="0"/>
              <a:t>으로 나누고  값을 가장 가까운 </a:t>
            </a:r>
            <a:r>
              <a:rPr kumimoji="1" lang="en-US" altLang="ko-KR" b="1" dirty="0" smtClean="0"/>
              <a:t>8</a:t>
            </a:r>
            <a:r>
              <a:rPr kumimoji="1" lang="ko-KR" altLang="en-US" b="1" dirty="0" smtClean="0"/>
              <a:t>의 배수로 </a:t>
            </a:r>
            <a:r>
              <a:rPr kumimoji="1" lang="ko-KR" altLang="en-US" b="1" dirty="0" err="1" smtClean="0"/>
              <a:t>내림한다</a:t>
            </a:r>
            <a:r>
              <a:rPr kumimoji="1" lang="en-US" altLang="ko-KR" b="1" dirty="0" smtClean="0"/>
              <a:t>.</a:t>
            </a:r>
            <a:r>
              <a:rPr kumimoji="1" lang="ko-KR" altLang="en-US" b="1" dirty="0" smtClean="0"/>
              <a:t> </a:t>
            </a:r>
            <a:endParaRPr kumimoji="1" lang="en-US" altLang="ko-KR" b="1" dirty="0" smtClean="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5062" b="49134"/>
          <a:stretch/>
        </p:blipFill>
        <p:spPr bwMode="auto">
          <a:xfrm>
            <a:off x="329568" y="3677504"/>
            <a:ext cx="11170530" cy="2802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3756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1754326"/>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lang="en-US" altLang="ko-KR" dirty="0"/>
              <a:t>(1) allocated at least 8n bytes on the stack and (2) positioned array p within the allocated region such that at least 8n bytes are available for its use</a:t>
            </a:r>
            <a:r>
              <a:rPr lang="en-US" altLang="ko-KR" dirty="0" smtClean="0"/>
              <a:t>.</a:t>
            </a:r>
          </a:p>
          <a:p>
            <a:pPr>
              <a:lnSpc>
                <a:spcPct val="150000"/>
              </a:lnSpc>
            </a:pPr>
            <a:r>
              <a:rPr kumimoji="1" lang="en-US" altLang="ko-KR" b="1" dirty="0"/>
              <a:t>	</a:t>
            </a:r>
            <a:r>
              <a:rPr kumimoji="1" lang="en-US" altLang="ko-KR" dirty="0" smtClean="0"/>
              <a:t>(1) </a:t>
            </a:r>
            <a:r>
              <a:rPr kumimoji="1" lang="ko-KR" altLang="en-US" dirty="0" smtClean="0"/>
              <a:t>최소 </a:t>
            </a:r>
            <a:r>
              <a:rPr kumimoji="1" lang="en-US" altLang="ko-KR" dirty="0" smtClean="0"/>
              <a:t>8n </a:t>
            </a:r>
            <a:r>
              <a:rPr kumimoji="1" lang="ko-KR" altLang="en-US" dirty="0" smtClean="0"/>
              <a:t>바이트가 </a:t>
            </a:r>
            <a:r>
              <a:rPr kumimoji="1" lang="en-US" altLang="ko-KR" dirty="0" smtClean="0"/>
              <a:t>stack</a:t>
            </a:r>
            <a:r>
              <a:rPr kumimoji="1" lang="ko-KR" altLang="en-US" dirty="0" smtClean="0"/>
              <a:t>에</a:t>
            </a:r>
            <a:r>
              <a:rPr kumimoji="1" lang="en-US" altLang="ko-KR" dirty="0"/>
              <a:t> </a:t>
            </a:r>
            <a:r>
              <a:rPr kumimoji="1" lang="ko-KR" altLang="en-US" dirty="0" smtClean="0"/>
              <a:t>할당됨 </a:t>
            </a:r>
            <a:endParaRPr kumimoji="1" lang="en-US" altLang="ko-KR" dirty="0" smtClean="0"/>
          </a:p>
          <a:p>
            <a:pPr>
              <a:lnSpc>
                <a:spcPct val="150000"/>
              </a:lnSpc>
            </a:pPr>
            <a:r>
              <a:rPr kumimoji="1" lang="en-US" altLang="ko-KR" b="1" dirty="0"/>
              <a:t>	</a:t>
            </a:r>
            <a:r>
              <a:rPr kumimoji="1" lang="en-US" altLang="ko-KR" dirty="0" smtClean="0"/>
              <a:t>(2) </a:t>
            </a:r>
            <a:r>
              <a:rPr kumimoji="1" lang="ko-KR" altLang="en-US" dirty="0" smtClean="0"/>
              <a:t>할당된 위치의 배열 </a:t>
            </a:r>
            <a:r>
              <a:rPr kumimoji="1" lang="en-US" altLang="ko-KR" dirty="0" smtClean="0"/>
              <a:t>p</a:t>
            </a:r>
            <a:r>
              <a:rPr kumimoji="1" lang="ko-KR" altLang="en-US" dirty="0" smtClean="0"/>
              <a:t>는 최소 </a:t>
            </a:r>
            <a:r>
              <a:rPr kumimoji="1" lang="en-US" altLang="ko-KR" dirty="0" smtClean="0"/>
              <a:t>8n </a:t>
            </a:r>
            <a:r>
              <a:rPr kumimoji="1" lang="ko-KR" altLang="en-US" dirty="0" smtClean="0"/>
              <a:t>바이트를 사용할 수 있다</a:t>
            </a:r>
            <a:r>
              <a:rPr kumimoji="1" lang="en-US" altLang="ko-KR" dirty="0" smtClean="0"/>
              <a:t>.</a:t>
            </a:r>
            <a:endParaRPr kumimoji="1" lang="en-US" altLang="ko-KR" b="1" dirty="0" smtClean="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5062" b="49134"/>
          <a:stretch/>
        </p:blipFill>
        <p:spPr bwMode="auto">
          <a:xfrm>
            <a:off x="329568" y="3677504"/>
            <a:ext cx="11170530" cy="2802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7502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923330"/>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dirty="0" smtClean="0"/>
              <a:t>The code for the initialization loop shows examples of how local variables </a:t>
            </a:r>
            <a:r>
              <a:rPr kumimoji="1" lang="en-US" altLang="ko-KR" dirty="0" err="1" smtClean="0"/>
              <a:t>i</a:t>
            </a:r>
            <a:r>
              <a:rPr kumimoji="1" lang="en-US" altLang="ko-KR" dirty="0" smtClean="0"/>
              <a:t> and p are referenced.</a:t>
            </a:r>
            <a:r>
              <a:rPr kumimoji="1" lang="en-US" altLang="ko-KR" b="1" dirty="0" smtClean="0"/>
              <a:t>	</a:t>
            </a:r>
            <a:endParaRPr kumimoji="1" lang="en-US" altLang="ko-KR" b="1" dirty="0"/>
          </a:p>
          <a:p>
            <a:pPr>
              <a:lnSpc>
                <a:spcPct val="150000"/>
              </a:lnSpc>
            </a:pPr>
            <a:r>
              <a:rPr kumimoji="1" lang="en-US" altLang="ko-KR" dirty="0" smtClean="0"/>
              <a:t>	</a:t>
            </a:r>
            <a:r>
              <a:rPr kumimoji="1" lang="ko-KR" altLang="en-US" dirty="0" smtClean="0"/>
              <a:t>초기화 </a:t>
            </a:r>
            <a:r>
              <a:rPr kumimoji="1" lang="en-US" altLang="ko-KR" dirty="0" smtClean="0"/>
              <a:t>loop</a:t>
            </a:r>
            <a:r>
              <a:rPr kumimoji="1" lang="ko-KR" altLang="en-US" dirty="0" smtClean="0"/>
              <a:t>에 대한 코드는 지역변수 </a:t>
            </a:r>
            <a:r>
              <a:rPr kumimoji="1" lang="en-US" altLang="ko-KR" dirty="0" err="1" smtClean="0"/>
              <a:t>i</a:t>
            </a:r>
            <a:r>
              <a:rPr kumimoji="1" lang="ko-KR" altLang="en-US" dirty="0" smtClean="0"/>
              <a:t>와</a:t>
            </a:r>
            <a:r>
              <a:rPr kumimoji="1" lang="en-US" altLang="ko-KR" dirty="0" smtClean="0"/>
              <a:t>p </a:t>
            </a:r>
            <a:r>
              <a:rPr kumimoji="1" lang="ko-KR" altLang="en-US" dirty="0" smtClean="0"/>
              <a:t>가 어떻게 참조되는지 보여준다</a:t>
            </a:r>
            <a:r>
              <a:rPr kumimoji="1" lang="en-US" altLang="ko-KR" dirty="0" smtClean="0"/>
              <a:t>.</a:t>
            </a: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391"/>
          <a:stretch/>
        </p:blipFill>
        <p:spPr bwMode="auto">
          <a:xfrm>
            <a:off x="2133883" y="3385996"/>
            <a:ext cx="7453737" cy="330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1587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3000821"/>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dirty="0" smtClean="0"/>
              <a:t>The code for the initialization loop shows examples of how local variables </a:t>
            </a:r>
            <a:r>
              <a:rPr kumimoji="1" lang="en-US" altLang="ko-KR" dirty="0" err="1" smtClean="0"/>
              <a:t>i</a:t>
            </a:r>
            <a:r>
              <a:rPr kumimoji="1" lang="en-US" altLang="ko-KR" dirty="0" smtClean="0"/>
              <a:t> and p are referenced.</a:t>
            </a:r>
            <a:r>
              <a:rPr kumimoji="1" lang="en-US" altLang="ko-KR" b="1" dirty="0" smtClean="0"/>
              <a:t>	</a:t>
            </a:r>
            <a:endParaRPr kumimoji="1" lang="en-US" altLang="ko-KR" b="1" dirty="0"/>
          </a:p>
          <a:p>
            <a:pPr>
              <a:lnSpc>
                <a:spcPct val="150000"/>
              </a:lnSpc>
            </a:pPr>
            <a:r>
              <a:rPr kumimoji="1" lang="en-US" altLang="ko-KR" dirty="0" smtClean="0"/>
              <a:t>	</a:t>
            </a:r>
            <a:r>
              <a:rPr kumimoji="1" lang="ko-KR" altLang="en-US" dirty="0" smtClean="0"/>
              <a:t>초기화 </a:t>
            </a:r>
            <a:r>
              <a:rPr kumimoji="1" lang="en-US" altLang="ko-KR" dirty="0" smtClean="0"/>
              <a:t>loop</a:t>
            </a:r>
            <a:r>
              <a:rPr kumimoji="1" lang="ko-KR" altLang="en-US" dirty="0" smtClean="0"/>
              <a:t>에 대한 코드는 지역변수 </a:t>
            </a:r>
            <a:r>
              <a:rPr kumimoji="1" lang="en-US" altLang="ko-KR" dirty="0" err="1" smtClean="0"/>
              <a:t>i</a:t>
            </a:r>
            <a:r>
              <a:rPr kumimoji="1" lang="ko-KR" altLang="en-US" dirty="0" smtClean="0"/>
              <a:t>와</a:t>
            </a:r>
            <a:r>
              <a:rPr kumimoji="1" lang="en-US" altLang="ko-KR" dirty="0" smtClean="0"/>
              <a:t>p </a:t>
            </a:r>
            <a:r>
              <a:rPr kumimoji="1" lang="ko-KR" altLang="en-US" dirty="0" smtClean="0"/>
              <a:t>가 어떻게 참조되는지 보여준다</a:t>
            </a:r>
            <a:r>
              <a:rPr kumimoji="1" lang="en-US" altLang="ko-KR" dirty="0" smtClean="0"/>
              <a:t>.</a:t>
            </a:r>
          </a:p>
          <a:p>
            <a:pPr>
              <a:lnSpc>
                <a:spcPct val="150000"/>
              </a:lnSpc>
            </a:pPr>
            <a:r>
              <a:rPr kumimoji="1" lang="en-US" altLang="x-none" dirty="0"/>
              <a:t>•</a:t>
            </a:r>
            <a:r>
              <a:rPr kumimoji="1" lang="ko-KR" altLang="en-US" dirty="0"/>
              <a:t> </a:t>
            </a:r>
            <a:r>
              <a:rPr kumimoji="1" lang="en-US" altLang="ko-KR" dirty="0" smtClean="0"/>
              <a:t>Line 13 shows array element p[</a:t>
            </a:r>
            <a:r>
              <a:rPr kumimoji="1" lang="en-US" altLang="ko-KR" dirty="0" err="1" smtClean="0"/>
              <a:t>i</a:t>
            </a:r>
            <a:r>
              <a:rPr kumimoji="1" lang="en-US" altLang="ko-KR" dirty="0" smtClean="0"/>
              <a:t>] being set to q. This instruction uses the value in register %</a:t>
            </a:r>
            <a:r>
              <a:rPr kumimoji="1" lang="en-US" altLang="ko-KR" dirty="0" err="1" smtClean="0"/>
              <a:t>rcx</a:t>
            </a:r>
            <a:r>
              <a:rPr kumimoji="1" lang="en-US" altLang="ko-KR" dirty="0" smtClean="0"/>
              <a:t> as the address for the start of p.</a:t>
            </a:r>
          </a:p>
          <a:p>
            <a:pPr>
              <a:lnSpc>
                <a:spcPct val="150000"/>
              </a:lnSpc>
            </a:pPr>
            <a:r>
              <a:rPr kumimoji="1" lang="en-US" altLang="ko-KR" b="1" dirty="0"/>
              <a:t>	</a:t>
            </a:r>
            <a:r>
              <a:rPr kumimoji="1" lang="ko-KR" altLang="en-US" dirty="0" smtClean="0"/>
              <a:t>배열의 요소 </a:t>
            </a:r>
            <a:r>
              <a:rPr kumimoji="1" lang="en-US" altLang="ko-KR" dirty="0" smtClean="0"/>
              <a:t>p[</a:t>
            </a:r>
            <a:r>
              <a:rPr kumimoji="1" lang="en-US" altLang="ko-KR" dirty="0" err="1" smtClean="0"/>
              <a:t>i</a:t>
            </a:r>
            <a:r>
              <a:rPr kumimoji="1" lang="en-US" altLang="ko-KR" dirty="0" smtClean="0"/>
              <a:t>]</a:t>
            </a:r>
            <a:r>
              <a:rPr kumimoji="1" lang="ko-KR" altLang="en-US" dirty="0" smtClean="0"/>
              <a:t>가 </a:t>
            </a:r>
            <a:r>
              <a:rPr kumimoji="1" lang="en-US" altLang="ko-KR" dirty="0" smtClean="0"/>
              <a:t>q</a:t>
            </a:r>
            <a:r>
              <a:rPr kumimoji="1" lang="ko-KR" altLang="en-US" dirty="0" smtClean="0"/>
              <a:t>에 </a:t>
            </a:r>
            <a:r>
              <a:rPr kumimoji="1" lang="ko-KR" altLang="en-US" dirty="0" err="1" smtClean="0"/>
              <a:t>셋팅되는</a:t>
            </a:r>
            <a:r>
              <a:rPr kumimoji="1" lang="ko-KR" altLang="en-US" dirty="0" smtClean="0"/>
              <a:t> 걸 보여준다</a:t>
            </a:r>
            <a:r>
              <a:rPr kumimoji="1" lang="en-US" altLang="ko-KR" dirty="0" smtClean="0"/>
              <a:t>.(13</a:t>
            </a:r>
            <a:r>
              <a:rPr kumimoji="1" lang="ko-KR" altLang="en-US" dirty="0" smtClean="0"/>
              <a:t>줄</a:t>
            </a:r>
            <a:r>
              <a:rPr kumimoji="1" lang="en-US" altLang="ko-KR" dirty="0" smtClean="0"/>
              <a:t>) </a:t>
            </a:r>
            <a:r>
              <a:rPr kumimoji="1" lang="ko-KR" altLang="en-US" dirty="0" smtClean="0"/>
              <a:t>이 지시어는 </a:t>
            </a:r>
            <a:r>
              <a:rPr kumimoji="1" lang="en-US" altLang="ko-KR" dirty="0" smtClean="0"/>
              <a:t>%</a:t>
            </a:r>
            <a:r>
              <a:rPr kumimoji="1" lang="en-US" altLang="ko-KR" dirty="0" err="1" smtClean="0"/>
              <a:t>rcx</a:t>
            </a:r>
            <a:r>
              <a:rPr kumimoji="1" lang="ko-KR" altLang="en-US" dirty="0"/>
              <a:t> </a:t>
            </a:r>
            <a:r>
              <a:rPr kumimoji="1" lang="ko-KR" altLang="en-US" dirty="0" smtClean="0"/>
              <a:t>레지스터 안의 값을 </a:t>
            </a:r>
            <a:r>
              <a:rPr kumimoji="1" lang="en-US" altLang="ko-KR" dirty="0" smtClean="0"/>
              <a:t>p</a:t>
            </a:r>
            <a:r>
              <a:rPr kumimoji="1" lang="ko-KR" altLang="en-US" dirty="0" smtClean="0"/>
              <a:t>의 시작 주소로 사용한다</a:t>
            </a:r>
            <a:r>
              <a:rPr kumimoji="1" lang="en-US" altLang="ko-KR" dirty="0" smtClean="0"/>
              <a:t>.</a:t>
            </a:r>
            <a:r>
              <a:rPr kumimoji="1" lang="en-US" altLang="ko-KR" b="1" dirty="0"/>
              <a:t>	</a:t>
            </a:r>
          </a:p>
          <a:p>
            <a:pPr>
              <a:lnSpc>
                <a:spcPct val="150000"/>
              </a:lnSpc>
            </a:pPr>
            <a:endParaRPr kumimoji="1" lang="en-US" altLang="ko-KR" dirty="0" smtClean="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391"/>
          <a:stretch/>
        </p:blipFill>
        <p:spPr bwMode="auto">
          <a:xfrm>
            <a:off x="4738263" y="3385996"/>
            <a:ext cx="7453737" cy="330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2123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2169825"/>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dirty="0" smtClean="0"/>
              <a:t>We can see instances where local variable </a:t>
            </a:r>
            <a:r>
              <a:rPr kumimoji="1" lang="en-US" altLang="ko-KR" dirty="0" err="1" smtClean="0"/>
              <a:t>i</a:t>
            </a:r>
            <a:r>
              <a:rPr kumimoji="1" lang="en-US" altLang="ko-KR" dirty="0" smtClean="0"/>
              <a:t> is updated (line 15) and read (line 17).</a:t>
            </a:r>
            <a:r>
              <a:rPr kumimoji="1" lang="en-US" altLang="ko-KR" b="1" dirty="0" smtClean="0"/>
              <a:t>	</a:t>
            </a:r>
            <a:endParaRPr kumimoji="1" lang="en-US" altLang="ko-KR" b="1" dirty="0"/>
          </a:p>
          <a:p>
            <a:pPr>
              <a:lnSpc>
                <a:spcPct val="150000"/>
              </a:lnSpc>
            </a:pPr>
            <a:r>
              <a:rPr kumimoji="1" lang="en-US" altLang="ko-KR" dirty="0" smtClean="0"/>
              <a:t>	</a:t>
            </a:r>
            <a:r>
              <a:rPr kumimoji="1" lang="ko-KR" altLang="en-US" dirty="0" smtClean="0"/>
              <a:t>지역변수</a:t>
            </a:r>
            <a:r>
              <a:rPr kumimoji="1" lang="en-US" altLang="ko-KR" dirty="0" smtClean="0"/>
              <a:t> </a:t>
            </a:r>
            <a:r>
              <a:rPr kumimoji="1" lang="en-US" altLang="ko-KR" dirty="0" err="1" smtClean="0"/>
              <a:t>i</a:t>
            </a:r>
            <a:r>
              <a:rPr kumimoji="1" lang="ko-KR" altLang="en-US" dirty="0" smtClean="0"/>
              <a:t>가 수정되고 읽어지는 것을 볼 수 있다</a:t>
            </a:r>
            <a:r>
              <a:rPr kumimoji="1" lang="en-US" altLang="ko-KR" dirty="0" smtClean="0"/>
              <a:t>.</a:t>
            </a:r>
          </a:p>
          <a:p>
            <a:pPr>
              <a:lnSpc>
                <a:spcPct val="150000"/>
              </a:lnSpc>
            </a:pPr>
            <a:r>
              <a:rPr kumimoji="1" lang="en-US" altLang="x-none" dirty="0" smtClean="0"/>
              <a:t>•</a:t>
            </a:r>
            <a:r>
              <a:rPr kumimoji="1" lang="ko-KR" altLang="en-US" dirty="0" smtClean="0"/>
              <a:t> </a:t>
            </a:r>
            <a:r>
              <a:rPr kumimoji="1" lang="en-US" altLang="ko-KR" dirty="0" smtClean="0"/>
              <a:t>The address of </a:t>
            </a:r>
            <a:r>
              <a:rPr kumimoji="1" lang="en-US" altLang="ko-KR" dirty="0" err="1" smtClean="0"/>
              <a:t>i</a:t>
            </a:r>
            <a:r>
              <a:rPr kumimoji="1" lang="en-US" altLang="ko-KR" dirty="0" smtClean="0"/>
              <a:t> is given by reference -8(%</a:t>
            </a:r>
            <a:r>
              <a:rPr kumimoji="1" lang="en-US" altLang="ko-KR" dirty="0" err="1" smtClean="0"/>
              <a:t>rbp</a:t>
            </a:r>
            <a:r>
              <a:rPr kumimoji="1" lang="en-US" altLang="ko-KR" dirty="0" smtClean="0"/>
              <a:t>) – that is, at offset -8 relative to the frame pointer.</a:t>
            </a:r>
          </a:p>
          <a:p>
            <a:pPr>
              <a:lnSpc>
                <a:spcPct val="150000"/>
              </a:lnSpc>
            </a:pPr>
            <a:r>
              <a:rPr kumimoji="1" lang="en-US" altLang="ko-KR" b="1" dirty="0"/>
              <a:t>	</a:t>
            </a:r>
            <a:r>
              <a:rPr kumimoji="1" lang="en-US" altLang="ko-KR" dirty="0" err="1" smtClean="0"/>
              <a:t>i</a:t>
            </a:r>
            <a:r>
              <a:rPr kumimoji="1" lang="ko-KR" altLang="en-US" dirty="0" smtClean="0"/>
              <a:t>의 주소는 </a:t>
            </a:r>
            <a:r>
              <a:rPr kumimoji="1" lang="en-US" altLang="ko-KR" dirty="0" smtClean="0"/>
              <a:t>-8(%</a:t>
            </a:r>
            <a:r>
              <a:rPr kumimoji="1" lang="en-US" altLang="ko-KR" dirty="0" err="1" smtClean="0"/>
              <a:t>rbp</a:t>
            </a:r>
            <a:r>
              <a:rPr kumimoji="1" lang="en-US" altLang="ko-KR" dirty="0" smtClean="0"/>
              <a:t>)</a:t>
            </a:r>
            <a:r>
              <a:rPr kumimoji="1" lang="ko-KR" altLang="en-US" dirty="0" smtClean="0"/>
              <a:t>에 대한 참조에 의해 주어진다</a:t>
            </a:r>
            <a:r>
              <a:rPr kumimoji="1" lang="en-US" altLang="ko-KR" dirty="0" smtClean="0"/>
              <a:t>. -8(%</a:t>
            </a:r>
            <a:r>
              <a:rPr kumimoji="1" lang="en-US" altLang="ko-KR" dirty="0" err="1" smtClean="0"/>
              <a:t>rbp</a:t>
            </a:r>
            <a:r>
              <a:rPr kumimoji="1" lang="en-US" altLang="ko-KR" dirty="0" smtClean="0"/>
              <a:t>)</a:t>
            </a:r>
            <a:r>
              <a:rPr kumimoji="1" lang="ko-KR" altLang="en-US" dirty="0" smtClean="0"/>
              <a:t>는 </a:t>
            </a:r>
            <a:r>
              <a:rPr kumimoji="1" lang="en-US" altLang="ko-KR" dirty="0" smtClean="0"/>
              <a:t>frame pointer</a:t>
            </a:r>
            <a:r>
              <a:rPr kumimoji="1" lang="ko-KR" altLang="en-US" dirty="0" smtClean="0"/>
              <a:t>에 대해 </a:t>
            </a:r>
            <a:r>
              <a:rPr kumimoji="1" lang="en-US" altLang="ko-KR" dirty="0" smtClean="0"/>
              <a:t>-8</a:t>
            </a:r>
            <a:r>
              <a:rPr kumimoji="1" lang="ko-KR" altLang="en-US" dirty="0" smtClean="0"/>
              <a:t>의 오프셋</a:t>
            </a:r>
            <a:r>
              <a:rPr kumimoji="1" lang="en-US" altLang="ko-KR" dirty="0" smtClean="0"/>
              <a:t>.</a:t>
            </a:r>
            <a:endParaRPr kumimoji="1" lang="en-US" altLang="ko-KR" b="1" dirty="0"/>
          </a:p>
          <a:p>
            <a:pPr>
              <a:lnSpc>
                <a:spcPct val="150000"/>
              </a:lnSpc>
            </a:pPr>
            <a:endParaRPr kumimoji="1" lang="en-US" altLang="ko-KR" dirty="0" smtClean="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391"/>
          <a:stretch/>
        </p:blipFill>
        <p:spPr bwMode="auto">
          <a:xfrm>
            <a:off x="4738263" y="3385996"/>
            <a:ext cx="7453737" cy="330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62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13" name="TextBox 12">
            <a:extLst>
              <a:ext uri="{FF2B5EF4-FFF2-40B4-BE49-F238E27FC236}">
                <a16:creationId xmlns="" xmlns:a16="http://schemas.microsoft.com/office/drawing/2014/main" id="{FD9F05D3-AEC5-2B40-91E1-F9A27D14A48F}"/>
              </a:ext>
            </a:extLst>
          </p:cNvPr>
          <p:cNvSpPr txBox="1"/>
          <p:nvPr/>
        </p:nvSpPr>
        <p:spPr>
          <a:xfrm>
            <a:off x="5531015" y="150972"/>
            <a:ext cx="1129969" cy="400110"/>
          </a:xfrm>
          <a:prstGeom prst="rect">
            <a:avLst/>
          </a:prstGeom>
          <a:noFill/>
        </p:spPr>
        <p:txBody>
          <a:bodyPr wrap="square" rtlCol="0">
            <a:spAutoFit/>
          </a:bodyPr>
          <a:lstStyle/>
          <a:p>
            <a:r>
              <a:rPr kumimoji="1" lang="en-US" altLang="ko-KR" sz="2000" b="1"/>
              <a:t>Contents</a:t>
            </a:r>
          </a:p>
        </p:txBody>
      </p:sp>
      <p:sp>
        <p:nvSpPr>
          <p:cNvPr id="2" name="TextBox 1">
            <a:extLst>
              <a:ext uri="{FF2B5EF4-FFF2-40B4-BE49-F238E27FC236}">
                <a16:creationId xmlns="" xmlns:a16="http://schemas.microsoft.com/office/drawing/2014/main" id="{84E6A5B8-4FF3-D045-BF89-6C5705E347A5}"/>
              </a:ext>
            </a:extLst>
          </p:cNvPr>
          <p:cNvSpPr txBox="1"/>
          <p:nvPr/>
        </p:nvSpPr>
        <p:spPr>
          <a:xfrm>
            <a:off x="1050324" y="2044621"/>
            <a:ext cx="9556716" cy="3323987"/>
          </a:xfrm>
          <a:prstGeom prst="rect">
            <a:avLst/>
          </a:prstGeom>
          <a:noFill/>
        </p:spPr>
        <p:txBody>
          <a:bodyPr wrap="square" rtlCol="0">
            <a:spAutoFit/>
          </a:bodyPr>
          <a:lstStyle/>
          <a:p>
            <a:pPr>
              <a:lnSpc>
                <a:spcPct val="150000"/>
              </a:lnSpc>
            </a:pPr>
            <a:r>
              <a:rPr kumimoji="1" lang="en-US" altLang="x-none" sz="2000" dirty="0" smtClean="0"/>
              <a:t>      • </a:t>
            </a:r>
            <a:r>
              <a:rPr kumimoji="1" lang="en-US" altLang="ko-KR" sz="2000" dirty="0" smtClean="0"/>
              <a:t>3</a:t>
            </a:r>
            <a:r>
              <a:rPr kumimoji="1" lang="en-US" altLang="x-none" sz="2000" dirty="0" smtClean="0"/>
              <a:t>.10.4 Thwarting Buffer Overflow Attacks</a:t>
            </a:r>
          </a:p>
          <a:p>
            <a:pPr>
              <a:lnSpc>
                <a:spcPct val="150000"/>
              </a:lnSpc>
            </a:pPr>
            <a:r>
              <a:rPr kumimoji="1" lang="en-US" altLang="ko-KR" sz="2000" dirty="0"/>
              <a:t>	</a:t>
            </a:r>
            <a:r>
              <a:rPr kumimoji="1" lang="en-US" altLang="ko-KR" sz="2000" dirty="0" smtClean="0"/>
              <a:t>- </a:t>
            </a:r>
            <a:r>
              <a:rPr lang="en-US" altLang="ko-KR" sz="2000" dirty="0" smtClean="0"/>
              <a:t>Limiting </a:t>
            </a:r>
            <a:r>
              <a:rPr lang="en-US" altLang="ko-KR" sz="2000" dirty="0"/>
              <a:t>Executable Code Regions</a:t>
            </a:r>
            <a:endParaRPr kumimoji="1" lang="en-US" altLang="ko-KR" sz="2000" dirty="0"/>
          </a:p>
          <a:p>
            <a:pPr>
              <a:lnSpc>
                <a:spcPct val="150000"/>
              </a:lnSpc>
            </a:pPr>
            <a:r>
              <a:rPr kumimoji="1" lang="ko-KR" altLang="en-US" sz="2000" dirty="0"/>
              <a:t>      </a:t>
            </a:r>
            <a:r>
              <a:rPr kumimoji="1" lang="en-US" altLang="x-none" sz="2000" dirty="0"/>
              <a:t>• </a:t>
            </a:r>
            <a:r>
              <a:rPr kumimoji="1" lang="en-US" altLang="ko-KR" sz="2000" dirty="0" smtClean="0"/>
              <a:t>3</a:t>
            </a:r>
            <a:r>
              <a:rPr kumimoji="1" lang="en-US" altLang="x-none" sz="2000" dirty="0" smtClean="0"/>
              <a:t>.10.5 Supporting Variable-Size Stack Frames</a:t>
            </a:r>
          </a:p>
          <a:p>
            <a:pPr>
              <a:lnSpc>
                <a:spcPct val="150000"/>
              </a:lnSpc>
            </a:pPr>
            <a:r>
              <a:rPr kumimoji="1" lang="en-US" altLang="x-none" sz="2000" dirty="0" smtClean="0"/>
              <a:t>      • 4.1.1 The Y86-64 Instruction Set </a:t>
            </a:r>
            <a:r>
              <a:rPr kumimoji="1" lang="en-US" altLang="x-none" sz="2000" dirty="0" smtClean="0"/>
              <a:t>Architecture</a:t>
            </a:r>
          </a:p>
          <a:p>
            <a:pPr>
              <a:lnSpc>
                <a:spcPct val="150000"/>
              </a:lnSpc>
            </a:pPr>
            <a:r>
              <a:rPr kumimoji="1" lang="en-US" altLang="x-none" sz="2000" dirty="0" smtClean="0"/>
              <a:t>      • </a:t>
            </a:r>
            <a:r>
              <a:rPr kumimoji="1" lang="en-US" altLang="x-none" sz="2000" dirty="0"/>
              <a:t>4.1.2 Y86-64 </a:t>
            </a:r>
            <a:r>
              <a:rPr kumimoji="1" lang="en-US" altLang="x-none" sz="2000" dirty="0" smtClean="0"/>
              <a:t>Instructions</a:t>
            </a:r>
          </a:p>
          <a:p>
            <a:pPr>
              <a:lnSpc>
                <a:spcPct val="150000"/>
              </a:lnSpc>
            </a:pPr>
            <a:r>
              <a:rPr kumimoji="1" lang="en-US" altLang="x-none" sz="2000" dirty="0" smtClean="0"/>
              <a:t>      • </a:t>
            </a:r>
            <a:r>
              <a:rPr lang="en-US" altLang="ko-KR" sz="2000" dirty="0"/>
              <a:t>4.1.3 Instruction </a:t>
            </a:r>
            <a:r>
              <a:rPr lang="en-US" altLang="ko-KR" sz="2000" dirty="0" smtClean="0"/>
              <a:t>Encoding</a:t>
            </a:r>
            <a:endParaRPr kumimoji="1" lang="en-US" altLang="x-none" sz="2000" dirty="0" smtClean="0"/>
          </a:p>
          <a:p>
            <a:pPr>
              <a:lnSpc>
                <a:spcPct val="150000"/>
              </a:lnSpc>
            </a:pPr>
            <a:endParaRPr kumimoji="1" lang="en-US" altLang="x-none" sz="2000" dirty="0" smtClean="0"/>
          </a:p>
        </p:txBody>
      </p:sp>
    </p:spTree>
    <p:extLst>
      <p:ext uri="{BB962C8B-B14F-4D97-AF65-F5344CB8AC3E}">
        <p14:creationId xmlns:p14="http://schemas.microsoft.com/office/powerpoint/2010/main" val="2126688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5078313"/>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dirty="0" smtClean="0"/>
              <a:t>At the end of the function, the frame pointer is restored to its previous value using the leave instruction(line 20)</a:t>
            </a:r>
            <a:endParaRPr kumimoji="1" lang="en-US" altLang="ko-KR" b="1" dirty="0"/>
          </a:p>
          <a:p>
            <a:pPr>
              <a:lnSpc>
                <a:spcPct val="150000"/>
              </a:lnSpc>
            </a:pPr>
            <a:r>
              <a:rPr kumimoji="1" lang="en-US" altLang="ko-KR" dirty="0"/>
              <a:t>	</a:t>
            </a:r>
            <a:r>
              <a:rPr kumimoji="1" lang="ko-KR" altLang="en-US" dirty="0" smtClean="0"/>
              <a:t>함수의 끝부분에서는 </a:t>
            </a:r>
            <a:r>
              <a:rPr kumimoji="1" lang="en-US" altLang="ko-KR" dirty="0" smtClean="0"/>
              <a:t>frame pointer</a:t>
            </a:r>
            <a:r>
              <a:rPr kumimoji="1" lang="ko-KR" altLang="en-US" dirty="0" smtClean="0"/>
              <a:t>가 이전 값으로 복구되는 것을 볼 수 있다</a:t>
            </a:r>
            <a:r>
              <a:rPr kumimoji="1" lang="en-US" altLang="ko-KR" dirty="0" smtClean="0"/>
              <a:t>. Leave</a:t>
            </a:r>
            <a:r>
              <a:rPr kumimoji="1" lang="ko-KR" altLang="en-US" dirty="0" smtClean="0"/>
              <a:t>지시어 이용</a:t>
            </a:r>
            <a:endParaRPr kumimoji="1" lang="en-US" altLang="ko-KR" dirty="0" smtClean="0"/>
          </a:p>
          <a:p>
            <a:pPr>
              <a:lnSpc>
                <a:spcPct val="150000"/>
              </a:lnSpc>
            </a:pPr>
            <a:r>
              <a:rPr kumimoji="1" lang="en-US" altLang="x-none" dirty="0" smtClean="0"/>
              <a:t>•</a:t>
            </a:r>
            <a:r>
              <a:rPr kumimoji="1" lang="ko-KR" altLang="en-US" dirty="0" smtClean="0"/>
              <a:t> </a:t>
            </a:r>
            <a:r>
              <a:rPr kumimoji="1" lang="en-US" altLang="ko-KR" dirty="0" smtClean="0"/>
              <a:t>This</a:t>
            </a:r>
            <a:r>
              <a:rPr kumimoji="1" lang="ko-KR" altLang="en-US" dirty="0" smtClean="0"/>
              <a:t> </a:t>
            </a:r>
            <a:r>
              <a:rPr kumimoji="1" lang="en-US" altLang="ko-KR" dirty="0" smtClean="0"/>
              <a:t>instruction takes no arguments. It is equivalent to executing the following two instructions.</a:t>
            </a:r>
          </a:p>
          <a:p>
            <a:pPr>
              <a:lnSpc>
                <a:spcPct val="150000"/>
              </a:lnSpc>
            </a:pPr>
            <a:r>
              <a:rPr kumimoji="1" lang="en-US" altLang="ko-KR" b="1" dirty="0"/>
              <a:t>	</a:t>
            </a:r>
            <a:endParaRPr kumimoji="1" lang="en-US" altLang="ko-KR" b="1" dirty="0" smtClean="0"/>
          </a:p>
          <a:p>
            <a:pPr>
              <a:lnSpc>
                <a:spcPct val="150000"/>
              </a:lnSpc>
            </a:pPr>
            <a:r>
              <a:rPr kumimoji="1" lang="en-US" altLang="x-none" dirty="0"/>
              <a:t>•</a:t>
            </a:r>
            <a:r>
              <a:rPr kumimoji="1" lang="ko-KR" altLang="en-US" dirty="0"/>
              <a:t> </a:t>
            </a:r>
            <a:r>
              <a:rPr kumimoji="1" lang="en-US" altLang="ko-KR" dirty="0" smtClean="0"/>
              <a:t>That is, the stack pointer is first set to the position of the saved value of %</a:t>
            </a:r>
            <a:r>
              <a:rPr kumimoji="1" lang="en-US" altLang="ko-KR" dirty="0" err="1" smtClean="0"/>
              <a:t>rbp</a:t>
            </a:r>
            <a:r>
              <a:rPr kumimoji="1" lang="en-US" altLang="ko-KR" dirty="0" smtClean="0"/>
              <a:t>, and then this value is popped from the stack into %</a:t>
            </a:r>
            <a:r>
              <a:rPr kumimoji="1" lang="en-US" altLang="ko-KR" dirty="0" err="1" smtClean="0"/>
              <a:t>rbp</a:t>
            </a:r>
            <a:r>
              <a:rPr kumimoji="1" lang="en-US" altLang="ko-KR" dirty="0" smtClean="0"/>
              <a:t>.</a:t>
            </a:r>
          </a:p>
          <a:p>
            <a:pPr>
              <a:lnSpc>
                <a:spcPct val="150000"/>
              </a:lnSpc>
            </a:pPr>
            <a:r>
              <a:rPr kumimoji="1" lang="en-US" altLang="ko-KR" dirty="0"/>
              <a:t>	</a:t>
            </a:r>
            <a:r>
              <a:rPr kumimoji="1" lang="ko-KR" altLang="en-US" dirty="0" smtClean="0"/>
              <a:t>즉</a:t>
            </a:r>
            <a:r>
              <a:rPr kumimoji="1" lang="en-US" altLang="ko-KR" dirty="0" smtClean="0"/>
              <a:t>, stack pointer</a:t>
            </a:r>
            <a:r>
              <a:rPr kumimoji="1" lang="ko-KR" altLang="en-US" dirty="0" smtClean="0"/>
              <a:t>는 처음에 </a:t>
            </a:r>
            <a:r>
              <a:rPr kumimoji="1" lang="en-US" altLang="ko-KR" dirty="0" smtClean="0"/>
              <a:t>%</a:t>
            </a:r>
            <a:r>
              <a:rPr kumimoji="1" lang="en-US" altLang="ko-KR" dirty="0" err="1" smtClean="0"/>
              <a:t>rbp</a:t>
            </a:r>
            <a:r>
              <a:rPr kumimoji="1" lang="ko-KR" altLang="en-US" dirty="0" smtClean="0"/>
              <a:t>에 저장된 값의 위치로 </a:t>
            </a:r>
            <a:r>
              <a:rPr kumimoji="1" lang="ko-KR" altLang="en-US" dirty="0" err="1" smtClean="0"/>
              <a:t>셋팅되었다가</a:t>
            </a:r>
            <a:r>
              <a:rPr kumimoji="1" lang="en-US" altLang="ko-KR" dirty="0" smtClean="0"/>
              <a:t>, </a:t>
            </a:r>
            <a:r>
              <a:rPr kumimoji="1" lang="ko-KR" altLang="en-US" dirty="0" smtClean="0"/>
              <a:t>그 다음에 이 값이 </a:t>
            </a:r>
            <a:r>
              <a:rPr kumimoji="1" lang="en-US" altLang="ko-KR" dirty="0" smtClean="0"/>
              <a:t>stack</a:t>
            </a:r>
            <a:r>
              <a:rPr kumimoji="1" lang="ko-KR" altLang="en-US" dirty="0" smtClean="0"/>
              <a:t>으로부터 </a:t>
            </a:r>
            <a:r>
              <a:rPr kumimoji="1" lang="en-US" altLang="ko-KR" dirty="0" smtClean="0"/>
              <a:t>%</a:t>
            </a:r>
            <a:r>
              <a:rPr kumimoji="1" lang="en-US" altLang="ko-KR" dirty="0" err="1" smtClean="0"/>
              <a:t>rbp</a:t>
            </a:r>
            <a:r>
              <a:rPr kumimoji="1" lang="ko-KR" altLang="en-US" dirty="0" smtClean="0"/>
              <a:t>로 </a:t>
            </a:r>
            <a:r>
              <a:rPr kumimoji="1" lang="en-US" altLang="ko-KR" dirty="0" smtClean="0"/>
              <a:t>pop</a:t>
            </a:r>
            <a:r>
              <a:rPr kumimoji="1" lang="ko-KR" altLang="en-US" dirty="0" smtClean="0"/>
              <a:t>된다</a:t>
            </a:r>
            <a:r>
              <a:rPr kumimoji="1" lang="en-US" altLang="ko-KR" dirty="0" smtClean="0"/>
              <a:t>.</a:t>
            </a:r>
          </a:p>
          <a:p>
            <a:pPr>
              <a:lnSpc>
                <a:spcPct val="150000"/>
              </a:lnSpc>
            </a:pPr>
            <a:r>
              <a:rPr kumimoji="1" lang="en-US" altLang="x-none" dirty="0"/>
              <a:t>•</a:t>
            </a:r>
            <a:r>
              <a:rPr kumimoji="1" lang="ko-KR" altLang="en-US" dirty="0"/>
              <a:t> </a:t>
            </a:r>
            <a:r>
              <a:rPr kumimoji="1" lang="en-US" altLang="ko-KR" dirty="0"/>
              <a:t>This</a:t>
            </a:r>
            <a:r>
              <a:rPr kumimoji="1" lang="ko-KR" altLang="en-US" dirty="0"/>
              <a:t> </a:t>
            </a:r>
            <a:r>
              <a:rPr kumimoji="1" lang="en-US" altLang="ko-KR" dirty="0"/>
              <a:t>instruction </a:t>
            </a:r>
            <a:r>
              <a:rPr kumimoji="1" lang="en-US" altLang="ko-KR" dirty="0" smtClean="0"/>
              <a:t>combination</a:t>
            </a:r>
            <a:r>
              <a:rPr kumimoji="1" lang="ko-KR" altLang="en-US" dirty="0" smtClean="0"/>
              <a:t> </a:t>
            </a:r>
            <a:r>
              <a:rPr kumimoji="1" lang="en-US" altLang="ko-KR" dirty="0" smtClean="0"/>
              <a:t>has the effect of deallocating the entire stack frame.</a:t>
            </a:r>
          </a:p>
          <a:p>
            <a:pPr>
              <a:lnSpc>
                <a:spcPct val="150000"/>
              </a:lnSpc>
            </a:pPr>
            <a:r>
              <a:rPr kumimoji="1" lang="en-US" altLang="ko-KR" dirty="0"/>
              <a:t>	</a:t>
            </a:r>
            <a:r>
              <a:rPr kumimoji="1" lang="ko-KR" altLang="en-US" dirty="0" smtClean="0"/>
              <a:t>이 지시어 조합은 </a:t>
            </a:r>
            <a:r>
              <a:rPr kumimoji="1" lang="en-US" altLang="ko-KR" dirty="0" smtClean="0"/>
              <a:t>stack frame </a:t>
            </a:r>
            <a:r>
              <a:rPr kumimoji="1" lang="ko-KR" altLang="en-US" dirty="0" smtClean="0"/>
              <a:t>전체를 할당 해제하는 효과가 있다</a:t>
            </a:r>
            <a:r>
              <a:rPr kumimoji="1" lang="en-US" altLang="ko-KR" dirty="0" smtClean="0"/>
              <a:t>.</a:t>
            </a:r>
            <a:endParaRPr kumimoji="1" lang="en-US" altLang="ko-KR" dirty="0"/>
          </a:p>
          <a:p>
            <a:pPr>
              <a:lnSpc>
                <a:spcPct val="150000"/>
              </a:lnSpc>
            </a:pPr>
            <a:endParaRPr kumimoji="1" lang="en-US" altLang="ko-KR" b="1" dirty="0" smtClean="0"/>
          </a:p>
          <a:p>
            <a:pPr>
              <a:lnSpc>
                <a:spcPct val="150000"/>
              </a:lnSpc>
            </a:pPr>
            <a:endParaRPr kumimoji="1" lang="en-US" altLang="ko-KR" dirty="0" smtClean="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8238" b="-1"/>
          <a:stretch/>
        </p:blipFill>
        <p:spPr bwMode="auto">
          <a:xfrm>
            <a:off x="1711095" y="5540719"/>
            <a:ext cx="7453737" cy="852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402" y="2491218"/>
            <a:ext cx="4139313" cy="568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242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kumimoji="1" lang="en-US" altLang="x-none" sz="2400" dirty="0" smtClean="0"/>
              <a:t>3.8.1 Basic Principles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3000821"/>
          </a:xfrm>
          <a:prstGeom prst="rect">
            <a:avLst/>
          </a:prstGeom>
          <a:noFill/>
        </p:spPr>
        <p:txBody>
          <a:bodyPr wrap="square" rtlCol="0">
            <a:spAutoFit/>
          </a:bodyPr>
          <a:lstStyle/>
          <a:p>
            <a:pPr>
              <a:lnSpc>
                <a:spcPct val="150000"/>
              </a:lnSpc>
            </a:pPr>
            <a:r>
              <a:rPr kumimoji="1" lang="en-US" altLang="x-none" dirty="0" smtClean="0"/>
              <a:t>•</a:t>
            </a:r>
            <a:r>
              <a:rPr kumimoji="1" lang="ko-KR" altLang="en-US" dirty="0"/>
              <a:t> </a:t>
            </a:r>
            <a:r>
              <a:rPr kumimoji="1" lang="ko-KR" altLang="en-US" dirty="0" smtClean="0"/>
              <a:t>초기 </a:t>
            </a:r>
            <a:r>
              <a:rPr lang="ko-KR" altLang="ko-KR" dirty="0" smtClean="0"/>
              <a:t>버전의 </a:t>
            </a:r>
            <a:r>
              <a:rPr lang="ko-KR" altLang="ko-KR" dirty="0"/>
              <a:t>x86 코드에서는 모든 함수 호출에 프레임 포인터가 </a:t>
            </a:r>
            <a:r>
              <a:rPr lang="ko-KR" altLang="ko-KR" dirty="0" smtClean="0"/>
              <a:t>사용되었</a:t>
            </a:r>
            <a:r>
              <a:rPr lang="ko-KR" altLang="en-US" dirty="0" smtClean="0"/>
              <a:t>다</a:t>
            </a:r>
            <a:endParaRPr kumimoji="1" lang="en-US" altLang="ko-KR" dirty="0"/>
          </a:p>
          <a:p>
            <a:pPr>
              <a:lnSpc>
                <a:spcPct val="150000"/>
              </a:lnSpc>
            </a:pPr>
            <a:r>
              <a:rPr kumimoji="1" lang="ko-KR" altLang="en-US" dirty="0" smtClean="0"/>
              <a:t>      </a:t>
            </a:r>
            <a:r>
              <a:rPr kumimoji="1" lang="en-US" altLang="ko-KR" dirty="0"/>
              <a:t>-</a:t>
            </a:r>
            <a:r>
              <a:rPr kumimoji="1" lang="ko-KR" altLang="en-US" dirty="0"/>
              <a:t> </a:t>
            </a:r>
            <a:r>
              <a:rPr lang="ko-KR" altLang="ko-KR" dirty="0"/>
              <a:t>x86-64 코드에서는 </a:t>
            </a:r>
            <a:r>
              <a:rPr lang="ko-KR" altLang="ko-KR" dirty="0" err="1"/>
              <a:t>스택</a:t>
            </a:r>
            <a:r>
              <a:rPr lang="ko-KR" altLang="ko-KR" dirty="0"/>
              <a:t> 프레임이 </a:t>
            </a:r>
            <a:r>
              <a:rPr lang="ko-KR" altLang="ko-KR" dirty="0" smtClean="0"/>
              <a:t>함수 </a:t>
            </a:r>
            <a:r>
              <a:rPr lang="ko-KR" altLang="ko-KR" dirty="0"/>
              <a:t>vframe의 경우와 같이 가변 </a:t>
            </a:r>
            <a:r>
              <a:rPr lang="ko-KR" altLang="ko-KR" dirty="0" smtClean="0"/>
              <a:t>크기</a:t>
            </a:r>
            <a:r>
              <a:rPr lang="ko-KR" altLang="en-US" dirty="0" smtClean="0"/>
              <a:t>일</a:t>
            </a:r>
            <a:r>
              <a:rPr lang="ko-KR" altLang="ko-KR" dirty="0" smtClean="0"/>
              <a:t> </a:t>
            </a:r>
            <a:r>
              <a:rPr lang="ko-KR" altLang="ko-KR" dirty="0"/>
              <a:t>경우에만 </a:t>
            </a:r>
            <a:r>
              <a:rPr lang="ko-KR" altLang="ko-KR" dirty="0" smtClean="0"/>
              <a:t>사용.</a:t>
            </a:r>
            <a:endParaRPr lang="en-US" altLang="ko-KR" dirty="0" smtClean="0"/>
          </a:p>
          <a:p>
            <a:pPr>
              <a:lnSpc>
                <a:spcPct val="150000"/>
              </a:lnSpc>
            </a:pPr>
            <a:r>
              <a:rPr lang="en-US" altLang="ko-KR" dirty="0" smtClean="0"/>
              <a:t>     </a:t>
            </a:r>
            <a:r>
              <a:rPr lang="ko-KR" altLang="ko-KR" dirty="0" smtClean="0"/>
              <a:t> </a:t>
            </a:r>
            <a:r>
              <a:rPr kumimoji="1" lang="en-US" altLang="ko-KR" dirty="0" smtClean="0"/>
              <a:t>- </a:t>
            </a:r>
            <a:r>
              <a:rPr lang="ko-KR" altLang="ko-KR" dirty="0"/>
              <a:t>역사적으로 대부분의 컴파일러는 IA32 코드를 생성할 때 프레임 포인터를 </a:t>
            </a:r>
            <a:r>
              <a:rPr lang="ko-KR" altLang="ko-KR" dirty="0" smtClean="0"/>
              <a:t>사</a:t>
            </a:r>
            <a:r>
              <a:rPr lang="ko-KR" altLang="en-US" dirty="0" smtClean="0"/>
              <a:t>용했음</a:t>
            </a:r>
            <a:endParaRPr lang="en-US" altLang="ko-KR" dirty="0" smtClean="0"/>
          </a:p>
          <a:p>
            <a:pPr>
              <a:lnSpc>
                <a:spcPct val="150000"/>
              </a:lnSpc>
            </a:pPr>
            <a:r>
              <a:rPr kumimoji="1" lang="en-US" altLang="ko-KR" dirty="0" smtClean="0"/>
              <a:t>-</a:t>
            </a:r>
            <a:r>
              <a:rPr kumimoji="1" lang="ko-KR" altLang="en-US" dirty="0" smtClean="0"/>
              <a:t> </a:t>
            </a:r>
            <a:r>
              <a:rPr lang="ko-KR" altLang="en-US" dirty="0" smtClean="0">
                <a:solidFill>
                  <a:srgbClr val="FF0000"/>
                </a:solidFill>
              </a:rPr>
              <a:t>최신</a:t>
            </a:r>
            <a:r>
              <a:rPr lang="en-US" altLang="ko-KR" dirty="0" smtClean="0">
                <a:solidFill>
                  <a:srgbClr val="FF0000"/>
                </a:solidFill>
              </a:rPr>
              <a:t> </a:t>
            </a:r>
            <a:r>
              <a:rPr lang="ko-KR" altLang="en-US" dirty="0" smtClean="0">
                <a:solidFill>
                  <a:srgbClr val="FF0000"/>
                </a:solidFill>
              </a:rPr>
              <a:t>버전 </a:t>
            </a:r>
            <a:r>
              <a:rPr lang="en-US" altLang="ko-KR" dirty="0" smtClean="0">
                <a:solidFill>
                  <a:srgbClr val="FF0000"/>
                </a:solidFill>
              </a:rPr>
              <a:t>GCC</a:t>
            </a:r>
            <a:r>
              <a:rPr lang="ko-KR" altLang="en-US" dirty="0" smtClean="0">
                <a:solidFill>
                  <a:srgbClr val="FF0000"/>
                </a:solidFill>
              </a:rPr>
              <a:t>는 이 관습을 버림</a:t>
            </a:r>
            <a:r>
              <a:rPr lang="en-US" altLang="ko-KR" dirty="0" smtClean="0">
                <a:solidFill>
                  <a:srgbClr val="FF0000"/>
                </a:solidFill>
              </a:rPr>
              <a:t>.</a:t>
            </a:r>
            <a:endParaRPr kumimoji="1" lang="en-US" altLang="ko-KR" dirty="0" smtClean="0">
              <a:solidFill>
                <a:srgbClr val="FF0000"/>
              </a:solidFill>
            </a:endParaRPr>
          </a:p>
          <a:p>
            <a:r>
              <a:rPr kumimoji="1" lang="en-US" altLang="x-none" dirty="0" smtClean="0"/>
              <a:t>• </a:t>
            </a:r>
            <a:r>
              <a:rPr lang="ko-KR" altLang="en-US" dirty="0"/>
              <a:t>모든 함수가 </a:t>
            </a:r>
            <a:r>
              <a:rPr lang="en-US" altLang="ko-KR" dirty="0"/>
              <a:t>%</a:t>
            </a:r>
            <a:r>
              <a:rPr lang="en-US" altLang="ko-KR" dirty="0" err="1"/>
              <a:t>rbp</a:t>
            </a:r>
            <a:r>
              <a:rPr lang="ko-KR" altLang="en-US" dirty="0"/>
              <a:t>를 </a:t>
            </a:r>
            <a:r>
              <a:rPr lang="en-US" altLang="ko-KR" dirty="0" err="1"/>
              <a:t>callee</a:t>
            </a:r>
            <a:r>
              <a:rPr lang="en-US" altLang="ko-KR" dirty="0"/>
              <a:t>-saved register</a:t>
            </a:r>
            <a:r>
              <a:rPr lang="ko-KR" altLang="en-US" dirty="0"/>
              <a:t>로 취급하는 한</a:t>
            </a:r>
            <a:r>
              <a:rPr kumimoji="1" lang="ko-KR" altLang="en-US" dirty="0" smtClean="0"/>
              <a:t> </a:t>
            </a:r>
            <a:r>
              <a:rPr lang="en-US" altLang="ko-KR" dirty="0" smtClean="0"/>
              <a:t>frame pointer </a:t>
            </a:r>
            <a:r>
              <a:rPr lang="ko-KR" altLang="en-US" dirty="0" smtClean="0"/>
              <a:t>사용하는 코드와</a:t>
            </a:r>
            <a:r>
              <a:rPr lang="en-US" altLang="ko-KR" dirty="0" smtClean="0"/>
              <a:t> </a:t>
            </a:r>
            <a:r>
              <a:rPr lang="ko-KR" altLang="en-US" dirty="0" smtClean="0"/>
              <a:t>그렇지 않은 코드를 혼용하는 것이 허용됨</a:t>
            </a:r>
            <a:r>
              <a:rPr lang="en-US" altLang="ko-KR" dirty="0" smtClean="0"/>
              <a:t>. </a:t>
            </a:r>
            <a:r>
              <a:rPr lang="ko-KR" altLang="en-US" dirty="0"/>
              <a:t/>
            </a:r>
            <a:br>
              <a:rPr lang="ko-KR" altLang="en-US" dirty="0"/>
            </a:br>
            <a:endParaRPr lang="en" altLang="x-none" dirty="0" smtClean="0">
              <a:solidFill>
                <a:srgbClr val="FF0000"/>
              </a:solidFill>
            </a:endParaRPr>
          </a:p>
          <a:p>
            <a:pPr>
              <a:lnSpc>
                <a:spcPct val="150000"/>
              </a:lnSpc>
            </a:pPr>
            <a:endParaRPr kumimoji="1" lang="en-US" altLang="ko-KR" dirty="0"/>
          </a:p>
        </p:txBody>
      </p:sp>
    </p:spTree>
    <p:extLst>
      <p:ext uri="{BB962C8B-B14F-4D97-AF65-F5344CB8AC3E}">
        <p14:creationId xmlns:p14="http://schemas.microsoft.com/office/powerpoint/2010/main" val="2093598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13" name="TextBox 12">
            <a:extLst>
              <a:ext uri="{FF2B5EF4-FFF2-40B4-BE49-F238E27FC236}">
                <a16:creationId xmlns="" xmlns:a16="http://schemas.microsoft.com/office/drawing/2014/main" id="{FD9F05D3-AEC5-2B40-91E1-F9A27D14A48F}"/>
              </a:ext>
            </a:extLst>
          </p:cNvPr>
          <p:cNvSpPr txBox="1"/>
          <p:nvPr/>
        </p:nvSpPr>
        <p:spPr>
          <a:xfrm>
            <a:off x="5720484" y="150972"/>
            <a:ext cx="751032" cy="400110"/>
          </a:xfrm>
          <a:prstGeom prst="rect">
            <a:avLst/>
          </a:prstGeom>
          <a:noFill/>
        </p:spPr>
        <p:txBody>
          <a:bodyPr wrap="square" rtlCol="0">
            <a:spAutoFit/>
          </a:bodyPr>
          <a:lstStyle/>
          <a:p>
            <a:r>
              <a:rPr kumimoji="1" lang="en-US" altLang="ko-KR" sz="2000" b="1"/>
              <a:t>Intro</a:t>
            </a:r>
          </a:p>
        </p:txBody>
      </p:sp>
      <p:sp>
        <p:nvSpPr>
          <p:cNvPr id="3" name="TextBox 2">
            <a:extLst>
              <a:ext uri="{FF2B5EF4-FFF2-40B4-BE49-F238E27FC236}">
                <a16:creationId xmlns="" xmlns:a16="http://schemas.microsoft.com/office/drawing/2014/main" id="{65465287-ACC8-4E4B-A453-DA29EA933E61}"/>
              </a:ext>
            </a:extLst>
          </p:cNvPr>
          <p:cNvSpPr txBox="1"/>
          <p:nvPr/>
        </p:nvSpPr>
        <p:spPr>
          <a:xfrm>
            <a:off x="803110" y="1591599"/>
            <a:ext cx="10740057" cy="923330"/>
          </a:xfrm>
          <a:prstGeom prst="rect">
            <a:avLst/>
          </a:prstGeom>
          <a:noFill/>
        </p:spPr>
        <p:txBody>
          <a:bodyPr wrap="square" rtlCol="0">
            <a:spAutoFit/>
          </a:bodyPr>
          <a:lstStyle/>
          <a:p>
            <a:r>
              <a:rPr kumimoji="1" lang="en-US" altLang="x-none" dirty="0"/>
              <a:t>• </a:t>
            </a:r>
            <a:r>
              <a:rPr kumimoji="1" lang="ko-KR" altLang="en-US" dirty="0" smtClean="0"/>
              <a:t>지금까지 다룬 </a:t>
            </a:r>
            <a:r>
              <a:rPr kumimoji="1" lang="en-US" altLang="ko-KR" dirty="0" smtClean="0"/>
              <a:t>instruction</a:t>
            </a:r>
            <a:r>
              <a:rPr kumimoji="1" lang="ko-KR" altLang="en-US" dirty="0" smtClean="0"/>
              <a:t>은 </a:t>
            </a:r>
            <a:r>
              <a:rPr kumimoji="1" lang="en-US" altLang="ko-KR" dirty="0" smtClean="0"/>
              <a:t>1byte </a:t>
            </a:r>
            <a:r>
              <a:rPr kumimoji="1" lang="ko-KR" altLang="en-US" dirty="0" smtClean="0"/>
              <a:t>이상의 이진수</a:t>
            </a:r>
            <a:r>
              <a:rPr kumimoji="1" lang="ko-KR" altLang="en-US" dirty="0"/>
              <a:t>로</a:t>
            </a:r>
            <a:r>
              <a:rPr kumimoji="1" lang="ko-KR" altLang="en-US" dirty="0" smtClean="0"/>
              <a:t> </a:t>
            </a:r>
            <a:r>
              <a:rPr kumimoji="1" lang="ko-KR" altLang="en-US" dirty="0" err="1" smtClean="0"/>
              <a:t>인코딩되어</a:t>
            </a:r>
            <a:r>
              <a:rPr kumimoji="1" lang="ko-KR" altLang="en-US" dirty="0" smtClean="0"/>
              <a:t> 있다</a:t>
            </a:r>
            <a:r>
              <a:rPr kumimoji="1" lang="en-US" altLang="ko-KR" dirty="0" smtClean="0"/>
              <a:t>.</a:t>
            </a:r>
          </a:p>
          <a:p>
            <a:r>
              <a:rPr kumimoji="1" lang="en-US" altLang="en-US" dirty="0"/>
              <a:t>	</a:t>
            </a:r>
            <a:r>
              <a:rPr kumimoji="1" lang="en-US" altLang="en-US" dirty="0" smtClean="0"/>
              <a:t>- </a:t>
            </a:r>
            <a:r>
              <a:rPr lang="ko-KR" altLang="ko-KR" dirty="0"/>
              <a:t>명령어 집합 아키텍처(ISA) </a:t>
            </a:r>
            <a:r>
              <a:rPr lang="en-US" altLang="ko-KR" dirty="0" smtClean="0"/>
              <a:t> : </a:t>
            </a:r>
            <a:r>
              <a:rPr lang="ko-KR" altLang="ko-KR" dirty="0" smtClean="0"/>
              <a:t>특정 </a:t>
            </a:r>
            <a:r>
              <a:rPr lang="ko-KR" altLang="ko-KR" dirty="0"/>
              <a:t>프로세서에서 지원하는 명령어와 해당 바이트 수준 </a:t>
            </a:r>
            <a:r>
              <a:rPr lang="ko-KR" altLang="ko-KR" dirty="0" err="1" smtClean="0"/>
              <a:t>인코딩</a:t>
            </a:r>
            <a:endParaRPr lang="en-US" altLang="ko-KR" dirty="0" smtClean="0"/>
          </a:p>
          <a:p>
            <a:r>
              <a:rPr kumimoji="1" lang="en-US" altLang="en-US" dirty="0"/>
              <a:t>	</a:t>
            </a:r>
            <a:r>
              <a:rPr kumimoji="1" lang="en-US" altLang="en-US" dirty="0" smtClean="0"/>
              <a:t>- </a:t>
            </a:r>
            <a:r>
              <a:rPr kumimoji="1" lang="ko-KR" altLang="en-US" dirty="0" smtClean="0"/>
              <a:t>각각 </a:t>
            </a:r>
            <a:r>
              <a:rPr kumimoji="1" lang="en-US" altLang="ko-KR" dirty="0" smtClean="0"/>
              <a:t>processor “families” </a:t>
            </a:r>
            <a:r>
              <a:rPr kumimoji="1" lang="ko-KR" altLang="en-US" dirty="0" smtClean="0"/>
              <a:t>마다</a:t>
            </a:r>
            <a:r>
              <a:rPr kumimoji="1" lang="en-US" altLang="ko-KR" dirty="0" smtClean="0"/>
              <a:t> </a:t>
            </a:r>
            <a:r>
              <a:rPr kumimoji="1" lang="ko-KR" altLang="en-US" dirty="0" smtClean="0"/>
              <a:t>다른 </a:t>
            </a:r>
            <a:r>
              <a:rPr kumimoji="1" lang="en-US" altLang="ko-KR" dirty="0" smtClean="0"/>
              <a:t>ISA </a:t>
            </a:r>
            <a:r>
              <a:rPr kumimoji="1" lang="ko-KR" altLang="en-US" dirty="0" smtClean="0"/>
              <a:t>갖는다</a:t>
            </a:r>
            <a:r>
              <a:rPr kumimoji="1" lang="en-US" altLang="ko-KR" dirty="0" smtClean="0"/>
              <a:t>.</a:t>
            </a:r>
            <a:endParaRPr kumimoji="1" lang="x-none" altLang="en-US"/>
          </a:p>
        </p:txBody>
      </p:sp>
      <p:sp>
        <p:nvSpPr>
          <p:cNvPr id="12" name="TextBox 11">
            <a:extLst>
              <a:ext uri="{FF2B5EF4-FFF2-40B4-BE49-F238E27FC236}">
                <a16:creationId xmlns="" xmlns:a16="http://schemas.microsoft.com/office/drawing/2014/main" id="{65465287-ACC8-4E4B-A453-DA29EA933E61}"/>
              </a:ext>
            </a:extLst>
          </p:cNvPr>
          <p:cNvSpPr txBox="1"/>
          <p:nvPr/>
        </p:nvSpPr>
        <p:spPr>
          <a:xfrm>
            <a:off x="803111" y="2495011"/>
            <a:ext cx="10905413" cy="923330"/>
          </a:xfrm>
          <a:prstGeom prst="rect">
            <a:avLst/>
          </a:prstGeom>
          <a:noFill/>
        </p:spPr>
        <p:txBody>
          <a:bodyPr wrap="square" rtlCol="0">
            <a:spAutoFit/>
          </a:bodyPr>
          <a:lstStyle/>
          <a:p>
            <a:r>
              <a:rPr kumimoji="1" lang="en-US" altLang="x-none" dirty="0" smtClean="0"/>
              <a:t>• ISA</a:t>
            </a:r>
            <a:r>
              <a:rPr kumimoji="1" lang="ko-KR" altLang="en-US" dirty="0" smtClean="0"/>
              <a:t>는 허용된 </a:t>
            </a:r>
            <a:r>
              <a:rPr kumimoji="1" lang="en-US" altLang="ko-KR" dirty="0" smtClean="0"/>
              <a:t>i</a:t>
            </a:r>
            <a:r>
              <a:rPr kumimoji="1" lang="en-US" altLang="ko-KR" dirty="0" smtClean="0"/>
              <a:t>nstruction</a:t>
            </a:r>
            <a:r>
              <a:rPr kumimoji="1" lang="ko-KR" altLang="en-US" dirty="0" smtClean="0"/>
              <a:t>과 </a:t>
            </a:r>
            <a:r>
              <a:rPr kumimoji="1" lang="ko-KR" altLang="en-US" dirty="0" err="1" smtClean="0"/>
              <a:t>인코딩</a:t>
            </a:r>
            <a:r>
              <a:rPr kumimoji="1" lang="ko-KR" altLang="en-US" dirty="0" smtClean="0"/>
              <a:t> 방법만 알면 되는</a:t>
            </a:r>
            <a:r>
              <a:rPr kumimoji="1" lang="en-US" altLang="ko-KR" dirty="0"/>
              <a:t> </a:t>
            </a:r>
            <a:r>
              <a:rPr kumimoji="1" lang="en-US" altLang="ko-KR" dirty="0" smtClean="0"/>
              <a:t>compiler writer</a:t>
            </a:r>
            <a:r>
              <a:rPr kumimoji="1" lang="ko-KR" altLang="en-US" dirty="0" smtClean="0"/>
              <a:t>와 </a:t>
            </a:r>
            <a:endParaRPr kumimoji="1" lang="en-US" altLang="ko-KR" dirty="0" smtClean="0"/>
          </a:p>
          <a:p>
            <a:r>
              <a:rPr kumimoji="1" lang="ko-KR" altLang="en-US" dirty="0" smtClean="0"/>
              <a:t>해당 </a:t>
            </a:r>
            <a:r>
              <a:rPr kumimoji="1" lang="en-US" altLang="ko-KR" dirty="0" smtClean="0"/>
              <a:t>instruction</a:t>
            </a:r>
            <a:r>
              <a:rPr kumimoji="1" lang="ko-KR" altLang="en-US" dirty="0" smtClean="0"/>
              <a:t>을 실행하는 기계를 만들어야 하는 프로세서 설계자 사이에</a:t>
            </a:r>
            <a:endParaRPr kumimoji="1" lang="en-US" altLang="ko-KR" dirty="0" smtClean="0"/>
          </a:p>
          <a:p>
            <a:r>
              <a:rPr kumimoji="1" lang="ko-KR" altLang="en-US" dirty="0" smtClean="0"/>
              <a:t>개념적 추상화 계층을 제공한다</a:t>
            </a:r>
            <a:r>
              <a:rPr kumimoji="1" lang="en-US" altLang="ko-KR" dirty="0" smtClean="0"/>
              <a:t>.</a:t>
            </a:r>
            <a:endParaRPr kumimoji="1" lang="x-none" altLang="en-US"/>
          </a:p>
        </p:txBody>
      </p:sp>
      <p:sp>
        <p:nvSpPr>
          <p:cNvPr id="15" name="TextBox 14">
            <a:extLst>
              <a:ext uri="{FF2B5EF4-FFF2-40B4-BE49-F238E27FC236}">
                <a16:creationId xmlns="" xmlns:a16="http://schemas.microsoft.com/office/drawing/2014/main" id="{65465287-ACC8-4E4B-A453-DA29EA933E61}"/>
              </a:ext>
            </a:extLst>
          </p:cNvPr>
          <p:cNvSpPr txBox="1"/>
          <p:nvPr/>
        </p:nvSpPr>
        <p:spPr>
          <a:xfrm>
            <a:off x="803110" y="3726708"/>
            <a:ext cx="10061048" cy="1477328"/>
          </a:xfrm>
          <a:prstGeom prst="rect">
            <a:avLst/>
          </a:prstGeom>
          <a:noFill/>
        </p:spPr>
        <p:txBody>
          <a:bodyPr wrap="square" rtlCol="0">
            <a:spAutoFit/>
          </a:bodyPr>
          <a:lstStyle/>
          <a:p>
            <a:r>
              <a:rPr kumimoji="1" lang="en-US" altLang="x-none" dirty="0"/>
              <a:t>• </a:t>
            </a:r>
            <a:r>
              <a:rPr kumimoji="1" lang="ko-KR" altLang="en-US" dirty="0" smtClean="0"/>
              <a:t>여기에 더 단순하고 추상적인 모델의 기능을 유지하면서 성능을 개선하기 위해 영리한 트릭을 사용하는 아이디어는 컴퓨터 과학에서 잘 알려져 있다</a:t>
            </a:r>
            <a:r>
              <a:rPr kumimoji="1" lang="en-US" altLang="ko-KR" dirty="0" smtClean="0"/>
              <a:t>.</a:t>
            </a:r>
          </a:p>
          <a:p>
            <a:r>
              <a:rPr kumimoji="1" lang="en-US" altLang="en-US" dirty="0"/>
              <a:t>	</a:t>
            </a:r>
            <a:r>
              <a:rPr kumimoji="1" lang="en-US" altLang="en-US" dirty="0" smtClean="0"/>
              <a:t>- </a:t>
            </a:r>
            <a:r>
              <a:rPr kumimoji="1" lang="en-US" altLang="ko-KR" dirty="0" smtClean="0"/>
              <a:t>instruction</a:t>
            </a:r>
            <a:r>
              <a:rPr kumimoji="1" lang="ko-KR" altLang="en-US" dirty="0" smtClean="0"/>
              <a:t>들의 서로 다른 부분을 동시에 처리할 때 프로세서는 한 번에 하나의 명령어만 </a:t>
            </a:r>
            <a:r>
              <a:rPr kumimoji="1" lang="en-US" altLang="ko-KR" dirty="0" smtClean="0"/>
              <a:t>	</a:t>
            </a:r>
            <a:r>
              <a:rPr kumimoji="1" lang="ko-KR" altLang="en-US" dirty="0" smtClean="0"/>
              <a:t>실행하는 것보다 높은 성능을 낸다</a:t>
            </a:r>
            <a:r>
              <a:rPr kumimoji="1" lang="en-US" altLang="ko-KR" dirty="0" smtClean="0"/>
              <a:t>.</a:t>
            </a:r>
          </a:p>
          <a:p>
            <a:r>
              <a:rPr kumimoji="1" lang="en-US" altLang="en-US" dirty="0"/>
              <a:t>	</a:t>
            </a:r>
            <a:endParaRPr kumimoji="1" lang="x-none" altLang="en-US"/>
          </a:p>
        </p:txBody>
      </p:sp>
    </p:spTree>
    <p:extLst>
      <p:ext uri="{BB962C8B-B14F-4D97-AF65-F5344CB8AC3E}">
        <p14:creationId xmlns:p14="http://schemas.microsoft.com/office/powerpoint/2010/main" val="3789424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13" name="TextBox 12">
            <a:extLst>
              <a:ext uri="{FF2B5EF4-FFF2-40B4-BE49-F238E27FC236}">
                <a16:creationId xmlns="" xmlns:a16="http://schemas.microsoft.com/office/drawing/2014/main" id="{FD9F05D3-AEC5-2B40-91E1-F9A27D14A48F}"/>
              </a:ext>
            </a:extLst>
          </p:cNvPr>
          <p:cNvSpPr txBox="1"/>
          <p:nvPr/>
        </p:nvSpPr>
        <p:spPr>
          <a:xfrm>
            <a:off x="5720484" y="150972"/>
            <a:ext cx="751032" cy="400110"/>
          </a:xfrm>
          <a:prstGeom prst="rect">
            <a:avLst/>
          </a:prstGeom>
          <a:noFill/>
        </p:spPr>
        <p:txBody>
          <a:bodyPr wrap="square" rtlCol="0">
            <a:spAutoFit/>
          </a:bodyPr>
          <a:lstStyle/>
          <a:p>
            <a:r>
              <a:rPr kumimoji="1" lang="en-US" altLang="ko-KR" sz="2000" b="1"/>
              <a:t>Intro</a:t>
            </a:r>
          </a:p>
        </p:txBody>
      </p:sp>
      <p:sp>
        <p:nvSpPr>
          <p:cNvPr id="3" name="TextBox 2">
            <a:extLst>
              <a:ext uri="{FF2B5EF4-FFF2-40B4-BE49-F238E27FC236}">
                <a16:creationId xmlns="" xmlns:a16="http://schemas.microsoft.com/office/drawing/2014/main" id="{65465287-ACC8-4E4B-A453-DA29EA933E61}"/>
              </a:ext>
            </a:extLst>
          </p:cNvPr>
          <p:cNvSpPr txBox="1"/>
          <p:nvPr/>
        </p:nvSpPr>
        <p:spPr>
          <a:xfrm>
            <a:off x="803109" y="1591598"/>
            <a:ext cx="10740057" cy="1477328"/>
          </a:xfrm>
          <a:prstGeom prst="rect">
            <a:avLst/>
          </a:prstGeom>
          <a:noFill/>
        </p:spPr>
        <p:txBody>
          <a:bodyPr wrap="square" rtlCol="0">
            <a:spAutoFit/>
          </a:bodyPr>
          <a:lstStyle/>
          <a:p>
            <a:r>
              <a:rPr kumimoji="1" lang="en-US" altLang="x-none" dirty="0"/>
              <a:t>• </a:t>
            </a:r>
            <a:r>
              <a:rPr kumimoji="1" lang="en-US" altLang="x-none" dirty="0" smtClean="0"/>
              <a:t>processor </a:t>
            </a:r>
            <a:r>
              <a:rPr kumimoji="1" lang="en-US" altLang="ko-KR" dirty="0" smtClean="0"/>
              <a:t>design </a:t>
            </a:r>
            <a:r>
              <a:rPr kumimoji="1" lang="ko-KR" altLang="en-US" dirty="0" smtClean="0"/>
              <a:t>을 </a:t>
            </a:r>
            <a:r>
              <a:rPr kumimoji="1" lang="ko-KR" altLang="en-US" dirty="0" smtClean="0"/>
              <a:t>왜 배우는가</a:t>
            </a:r>
            <a:r>
              <a:rPr kumimoji="1" lang="en-US" altLang="ko-KR" dirty="0" smtClean="0"/>
              <a:t>?</a:t>
            </a:r>
          </a:p>
          <a:p>
            <a:r>
              <a:rPr kumimoji="1" lang="en-US" altLang="en-US" dirty="0"/>
              <a:t>	</a:t>
            </a:r>
            <a:r>
              <a:rPr kumimoji="1" lang="en-US" altLang="en-US" dirty="0" smtClean="0"/>
              <a:t>- </a:t>
            </a:r>
            <a:r>
              <a:rPr lang="en-US" altLang="ko-KR" dirty="0" smtClean="0"/>
              <a:t>processor design</a:t>
            </a:r>
            <a:r>
              <a:rPr lang="ko-KR" altLang="en-US" dirty="0" smtClean="0"/>
              <a:t>에 내재된 좋은 공학적 관습과 기법을 배울 수 있다</a:t>
            </a:r>
            <a:r>
              <a:rPr lang="en-US" altLang="ko-KR" dirty="0" smtClean="0"/>
              <a:t>.</a:t>
            </a:r>
            <a:endParaRPr lang="en-US" altLang="ko-KR" dirty="0" smtClean="0"/>
          </a:p>
          <a:p>
            <a:r>
              <a:rPr kumimoji="1" lang="en-US" altLang="en-US" dirty="0"/>
              <a:t>	</a:t>
            </a:r>
            <a:r>
              <a:rPr kumimoji="1" lang="en-US" altLang="en-US" dirty="0" smtClean="0"/>
              <a:t>- </a:t>
            </a:r>
            <a:r>
              <a:rPr kumimoji="1" lang="ko-KR" altLang="en-US" dirty="0" smtClean="0"/>
              <a:t>전체적인 </a:t>
            </a:r>
            <a:r>
              <a:rPr kumimoji="1" lang="ko-KR" altLang="en-US" dirty="0" smtClean="0"/>
              <a:t>컴퓨터 시스템 동작원리 배우는 데 목적이 있다</a:t>
            </a:r>
            <a:r>
              <a:rPr kumimoji="1" lang="en-US" altLang="ko-KR" dirty="0" smtClean="0"/>
              <a:t>.</a:t>
            </a:r>
          </a:p>
          <a:p>
            <a:r>
              <a:rPr kumimoji="1" lang="en-US" altLang="ko-KR" dirty="0" smtClean="0"/>
              <a:t>	- </a:t>
            </a:r>
            <a:r>
              <a:rPr kumimoji="1" lang="ko-KR" altLang="en-US" dirty="0" smtClean="0"/>
              <a:t>대부</a:t>
            </a:r>
            <a:r>
              <a:rPr kumimoji="1" lang="ko-KR" altLang="en-US" dirty="0"/>
              <a:t>분</a:t>
            </a:r>
            <a:r>
              <a:rPr kumimoji="1" lang="ko-KR" altLang="en-US" dirty="0" smtClean="0"/>
              <a:t> 하드웨어 시스템들이 </a:t>
            </a:r>
            <a:r>
              <a:rPr kumimoji="1" lang="en-US" altLang="ko-KR" dirty="0" smtClean="0"/>
              <a:t>processor</a:t>
            </a:r>
            <a:r>
              <a:rPr kumimoji="1" lang="ko-KR" altLang="en-US" dirty="0" smtClean="0"/>
              <a:t>을 내장하고 있고</a:t>
            </a:r>
            <a:r>
              <a:rPr kumimoji="1" lang="en-US" altLang="ko-KR" dirty="0" smtClean="0"/>
              <a:t>, processor design</a:t>
            </a:r>
            <a:r>
              <a:rPr kumimoji="1" lang="ko-KR" altLang="en-US" dirty="0" smtClean="0"/>
              <a:t> 분야에서 일할 수 있다</a:t>
            </a:r>
            <a:r>
              <a:rPr kumimoji="1" lang="en-US" altLang="ko-KR" dirty="0" smtClean="0"/>
              <a:t>.</a:t>
            </a:r>
          </a:p>
          <a:p>
            <a:endParaRPr kumimoji="1" lang="x-none" altLang="en-US"/>
          </a:p>
        </p:txBody>
      </p:sp>
      <p:sp>
        <p:nvSpPr>
          <p:cNvPr id="12" name="TextBox 11">
            <a:extLst>
              <a:ext uri="{FF2B5EF4-FFF2-40B4-BE49-F238E27FC236}">
                <a16:creationId xmlns="" xmlns:a16="http://schemas.microsoft.com/office/drawing/2014/main" id="{65465287-ACC8-4E4B-A453-DA29EA933E61}"/>
              </a:ext>
            </a:extLst>
          </p:cNvPr>
          <p:cNvSpPr txBox="1"/>
          <p:nvPr/>
        </p:nvSpPr>
        <p:spPr>
          <a:xfrm>
            <a:off x="803111" y="2803378"/>
            <a:ext cx="10905413" cy="1200329"/>
          </a:xfrm>
          <a:prstGeom prst="rect">
            <a:avLst/>
          </a:prstGeom>
          <a:noFill/>
        </p:spPr>
        <p:txBody>
          <a:bodyPr wrap="square" rtlCol="0">
            <a:spAutoFit/>
          </a:bodyPr>
          <a:lstStyle/>
          <a:p>
            <a:r>
              <a:rPr kumimoji="1" lang="en-US" altLang="x-none" dirty="0" smtClean="0"/>
              <a:t>• Y86-64</a:t>
            </a:r>
          </a:p>
          <a:p>
            <a:r>
              <a:rPr kumimoji="1" lang="en-US" altLang="en-US" dirty="0"/>
              <a:t>	</a:t>
            </a:r>
            <a:r>
              <a:rPr kumimoji="1" lang="en-US" altLang="en-US" dirty="0" smtClean="0"/>
              <a:t>- x86-64 </a:t>
            </a:r>
            <a:r>
              <a:rPr kumimoji="1" lang="ko-KR" altLang="en-US" dirty="0" smtClean="0"/>
              <a:t>보다</a:t>
            </a:r>
            <a:r>
              <a:rPr kumimoji="1" lang="en-US" altLang="en-US" dirty="0" smtClean="0"/>
              <a:t> </a:t>
            </a:r>
            <a:r>
              <a:rPr kumimoji="1" lang="ko-KR" altLang="en-US" dirty="0" smtClean="0"/>
              <a:t>적은 </a:t>
            </a:r>
            <a:r>
              <a:rPr kumimoji="1" lang="en-US" altLang="ko-KR" dirty="0" smtClean="0"/>
              <a:t>data type, instructions, addressing mode </a:t>
            </a:r>
            <a:r>
              <a:rPr kumimoji="1" lang="ko-KR" altLang="en-US" dirty="0" smtClean="0"/>
              <a:t>가짐</a:t>
            </a:r>
            <a:endParaRPr kumimoji="1" lang="en-US" altLang="ko-KR" dirty="0" smtClean="0"/>
          </a:p>
          <a:p>
            <a:r>
              <a:rPr kumimoji="1" lang="en-US" altLang="en-US" dirty="0"/>
              <a:t>	</a:t>
            </a:r>
            <a:r>
              <a:rPr kumimoji="1" lang="en-US" altLang="en-US" dirty="0" smtClean="0"/>
              <a:t>- x86-64 </a:t>
            </a:r>
            <a:r>
              <a:rPr kumimoji="1" lang="ko-KR" altLang="en-US" dirty="0" smtClean="0"/>
              <a:t>보다</a:t>
            </a:r>
            <a:r>
              <a:rPr kumimoji="1" lang="en-US" altLang="en-US" dirty="0" smtClean="0"/>
              <a:t> </a:t>
            </a:r>
            <a:r>
              <a:rPr kumimoji="1" lang="ko-KR" altLang="en-US" dirty="0" smtClean="0"/>
              <a:t>치</a:t>
            </a:r>
            <a:r>
              <a:rPr kumimoji="1" lang="ko-KR" altLang="en-US" dirty="0"/>
              <a:t>밀</a:t>
            </a:r>
            <a:r>
              <a:rPr kumimoji="1" lang="ko-KR" altLang="en-US" dirty="0" smtClean="0"/>
              <a:t>하지 않지만 </a:t>
            </a:r>
            <a:r>
              <a:rPr kumimoji="1" lang="en-US" altLang="ko-KR" dirty="0" smtClean="0"/>
              <a:t>CPU </a:t>
            </a:r>
            <a:r>
              <a:rPr kumimoji="1" lang="ko-KR" altLang="en-US" dirty="0" smtClean="0"/>
              <a:t>의 </a:t>
            </a:r>
            <a:r>
              <a:rPr kumimoji="1" lang="en-US" altLang="ko-KR" dirty="0" smtClean="0"/>
              <a:t>decoding logic </a:t>
            </a:r>
            <a:r>
              <a:rPr kumimoji="1" lang="ko-KR" altLang="en-US" dirty="0" smtClean="0"/>
              <a:t>설계에는 </a:t>
            </a:r>
            <a:r>
              <a:rPr kumimoji="1" lang="ko-KR" altLang="en-US" dirty="0"/>
              <a:t>더</a:t>
            </a:r>
            <a:r>
              <a:rPr kumimoji="1" lang="en-US" altLang="ko-KR" dirty="0" smtClean="0"/>
              <a:t> </a:t>
            </a:r>
            <a:r>
              <a:rPr kumimoji="1" lang="ko-KR" altLang="en-US" dirty="0" smtClean="0"/>
              <a:t>쉽다</a:t>
            </a:r>
            <a:r>
              <a:rPr kumimoji="1" lang="en-US" altLang="ko-KR" dirty="0" smtClean="0"/>
              <a:t>.(simple byte-level </a:t>
            </a:r>
            <a:r>
              <a:rPr kumimoji="1" lang="en-US" altLang="ko-KR" dirty="0" smtClean="0"/>
              <a:t>encoding)</a:t>
            </a:r>
            <a:r>
              <a:rPr kumimoji="1" lang="en-US" altLang="ko-KR" dirty="0" smtClean="0"/>
              <a:t>.</a:t>
            </a:r>
          </a:p>
          <a:p>
            <a:r>
              <a:rPr kumimoji="1" lang="en-US" altLang="en-US" dirty="0"/>
              <a:t>	</a:t>
            </a:r>
            <a:r>
              <a:rPr kumimoji="1" lang="en-US" altLang="en-US" dirty="0" smtClean="0"/>
              <a:t>- </a:t>
            </a:r>
            <a:r>
              <a:rPr kumimoji="1" lang="ko-KR" altLang="en-US" dirty="0" smtClean="0"/>
              <a:t>순차적 작동 기반</a:t>
            </a:r>
            <a:endParaRPr kumimoji="1" lang="x-none" altLang="en-US"/>
          </a:p>
        </p:txBody>
      </p:sp>
      <p:sp>
        <p:nvSpPr>
          <p:cNvPr id="15" name="TextBox 14">
            <a:extLst>
              <a:ext uri="{FF2B5EF4-FFF2-40B4-BE49-F238E27FC236}">
                <a16:creationId xmlns="" xmlns:a16="http://schemas.microsoft.com/office/drawing/2014/main" id="{65465287-ACC8-4E4B-A453-DA29EA933E61}"/>
              </a:ext>
            </a:extLst>
          </p:cNvPr>
          <p:cNvSpPr txBox="1"/>
          <p:nvPr/>
        </p:nvSpPr>
        <p:spPr>
          <a:xfrm>
            <a:off x="803111" y="4152221"/>
            <a:ext cx="10061048" cy="1477328"/>
          </a:xfrm>
          <a:prstGeom prst="rect">
            <a:avLst/>
          </a:prstGeom>
          <a:noFill/>
        </p:spPr>
        <p:txBody>
          <a:bodyPr wrap="square" rtlCol="0">
            <a:spAutoFit/>
          </a:bodyPr>
          <a:lstStyle/>
          <a:p>
            <a:r>
              <a:rPr kumimoji="1" lang="en-US" altLang="x-none" dirty="0"/>
              <a:t>• </a:t>
            </a:r>
            <a:r>
              <a:rPr kumimoji="1" lang="en-US" altLang="ko-KR" dirty="0" err="1" smtClean="0"/>
              <a:t>piplined</a:t>
            </a:r>
            <a:r>
              <a:rPr kumimoji="1" lang="en-US" altLang="ko-KR" dirty="0" smtClean="0"/>
              <a:t> processor </a:t>
            </a:r>
            <a:r>
              <a:rPr kumimoji="1" lang="ko-KR" altLang="en-US" dirty="0" smtClean="0"/>
              <a:t>만들기 위한 변형</a:t>
            </a:r>
            <a:endParaRPr kumimoji="1" lang="en-US" altLang="ko-KR" dirty="0" smtClean="0"/>
          </a:p>
          <a:p>
            <a:r>
              <a:rPr kumimoji="1" lang="ko-KR" altLang="en-US" dirty="0" smtClean="0"/>
              <a:t> </a:t>
            </a:r>
            <a:r>
              <a:rPr kumimoji="1" lang="en-US" altLang="en-US" dirty="0"/>
              <a:t>	</a:t>
            </a:r>
            <a:r>
              <a:rPr kumimoji="1" lang="en-US" altLang="en-US" dirty="0" smtClean="0"/>
              <a:t>- </a:t>
            </a:r>
            <a:r>
              <a:rPr kumimoji="1" lang="ko-KR" altLang="en-US" dirty="0" smtClean="0"/>
              <a:t>프로세서는 </a:t>
            </a:r>
            <a:r>
              <a:rPr kumimoji="1" lang="en-US" altLang="ko-KR" dirty="0" smtClean="0"/>
              <a:t>instruction</a:t>
            </a:r>
            <a:r>
              <a:rPr kumimoji="1" lang="ko-KR" altLang="en-US" dirty="0" smtClean="0"/>
              <a:t>을 </a:t>
            </a:r>
            <a:r>
              <a:rPr kumimoji="1" lang="en-US" altLang="ko-KR" dirty="0" smtClean="0"/>
              <a:t>5</a:t>
            </a:r>
            <a:r>
              <a:rPr kumimoji="1" lang="ko-KR" altLang="en-US" dirty="0" smtClean="0"/>
              <a:t>단계로 나누고</a:t>
            </a:r>
            <a:r>
              <a:rPr kumimoji="1" lang="en-US" altLang="ko-KR" dirty="0" smtClean="0"/>
              <a:t>, </a:t>
            </a:r>
            <a:r>
              <a:rPr kumimoji="1" lang="ko-KR" altLang="en-US" dirty="0" smtClean="0"/>
              <a:t>각각의 단계는 분리된 섹션 혹은 분리된 </a:t>
            </a:r>
            <a:r>
              <a:rPr kumimoji="1" lang="en-US" altLang="ko-KR" dirty="0" smtClean="0"/>
              <a:t>	</a:t>
            </a:r>
            <a:r>
              <a:rPr kumimoji="1" lang="ko-KR" altLang="en-US" dirty="0" smtClean="0"/>
              <a:t>하드웨어 단계에서 처리된다</a:t>
            </a:r>
            <a:r>
              <a:rPr kumimoji="1" lang="en-US" altLang="ko-KR" dirty="0" smtClean="0"/>
              <a:t>.</a:t>
            </a:r>
          </a:p>
          <a:p>
            <a:r>
              <a:rPr kumimoji="1" lang="en-US" altLang="en-US" dirty="0"/>
              <a:t>	</a:t>
            </a:r>
            <a:r>
              <a:rPr kumimoji="1" lang="en-US" altLang="en-US" dirty="0" smtClean="0"/>
              <a:t>- </a:t>
            </a:r>
            <a:r>
              <a:rPr kumimoji="1" lang="en-US" altLang="ko-KR" dirty="0" smtClean="0"/>
              <a:t>instruction</a:t>
            </a:r>
            <a:r>
              <a:rPr kumimoji="1" lang="ko-KR" altLang="en-US" dirty="0" smtClean="0"/>
              <a:t> 하나가 한 </a:t>
            </a:r>
            <a:r>
              <a:rPr kumimoji="1" lang="en-US" altLang="ko-KR" dirty="0" smtClean="0"/>
              <a:t>clock</a:t>
            </a:r>
            <a:r>
              <a:rPr kumimoji="1" lang="ko-KR" altLang="en-US" dirty="0" smtClean="0"/>
              <a:t> </a:t>
            </a:r>
            <a:r>
              <a:rPr kumimoji="1" lang="en-US" altLang="ko-KR" dirty="0" smtClean="0"/>
              <a:t>cycle </a:t>
            </a:r>
            <a:r>
              <a:rPr kumimoji="1" lang="ko-KR" altLang="en-US" dirty="0" smtClean="0"/>
              <a:t>마다 처리됨</a:t>
            </a:r>
            <a:endParaRPr kumimoji="1" lang="en-US" altLang="ko-KR" dirty="0" smtClean="0"/>
          </a:p>
          <a:p>
            <a:r>
              <a:rPr kumimoji="1" lang="en-US" altLang="ko-KR" dirty="0"/>
              <a:t>	</a:t>
            </a:r>
            <a:r>
              <a:rPr kumimoji="1" lang="en-US" altLang="ko-KR" dirty="0" smtClean="0"/>
              <a:t>- </a:t>
            </a:r>
            <a:r>
              <a:rPr kumimoji="1" lang="ko-KR" altLang="en-US" dirty="0" smtClean="0"/>
              <a:t>결과적으로 최대 </a:t>
            </a:r>
            <a:r>
              <a:rPr kumimoji="1" lang="en-US" altLang="ko-KR" dirty="0" smtClean="0"/>
              <a:t>5</a:t>
            </a:r>
            <a:r>
              <a:rPr kumimoji="1" lang="ko-KR" altLang="en-US" dirty="0" smtClean="0"/>
              <a:t>개 단계의 </a:t>
            </a:r>
            <a:r>
              <a:rPr kumimoji="1" lang="en-US" altLang="ko-KR" dirty="0" smtClean="0"/>
              <a:t>instruction </a:t>
            </a:r>
            <a:r>
              <a:rPr kumimoji="1" lang="ko-KR" altLang="en-US" dirty="0" smtClean="0"/>
              <a:t>까지 동시에  실행 가능</a:t>
            </a:r>
            <a:endParaRPr kumimoji="1" lang="en-US" altLang="ko-KR" dirty="0" smtClean="0"/>
          </a:p>
        </p:txBody>
      </p:sp>
    </p:spTree>
    <p:extLst>
      <p:ext uri="{BB962C8B-B14F-4D97-AF65-F5344CB8AC3E}">
        <p14:creationId xmlns:p14="http://schemas.microsoft.com/office/powerpoint/2010/main" val="3453143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2996706" y="89417"/>
            <a:ext cx="6627128" cy="461665"/>
          </a:xfrm>
          <a:prstGeom prst="rect">
            <a:avLst/>
          </a:prstGeom>
          <a:noFill/>
        </p:spPr>
        <p:txBody>
          <a:bodyPr wrap="square" rtlCol="0">
            <a:spAutoFit/>
          </a:bodyPr>
          <a:lstStyle/>
          <a:p>
            <a:r>
              <a:rPr kumimoji="1" lang="en-US" altLang="x-none" sz="2400" dirty="0" smtClean="0"/>
              <a:t>4.1.0 </a:t>
            </a:r>
            <a:r>
              <a:rPr kumimoji="1" lang="en-US" altLang="x-none" sz="2400" dirty="0" smtClean="0"/>
              <a:t>The Y86-64 Instruction Set Architecture-Intro</a:t>
            </a:r>
            <a:endParaRPr kumimoji="1" lang="x-none" altLang="en-US" sz="2400"/>
          </a:p>
        </p:txBody>
      </p:sp>
      <p:sp>
        <p:nvSpPr>
          <p:cNvPr id="27" name="TextBox 26">
            <a:extLst>
              <a:ext uri="{FF2B5EF4-FFF2-40B4-BE49-F238E27FC236}">
                <a16:creationId xmlns="" xmlns:a16="http://schemas.microsoft.com/office/drawing/2014/main" id="{6396B83B-8534-8142-A3F5-A7D90F2C45AB}"/>
              </a:ext>
            </a:extLst>
          </p:cNvPr>
          <p:cNvSpPr txBox="1"/>
          <p:nvPr/>
        </p:nvSpPr>
        <p:spPr>
          <a:xfrm>
            <a:off x="1013424" y="1223044"/>
            <a:ext cx="10821224" cy="2585323"/>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smtClean="0"/>
              <a:t>Y86-64</a:t>
            </a:r>
            <a:r>
              <a:rPr kumimoji="1" lang="ko-KR" altLang="en-US" dirty="0" smtClean="0"/>
              <a:t>와 같은 </a:t>
            </a:r>
            <a:r>
              <a:rPr kumimoji="1" lang="en-US" altLang="ko-KR" dirty="0" smtClean="0"/>
              <a:t>ISA</a:t>
            </a:r>
            <a:r>
              <a:rPr kumimoji="1" lang="ko-KR" altLang="en-US" dirty="0" smtClean="0"/>
              <a:t>에</a:t>
            </a:r>
            <a:r>
              <a:rPr kumimoji="1" lang="en-US" altLang="ko-KR" dirty="0" smtClean="0"/>
              <a:t> </a:t>
            </a:r>
            <a:r>
              <a:rPr kumimoji="1" lang="ko-KR" altLang="en-US" dirty="0" smtClean="0"/>
              <a:t>대한</a:t>
            </a:r>
            <a:r>
              <a:rPr kumimoji="1" lang="en-US" altLang="ko-KR" dirty="0" smtClean="0"/>
              <a:t> </a:t>
            </a:r>
            <a:r>
              <a:rPr kumimoji="1" lang="ko-KR" altLang="en-US" dirty="0" smtClean="0"/>
              <a:t>정의에 포함되는 것들</a:t>
            </a:r>
            <a:endParaRPr kumimoji="1" lang="en-US" altLang="ko-KR" dirty="0" smtClean="0"/>
          </a:p>
          <a:p>
            <a:pPr>
              <a:lnSpc>
                <a:spcPct val="150000"/>
              </a:lnSpc>
            </a:pPr>
            <a:r>
              <a:rPr kumimoji="1" lang="en-US" altLang="ko-KR" dirty="0" smtClean="0"/>
              <a:t>	- </a:t>
            </a:r>
            <a:r>
              <a:rPr kumimoji="1" lang="ko-KR" altLang="en-US" dirty="0" smtClean="0"/>
              <a:t>그것의 상태의 다양한 구성요소</a:t>
            </a:r>
            <a:r>
              <a:rPr kumimoji="1" lang="en-US" altLang="ko-KR" dirty="0" smtClean="0"/>
              <a:t> 	</a:t>
            </a:r>
            <a:endParaRPr kumimoji="1" lang="en-US" altLang="ko-KR" dirty="0" smtClean="0"/>
          </a:p>
          <a:p>
            <a:pPr>
              <a:lnSpc>
                <a:spcPct val="150000"/>
              </a:lnSpc>
            </a:pPr>
            <a:r>
              <a:rPr kumimoji="1" lang="en-US" altLang="x-none" dirty="0" smtClean="0"/>
              <a:t>      </a:t>
            </a:r>
            <a:r>
              <a:rPr kumimoji="1" lang="en-US" altLang="x-none" dirty="0" smtClean="0"/>
              <a:t>	- instruction set</a:t>
            </a:r>
            <a:r>
              <a:rPr kumimoji="1" lang="ko-KR" altLang="en-US" dirty="0" smtClean="0"/>
              <a:t>와 그들에 대한 </a:t>
            </a:r>
            <a:r>
              <a:rPr kumimoji="1" lang="ko-KR" altLang="en-US" dirty="0" err="1" smtClean="0"/>
              <a:t>인코딩</a:t>
            </a:r>
            <a:endParaRPr kumimoji="1" lang="en-US" altLang="ko-KR" dirty="0" smtClean="0"/>
          </a:p>
          <a:p>
            <a:pPr>
              <a:lnSpc>
                <a:spcPct val="150000"/>
              </a:lnSpc>
            </a:pPr>
            <a:r>
              <a:rPr kumimoji="1" lang="en-US" altLang="ko-KR" dirty="0"/>
              <a:t>	</a:t>
            </a:r>
            <a:r>
              <a:rPr kumimoji="1" lang="en-US" altLang="ko-KR" dirty="0" smtClean="0"/>
              <a:t>- set of programming conventions</a:t>
            </a:r>
          </a:p>
          <a:p>
            <a:pPr>
              <a:lnSpc>
                <a:spcPct val="150000"/>
              </a:lnSpc>
            </a:pPr>
            <a:r>
              <a:rPr kumimoji="1" lang="en-US" altLang="ko-KR" dirty="0"/>
              <a:t>	</a:t>
            </a:r>
            <a:r>
              <a:rPr kumimoji="1" lang="en-US" altLang="ko-KR" dirty="0" smtClean="0"/>
              <a:t>- </a:t>
            </a:r>
            <a:r>
              <a:rPr kumimoji="1" lang="ko-KR" altLang="en-US" dirty="0" smtClean="0"/>
              <a:t>예외적 사항 처리</a:t>
            </a:r>
            <a:endParaRPr kumimoji="1" lang="en-US" altLang="ko-KR" dirty="0" smtClean="0"/>
          </a:p>
          <a:p>
            <a:pPr>
              <a:lnSpc>
                <a:spcPct val="150000"/>
              </a:lnSpc>
            </a:pPr>
            <a:r>
              <a:rPr kumimoji="1" lang="en-US" altLang="x-none" dirty="0" smtClean="0"/>
              <a:t>     </a:t>
            </a:r>
            <a:endParaRPr lang="en" altLang="x-none" dirty="0" smtClean="0"/>
          </a:p>
        </p:txBody>
      </p:sp>
    </p:spTree>
    <p:extLst>
      <p:ext uri="{BB962C8B-B14F-4D97-AF65-F5344CB8AC3E}">
        <p14:creationId xmlns:p14="http://schemas.microsoft.com/office/powerpoint/2010/main" val="396278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4.1.1 Programmer-Visible State</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5539978"/>
          </a:xfrm>
          <a:prstGeom prst="rect">
            <a:avLst/>
          </a:prstGeom>
          <a:noFill/>
        </p:spPr>
        <p:txBody>
          <a:bodyPr wrap="square" rtlCol="0">
            <a:spAutoFit/>
          </a:bodyPr>
          <a:lstStyle/>
          <a:p>
            <a:pPr>
              <a:lnSpc>
                <a:spcPct val="150000"/>
              </a:lnSpc>
            </a:pPr>
            <a:r>
              <a:rPr kumimoji="1" lang="en-US" altLang="x-none" dirty="0" smtClean="0"/>
              <a:t>•</a:t>
            </a:r>
            <a:r>
              <a:rPr kumimoji="1" lang="ko-KR" altLang="en-US" dirty="0"/>
              <a:t> </a:t>
            </a:r>
            <a:r>
              <a:rPr kumimoji="1" lang="en-US" altLang="ko-KR" u="sng" dirty="0" smtClean="0"/>
              <a:t>programmer</a:t>
            </a:r>
            <a:r>
              <a:rPr kumimoji="1" lang="ko-KR" altLang="en-US" dirty="0" smtClean="0"/>
              <a:t> </a:t>
            </a:r>
            <a:r>
              <a:rPr kumimoji="1" lang="en-US" altLang="ko-KR" dirty="0" smtClean="0"/>
              <a:t>visible state </a:t>
            </a:r>
            <a:r>
              <a:rPr kumimoji="1" lang="ko-KR" altLang="en-US" dirty="0" smtClean="0"/>
              <a:t>란</a:t>
            </a:r>
            <a:r>
              <a:rPr kumimoji="1" lang="en-US" altLang="ko-KR" dirty="0" smtClean="0"/>
              <a:t>?</a:t>
            </a:r>
          </a:p>
          <a:p>
            <a:pPr>
              <a:lnSpc>
                <a:spcPct val="150000"/>
              </a:lnSpc>
            </a:pPr>
            <a:r>
              <a:rPr kumimoji="1" lang="en-US" altLang="ko-KR" dirty="0" smtClean="0"/>
              <a:t>      - </a:t>
            </a:r>
            <a:r>
              <a:rPr kumimoji="1" lang="en-US" altLang="ko-KR" dirty="0" smtClean="0"/>
              <a:t>programmer : </a:t>
            </a:r>
            <a:r>
              <a:rPr kumimoji="1" lang="ko-KR" altLang="en-US" dirty="0" smtClean="0"/>
              <a:t>프로그램을</a:t>
            </a:r>
            <a:r>
              <a:rPr kumimoji="1" lang="en-US" altLang="ko-KR" dirty="0" smtClean="0"/>
              <a:t> </a:t>
            </a:r>
            <a:r>
              <a:rPr kumimoji="1" lang="ko-KR" altLang="en-US" dirty="0" smtClean="0"/>
              <a:t>어셈블리어로 작성하는 사람 </a:t>
            </a:r>
            <a:r>
              <a:rPr kumimoji="1" lang="en-US" altLang="ko-KR" dirty="0" smtClean="0"/>
              <a:t>/  </a:t>
            </a:r>
            <a:r>
              <a:rPr kumimoji="1" lang="ko-KR" altLang="en-US" dirty="0" smtClean="0"/>
              <a:t>기계어를 생성하는 컴파일러</a:t>
            </a:r>
            <a:endParaRPr kumimoji="1" lang="en-US" altLang="ko-KR" dirty="0"/>
          </a:p>
          <a:p>
            <a:pPr>
              <a:lnSpc>
                <a:spcPct val="150000"/>
              </a:lnSpc>
            </a:pPr>
            <a:r>
              <a:rPr kumimoji="1" lang="en-US" altLang="x-none" dirty="0" smtClean="0"/>
              <a:t>      </a:t>
            </a:r>
            <a:r>
              <a:rPr kumimoji="1" lang="en-US" altLang="x-none" dirty="0" smtClean="0"/>
              <a:t>- machine-level</a:t>
            </a:r>
            <a:r>
              <a:rPr kumimoji="1" lang="ko-KR" altLang="en-US" dirty="0" smtClean="0"/>
              <a:t> 프로그램이 </a:t>
            </a:r>
            <a:r>
              <a:rPr kumimoji="1" lang="en-US" altLang="ko-KR" dirty="0" smtClean="0"/>
              <a:t>programmer-visible state</a:t>
            </a:r>
            <a:r>
              <a:rPr kumimoji="1" lang="ko-KR" altLang="en-US" dirty="0" smtClean="0"/>
              <a:t>에 접근 가능한 것으로 보이면</a:t>
            </a:r>
            <a:r>
              <a:rPr kumimoji="1" lang="en-US" altLang="ko-KR" dirty="0" smtClean="0"/>
              <a:t>, </a:t>
            </a:r>
          </a:p>
          <a:p>
            <a:pPr>
              <a:lnSpc>
                <a:spcPct val="150000"/>
              </a:lnSpc>
            </a:pPr>
            <a:r>
              <a:rPr kumimoji="1" lang="ko-KR" altLang="en-US" dirty="0" smtClean="0"/>
              <a:t>프로세서의 구현에서 </a:t>
            </a:r>
            <a:r>
              <a:rPr kumimoji="1" lang="en-US" altLang="ko-KR" dirty="0" smtClean="0"/>
              <a:t>programmer-visible state</a:t>
            </a:r>
            <a:r>
              <a:rPr kumimoji="1" lang="ko-KR" altLang="en-US" dirty="0" smtClean="0"/>
              <a:t>는 </a:t>
            </a:r>
            <a:r>
              <a:rPr kumimoji="1" lang="en-US" altLang="ko-KR" dirty="0" smtClean="0"/>
              <a:t>ISA</a:t>
            </a:r>
            <a:r>
              <a:rPr kumimoji="1" lang="ko-KR" altLang="en-US" dirty="0" smtClean="0"/>
              <a:t>가 암시하는 방식처럼 엄밀하게 표현할 필요가 없다</a:t>
            </a:r>
            <a:r>
              <a:rPr kumimoji="1" lang="en-US" altLang="ko-KR" dirty="0" smtClean="0"/>
              <a:t>.</a:t>
            </a:r>
          </a:p>
          <a:p>
            <a:pPr>
              <a:lnSpc>
                <a:spcPct val="150000"/>
              </a:lnSpc>
            </a:pPr>
            <a:r>
              <a:rPr kumimoji="1" lang="en-US" altLang="ko-KR" dirty="0" smtClean="0"/>
              <a:t>      - 15</a:t>
            </a:r>
            <a:r>
              <a:rPr kumimoji="1" lang="ko-KR" altLang="en-US" dirty="0" smtClean="0"/>
              <a:t>개의 </a:t>
            </a:r>
            <a:r>
              <a:rPr kumimoji="1" lang="en-US" altLang="ko-KR" dirty="0" smtClean="0"/>
              <a:t>program register </a:t>
            </a:r>
            <a:r>
              <a:rPr kumimoji="1" lang="ko-KR" altLang="en-US" dirty="0" smtClean="0"/>
              <a:t>존재</a:t>
            </a:r>
            <a:r>
              <a:rPr kumimoji="1" lang="en-US" altLang="ko-KR" dirty="0" smtClean="0"/>
              <a:t>, </a:t>
            </a:r>
            <a:r>
              <a:rPr kumimoji="1" lang="ko-KR" altLang="en-US" dirty="0" smtClean="0"/>
              <a:t>각각 </a:t>
            </a:r>
            <a:r>
              <a:rPr kumimoji="1" lang="en-US" altLang="ko-KR" dirty="0" smtClean="0"/>
              <a:t>64-bit word </a:t>
            </a:r>
            <a:r>
              <a:rPr kumimoji="1" lang="ko-KR" altLang="en-US" dirty="0" smtClean="0"/>
              <a:t>저장</a:t>
            </a:r>
            <a:endParaRPr kumimoji="1" lang="en-US" altLang="ko-KR" dirty="0" smtClean="0"/>
          </a:p>
          <a:p>
            <a:pPr>
              <a:lnSpc>
                <a:spcPct val="150000"/>
              </a:lnSpc>
            </a:pPr>
            <a:r>
              <a:rPr kumimoji="1" lang="en-US" altLang="ko-KR" dirty="0" smtClean="0"/>
              <a:t>      - condition code : ZF SF OF</a:t>
            </a:r>
          </a:p>
          <a:p>
            <a:pPr>
              <a:lnSpc>
                <a:spcPct val="150000"/>
              </a:lnSpc>
            </a:pPr>
            <a:r>
              <a:rPr kumimoji="1" lang="en-US" altLang="ko-KR" sz="1600" dirty="0"/>
              <a:t>	</a:t>
            </a:r>
            <a:r>
              <a:rPr kumimoji="1" lang="en-US" altLang="ko-KR" sz="1600" dirty="0" smtClean="0"/>
              <a:t> </a:t>
            </a:r>
            <a:r>
              <a:rPr kumimoji="1" lang="en-US" altLang="ko-KR" sz="1600" dirty="0" smtClean="0">
                <a:sym typeface="Wingdings" panose="05000000000000000000" pitchFamily="2" charset="2"/>
              </a:rPr>
              <a:t> </a:t>
            </a:r>
            <a:r>
              <a:rPr kumimoji="1" lang="ko-KR" altLang="en-US" sz="1600" dirty="0" smtClean="0">
                <a:sym typeface="Wingdings" panose="05000000000000000000" pitchFamily="2" charset="2"/>
              </a:rPr>
              <a:t>최근의</a:t>
            </a:r>
            <a:r>
              <a:rPr kumimoji="1" lang="en-US" altLang="ko-KR" sz="1600" dirty="0" smtClean="0">
                <a:sym typeface="Wingdings" panose="05000000000000000000" pitchFamily="2" charset="2"/>
              </a:rPr>
              <a:t> </a:t>
            </a:r>
            <a:r>
              <a:rPr kumimoji="1" lang="ko-KR" altLang="en-US" sz="1600" dirty="0" smtClean="0">
                <a:sym typeface="Wingdings" panose="05000000000000000000" pitchFamily="2" charset="2"/>
              </a:rPr>
              <a:t>산술 논리 연</a:t>
            </a:r>
            <a:r>
              <a:rPr kumimoji="1" lang="ko-KR" altLang="en-US" sz="1600" dirty="0">
                <a:sym typeface="Wingdings" panose="05000000000000000000" pitchFamily="2" charset="2"/>
              </a:rPr>
              <a:t>산</a:t>
            </a:r>
            <a:r>
              <a:rPr kumimoji="1" lang="ko-KR" altLang="en-US" sz="1600" dirty="0" smtClean="0">
                <a:sym typeface="Wingdings" panose="05000000000000000000" pitchFamily="2" charset="2"/>
              </a:rPr>
              <a:t>결과</a:t>
            </a:r>
            <a:r>
              <a:rPr kumimoji="1" lang="en-US" altLang="ko-KR" sz="1600" dirty="0" smtClean="0">
                <a:sym typeface="Wingdings" panose="05000000000000000000" pitchFamily="2" charset="2"/>
              </a:rPr>
              <a:t> </a:t>
            </a:r>
            <a:r>
              <a:rPr kumimoji="1" lang="ko-KR" altLang="en-US" sz="1600" dirty="0" smtClean="0">
                <a:sym typeface="Wingdings" panose="05000000000000000000" pitchFamily="2" charset="2"/>
              </a:rPr>
              <a:t>저장</a:t>
            </a:r>
            <a:endParaRPr kumimoji="1" lang="en-US" altLang="ko-KR" sz="1600" dirty="0" smtClean="0">
              <a:sym typeface="Wingdings" panose="05000000000000000000" pitchFamily="2" charset="2"/>
            </a:endParaRPr>
          </a:p>
          <a:p>
            <a:pPr>
              <a:lnSpc>
                <a:spcPct val="150000"/>
              </a:lnSpc>
            </a:pPr>
            <a:r>
              <a:rPr kumimoji="1" lang="en-US" altLang="ko-KR" sz="1600" dirty="0" smtClean="0">
                <a:sym typeface="Wingdings" panose="05000000000000000000" pitchFamily="2" charset="2"/>
              </a:rPr>
              <a:t>       - PC : </a:t>
            </a:r>
            <a:r>
              <a:rPr kumimoji="1" lang="ko-KR" altLang="en-US" sz="1600" dirty="0" smtClean="0">
                <a:sym typeface="Wingdings" panose="05000000000000000000" pitchFamily="2" charset="2"/>
              </a:rPr>
              <a:t>최근에</a:t>
            </a:r>
            <a:r>
              <a:rPr kumimoji="1" lang="en-US" altLang="ko-KR" sz="1600" dirty="0" smtClean="0">
                <a:sym typeface="Wingdings" panose="05000000000000000000" pitchFamily="2" charset="2"/>
              </a:rPr>
              <a:t> </a:t>
            </a:r>
            <a:r>
              <a:rPr kumimoji="1" lang="ko-KR" altLang="en-US" sz="1600" dirty="0" smtClean="0">
                <a:sym typeface="Wingdings" panose="05000000000000000000" pitchFamily="2" charset="2"/>
              </a:rPr>
              <a:t>실행된 </a:t>
            </a:r>
            <a:r>
              <a:rPr kumimoji="1" lang="en-US" altLang="ko-KR" sz="1600" dirty="0" smtClean="0">
                <a:sym typeface="Wingdings" panose="05000000000000000000" pitchFamily="2" charset="2"/>
              </a:rPr>
              <a:t>instruction</a:t>
            </a:r>
            <a:r>
              <a:rPr kumimoji="1" lang="ko-KR" altLang="en-US" sz="1600" dirty="0" smtClean="0">
                <a:sym typeface="Wingdings" panose="05000000000000000000" pitchFamily="2" charset="2"/>
              </a:rPr>
              <a:t>의 주소 저장</a:t>
            </a:r>
            <a:endParaRPr kumimoji="1" lang="en-US" altLang="ko-KR" sz="1600" dirty="0" smtClean="0">
              <a:sym typeface="Wingdings" panose="05000000000000000000" pitchFamily="2" charset="2"/>
            </a:endParaRPr>
          </a:p>
          <a:p>
            <a:pPr>
              <a:lnSpc>
                <a:spcPct val="150000"/>
              </a:lnSpc>
            </a:pPr>
            <a:r>
              <a:rPr kumimoji="1" lang="en-US" altLang="ko-KR" sz="1600" dirty="0" smtClean="0">
                <a:sym typeface="Wingdings" panose="05000000000000000000" pitchFamily="2" charset="2"/>
              </a:rPr>
              <a:t>       - memory</a:t>
            </a:r>
            <a:r>
              <a:rPr kumimoji="1" lang="ko-KR" altLang="en-US" sz="1600" dirty="0" smtClean="0">
                <a:sym typeface="Wingdings" panose="05000000000000000000" pitchFamily="2" charset="2"/>
              </a:rPr>
              <a:t> </a:t>
            </a:r>
            <a:r>
              <a:rPr kumimoji="1" lang="en-US" altLang="ko-KR" sz="1600" dirty="0" smtClean="0">
                <a:sym typeface="Wingdings" panose="05000000000000000000" pitchFamily="2" charset="2"/>
              </a:rPr>
              <a:t>: </a:t>
            </a:r>
            <a:r>
              <a:rPr kumimoji="1" lang="ko-KR" altLang="en-US" sz="1600" dirty="0" smtClean="0">
                <a:sym typeface="Wingdings" panose="05000000000000000000" pitchFamily="2" charset="2"/>
              </a:rPr>
              <a:t>프로그램과 데이터를 저장</a:t>
            </a:r>
            <a:endParaRPr kumimoji="1" lang="en-US" altLang="ko-KR" sz="1600" dirty="0" smtClean="0">
              <a:sym typeface="Wingdings" panose="05000000000000000000" pitchFamily="2" charset="2"/>
            </a:endParaRPr>
          </a:p>
          <a:p>
            <a:pPr>
              <a:lnSpc>
                <a:spcPct val="150000"/>
              </a:lnSpc>
            </a:pPr>
            <a:r>
              <a:rPr kumimoji="1" lang="en-US" altLang="ko-KR" sz="1600" dirty="0">
                <a:sym typeface="Wingdings" panose="05000000000000000000" pitchFamily="2" charset="2"/>
              </a:rPr>
              <a:t>	</a:t>
            </a:r>
            <a:r>
              <a:rPr kumimoji="1" lang="en-US" altLang="ko-KR" sz="1600" dirty="0" smtClean="0">
                <a:sym typeface="Wingdings" panose="05000000000000000000" pitchFamily="2" charset="2"/>
              </a:rPr>
              <a:t>  Large Array of Byte</a:t>
            </a:r>
          </a:p>
          <a:p>
            <a:pPr>
              <a:lnSpc>
                <a:spcPct val="150000"/>
              </a:lnSpc>
            </a:pPr>
            <a:r>
              <a:rPr kumimoji="1" lang="en-US" altLang="ko-KR" sz="1600" dirty="0">
                <a:sym typeface="Wingdings" panose="05000000000000000000" pitchFamily="2" charset="2"/>
              </a:rPr>
              <a:t>	</a:t>
            </a:r>
            <a:r>
              <a:rPr kumimoji="1" lang="en-US" altLang="ko-KR" sz="1600" dirty="0" smtClean="0">
                <a:sym typeface="Wingdings" panose="05000000000000000000" pitchFamily="2" charset="2"/>
              </a:rPr>
              <a:t> virtual address </a:t>
            </a:r>
            <a:r>
              <a:rPr kumimoji="1" lang="ko-KR" altLang="en-US" sz="1600" dirty="0" smtClean="0">
                <a:sym typeface="Wingdings" panose="05000000000000000000" pitchFamily="2" charset="2"/>
              </a:rPr>
              <a:t>이용하여 </a:t>
            </a:r>
            <a:endParaRPr kumimoji="1" lang="en-US" altLang="ko-KR" sz="1600" dirty="0">
              <a:sym typeface="Wingdings" panose="05000000000000000000" pitchFamily="2" charset="2"/>
            </a:endParaRPr>
          </a:p>
          <a:p>
            <a:pPr>
              <a:lnSpc>
                <a:spcPct val="150000"/>
              </a:lnSpc>
            </a:pPr>
            <a:r>
              <a:rPr kumimoji="1" lang="en-US" altLang="ko-KR" sz="1600" dirty="0" smtClean="0">
                <a:sym typeface="Wingdings" panose="05000000000000000000" pitchFamily="2" charset="2"/>
              </a:rPr>
              <a:t>	memory </a:t>
            </a:r>
            <a:r>
              <a:rPr kumimoji="1" lang="ko-KR" altLang="en-US" sz="1600" dirty="0" smtClean="0">
                <a:sym typeface="Wingdings" panose="05000000000000000000" pitchFamily="2" charset="2"/>
              </a:rPr>
              <a:t>위치 참조 </a:t>
            </a:r>
            <a:r>
              <a:rPr kumimoji="1" lang="en-US" altLang="ko-KR" sz="1600" dirty="0" smtClean="0">
                <a:sym typeface="Wingdings" panose="05000000000000000000" pitchFamily="2" charset="2"/>
              </a:rPr>
              <a:t>(Y86-64 </a:t>
            </a:r>
            <a:r>
              <a:rPr kumimoji="1" lang="ko-KR" altLang="en-US" sz="1600" dirty="0" smtClean="0">
                <a:sym typeface="Wingdings" panose="05000000000000000000" pitchFamily="2" charset="2"/>
              </a:rPr>
              <a:t>기준</a:t>
            </a:r>
            <a:r>
              <a:rPr kumimoji="1" lang="en-US" altLang="ko-KR" sz="1600" dirty="0" smtClean="0">
                <a:sym typeface="Wingdings" panose="05000000000000000000" pitchFamily="2" charset="2"/>
              </a:rPr>
              <a:t>)</a:t>
            </a:r>
            <a:br>
              <a:rPr kumimoji="1" lang="en-US" altLang="ko-KR" sz="1600" dirty="0" smtClean="0">
                <a:sym typeface="Wingdings" panose="05000000000000000000" pitchFamily="2" charset="2"/>
              </a:rPr>
            </a:br>
            <a:r>
              <a:rPr kumimoji="1" lang="en-US" altLang="ko-KR" sz="1600" dirty="0" smtClean="0">
                <a:sym typeface="Wingdings" panose="05000000000000000000" pitchFamily="2" charset="2"/>
              </a:rPr>
              <a:t>       - Stat : </a:t>
            </a:r>
            <a:r>
              <a:rPr kumimoji="1" lang="ko-KR" altLang="en-US" sz="1600" dirty="0">
                <a:sym typeface="Wingdings" panose="05000000000000000000" pitchFamily="2" charset="2"/>
              </a:rPr>
              <a:t>프로그램 실행의 전체 상태를 </a:t>
            </a:r>
            <a:r>
              <a:rPr kumimoji="1" lang="ko-KR" altLang="en-US" sz="1600" dirty="0" smtClean="0">
                <a:sym typeface="Wingdings" panose="05000000000000000000" pitchFamily="2" charset="2"/>
              </a:rPr>
              <a:t>나타내는</a:t>
            </a:r>
            <a:endParaRPr kumimoji="1" lang="en-US" altLang="ko-KR" sz="1600" dirty="0" smtClean="0">
              <a:sym typeface="Wingdings" panose="05000000000000000000" pitchFamily="2" charset="2"/>
            </a:endParaRPr>
          </a:p>
          <a:p>
            <a:pPr>
              <a:lnSpc>
                <a:spcPct val="150000"/>
              </a:lnSpc>
            </a:pPr>
            <a:r>
              <a:rPr kumimoji="1" lang="en-US" altLang="ko-KR" sz="1600" dirty="0">
                <a:sym typeface="Wingdings" panose="05000000000000000000" pitchFamily="2" charset="2"/>
              </a:rPr>
              <a:t>	</a:t>
            </a:r>
            <a:r>
              <a:rPr kumimoji="1" lang="ko-KR" altLang="en-US" sz="1600" dirty="0" smtClean="0">
                <a:sym typeface="Wingdings" panose="05000000000000000000" pitchFamily="2" charset="2"/>
              </a:rPr>
              <a:t> </a:t>
            </a:r>
            <a:r>
              <a:rPr kumimoji="1" lang="ko-KR" altLang="en-US" sz="1600" dirty="0">
                <a:sym typeface="Wingdings" panose="05000000000000000000" pitchFamily="2" charset="2"/>
              </a:rPr>
              <a:t>상태 </a:t>
            </a:r>
            <a:r>
              <a:rPr kumimoji="1" lang="ko-KR" altLang="en-US" sz="1600" dirty="0" smtClean="0">
                <a:sym typeface="Wingdings" panose="05000000000000000000" pitchFamily="2" charset="2"/>
              </a:rPr>
              <a:t>코드 </a:t>
            </a:r>
            <a:r>
              <a:rPr kumimoji="1" lang="en-US" altLang="ko-KR" sz="1600" dirty="0" smtClean="0">
                <a:sym typeface="Wingdings" panose="05000000000000000000" pitchFamily="2" charset="2"/>
              </a:rPr>
              <a:t> </a:t>
            </a:r>
            <a:r>
              <a:rPr kumimoji="1" lang="ko-KR" altLang="en-US" sz="1600" dirty="0" smtClean="0">
                <a:sym typeface="Wingdings" panose="05000000000000000000" pitchFamily="2" charset="2"/>
              </a:rPr>
              <a:t>예외</a:t>
            </a:r>
            <a:r>
              <a:rPr kumimoji="1" lang="en-US" altLang="ko-KR" sz="1600" dirty="0" smtClean="0">
                <a:sym typeface="Wingdings" panose="05000000000000000000" pitchFamily="2" charset="2"/>
              </a:rPr>
              <a:t> </a:t>
            </a:r>
            <a:r>
              <a:rPr kumimoji="1" lang="ko-KR" altLang="en-US" sz="1600" dirty="0" smtClean="0">
                <a:sym typeface="Wingdings" panose="05000000000000000000" pitchFamily="2" charset="2"/>
              </a:rPr>
              <a:t>상태</a:t>
            </a:r>
            <a:r>
              <a:rPr kumimoji="1" lang="en-US" altLang="ko-KR" sz="1600" dirty="0" smtClean="0">
                <a:sym typeface="Wingdings" panose="05000000000000000000" pitchFamily="2" charset="2"/>
              </a:rPr>
              <a:t>/ </a:t>
            </a:r>
            <a:r>
              <a:rPr kumimoji="1" lang="ko-KR" altLang="en-US" sz="1600" dirty="0" smtClean="0">
                <a:sym typeface="Wingdings" panose="05000000000000000000" pitchFamily="2" charset="2"/>
              </a:rPr>
              <a:t>일반 상태</a:t>
            </a:r>
            <a:endParaRPr kumimoji="1" lang="en-US" altLang="ko-KR"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519" y="3277557"/>
            <a:ext cx="631507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673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kumimoji="1" lang="en-US" altLang="x-none" sz="2400" dirty="0"/>
              <a:t>4.1.2 Y86-64 </a:t>
            </a:r>
            <a:r>
              <a:rPr kumimoji="1" lang="en-US" altLang="x-none" sz="2400" dirty="0" smtClean="0"/>
              <a:t>Instructions(1/2)</a:t>
            </a:r>
            <a:endParaRPr kumimoji="1" lang="en-US" altLang="x-none" sz="2400" dirty="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6278642"/>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smtClean="0"/>
              <a:t>x86-64 </a:t>
            </a:r>
            <a:r>
              <a:rPr kumimoji="1" lang="ko-KR" altLang="en-US" dirty="0" smtClean="0"/>
              <a:t>와 비교</a:t>
            </a:r>
            <a:endParaRPr kumimoji="1" lang="en-US" altLang="ko-KR" dirty="0"/>
          </a:p>
          <a:p>
            <a:pPr>
              <a:lnSpc>
                <a:spcPct val="150000"/>
              </a:lnSpc>
            </a:pPr>
            <a:r>
              <a:rPr kumimoji="1" lang="ko-KR" altLang="en-US" dirty="0"/>
              <a:t>   </a:t>
            </a:r>
            <a:r>
              <a:rPr kumimoji="1" lang="en" altLang="ko-KR" dirty="0"/>
              <a:t>- </a:t>
            </a:r>
            <a:r>
              <a:rPr lang="en-US" altLang="ko-KR" dirty="0"/>
              <a:t>only 8-byte integer </a:t>
            </a:r>
            <a:r>
              <a:rPr lang="en-US" altLang="ko-KR" dirty="0" smtClean="0"/>
              <a:t>operations (8-byte words)</a:t>
            </a:r>
          </a:p>
          <a:p>
            <a:pPr>
              <a:lnSpc>
                <a:spcPct val="150000"/>
              </a:lnSpc>
            </a:pPr>
            <a:r>
              <a:rPr lang="en-US" altLang="ko-KR" dirty="0"/>
              <a:t> </a:t>
            </a:r>
            <a:r>
              <a:rPr lang="en-US" altLang="ko-KR" dirty="0" smtClean="0"/>
              <a:t>  - </a:t>
            </a:r>
            <a:r>
              <a:rPr lang="en-US" altLang="ko-KR" dirty="0"/>
              <a:t>has fewer addressing </a:t>
            </a:r>
            <a:r>
              <a:rPr lang="en-US" altLang="ko-KR" dirty="0" smtClean="0"/>
              <a:t>modes</a:t>
            </a:r>
          </a:p>
          <a:p>
            <a:pPr>
              <a:lnSpc>
                <a:spcPct val="150000"/>
              </a:lnSpc>
            </a:pPr>
            <a:r>
              <a:rPr lang="en-US" altLang="ko-KR" dirty="0"/>
              <a:t> </a:t>
            </a:r>
            <a:r>
              <a:rPr lang="en-US" altLang="ko-KR" dirty="0" smtClean="0"/>
              <a:t>  - includes </a:t>
            </a:r>
            <a:r>
              <a:rPr lang="en-US" altLang="ko-KR" dirty="0"/>
              <a:t>a smaller set of operations</a:t>
            </a:r>
            <a:r>
              <a:rPr lang="en-US" altLang="ko-KR" dirty="0" smtClean="0"/>
              <a:t>.</a:t>
            </a:r>
            <a:endParaRPr kumimoji="1" lang="en" altLang="ko-KR" b="1" dirty="0"/>
          </a:p>
          <a:p>
            <a:pPr>
              <a:lnSpc>
                <a:spcPct val="150000"/>
              </a:lnSpc>
            </a:pPr>
            <a:r>
              <a:rPr kumimoji="1" lang="en-US" altLang="x-none" dirty="0"/>
              <a:t>•</a:t>
            </a:r>
            <a:r>
              <a:rPr kumimoji="1" lang="ko-KR" altLang="en-US" dirty="0"/>
              <a:t> </a:t>
            </a:r>
            <a:r>
              <a:rPr kumimoji="1" lang="en-US" altLang="ko-KR" dirty="0" err="1" smtClean="0"/>
              <a:t>movq</a:t>
            </a:r>
            <a:endParaRPr kumimoji="1" lang="en-US" altLang="ko-KR" dirty="0"/>
          </a:p>
          <a:p>
            <a:pPr>
              <a:lnSpc>
                <a:spcPct val="150000"/>
              </a:lnSpc>
            </a:pPr>
            <a:r>
              <a:rPr kumimoji="1" lang="ko-KR" altLang="en-US" dirty="0"/>
              <a:t>   </a:t>
            </a:r>
            <a:r>
              <a:rPr kumimoji="1" lang="en" altLang="ko-KR" dirty="0"/>
              <a:t>- </a:t>
            </a:r>
            <a:r>
              <a:rPr lang="en-US" altLang="ko-KR" dirty="0" smtClean="0"/>
              <a:t>source</a:t>
            </a:r>
          </a:p>
          <a:p>
            <a:pPr>
              <a:lnSpc>
                <a:spcPct val="150000"/>
              </a:lnSpc>
            </a:pPr>
            <a:r>
              <a:rPr lang="en-US" altLang="ko-KR" dirty="0" smtClean="0"/>
              <a:t>      </a:t>
            </a:r>
            <a:r>
              <a:rPr lang="en" altLang="x-none" dirty="0" smtClean="0"/>
              <a:t>￮ </a:t>
            </a:r>
            <a:r>
              <a:rPr lang="en-US" altLang="ko-KR" dirty="0" smtClean="0"/>
              <a:t>immediate </a:t>
            </a:r>
            <a:r>
              <a:rPr lang="en-US" altLang="ko-KR" dirty="0"/>
              <a:t>(</a:t>
            </a:r>
            <a:r>
              <a:rPr lang="en-US" altLang="ko-KR" dirty="0" err="1"/>
              <a:t>i</a:t>
            </a:r>
            <a:r>
              <a:rPr lang="en-US" altLang="ko-KR" dirty="0"/>
              <a:t>), register (r), or memory (m)  </a:t>
            </a:r>
            <a:endParaRPr lang="en-US" altLang="ko-KR" dirty="0" smtClean="0"/>
          </a:p>
          <a:p>
            <a:pPr>
              <a:lnSpc>
                <a:spcPct val="150000"/>
              </a:lnSpc>
            </a:pPr>
            <a:r>
              <a:rPr lang="en-US" altLang="ko-KR" dirty="0"/>
              <a:t> </a:t>
            </a:r>
            <a:r>
              <a:rPr lang="en-US" altLang="ko-KR" dirty="0" smtClean="0"/>
              <a:t> </a:t>
            </a:r>
            <a:r>
              <a:rPr lang="en-US" altLang="ko-KR" dirty="0"/>
              <a:t>- </a:t>
            </a:r>
            <a:r>
              <a:rPr lang="en-US" altLang="ko-KR" dirty="0" smtClean="0"/>
              <a:t>destination</a:t>
            </a:r>
          </a:p>
          <a:p>
            <a:pPr>
              <a:lnSpc>
                <a:spcPct val="150000"/>
              </a:lnSpc>
            </a:pPr>
            <a:r>
              <a:rPr lang="en-US" altLang="ko-KR" dirty="0"/>
              <a:t> </a:t>
            </a:r>
            <a:r>
              <a:rPr lang="en-US" altLang="ko-KR" dirty="0" smtClean="0"/>
              <a:t>     </a:t>
            </a:r>
            <a:r>
              <a:rPr lang="en" altLang="x-none" dirty="0"/>
              <a:t>￮ </a:t>
            </a:r>
            <a:r>
              <a:rPr lang="en-US" altLang="ko-KR" dirty="0" smtClean="0"/>
              <a:t>register </a:t>
            </a:r>
            <a:r>
              <a:rPr lang="en-US" altLang="ko-KR" dirty="0"/>
              <a:t>(r), or memory (m)  </a:t>
            </a:r>
          </a:p>
          <a:p>
            <a:pPr>
              <a:lnSpc>
                <a:spcPct val="150000"/>
              </a:lnSpc>
            </a:pPr>
            <a:r>
              <a:rPr lang="en-US" altLang="ko-KR" dirty="0"/>
              <a:t>   </a:t>
            </a:r>
            <a:r>
              <a:rPr lang="en-US" altLang="ko-KR" dirty="0" smtClean="0"/>
              <a:t>- </a:t>
            </a:r>
            <a:r>
              <a:rPr lang="ko-KR" altLang="ko-KR" sz="1600" dirty="0" smtClean="0"/>
              <a:t>두 </a:t>
            </a:r>
            <a:r>
              <a:rPr lang="ko-KR" altLang="ko-KR" sz="1600" dirty="0"/>
              <a:t>개의 메모리 이동 명령에 대한 메모리 </a:t>
            </a:r>
            <a:r>
              <a:rPr lang="ko-KR" altLang="ko-KR" sz="1600" dirty="0" smtClean="0"/>
              <a:t>참조</a:t>
            </a:r>
            <a:endParaRPr lang="en-US" altLang="ko-KR" sz="1600" dirty="0" smtClean="0"/>
          </a:p>
          <a:p>
            <a:pPr>
              <a:lnSpc>
                <a:spcPct val="150000"/>
              </a:lnSpc>
            </a:pPr>
            <a:r>
              <a:rPr lang="en" altLang="x-none" sz="1600" dirty="0" smtClean="0"/>
              <a:t>       ￮ </a:t>
            </a:r>
            <a:r>
              <a:rPr lang="ko-KR" altLang="en-US" sz="1600" dirty="0" err="1" smtClean="0"/>
              <a:t>두번째</a:t>
            </a:r>
            <a:r>
              <a:rPr lang="ko-KR" altLang="en-US" sz="1600" dirty="0" smtClean="0"/>
              <a:t> 인덱</a:t>
            </a:r>
            <a:r>
              <a:rPr lang="ko-KR" altLang="en-US" sz="1600" dirty="0"/>
              <a:t>스</a:t>
            </a:r>
            <a:r>
              <a:rPr lang="en-US" altLang="ko-KR" sz="1600" dirty="0" smtClean="0"/>
              <a:t> </a:t>
            </a:r>
            <a:r>
              <a:rPr lang="ko-KR" altLang="en-US" sz="1600" dirty="0" smtClean="0"/>
              <a:t> 레지스터 지원 </a:t>
            </a:r>
            <a:r>
              <a:rPr lang="en-US" altLang="ko-KR" sz="1600" dirty="0" smtClean="0"/>
              <a:t>X</a:t>
            </a:r>
            <a:endParaRPr lang="en-US" altLang="ko-KR" sz="1600" dirty="0"/>
          </a:p>
          <a:p>
            <a:pPr>
              <a:lnSpc>
                <a:spcPct val="150000"/>
              </a:lnSpc>
            </a:pPr>
            <a:r>
              <a:rPr lang="en" altLang="x-none" sz="1600" dirty="0"/>
              <a:t> </a:t>
            </a:r>
            <a:r>
              <a:rPr lang="en" altLang="x-none" sz="1600" dirty="0" smtClean="0"/>
              <a:t>      ￮ </a:t>
            </a:r>
            <a:r>
              <a:rPr lang="ko-KR" altLang="en-US" sz="1600" dirty="0" smtClean="0"/>
              <a:t>주소 계산에서 레지스터 값의 </a:t>
            </a:r>
            <a:r>
              <a:rPr lang="en-US" altLang="ko-KR" sz="1600" dirty="0" smtClean="0"/>
              <a:t>scaling </a:t>
            </a:r>
            <a:r>
              <a:rPr lang="en-US" altLang="ko-KR" sz="1600" dirty="0"/>
              <a:t>X</a:t>
            </a:r>
            <a:endParaRPr kumimoji="1" lang="en" altLang="x-none" sz="1600" b="1" dirty="0"/>
          </a:p>
          <a:p>
            <a:pPr>
              <a:lnSpc>
                <a:spcPct val="150000"/>
              </a:lnSpc>
            </a:pPr>
            <a:endParaRPr kumimoji="1" lang="en" altLang="x-none" b="1" dirty="0"/>
          </a:p>
          <a:p>
            <a:pPr>
              <a:lnSpc>
                <a:spcPct val="150000"/>
              </a:lnSpc>
            </a:pPr>
            <a:r>
              <a:rPr kumimoji="1" lang="en" altLang="x-none" b="1" dirty="0"/>
              <a:t>      </a:t>
            </a:r>
            <a:r>
              <a:rPr kumimoji="1" lang="en" altLang="ko-KR" b="1" dirty="0" smtClean="0"/>
              <a:t>      </a:t>
            </a:r>
            <a:endParaRPr kumimoji="1" lang="en-US" altLang="ko-KR" b="1" dirty="0"/>
          </a:p>
          <a:p>
            <a:pPr>
              <a:lnSpc>
                <a:spcPct val="150000"/>
              </a:lnSpc>
            </a:pPr>
            <a:r>
              <a:rPr kumimoji="1" lang="en-US" altLang="ko-KR" dirty="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106" y="724276"/>
            <a:ext cx="6449894" cy="613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505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kumimoji="1" lang="en-US" altLang="x-none" sz="2400" dirty="0"/>
              <a:t>4.1.2 Y86-64 </a:t>
            </a:r>
            <a:r>
              <a:rPr kumimoji="1" lang="en-US" altLang="x-none" sz="2400" dirty="0" smtClean="0"/>
              <a:t>Instructions(2/2)</a:t>
            </a:r>
            <a:endParaRPr kumimoji="1" lang="en-US" altLang="x-none" sz="2400" dirty="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6601807"/>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smtClean="0"/>
              <a:t>four integer operation instructions</a:t>
            </a:r>
            <a:endParaRPr kumimoji="1" lang="en-US" altLang="ko-KR" dirty="0" smtClean="0"/>
          </a:p>
          <a:p>
            <a:pPr>
              <a:lnSpc>
                <a:spcPct val="150000"/>
              </a:lnSpc>
            </a:pPr>
            <a:r>
              <a:rPr kumimoji="1" lang="ko-KR" altLang="en-US" dirty="0" smtClean="0"/>
              <a:t>   </a:t>
            </a:r>
            <a:r>
              <a:rPr kumimoji="1" lang="en" altLang="ko-KR" dirty="0" smtClean="0"/>
              <a:t>- </a:t>
            </a:r>
            <a:r>
              <a:rPr lang="en-US" altLang="ko-KR" dirty="0" err="1"/>
              <a:t>addq</a:t>
            </a:r>
            <a:r>
              <a:rPr lang="en-US" altLang="ko-KR" dirty="0"/>
              <a:t>, </a:t>
            </a:r>
            <a:r>
              <a:rPr lang="en-US" altLang="ko-KR" dirty="0" err="1"/>
              <a:t>subq</a:t>
            </a:r>
            <a:r>
              <a:rPr lang="en-US" altLang="ko-KR" dirty="0"/>
              <a:t>, </a:t>
            </a:r>
            <a:r>
              <a:rPr lang="en-US" altLang="ko-KR" dirty="0" err="1"/>
              <a:t>andq</a:t>
            </a:r>
            <a:r>
              <a:rPr lang="en-US" altLang="ko-KR" dirty="0"/>
              <a:t>, and </a:t>
            </a:r>
            <a:r>
              <a:rPr lang="en-US" altLang="ko-KR" dirty="0" err="1" smtClean="0"/>
              <a:t>xorq</a:t>
            </a:r>
            <a:endParaRPr lang="en-US" altLang="ko-KR" dirty="0" smtClean="0"/>
          </a:p>
          <a:p>
            <a:pPr>
              <a:lnSpc>
                <a:spcPct val="150000"/>
              </a:lnSpc>
            </a:pPr>
            <a:r>
              <a:rPr lang="en-US" altLang="ko-KR" dirty="0"/>
              <a:t>   - set the three condition codes ZF, SF, and OF</a:t>
            </a:r>
            <a:endParaRPr lang="en-US" altLang="ko-KR" dirty="0" smtClean="0"/>
          </a:p>
          <a:p>
            <a:pPr>
              <a:lnSpc>
                <a:spcPct val="150000"/>
              </a:lnSpc>
            </a:pPr>
            <a:r>
              <a:rPr kumimoji="1" lang="en-US" altLang="x-none" dirty="0" smtClean="0"/>
              <a:t>•</a:t>
            </a:r>
            <a:r>
              <a:rPr kumimoji="1" lang="ko-KR" altLang="en-US" dirty="0" smtClean="0"/>
              <a:t> </a:t>
            </a:r>
            <a:r>
              <a:rPr lang="en-US" altLang="ko-KR" dirty="0" smtClean="0"/>
              <a:t>seven </a:t>
            </a:r>
            <a:r>
              <a:rPr lang="en-US" altLang="ko-KR" dirty="0"/>
              <a:t>jump instructions</a:t>
            </a:r>
            <a:endParaRPr kumimoji="1" lang="en-US" altLang="ko-KR" dirty="0" smtClean="0"/>
          </a:p>
          <a:p>
            <a:pPr>
              <a:lnSpc>
                <a:spcPct val="150000"/>
              </a:lnSpc>
            </a:pPr>
            <a:r>
              <a:rPr kumimoji="1" lang="ko-KR" altLang="en-US" dirty="0" smtClean="0"/>
              <a:t>   </a:t>
            </a:r>
            <a:r>
              <a:rPr kumimoji="1" lang="en" altLang="ko-KR" dirty="0" smtClean="0"/>
              <a:t>- </a:t>
            </a:r>
            <a:r>
              <a:rPr lang="nl-NL" altLang="ko-KR" dirty="0"/>
              <a:t>jmp, jle, jl, je, jne, jge, and </a:t>
            </a:r>
            <a:r>
              <a:rPr lang="nl-NL" altLang="ko-KR" dirty="0" smtClean="0"/>
              <a:t>jg</a:t>
            </a:r>
          </a:p>
          <a:p>
            <a:pPr>
              <a:lnSpc>
                <a:spcPct val="150000"/>
              </a:lnSpc>
            </a:pPr>
            <a:r>
              <a:rPr lang="nl-NL" altLang="ko-KR" dirty="0"/>
              <a:t> </a:t>
            </a:r>
            <a:r>
              <a:rPr lang="nl-NL" altLang="ko-KR" dirty="0" smtClean="0"/>
              <a:t>  - branch condition same with x86-64</a:t>
            </a:r>
            <a:endParaRPr lang="en-US" altLang="ko-KR" dirty="0" smtClean="0"/>
          </a:p>
          <a:p>
            <a:pPr>
              <a:lnSpc>
                <a:spcPct val="150000"/>
              </a:lnSpc>
            </a:pPr>
            <a:r>
              <a:rPr kumimoji="1" lang="en-US" altLang="x-none" dirty="0"/>
              <a:t>•</a:t>
            </a:r>
            <a:r>
              <a:rPr lang="en-US" altLang="ko-KR" dirty="0" smtClean="0"/>
              <a:t> </a:t>
            </a:r>
            <a:r>
              <a:rPr lang="en-US" altLang="ko-KR" dirty="0"/>
              <a:t>six conditional move </a:t>
            </a:r>
            <a:r>
              <a:rPr lang="en-US" altLang="ko-KR" dirty="0" smtClean="0"/>
              <a:t>instructions</a:t>
            </a:r>
          </a:p>
          <a:p>
            <a:pPr>
              <a:lnSpc>
                <a:spcPct val="150000"/>
              </a:lnSpc>
            </a:pPr>
            <a:r>
              <a:rPr lang="en-US" altLang="ko-KR" dirty="0" smtClean="0"/>
              <a:t>   - </a:t>
            </a:r>
            <a:r>
              <a:rPr lang="en-US" altLang="ko-KR" sz="1600" dirty="0" err="1"/>
              <a:t>cmovle</a:t>
            </a:r>
            <a:r>
              <a:rPr lang="en-US" altLang="ko-KR" sz="1600" dirty="0"/>
              <a:t>, </a:t>
            </a:r>
            <a:r>
              <a:rPr lang="en-US" altLang="ko-KR" sz="1600" dirty="0" err="1"/>
              <a:t>cmovl</a:t>
            </a:r>
            <a:r>
              <a:rPr lang="en-US" altLang="ko-KR" sz="1600" dirty="0"/>
              <a:t>, </a:t>
            </a:r>
            <a:r>
              <a:rPr lang="en-US" altLang="ko-KR" sz="1600" dirty="0" err="1"/>
              <a:t>cmove</a:t>
            </a:r>
            <a:r>
              <a:rPr lang="en-US" altLang="ko-KR" sz="1600" dirty="0"/>
              <a:t>, </a:t>
            </a:r>
            <a:r>
              <a:rPr lang="en-US" altLang="ko-KR" sz="1600" dirty="0" err="1"/>
              <a:t>cmovne</a:t>
            </a:r>
            <a:r>
              <a:rPr lang="en-US" altLang="ko-KR" sz="1600" dirty="0"/>
              <a:t>, </a:t>
            </a:r>
            <a:r>
              <a:rPr lang="en-US" altLang="ko-KR" sz="1600" dirty="0" err="1"/>
              <a:t>cmovge</a:t>
            </a:r>
            <a:r>
              <a:rPr lang="en-US" altLang="ko-KR" sz="1600" dirty="0"/>
              <a:t>, and </a:t>
            </a:r>
            <a:r>
              <a:rPr lang="en-US" altLang="ko-KR" sz="1600" dirty="0" err="1"/>
              <a:t>cmovg</a:t>
            </a:r>
            <a:r>
              <a:rPr lang="en" altLang="x-none" sz="1600" dirty="0" smtClean="0"/>
              <a:t>       ￮ </a:t>
            </a:r>
            <a:r>
              <a:rPr lang="ko-KR" altLang="en-US" sz="1600" dirty="0" err="1" smtClean="0"/>
              <a:t>두번째</a:t>
            </a:r>
            <a:r>
              <a:rPr lang="ko-KR" altLang="en-US" sz="1600" dirty="0" smtClean="0"/>
              <a:t> 인덱스</a:t>
            </a:r>
            <a:r>
              <a:rPr lang="en-US" altLang="ko-KR" sz="1600" dirty="0" smtClean="0"/>
              <a:t> </a:t>
            </a:r>
            <a:r>
              <a:rPr lang="ko-KR" altLang="en-US" sz="1600" dirty="0" smtClean="0"/>
              <a:t> 레지스터 지원 </a:t>
            </a:r>
            <a:r>
              <a:rPr lang="en-US" altLang="ko-KR" sz="1600" dirty="0" smtClean="0"/>
              <a:t>X</a:t>
            </a:r>
          </a:p>
          <a:p>
            <a:pPr>
              <a:lnSpc>
                <a:spcPct val="150000"/>
              </a:lnSpc>
            </a:pPr>
            <a:r>
              <a:rPr lang="en" altLang="x-none" sz="1600" dirty="0" smtClean="0"/>
              <a:t>       ￮ </a:t>
            </a:r>
            <a:r>
              <a:rPr lang="en-US" altLang="ko-KR" sz="1600" dirty="0" err="1" smtClean="0"/>
              <a:t>rrmovq</a:t>
            </a:r>
            <a:r>
              <a:rPr lang="en-US" altLang="ko-KR" sz="1600" dirty="0" smtClean="0"/>
              <a:t> </a:t>
            </a:r>
            <a:r>
              <a:rPr lang="ko-KR" altLang="en-US" sz="1600" dirty="0" smtClean="0"/>
              <a:t>와 형식은 유사</a:t>
            </a:r>
            <a:endParaRPr lang="en-US" altLang="ko-KR" sz="1600" dirty="0" smtClean="0"/>
          </a:p>
          <a:p>
            <a:pPr>
              <a:lnSpc>
                <a:spcPct val="150000"/>
              </a:lnSpc>
            </a:pPr>
            <a:r>
              <a:rPr lang="en" altLang="x-none" sz="1600" dirty="0"/>
              <a:t> </a:t>
            </a:r>
            <a:r>
              <a:rPr lang="en" altLang="x-none" sz="1600" dirty="0" smtClean="0"/>
              <a:t>      ￮ </a:t>
            </a:r>
            <a:r>
              <a:rPr lang="en-US" altLang="x-none" sz="1600" dirty="0" smtClean="0"/>
              <a:t>condition code</a:t>
            </a:r>
            <a:r>
              <a:rPr lang="ko-KR" altLang="en-US" sz="1600" dirty="0" smtClean="0"/>
              <a:t>가 제약 조건을 충족할 때만 </a:t>
            </a:r>
            <a:endParaRPr lang="en-US" altLang="ko-KR" sz="1600" dirty="0" smtClean="0"/>
          </a:p>
          <a:p>
            <a:pPr>
              <a:lnSpc>
                <a:spcPct val="150000"/>
              </a:lnSpc>
            </a:pPr>
            <a:r>
              <a:rPr kumimoji="1" lang="en-US" altLang="x-none" sz="1600" b="1" dirty="0"/>
              <a:t> </a:t>
            </a:r>
            <a:r>
              <a:rPr kumimoji="1" lang="en-US" altLang="x-none" sz="1600" b="1" dirty="0" smtClean="0"/>
              <a:t>       destination register </a:t>
            </a:r>
            <a:r>
              <a:rPr kumimoji="1" lang="ko-KR" altLang="en-US" sz="1600" b="1" dirty="0" smtClean="0"/>
              <a:t>수정가능</a:t>
            </a:r>
            <a:endParaRPr kumimoji="1" lang="en" altLang="x-none" sz="1600" b="1" dirty="0" smtClean="0"/>
          </a:p>
          <a:p>
            <a:pPr>
              <a:lnSpc>
                <a:spcPct val="150000"/>
              </a:lnSpc>
            </a:pPr>
            <a:r>
              <a:rPr kumimoji="1" lang="en-US" altLang="x-none" dirty="0"/>
              <a:t>•</a:t>
            </a:r>
            <a:r>
              <a:rPr lang="en-US" altLang="ko-KR" dirty="0"/>
              <a:t> </a:t>
            </a:r>
            <a:r>
              <a:rPr lang="en-US" altLang="ko-KR" dirty="0" smtClean="0"/>
              <a:t>call</a:t>
            </a:r>
            <a:r>
              <a:rPr lang="ko-KR" altLang="en-US" dirty="0" smtClean="0"/>
              <a:t> </a:t>
            </a:r>
            <a:r>
              <a:rPr lang="en-US" altLang="ko-KR" dirty="0" smtClean="0"/>
              <a:t>instruction</a:t>
            </a:r>
          </a:p>
          <a:p>
            <a:pPr>
              <a:lnSpc>
                <a:spcPct val="150000"/>
              </a:lnSpc>
            </a:pPr>
            <a:r>
              <a:rPr kumimoji="1" lang="en-US" altLang="x-none" b="1" dirty="0" smtClean="0"/>
              <a:t>    - stack </a:t>
            </a:r>
            <a:r>
              <a:rPr kumimoji="1" lang="ko-KR" altLang="en-US" b="1" dirty="0" smtClean="0"/>
              <a:t>에 </a:t>
            </a:r>
            <a:r>
              <a:rPr kumimoji="1" lang="en-US" altLang="ko-KR" b="1" dirty="0" smtClean="0"/>
              <a:t>return address push</a:t>
            </a:r>
            <a:endParaRPr kumimoji="1" lang="en-US" altLang="ko-KR" b="1" dirty="0"/>
          </a:p>
          <a:p>
            <a:pPr>
              <a:lnSpc>
                <a:spcPct val="150000"/>
              </a:lnSpc>
            </a:pPr>
            <a:r>
              <a:rPr kumimoji="1" lang="en-US" altLang="x-none" b="1" dirty="0"/>
              <a:t> </a:t>
            </a:r>
            <a:r>
              <a:rPr kumimoji="1" lang="en-US" altLang="x-none" b="1" dirty="0" smtClean="0"/>
              <a:t>   - destination address</a:t>
            </a:r>
            <a:r>
              <a:rPr kumimoji="1" lang="ko-KR" altLang="en-US" b="1" dirty="0" smtClean="0"/>
              <a:t>로 </a:t>
            </a:r>
            <a:r>
              <a:rPr kumimoji="1" lang="en-US" altLang="ko-KR" b="1" dirty="0" smtClean="0"/>
              <a:t>jump</a:t>
            </a:r>
            <a:endParaRPr kumimoji="1" lang="en" altLang="x-none" b="1" dirty="0"/>
          </a:p>
          <a:p>
            <a:pPr>
              <a:lnSpc>
                <a:spcPct val="150000"/>
              </a:lnSpc>
            </a:pPr>
            <a:r>
              <a:rPr kumimoji="1" lang="en" altLang="x-none" b="1" dirty="0"/>
              <a:t>      </a:t>
            </a:r>
            <a:r>
              <a:rPr kumimoji="1" lang="en" altLang="ko-KR" b="1" dirty="0" smtClean="0"/>
              <a:t>      </a:t>
            </a:r>
            <a:endParaRPr kumimoji="1" lang="en-US" altLang="ko-KR" b="1" dirty="0"/>
          </a:p>
          <a:p>
            <a:pPr>
              <a:lnSpc>
                <a:spcPct val="150000"/>
              </a:lnSpc>
            </a:pPr>
            <a:r>
              <a:rPr kumimoji="1" lang="en-US" altLang="ko-KR" dirty="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106" y="724276"/>
            <a:ext cx="6449894" cy="6133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p:nvPr/>
        </p:nvCxnSpPr>
        <p:spPr>
          <a:xfrm>
            <a:off x="7659232" y="1223044"/>
            <a:ext cx="6090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356348" y="1037344"/>
            <a:ext cx="3415807" cy="369332"/>
          </a:xfrm>
          <a:prstGeom prst="rect">
            <a:avLst/>
          </a:prstGeom>
          <a:noFill/>
        </p:spPr>
        <p:txBody>
          <a:bodyPr wrap="none" rtlCol="0">
            <a:spAutoFit/>
          </a:bodyPr>
          <a:lstStyle/>
          <a:p>
            <a:r>
              <a:rPr lang="en-US" altLang="ko-KR" dirty="0" smtClean="0"/>
              <a:t>Processor stop (x86-64 </a:t>
            </a:r>
            <a:r>
              <a:rPr lang="ko-KR" altLang="en-US" dirty="0" smtClean="0"/>
              <a:t>에는 없음</a:t>
            </a:r>
            <a:r>
              <a:rPr lang="en-US" altLang="ko-KR" dirty="0" smtClean="0"/>
              <a:t>)</a:t>
            </a:r>
            <a:endParaRPr lang="ko-KR" altLang="en-US" dirty="0"/>
          </a:p>
        </p:txBody>
      </p:sp>
    </p:spTree>
    <p:extLst>
      <p:ext uri="{BB962C8B-B14F-4D97-AF65-F5344CB8AC3E}">
        <p14:creationId xmlns:p14="http://schemas.microsoft.com/office/powerpoint/2010/main" val="3451615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a:t>
            </a:r>
            <a:r>
              <a:rPr lang="en-US" altLang="ko-KR" sz="2400" dirty="0" smtClean="0"/>
              <a:t>Encoding</a:t>
            </a:r>
            <a:r>
              <a:rPr kumimoji="1" lang="en-US" altLang="x-none" sz="2400" dirty="0" smtClean="0"/>
              <a:t>(1/3</a:t>
            </a:r>
            <a:r>
              <a:rPr kumimoji="1" lang="en-US" altLang="x-none" sz="2400" dirty="0" smtClean="0"/>
              <a:t>)</a:t>
            </a:r>
            <a:endParaRPr kumimoji="1" lang="x-none" altLang="en-US" sz="2400"/>
          </a:p>
        </p:txBody>
      </p:sp>
      <p:sp>
        <p:nvSpPr>
          <p:cNvPr id="27" name="TextBox 26">
            <a:extLst>
              <a:ext uri="{FF2B5EF4-FFF2-40B4-BE49-F238E27FC236}">
                <a16:creationId xmlns="" xmlns:a16="http://schemas.microsoft.com/office/drawing/2014/main" id="{6396B83B-8534-8142-A3F5-A7D90F2C45AB}"/>
              </a:ext>
            </a:extLst>
          </p:cNvPr>
          <p:cNvSpPr txBox="1"/>
          <p:nvPr/>
        </p:nvSpPr>
        <p:spPr>
          <a:xfrm>
            <a:off x="1013424" y="1223044"/>
            <a:ext cx="10821224" cy="5770811"/>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smtClean="0"/>
              <a:t>instruction</a:t>
            </a:r>
            <a:r>
              <a:rPr kumimoji="1" lang="ko-KR" altLang="en-US" dirty="0" smtClean="0"/>
              <a:t> </a:t>
            </a:r>
            <a:r>
              <a:rPr kumimoji="1" lang="ko-KR" altLang="en-US" dirty="0" smtClean="0"/>
              <a:t>의 </a:t>
            </a:r>
            <a:r>
              <a:rPr kumimoji="1" lang="en-US" altLang="ko-KR" dirty="0" smtClean="0"/>
              <a:t>byte</a:t>
            </a:r>
            <a:r>
              <a:rPr kumimoji="1" lang="ko-KR" altLang="en-US" dirty="0" smtClean="0"/>
              <a:t>수준 </a:t>
            </a:r>
            <a:r>
              <a:rPr kumimoji="1" lang="en-US" altLang="ko-KR" dirty="0" smtClean="0"/>
              <a:t>encoding </a:t>
            </a:r>
            <a:r>
              <a:rPr kumimoji="1" lang="ko-KR" altLang="en-US" dirty="0" smtClean="0"/>
              <a:t>보여줌</a:t>
            </a:r>
            <a:endParaRPr kumimoji="1" lang="en-US" altLang="ko-KR" dirty="0" smtClean="0"/>
          </a:p>
          <a:p>
            <a:pPr>
              <a:lnSpc>
                <a:spcPct val="150000"/>
              </a:lnSpc>
            </a:pPr>
            <a:r>
              <a:rPr kumimoji="1" lang="ko-KR" altLang="en-US" dirty="0" smtClean="0"/>
              <a:t>   </a:t>
            </a:r>
            <a:r>
              <a:rPr kumimoji="1" lang="en" altLang="ko-KR" dirty="0"/>
              <a:t>- </a:t>
            </a:r>
            <a:r>
              <a:rPr lang="ko-KR" altLang="ko-KR" sz="1600" dirty="0"/>
              <a:t>각 </a:t>
            </a:r>
            <a:r>
              <a:rPr lang="en-US" altLang="ko-KR" sz="1600" dirty="0" smtClean="0"/>
              <a:t>instruction</a:t>
            </a:r>
            <a:r>
              <a:rPr lang="ko-KR" altLang="ko-KR" sz="1600" dirty="0" smtClean="0"/>
              <a:t>에는 </a:t>
            </a:r>
            <a:r>
              <a:rPr lang="ko-KR" altLang="ko-KR" sz="1600" dirty="0"/>
              <a:t>필요한 필드에 따라 </a:t>
            </a:r>
            <a:endParaRPr lang="en-US" altLang="ko-KR" sz="1600" dirty="0" smtClean="0"/>
          </a:p>
          <a:p>
            <a:pPr>
              <a:lnSpc>
                <a:spcPct val="150000"/>
              </a:lnSpc>
            </a:pPr>
            <a:r>
              <a:rPr lang="en-US" altLang="ko-KR" sz="1600" dirty="0"/>
              <a:t> </a:t>
            </a:r>
            <a:r>
              <a:rPr lang="en-US" altLang="ko-KR" sz="1600" dirty="0" smtClean="0"/>
              <a:t>    </a:t>
            </a:r>
            <a:r>
              <a:rPr lang="ko-KR" altLang="ko-KR" sz="1600" dirty="0" smtClean="0"/>
              <a:t>1~10</a:t>
            </a:r>
            <a:r>
              <a:rPr lang="ko-KR" altLang="ko-KR" sz="1600" dirty="0"/>
              <a:t>바이트가 </a:t>
            </a:r>
            <a:r>
              <a:rPr lang="ko-KR" altLang="ko-KR" sz="1600" dirty="0" smtClean="0"/>
              <a:t>필요</a:t>
            </a:r>
            <a:endParaRPr lang="en-US" altLang="ko-KR" sz="1600" dirty="0" smtClean="0"/>
          </a:p>
          <a:p>
            <a:pPr>
              <a:lnSpc>
                <a:spcPct val="150000"/>
              </a:lnSpc>
            </a:pPr>
            <a:r>
              <a:rPr kumimoji="1" lang="en-US" altLang="ko-KR" sz="1600" dirty="0" smtClean="0"/>
              <a:t>   - </a:t>
            </a:r>
            <a:r>
              <a:rPr lang="ko-KR" altLang="ko-KR" sz="1600" dirty="0"/>
              <a:t>모든 </a:t>
            </a:r>
            <a:r>
              <a:rPr lang="en-US" altLang="ko-KR" sz="1600" dirty="0" smtClean="0"/>
              <a:t>instruction</a:t>
            </a:r>
            <a:r>
              <a:rPr lang="ko-KR" altLang="en-US" sz="1600" dirty="0" smtClean="0"/>
              <a:t>에</a:t>
            </a:r>
            <a:r>
              <a:rPr lang="ko-KR" altLang="ko-KR" sz="1600" dirty="0" smtClean="0"/>
              <a:t>는 </a:t>
            </a:r>
            <a:r>
              <a:rPr lang="en-US" altLang="ko-KR" sz="1600" dirty="0" err="1" smtClean="0"/>
              <a:t>insruction</a:t>
            </a:r>
            <a:r>
              <a:rPr lang="ko-KR" altLang="ko-KR" sz="1600" dirty="0" smtClean="0"/>
              <a:t> </a:t>
            </a:r>
            <a:r>
              <a:rPr lang="ko-KR" altLang="ko-KR" sz="1600" dirty="0"/>
              <a:t>유형을 </a:t>
            </a:r>
            <a:r>
              <a:rPr lang="ko-KR" altLang="ko-KR" sz="1600" dirty="0" smtClean="0"/>
              <a:t>식별하는</a:t>
            </a:r>
            <a:endParaRPr lang="en-US" altLang="ko-KR" sz="1600" dirty="0" smtClean="0"/>
          </a:p>
          <a:p>
            <a:pPr>
              <a:lnSpc>
                <a:spcPct val="150000"/>
              </a:lnSpc>
            </a:pPr>
            <a:r>
              <a:rPr kumimoji="1" lang="en-US" altLang="ko-KR" sz="1600" dirty="0"/>
              <a:t> </a:t>
            </a:r>
            <a:r>
              <a:rPr kumimoji="1" lang="en-US" altLang="ko-KR" sz="1600" dirty="0" smtClean="0"/>
              <a:t>    </a:t>
            </a:r>
            <a:r>
              <a:rPr kumimoji="1" lang="en-US" altLang="ko-KR" sz="1600" dirty="0" smtClean="0"/>
              <a:t>initial byte </a:t>
            </a:r>
            <a:r>
              <a:rPr kumimoji="1" lang="ko-KR" altLang="en-US" sz="1600" dirty="0" smtClean="0"/>
              <a:t>존</a:t>
            </a:r>
            <a:r>
              <a:rPr kumimoji="1" lang="ko-KR" altLang="en-US" sz="1600" dirty="0"/>
              <a:t>재</a:t>
            </a:r>
            <a:endParaRPr kumimoji="1" lang="en-US" altLang="ko-KR" sz="1600" dirty="0"/>
          </a:p>
          <a:p>
            <a:pPr>
              <a:lnSpc>
                <a:spcPct val="150000"/>
              </a:lnSpc>
            </a:pPr>
            <a:r>
              <a:rPr kumimoji="1" lang="en-US" altLang="x-none" dirty="0"/>
              <a:t>      </a:t>
            </a:r>
            <a:r>
              <a:rPr lang="en" altLang="x-none" dirty="0" smtClean="0"/>
              <a:t>￮</a:t>
            </a:r>
            <a:r>
              <a:rPr lang="en-US" altLang="ko-KR" dirty="0" smtClean="0"/>
              <a:t> </a:t>
            </a:r>
            <a:r>
              <a:rPr lang="en-US" altLang="ko-KR" dirty="0"/>
              <a:t>two 4-bit </a:t>
            </a:r>
            <a:r>
              <a:rPr lang="en-US" altLang="ko-KR" dirty="0" smtClean="0"/>
              <a:t>part </a:t>
            </a:r>
            <a:r>
              <a:rPr lang="ko-KR" altLang="en-US" dirty="0" smtClean="0"/>
              <a:t>로</a:t>
            </a:r>
            <a:r>
              <a:rPr lang="en-US" altLang="ko-KR" dirty="0" smtClean="0"/>
              <a:t> </a:t>
            </a:r>
            <a:r>
              <a:rPr lang="ko-KR" altLang="en-US" dirty="0" smtClean="0"/>
              <a:t>구성</a:t>
            </a:r>
            <a:endParaRPr lang="en-US" altLang="ko-KR" dirty="0" smtClean="0"/>
          </a:p>
          <a:p>
            <a:pPr>
              <a:lnSpc>
                <a:spcPct val="150000"/>
              </a:lnSpc>
            </a:pPr>
            <a:r>
              <a:rPr lang="en-US" altLang="ko-KR" dirty="0"/>
              <a:t> </a:t>
            </a:r>
            <a:r>
              <a:rPr lang="en-US" altLang="ko-KR" dirty="0" smtClean="0"/>
              <a:t>       : </a:t>
            </a:r>
            <a:r>
              <a:rPr lang="en-US" altLang="ko-KR" dirty="0"/>
              <a:t>the high-order, or code, </a:t>
            </a:r>
            <a:r>
              <a:rPr lang="en-US" altLang="ko-KR" dirty="0" smtClean="0"/>
              <a:t>part </a:t>
            </a:r>
            <a:r>
              <a:rPr lang="en-US" altLang="ko-KR" dirty="0" smtClean="0">
                <a:sym typeface="Wingdings" panose="05000000000000000000" pitchFamily="2" charset="2"/>
              </a:rPr>
              <a:t></a:t>
            </a:r>
            <a:r>
              <a:rPr lang="en-US" altLang="ko-KR" dirty="0"/>
              <a:t>0 to 0xB</a:t>
            </a:r>
            <a:endParaRPr lang="en-US" altLang="ko-KR" dirty="0" smtClean="0"/>
          </a:p>
          <a:p>
            <a:pPr>
              <a:lnSpc>
                <a:spcPct val="150000"/>
              </a:lnSpc>
            </a:pPr>
            <a:r>
              <a:rPr lang="en-US" altLang="ko-KR" dirty="0"/>
              <a:t> </a:t>
            </a:r>
            <a:r>
              <a:rPr lang="en-US" altLang="ko-KR" dirty="0" smtClean="0"/>
              <a:t>       : the </a:t>
            </a:r>
            <a:r>
              <a:rPr lang="en-US" altLang="ko-KR" dirty="0"/>
              <a:t>low-order, or function, </a:t>
            </a:r>
            <a:r>
              <a:rPr lang="en-US" altLang="ko-KR" dirty="0" smtClean="0"/>
              <a:t>part</a:t>
            </a:r>
          </a:p>
          <a:p>
            <a:pPr>
              <a:lnSpc>
                <a:spcPct val="150000"/>
              </a:lnSpc>
            </a:pPr>
            <a:r>
              <a:rPr kumimoji="1" lang="en-US" altLang="ko-KR" b="1" dirty="0"/>
              <a:t>	</a:t>
            </a:r>
            <a:r>
              <a:rPr kumimoji="1" lang="en-US" altLang="ko-KR" b="1" dirty="0" smtClean="0">
                <a:sym typeface="Wingdings" panose="05000000000000000000" pitchFamily="2" charset="2"/>
              </a:rPr>
              <a:t></a:t>
            </a:r>
            <a:r>
              <a:rPr lang="ko-KR" altLang="ko-KR" sz="1600" dirty="0" smtClean="0"/>
              <a:t>관</a:t>
            </a:r>
            <a:r>
              <a:rPr lang="ko-KR" altLang="en-US" sz="1600" dirty="0" smtClean="0"/>
              <a:t>련된</a:t>
            </a:r>
            <a:r>
              <a:rPr lang="ko-KR" altLang="ko-KR" sz="1600" dirty="0" smtClean="0"/>
              <a:t> </a:t>
            </a:r>
            <a:r>
              <a:rPr lang="en-US" altLang="ko-KR" sz="1600" dirty="0" smtClean="0"/>
              <a:t>instruction </a:t>
            </a:r>
            <a:r>
              <a:rPr lang="ko-KR" altLang="ko-KR" sz="1600" dirty="0" smtClean="0"/>
              <a:t>그룹이 코드를 </a:t>
            </a:r>
            <a:r>
              <a:rPr lang="ko-KR" altLang="en-US" sz="1600" dirty="0" smtClean="0"/>
              <a:t>공통으로 </a:t>
            </a:r>
            <a:r>
              <a:rPr lang="ko-KR" altLang="ko-KR" sz="1600" dirty="0" smtClean="0"/>
              <a:t>공유하는 </a:t>
            </a:r>
            <a:r>
              <a:rPr lang="ko-KR" altLang="ko-KR" sz="1600" dirty="0"/>
              <a:t>경우에만 중요</a:t>
            </a:r>
            <a:endParaRPr kumimoji="1" lang="en" altLang="ko-KR" sz="1600" b="1" dirty="0"/>
          </a:p>
          <a:p>
            <a:pPr>
              <a:lnSpc>
                <a:spcPct val="150000"/>
              </a:lnSpc>
            </a:pPr>
            <a:r>
              <a:rPr kumimoji="1" lang="en" altLang="x-none" b="1" dirty="0" smtClean="0"/>
              <a:t>  </a:t>
            </a:r>
            <a:endParaRPr kumimoji="1" lang="en" altLang="x-none" b="1" dirty="0"/>
          </a:p>
          <a:p>
            <a:pPr>
              <a:lnSpc>
                <a:spcPct val="150000"/>
              </a:lnSpc>
            </a:pPr>
            <a:endParaRPr kumimoji="1" lang="en" altLang="x-none" b="1" dirty="0"/>
          </a:p>
          <a:p>
            <a:pPr>
              <a:lnSpc>
                <a:spcPct val="150000"/>
              </a:lnSpc>
            </a:pPr>
            <a:endParaRPr kumimoji="1" lang="en" altLang="x-none" b="1" dirty="0"/>
          </a:p>
          <a:p>
            <a:pPr>
              <a:lnSpc>
                <a:spcPct val="150000"/>
              </a:lnSpc>
            </a:pPr>
            <a:r>
              <a:rPr kumimoji="1" lang="en" altLang="ko-KR" b="1" dirty="0" smtClean="0"/>
              <a:t>      </a:t>
            </a:r>
            <a:endParaRPr kumimoji="1" lang="en-US" altLang="ko-KR" b="1" dirty="0"/>
          </a:p>
          <a:p>
            <a:pPr>
              <a:lnSpc>
                <a:spcPct val="150000"/>
              </a:lnSpc>
            </a:pPr>
            <a:r>
              <a:rPr kumimoji="1" lang="en-US" altLang="ko-KR" dirty="0"/>
              <a:t>      </a:t>
            </a:r>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8596"/>
          <a:stretch/>
        </p:blipFill>
        <p:spPr bwMode="auto">
          <a:xfrm>
            <a:off x="7003113" y="642066"/>
            <a:ext cx="4831533" cy="3740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5874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a:t>
            </a:r>
            <a:r>
              <a:rPr lang="en-US" altLang="ko-KR" sz="2400" dirty="0" smtClean="0"/>
              <a:t>Encoding</a:t>
            </a:r>
            <a:r>
              <a:rPr kumimoji="1" lang="en-US" altLang="x-none" sz="2400" dirty="0" smtClean="0"/>
              <a:t>(1/3</a:t>
            </a:r>
            <a:r>
              <a:rPr kumimoji="1" lang="en-US" altLang="x-none" sz="2400" dirty="0" smtClean="0"/>
              <a:t>)</a:t>
            </a:r>
            <a:endParaRPr kumimoji="1" lang="x-none" altLang="en-US" sz="2400"/>
          </a:p>
        </p:txBody>
      </p:sp>
      <p:sp>
        <p:nvSpPr>
          <p:cNvPr id="27" name="TextBox 26">
            <a:extLst>
              <a:ext uri="{FF2B5EF4-FFF2-40B4-BE49-F238E27FC236}">
                <a16:creationId xmlns="" xmlns:a16="http://schemas.microsoft.com/office/drawing/2014/main" id="{6396B83B-8534-8142-A3F5-A7D90F2C45AB}"/>
              </a:ext>
            </a:extLst>
          </p:cNvPr>
          <p:cNvSpPr txBox="1"/>
          <p:nvPr/>
        </p:nvSpPr>
        <p:spPr>
          <a:xfrm>
            <a:off x="1013424" y="1223044"/>
            <a:ext cx="10821224" cy="3831818"/>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en-US" altLang="ko-KR" dirty="0" smtClean="0"/>
              <a:t>instruction</a:t>
            </a:r>
            <a:r>
              <a:rPr kumimoji="1" lang="ko-KR" altLang="en-US" dirty="0" smtClean="0"/>
              <a:t> </a:t>
            </a:r>
            <a:r>
              <a:rPr kumimoji="1" lang="ko-KR" altLang="en-US" dirty="0" smtClean="0"/>
              <a:t>의 </a:t>
            </a:r>
            <a:r>
              <a:rPr kumimoji="1" lang="en-US" altLang="ko-KR" dirty="0" smtClean="0"/>
              <a:t>byte</a:t>
            </a:r>
            <a:r>
              <a:rPr kumimoji="1" lang="ko-KR" altLang="en-US" dirty="0" smtClean="0"/>
              <a:t>수준 </a:t>
            </a:r>
            <a:r>
              <a:rPr kumimoji="1" lang="en-US" altLang="ko-KR" dirty="0" smtClean="0"/>
              <a:t>encoding </a:t>
            </a:r>
            <a:r>
              <a:rPr kumimoji="1" lang="ko-KR" altLang="en-US" dirty="0" smtClean="0"/>
              <a:t>보여줌</a:t>
            </a:r>
            <a:endParaRPr kumimoji="1" lang="en-US" altLang="ko-KR" dirty="0" smtClean="0"/>
          </a:p>
          <a:p>
            <a:pPr>
              <a:lnSpc>
                <a:spcPct val="150000"/>
              </a:lnSpc>
            </a:pPr>
            <a:r>
              <a:rPr kumimoji="1" lang="ko-KR" altLang="en-US" dirty="0" smtClean="0"/>
              <a:t>   </a:t>
            </a:r>
            <a:r>
              <a:rPr kumimoji="1" lang="en" altLang="ko-KR" dirty="0" smtClean="0"/>
              <a:t>- </a:t>
            </a:r>
            <a:r>
              <a:rPr kumimoji="1" lang="ko-KR" altLang="en-US" dirty="0" smtClean="0"/>
              <a:t>정수 연산</a:t>
            </a:r>
            <a:endParaRPr kumimoji="1" lang="en-US" altLang="ko-KR" dirty="0" smtClean="0"/>
          </a:p>
          <a:p>
            <a:pPr>
              <a:lnSpc>
                <a:spcPct val="150000"/>
              </a:lnSpc>
            </a:pPr>
            <a:r>
              <a:rPr kumimoji="1" lang="en-US" altLang="x-none" b="1" dirty="0"/>
              <a:t> </a:t>
            </a:r>
            <a:r>
              <a:rPr kumimoji="1" lang="en-US" altLang="x-none" b="1" dirty="0" smtClean="0"/>
              <a:t>  - branches</a:t>
            </a:r>
          </a:p>
          <a:p>
            <a:pPr>
              <a:lnSpc>
                <a:spcPct val="150000"/>
              </a:lnSpc>
            </a:pPr>
            <a:r>
              <a:rPr kumimoji="1" lang="en-US" altLang="x-none" b="1" dirty="0"/>
              <a:t> </a:t>
            </a:r>
            <a:r>
              <a:rPr kumimoji="1" lang="en-US" altLang="x-none" b="1" dirty="0" smtClean="0"/>
              <a:t>  - conditional move instructions</a:t>
            </a:r>
          </a:p>
          <a:p>
            <a:pPr>
              <a:lnSpc>
                <a:spcPct val="150000"/>
              </a:lnSpc>
            </a:pPr>
            <a:endParaRPr kumimoji="1" lang="en" altLang="x-none" b="1" dirty="0"/>
          </a:p>
          <a:p>
            <a:pPr>
              <a:lnSpc>
                <a:spcPct val="150000"/>
              </a:lnSpc>
            </a:pPr>
            <a:endParaRPr kumimoji="1" lang="en" altLang="x-none" b="1" dirty="0"/>
          </a:p>
          <a:p>
            <a:pPr>
              <a:lnSpc>
                <a:spcPct val="150000"/>
              </a:lnSpc>
            </a:pPr>
            <a:endParaRPr kumimoji="1" lang="en" altLang="x-none" b="1" dirty="0"/>
          </a:p>
          <a:p>
            <a:pPr>
              <a:lnSpc>
                <a:spcPct val="150000"/>
              </a:lnSpc>
            </a:pPr>
            <a:r>
              <a:rPr kumimoji="1" lang="en" altLang="ko-KR" b="1" dirty="0" smtClean="0"/>
              <a:t>      </a:t>
            </a:r>
            <a:endParaRPr kumimoji="1" lang="en-US" altLang="ko-KR" b="1" dirty="0"/>
          </a:p>
          <a:p>
            <a:pPr>
              <a:lnSpc>
                <a:spcPct val="150000"/>
              </a:lnSpc>
            </a:pPr>
            <a:r>
              <a:rPr kumimoji="1" lang="en-US" altLang="ko-KR" dirty="0"/>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836" y="3054223"/>
            <a:ext cx="690562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모서리가 둥근 직사각형 2"/>
          <p:cNvSpPr/>
          <p:nvPr/>
        </p:nvSpPr>
        <p:spPr>
          <a:xfrm>
            <a:off x="3838669" y="3449370"/>
            <a:ext cx="1023042" cy="46172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9"/>
          <p:cNvSpPr/>
          <p:nvPr/>
        </p:nvSpPr>
        <p:spPr>
          <a:xfrm>
            <a:off x="6319319" y="3449370"/>
            <a:ext cx="1240325" cy="46172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4644428" y="2697933"/>
            <a:ext cx="4556953" cy="369332"/>
          </a:xfrm>
          <a:prstGeom prst="rect">
            <a:avLst/>
          </a:prstGeom>
          <a:noFill/>
        </p:spPr>
        <p:txBody>
          <a:bodyPr wrap="none" rtlCol="0">
            <a:spAutoFit/>
          </a:bodyPr>
          <a:lstStyle/>
          <a:p>
            <a:r>
              <a:rPr lang="ko-KR" altLang="en-US" dirty="0" err="1" smtClean="0"/>
              <a:t>둘다</a:t>
            </a:r>
            <a:r>
              <a:rPr lang="ko-KR" altLang="en-US" dirty="0" smtClean="0"/>
              <a:t> </a:t>
            </a:r>
            <a:r>
              <a:rPr lang="en-US" altLang="ko-KR" dirty="0" smtClean="0"/>
              <a:t>“unconditional move” </a:t>
            </a:r>
            <a:r>
              <a:rPr lang="en-US" altLang="ko-KR" dirty="0" smtClean="0">
                <a:sym typeface="Wingdings" panose="05000000000000000000" pitchFamily="2" charset="2"/>
              </a:rPr>
              <a:t> function code </a:t>
            </a:r>
            <a:r>
              <a:rPr lang="en-US" altLang="ko-KR" dirty="0">
                <a:sym typeface="Wingdings" panose="05000000000000000000" pitchFamily="2" charset="2"/>
              </a:rPr>
              <a:t>0</a:t>
            </a:r>
            <a:endParaRPr lang="ko-KR" altLang="en-US" dirty="0"/>
          </a:p>
        </p:txBody>
      </p:sp>
    </p:spTree>
    <p:extLst>
      <p:ext uri="{BB962C8B-B14F-4D97-AF65-F5344CB8AC3E}">
        <p14:creationId xmlns:p14="http://schemas.microsoft.com/office/powerpoint/2010/main" val="3766715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830997"/>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5078313"/>
          </a:xfrm>
          <a:prstGeom prst="rect">
            <a:avLst/>
          </a:prstGeom>
          <a:noFill/>
        </p:spPr>
        <p:txBody>
          <a:bodyPr wrap="square" rtlCol="0">
            <a:spAutoFit/>
          </a:bodyPr>
          <a:lstStyle/>
          <a:p>
            <a:pPr>
              <a:lnSpc>
                <a:spcPct val="150000"/>
              </a:lnSpc>
            </a:pPr>
            <a:r>
              <a:rPr kumimoji="1" lang="en-US" altLang="x-none" dirty="0" smtClean="0"/>
              <a:t>•</a:t>
            </a:r>
            <a:r>
              <a:rPr kumimoji="1" lang="ko-KR" altLang="en-US" dirty="0"/>
              <a:t> </a:t>
            </a:r>
            <a:r>
              <a:rPr kumimoji="1" lang="en-US" altLang="ko-KR" dirty="0" smtClean="0"/>
              <a:t>the machine-level code for a variety of functions so far, but they all have the property that the compiler can determine in advance the amount of space that must be allocated for their stack frames.</a:t>
            </a:r>
          </a:p>
          <a:p>
            <a:pPr>
              <a:lnSpc>
                <a:spcPct val="150000"/>
              </a:lnSpc>
            </a:pPr>
            <a:r>
              <a:rPr kumimoji="1" lang="en-US" altLang="ko-KR" b="1" dirty="0"/>
              <a:t>	</a:t>
            </a:r>
            <a:r>
              <a:rPr kumimoji="1" lang="ko-KR" altLang="en-US" b="1" dirty="0" smtClean="0"/>
              <a:t>다양한 함수들을 위한 머신 레벨 코드 분석</a:t>
            </a:r>
            <a:r>
              <a:rPr kumimoji="1" lang="en-US" altLang="ko-KR" b="1" dirty="0" smtClean="0"/>
              <a:t>-</a:t>
            </a:r>
            <a:r>
              <a:rPr kumimoji="1" lang="ko-KR" altLang="en-US" b="1" dirty="0" smtClean="0"/>
              <a:t>모든 함수들은 컴파일러가 미리 </a:t>
            </a:r>
            <a:r>
              <a:rPr kumimoji="1" lang="en-US" altLang="ko-KR" b="1" dirty="0" smtClean="0"/>
              <a:t>stack frame</a:t>
            </a:r>
            <a:r>
              <a:rPr kumimoji="1" lang="ko-KR" altLang="en-US" b="1" dirty="0" smtClean="0"/>
              <a:t>을 위해 할당되어야만 하는 공간의 크기를 결정할 수 있다는 특성을 가진다</a:t>
            </a:r>
            <a:r>
              <a:rPr kumimoji="1" lang="en-US" altLang="ko-KR" b="1" dirty="0" smtClean="0"/>
              <a:t>.</a:t>
            </a:r>
          </a:p>
          <a:p>
            <a:pPr>
              <a:lnSpc>
                <a:spcPct val="150000"/>
              </a:lnSpc>
            </a:pPr>
            <a:r>
              <a:rPr kumimoji="1" lang="en-US" altLang="x-none" dirty="0"/>
              <a:t>•</a:t>
            </a:r>
            <a:r>
              <a:rPr kumimoji="1" lang="ko-KR" altLang="en-US" dirty="0"/>
              <a:t> </a:t>
            </a:r>
            <a:r>
              <a:rPr kumimoji="1" lang="en-US" altLang="ko-KR" dirty="0" smtClean="0"/>
              <a:t>some</a:t>
            </a:r>
            <a:r>
              <a:rPr kumimoji="1" lang="ko-KR" altLang="en-US" dirty="0" smtClean="0"/>
              <a:t> </a:t>
            </a:r>
            <a:r>
              <a:rPr kumimoji="1" lang="en-US" altLang="ko-KR" dirty="0" smtClean="0"/>
              <a:t>functions, however, require a variable amount of local storage. This can occur, for example, when the function calls a </a:t>
            </a:r>
            <a:r>
              <a:rPr kumimoji="1" lang="en-US" altLang="ko-KR" i="1" dirty="0" err="1" smtClean="0"/>
              <a:t>alloc</a:t>
            </a:r>
            <a:r>
              <a:rPr kumimoji="1" lang="en-US" altLang="ko-KR" dirty="0" smtClean="0"/>
              <a:t>, a standard library function that can allocate an arbitrary number of bytes of storage on the stack.</a:t>
            </a:r>
          </a:p>
          <a:p>
            <a:pPr>
              <a:lnSpc>
                <a:spcPct val="150000"/>
              </a:lnSpc>
            </a:pPr>
            <a:r>
              <a:rPr kumimoji="1" lang="en-US" altLang="ko-KR" dirty="0"/>
              <a:t>	</a:t>
            </a:r>
            <a:r>
              <a:rPr kumimoji="1" lang="ko-KR" altLang="en-US" dirty="0" smtClean="0"/>
              <a:t>몇몇 함수들은 변수 크기의 </a:t>
            </a:r>
            <a:r>
              <a:rPr kumimoji="1" lang="en-US" altLang="ko-KR" dirty="0" smtClean="0"/>
              <a:t>local storage </a:t>
            </a:r>
            <a:r>
              <a:rPr kumimoji="1" lang="ko-KR" altLang="en-US" dirty="0" smtClean="0"/>
              <a:t>를 필요로 한다</a:t>
            </a:r>
            <a:r>
              <a:rPr kumimoji="1" lang="en-US" altLang="ko-KR" dirty="0" smtClean="0"/>
              <a:t>. </a:t>
            </a:r>
            <a:r>
              <a:rPr kumimoji="1" lang="ko-KR" altLang="en-US" dirty="0" smtClean="0"/>
              <a:t>예를 들어 </a:t>
            </a:r>
            <a:r>
              <a:rPr kumimoji="1" lang="en-US" altLang="ko-KR" dirty="0" smtClean="0"/>
              <a:t>“</a:t>
            </a:r>
            <a:r>
              <a:rPr kumimoji="1" lang="en-US" altLang="ko-KR" dirty="0" err="1" smtClean="0"/>
              <a:t>alloc</a:t>
            </a:r>
            <a:r>
              <a:rPr kumimoji="1" lang="en-US" altLang="ko-KR" dirty="0" smtClean="0"/>
              <a:t>” </a:t>
            </a:r>
            <a:r>
              <a:rPr kumimoji="1" lang="ko-KR" altLang="en-US" dirty="0" smtClean="0"/>
              <a:t>함수를 호출할 때가 있다</a:t>
            </a:r>
            <a:r>
              <a:rPr kumimoji="1" lang="en-US" altLang="ko-KR" dirty="0" smtClean="0"/>
              <a:t>.  “</a:t>
            </a:r>
            <a:r>
              <a:rPr kumimoji="1" lang="en-US" altLang="ko-KR" dirty="0" err="1" smtClean="0"/>
              <a:t>alloc</a:t>
            </a:r>
            <a:r>
              <a:rPr kumimoji="1" lang="en-US" altLang="ko-KR" dirty="0" smtClean="0"/>
              <a:t>”</a:t>
            </a:r>
            <a:r>
              <a:rPr kumimoji="1" lang="ko-KR" altLang="en-US" dirty="0" smtClean="0"/>
              <a:t>은 임의 크기의 </a:t>
            </a:r>
            <a:r>
              <a:rPr kumimoji="1" lang="en-US" altLang="ko-KR" dirty="0" smtClean="0"/>
              <a:t>byte</a:t>
            </a:r>
            <a:r>
              <a:rPr kumimoji="1" lang="ko-KR" altLang="en-US" dirty="0" smtClean="0"/>
              <a:t>만큼 저장공간을 </a:t>
            </a:r>
            <a:r>
              <a:rPr kumimoji="1" lang="en-US" altLang="ko-KR" dirty="0" smtClean="0"/>
              <a:t>stack</a:t>
            </a:r>
            <a:r>
              <a:rPr kumimoji="1" lang="ko-KR" altLang="en-US" dirty="0" smtClean="0"/>
              <a:t>에 할당할 수 있는 표준 라이브러리 함수다</a:t>
            </a:r>
            <a:r>
              <a:rPr kumimoji="1" lang="en-US" altLang="ko-KR" dirty="0" smtClean="0"/>
              <a:t>.</a:t>
            </a:r>
          </a:p>
          <a:p>
            <a:pPr>
              <a:lnSpc>
                <a:spcPct val="150000"/>
              </a:lnSpc>
            </a:pPr>
            <a:endParaRPr kumimoji="1" lang="en-US" altLang="ko-KR" dirty="0"/>
          </a:p>
          <a:p>
            <a:pPr>
              <a:lnSpc>
                <a:spcPct val="150000"/>
              </a:lnSpc>
            </a:pPr>
            <a:r>
              <a:rPr kumimoji="1" lang="en-US" altLang="x-none" dirty="0"/>
              <a:t>•</a:t>
            </a:r>
            <a:r>
              <a:rPr kumimoji="1" lang="ko-KR" altLang="en-US" dirty="0"/>
              <a:t> </a:t>
            </a:r>
            <a:r>
              <a:rPr kumimoji="1" lang="en-US" altLang="ko-KR" dirty="0" smtClean="0"/>
              <a:t>it</a:t>
            </a:r>
            <a:r>
              <a:rPr kumimoji="1" lang="ko-KR" altLang="en-US" dirty="0" smtClean="0"/>
              <a:t> </a:t>
            </a:r>
            <a:r>
              <a:rPr kumimoji="1" lang="en-US" altLang="ko-KR" dirty="0" smtClean="0"/>
              <a:t>can also occur when the code declares a local array of variable size.</a:t>
            </a:r>
          </a:p>
          <a:p>
            <a:pPr>
              <a:lnSpc>
                <a:spcPct val="150000"/>
              </a:lnSpc>
            </a:pPr>
            <a:r>
              <a:rPr kumimoji="1" lang="en-US" altLang="ko-KR" dirty="0"/>
              <a:t>	</a:t>
            </a:r>
            <a:r>
              <a:rPr kumimoji="1" lang="en-US" altLang="ko-KR" dirty="0" smtClean="0"/>
              <a:t>code </a:t>
            </a:r>
            <a:r>
              <a:rPr kumimoji="1" lang="ko-KR" altLang="en-US" dirty="0" smtClean="0"/>
              <a:t>에서 변수 크기를 갖는 </a:t>
            </a:r>
            <a:r>
              <a:rPr kumimoji="1" lang="en-US" altLang="ko-KR" dirty="0" smtClean="0"/>
              <a:t>local array </a:t>
            </a:r>
            <a:r>
              <a:rPr kumimoji="1" lang="ko-KR" altLang="en-US" dirty="0" smtClean="0"/>
              <a:t>를 선언할 때에도 </a:t>
            </a:r>
            <a:r>
              <a:rPr kumimoji="1" lang="ko-KR" altLang="en-US" dirty="0"/>
              <a:t>변수 크기의 </a:t>
            </a:r>
            <a:r>
              <a:rPr kumimoji="1" lang="en-US" altLang="ko-KR" dirty="0"/>
              <a:t>local storage </a:t>
            </a:r>
            <a:r>
              <a:rPr kumimoji="1" lang="ko-KR" altLang="en-US" dirty="0"/>
              <a:t>를 필요로 </a:t>
            </a:r>
            <a:r>
              <a:rPr kumimoji="1" lang="ko-KR" altLang="en-US" dirty="0" smtClean="0"/>
              <a:t>한다</a:t>
            </a:r>
            <a:r>
              <a:rPr kumimoji="1" lang="en-US" altLang="ko-KR" dirty="0" smtClean="0"/>
              <a:t>.</a:t>
            </a:r>
            <a:endParaRPr kumimoji="1" lang="en-US" altLang="ko-KR" dirty="0"/>
          </a:p>
        </p:txBody>
      </p:sp>
    </p:spTree>
    <p:extLst>
      <p:ext uri="{BB962C8B-B14F-4D97-AF65-F5344CB8AC3E}">
        <p14:creationId xmlns:p14="http://schemas.microsoft.com/office/powerpoint/2010/main" val="1854847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a:t>
            </a:r>
            <a:r>
              <a:rPr lang="en-US" altLang="ko-KR" sz="2400" dirty="0" smtClean="0"/>
              <a:t>Encoding</a:t>
            </a:r>
            <a:r>
              <a:rPr kumimoji="1" lang="en-US" altLang="x-none" sz="2400" dirty="0" smtClean="0"/>
              <a:t>(1/3</a:t>
            </a:r>
            <a:r>
              <a:rPr kumimoji="1" lang="en-US" altLang="x-none" sz="2400" dirty="0" smtClean="0"/>
              <a:t>)</a:t>
            </a:r>
            <a:endParaRPr kumimoji="1" lang="x-none" altLang="en-US" sz="2400"/>
          </a:p>
        </p:txBody>
      </p:sp>
      <p:sp>
        <p:nvSpPr>
          <p:cNvPr id="27" name="TextBox 26">
            <a:extLst>
              <a:ext uri="{FF2B5EF4-FFF2-40B4-BE49-F238E27FC236}">
                <a16:creationId xmlns="" xmlns:a16="http://schemas.microsoft.com/office/drawing/2014/main" id="{6396B83B-8534-8142-A3F5-A7D90F2C45AB}"/>
              </a:ext>
            </a:extLst>
          </p:cNvPr>
          <p:cNvSpPr txBox="1"/>
          <p:nvPr/>
        </p:nvSpPr>
        <p:spPr>
          <a:xfrm>
            <a:off x="1013424" y="1223044"/>
            <a:ext cx="10821224" cy="3416320"/>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lang="ko-KR" altLang="ko-KR" dirty="0"/>
              <a:t>15개의 프로그램 레지스터 각각에는 0에서 0xE 범위의 </a:t>
            </a:r>
            <a:r>
              <a:rPr lang="ko-KR" altLang="ko-KR" dirty="0" smtClean="0"/>
              <a:t>관련 ID</a:t>
            </a:r>
            <a:r>
              <a:rPr lang="en-US" altLang="ko-KR" dirty="0" smtClean="0"/>
              <a:t>(register</a:t>
            </a:r>
            <a:r>
              <a:rPr lang="ko-KR" altLang="en-US" dirty="0" smtClean="0"/>
              <a:t> </a:t>
            </a:r>
            <a:r>
              <a:rPr lang="en-US" altLang="ko-KR" dirty="0" smtClean="0"/>
              <a:t>identifier) </a:t>
            </a:r>
            <a:r>
              <a:rPr lang="ko-KR" altLang="en-US" dirty="0" smtClean="0"/>
              <a:t>존재</a:t>
            </a:r>
            <a:r>
              <a:rPr lang="ko-KR" altLang="ko-KR" dirty="0" smtClean="0"/>
              <a:t>.</a:t>
            </a:r>
            <a:endParaRPr lang="en-US" altLang="ko-KR" dirty="0" smtClean="0"/>
          </a:p>
          <a:p>
            <a:pPr>
              <a:lnSpc>
                <a:spcPct val="150000"/>
              </a:lnSpc>
            </a:pPr>
            <a:r>
              <a:rPr kumimoji="1" lang="ko-KR" altLang="en-US" dirty="0" smtClean="0"/>
              <a:t>   </a:t>
            </a:r>
            <a:r>
              <a:rPr kumimoji="1" lang="en" altLang="ko-KR" dirty="0" smtClean="0"/>
              <a:t>- </a:t>
            </a:r>
            <a:r>
              <a:rPr kumimoji="1" lang="ko-KR" altLang="en-US" dirty="0" smtClean="0"/>
              <a:t>각각의 프로그램 레지스터는</a:t>
            </a:r>
            <a:r>
              <a:rPr kumimoji="1" lang="en-US" altLang="ko-KR" dirty="0" smtClean="0"/>
              <a:t> </a:t>
            </a:r>
            <a:r>
              <a:rPr kumimoji="1" lang="en-US" altLang="ko-KR" dirty="0" err="1" smtClean="0"/>
              <a:t>cpu</a:t>
            </a:r>
            <a:r>
              <a:rPr kumimoji="1" lang="ko-KR" altLang="en-US" dirty="0" smtClean="0"/>
              <a:t>안의 </a:t>
            </a:r>
            <a:r>
              <a:rPr kumimoji="1" lang="en-US" altLang="ko-KR" dirty="0" smtClean="0"/>
              <a:t>register file </a:t>
            </a:r>
            <a:r>
              <a:rPr kumimoji="1" lang="ko-KR" altLang="en-US" dirty="0" smtClean="0"/>
              <a:t>에 저장됨</a:t>
            </a:r>
            <a:endParaRPr kumimoji="1" lang="en-US" altLang="ko-KR" dirty="0" smtClean="0"/>
          </a:p>
          <a:p>
            <a:pPr>
              <a:lnSpc>
                <a:spcPct val="150000"/>
              </a:lnSpc>
            </a:pPr>
            <a:r>
              <a:rPr kumimoji="1" lang="en-US" altLang="ko-KR" dirty="0" smtClean="0"/>
              <a:t>     </a:t>
            </a:r>
            <a:r>
              <a:rPr lang="en" altLang="x-none" dirty="0" smtClean="0"/>
              <a:t>￮ </a:t>
            </a:r>
            <a:r>
              <a:rPr lang="en-US" altLang="ko-KR" dirty="0" smtClean="0"/>
              <a:t>register</a:t>
            </a:r>
            <a:r>
              <a:rPr lang="ko-KR" altLang="en-US" dirty="0" smtClean="0"/>
              <a:t> </a:t>
            </a:r>
            <a:r>
              <a:rPr lang="en-US" altLang="ko-KR" dirty="0" smtClean="0"/>
              <a:t>file : register identifier </a:t>
            </a:r>
            <a:r>
              <a:rPr lang="ko-KR" altLang="en-US" dirty="0" smtClean="0"/>
              <a:t>가 주소의 역할을 하는 작은 </a:t>
            </a:r>
            <a:r>
              <a:rPr lang="en-US" altLang="ko-KR" dirty="0" smtClean="0"/>
              <a:t>RAM</a:t>
            </a:r>
            <a:endParaRPr kumimoji="1" lang="en-US" altLang="ko-KR" dirty="0" smtClean="0"/>
          </a:p>
          <a:p>
            <a:pPr>
              <a:lnSpc>
                <a:spcPct val="150000"/>
              </a:lnSpc>
            </a:pPr>
            <a:endParaRPr kumimoji="1" lang="en" altLang="x-none" b="1" dirty="0"/>
          </a:p>
          <a:p>
            <a:pPr>
              <a:lnSpc>
                <a:spcPct val="150000"/>
              </a:lnSpc>
            </a:pPr>
            <a:endParaRPr kumimoji="1" lang="en" altLang="x-none" b="1" dirty="0"/>
          </a:p>
          <a:p>
            <a:pPr>
              <a:lnSpc>
                <a:spcPct val="150000"/>
              </a:lnSpc>
            </a:pPr>
            <a:endParaRPr kumimoji="1" lang="en" altLang="x-none" b="1" dirty="0"/>
          </a:p>
          <a:p>
            <a:pPr>
              <a:lnSpc>
                <a:spcPct val="150000"/>
              </a:lnSpc>
            </a:pPr>
            <a:r>
              <a:rPr kumimoji="1" lang="en" altLang="ko-KR" b="1" dirty="0" smtClean="0"/>
              <a:t>      </a:t>
            </a:r>
            <a:endParaRPr kumimoji="1" lang="en-US" altLang="ko-KR" b="1" dirty="0"/>
          </a:p>
          <a:p>
            <a:pPr>
              <a:lnSpc>
                <a:spcPct val="150000"/>
              </a:lnSpc>
            </a:pPr>
            <a:r>
              <a:rPr kumimoji="1" lang="en-US" altLang="ko-KR" dirty="0"/>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49" y="3476624"/>
            <a:ext cx="674370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742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a:t>
            </a:r>
            <a:r>
              <a:rPr lang="en-US" altLang="ko-KR" sz="2400" dirty="0" smtClean="0"/>
              <a:t>Encoding</a:t>
            </a:r>
            <a:r>
              <a:rPr kumimoji="1" lang="en-US" altLang="x-none" sz="2400" dirty="0" smtClean="0"/>
              <a:t>(1/3</a:t>
            </a:r>
            <a:r>
              <a:rPr kumimoji="1" lang="en-US" altLang="x-none" sz="2400" dirty="0" smtClean="0"/>
              <a:t>)</a:t>
            </a:r>
            <a:endParaRPr kumimoji="1" lang="x-none" altLang="en-US" sz="2400"/>
          </a:p>
        </p:txBody>
      </p:sp>
      <p:sp>
        <p:nvSpPr>
          <p:cNvPr id="27" name="TextBox 26">
            <a:extLst>
              <a:ext uri="{FF2B5EF4-FFF2-40B4-BE49-F238E27FC236}">
                <a16:creationId xmlns="" xmlns:a16="http://schemas.microsoft.com/office/drawing/2014/main" id="{6396B83B-8534-8142-A3F5-A7D90F2C45AB}"/>
              </a:ext>
            </a:extLst>
          </p:cNvPr>
          <p:cNvSpPr txBox="1"/>
          <p:nvPr/>
        </p:nvSpPr>
        <p:spPr>
          <a:xfrm>
            <a:off x="1013424" y="1223044"/>
            <a:ext cx="10821224" cy="4662815"/>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lang="ko-KR" altLang="en-US" dirty="0" smtClean="0"/>
              <a:t>일부 </a:t>
            </a:r>
            <a:r>
              <a:rPr lang="en-US" altLang="ko-KR" dirty="0" smtClean="0"/>
              <a:t>instruction </a:t>
            </a:r>
            <a:r>
              <a:rPr lang="ko-KR" altLang="en-US" dirty="0" smtClean="0"/>
              <a:t>에는 </a:t>
            </a:r>
            <a:r>
              <a:rPr lang="ko-KR" altLang="en-US" u="sng" dirty="0" smtClean="0"/>
              <a:t>추가로 </a:t>
            </a:r>
            <a:r>
              <a:rPr lang="en-US" altLang="ko-KR" u="sng" dirty="0" smtClean="0"/>
              <a:t>8-byte </a:t>
            </a:r>
            <a:r>
              <a:rPr lang="en-US" altLang="ko-KR" b="1" i="1" u="sng" dirty="0" smtClean="0"/>
              <a:t>constant word </a:t>
            </a:r>
            <a:r>
              <a:rPr lang="ko-KR" altLang="en-US" dirty="0" smtClean="0"/>
              <a:t>가 필요</a:t>
            </a:r>
            <a:endParaRPr lang="en-US" altLang="ko-KR" dirty="0" smtClean="0"/>
          </a:p>
          <a:p>
            <a:pPr>
              <a:lnSpc>
                <a:spcPct val="150000"/>
              </a:lnSpc>
            </a:pPr>
            <a:r>
              <a:rPr kumimoji="1" lang="ko-KR" altLang="en-US" dirty="0" smtClean="0"/>
              <a:t>   </a:t>
            </a:r>
            <a:r>
              <a:rPr kumimoji="1" lang="en" altLang="ko-KR" dirty="0" smtClean="0"/>
              <a:t>- </a:t>
            </a:r>
            <a:r>
              <a:rPr lang="ko-KR" altLang="ko-KR" dirty="0" smtClean="0"/>
              <a:t>irmovq</a:t>
            </a:r>
            <a:r>
              <a:rPr lang="ko-KR" altLang="en-US" dirty="0" smtClean="0"/>
              <a:t>를 위한</a:t>
            </a:r>
            <a:r>
              <a:rPr lang="ko-KR" altLang="ko-KR" dirty="0" smtClean="0"/>
              <a:t> </a:t>
            </a:r>
            <a:r>
              <a:rPr lang="ko-KR" altLang="ko-KR" dirty="0"/>
              <a:t>즉각적인 </a:t>
            </a:r>
            <a:r>
              <a:rPr lang="ko-KR" altLang="ko-KR" dirty="0" smtClean="0"/>
              <a:t>데이터</a:t>
            </a:r>
            <a:endParaRPr lang="en-US" altLang="ko-KR" dirty="0" smtClean="0"/>
          </a:p>
          <a:p>
            <a:pPr>
              <a:lnSpc>
                <a:spcPct val="150000"/>
              </a:lnSpc>
            </a:pPr>
            <a:r>
              <a:rPr kumimoji="1" lang="en-US" altLang="ko-KR" dirty="0"/>
              <a:t> </a:t>
            </a:r>
            <a:r>
              <a:rPr kumimoji="1" lang="en-US" altLang="ko-KR" dirty="0" smtClean="0"/>
              <a:t>  - </a:t>
            </a:r>
            <a:r>
              <a:rPr lang="ko-KR" altLang="ko-KR" dirty="0"/>
              <a:t>rmmovq 및 </a:t>
            </a:r>
            <a:r>
              <a:rPr lang="ko-KR" altLang="ko-KR" dirty="0" smtClean="0"/>
              <a:t>mrmovq</a:t>
            </a:r>
            <a:r>
              <a:rPr lang="en-US" altLang="ko-KR" dirty="0" smtClean="0"/>
              <a:t> </a:t>
            </a:r>
            <a:r>
              <a:rPr lang="ko-KR" altLang="ko-KR" dirty="0" smtClean="0"/>
              <a:t>주소 지정자</a:t>
            </a:r>
            <a:r>
              <a:rPr lang="ko-KR" altLang="en-US" dirty="0" smtClean="0"/>
              <a:t>를 위한</a:t>
            </a:r>
            <a:r>
              <a:rPr lang="en-US" altLang="ko-KR" dirty="0" smtClean="0"/>
              <a:t> displacement</a:t>
            </a:r>
          </a:p>
          <a:p>
            <a:pPr>
              <a:lnSpc>
                <a:spcPct val="150000"/>
              </a:lnSpc>
            </a:pPr>
            <a:r>
              <a:rPr kumimoji="1" lang="en-US" altLang="ko-KR" dirty="0"/>
              <a:t> </a:t>
            </a:r>
            <a:r>
              <a:rPr kumimoji="1" lang="en-US" altLang="ko-KR" dirty="0" smtClean="0"/>
              <a:t>  - branch &amp; call destination </a:t>
            </a:r>
            <a:r>
              <a:rPr lang="en-US" altLang="ko-KR" dirty="0" smtClean="0">
                <a:sym typeface="Wingdings" panose="05000000000000000000" pitchFamily="2" charset="2"/>
              </a:rPr>
              <a:t> PC-relative addressing (x86-64</a:t>
            </a:r>
            <a:r>
              <a:rPr lang="ko-KR" altLang="en-US" dirty="0" smtClean="0">
                <a:sym typeface="Wingdings" panose="05000000000000000000" pitchFamily="2" charset="2"/>
              </a:rPr>
              <a:t>처럼</a:t>
            </a:r>
            <a:r>
              <a:rPr lang="en-US" altLang="ko-KR" dirty="0" smtClean="0">
                <a:sym typeface="Wingdings" panose="05000000000000000000" pitchFamily="2" charset="2"/>
              </a:rPr>
              <a:t>) </a:t>
            </a:r>
            <a:r>
              <a:rPr lang="ko-KR" altLang="en-US" dirty="0" smtClean="0">
                <a:sym typeface="Wingdings" panose="05000000000000000000" pitchFamily="2" charset="2"/>
              </a:rPr>
              <a:t>보다는 </a:t>
            </a:r>
            <a:r>
              <a:rPr lang="en-US" altLang="ko-KR" dirty="0" smtClean="0">
                <a:sym typeface="Wingdings" panose="05000000000000000000" pitchFamily="2" charset="2"/>
              </a:rPr>
              <a:t>absolute address </a:t>
            </a:r>
            <a:r>
              <a:rPr lang="ko-KR" altLang="en-US" dirty="0" smtClean="0">
                <a:sym typeface="Wingdings" panose="05000000000000000000" pitchFamily="2" charset="2"/>
              </a:rPr>
              <a:t>로</a:t>
            </a:r>
            <a:r>
              <a:rPr lang="en-US" altLang="ko-KR" dirty="0" smtClean="0">
                <a:sym typeface="Wingdings" panose="05000000000000000000" pitchFamily="2" charset="2"/>
              </a:rPr>
              <a:t> </a:t>
            </a:r>
            <a:r>
              <a:rPr lang="ko-KR" altLang="en-US" dirty="0" smtClean="0">
                <a:sym typeface="Wingdings" panose="05000000000000000000" pitchFamily="2" charset="2"/>
              </a:rPr>
              <a:t>주어짐</a:t>
            </a:r>
            <a:endParaRPr lang="en-US" altLang="ko-KR" dirty="0" smtClean="0">
              <a:sym typeface="Wingdings" panose="05000000000000000000" pitchFamily="2" charset="2"/>
            </a:endParaRPr>
          </a:p>
          <a:p>
            <a:pPr>
              <a:lnSpc>
                <a:spcPct val="150000"/>
              </a:lnSpc>
            </a:pPr>
            <a:r>
              <a:rPr kumimoji="1" lang="en-US" altLang="ko-KR" dirty="0">
                <a:sym typeface="Wingdings" panose="05000000000000000000" pitchFamily="2" charset="2"/>
              </a:rPr>
              <a:t>	</a:t>
            </a:r>
            <a:r>
              <a:rPr kumimoji="1" lang="en-US" altLang="ko-KR" dirty="0" smtClean="0">
                <a:sym typeface="Wingdings" panose="05000000000000000000" pitchFamily="2" charset="2"/>
              </a:rPr>
              <a:t>Y86-64</a:t>
            </a:r>
            <a:r>
              <a:rPr kumimoji="1" lang="ko-KR" altLang="en-US" dirty="0" smtClean="0">
                <a:sym typeface="Wingdings" panose="05000000000000000000" pitchFamily="2" charset="2"/>
              </a:rPr>
              <a:t>에서는 </a:t>
            </a:r>
            <a:r>
              <a:rPr lang="ko-KR" altLang="ko-KR" dirty="0" smtClean="0"/>
              <a:t>단순함</a:t>
            </a:r>
            <a:r>
              <a:rPr lang="ko-KR" altLang="en-US" dirty="0" smtClean="0"/>
              <a:t>을</a:t>
            </a:r>
            <a:r>
              <a:rPr lang="en-US" altLang="ko-KR" dirty="0" smtClean="0"/>
              <a:t> </a:t>
            </a:r>
            <a:r>
              <a:rPr lang="ko-KR" altLang="en-US" dirty="0" smtClean="0"/>
              <a:t>고려하여</a:t>
            </a:r>
            <a:r>
              <a:rPr lang="ko-KR" altLang="ko-KR" dirty="0" smtClean="0"/>
              <a:t> </a:t>
            </a:r>
            <a:r>
              <a:rPr lang="ko-KR" altLang="ko-KR" dirty="0"/>
              <a:t>절대 주소 지정을 </a:t>
            </a:r>
            <a:r>
              <a:rPr lang="ko-KR" altLang="ko-KR" dirty="0" smtClean="0"/>
              <a:t>사용</a:t>
            </a:r>
            <a:endParaRPr kumimoji="1" lang="en-US" altLang="ko-KR" dirty="0" smtClean="0"/>
          </a:p>
          <a:p>
            <a:pPr>
              <a:lnSpc>
                <a:spcPct val="150000"/>
              </a:lnSpc>
            </a:pPr>
            <a:r>
              <a:rPr kumimoji="1" lang="en-US" altLang="ko-KR" dirty="0" smtClean="0"/>
              <a:t>   - </a:t>
            </a:r>
            <a:r>
              <a:rPr kumimoji="1" lang="ko-KR" altLang="en-US" dirty="0" smtClean="0"/>
              <a:t>모든 정수는 </a:t>
            </a:r>
            <a:r>
              <a:rPr kumimoji="1" lang="en-US" altLang="ko-KR" dirty="0" smtClean="0"/>
              <a:t>little endian</a:t>
            </a:r>
          </a:p>
          <a:p>
            <a:pPr>
              <a:lnSpc>
                <a:spcPct val="150000"/>
              </a:lnSpc>
            </a:pPr>
            <a:endParaRPr kumimoji="1" lang="en" altLang="x-none" b="1" dirty="0"/>
          </a:p>
          <a:p>
            <a:pPr>
              <a:lnSpc>
                <a:spcPct val="150000"/>
              </a:lnSpc>
            </a:pPr>
            <a:endParaRPr kumimoji="1" lang="en" altLang="x-none" b="1" dirty="0"/>
          </a:p>
          <a:p>
            <a:pPr>
              <a:lnSpc>
                <a:spcPct val="150000"/>
              </a:lnSpc>
            </a:pPr>
            <a:endParaRPr kumimoji="1" lang="en" altLang="x-none" b="1" dirty="0"/>
          </a:p>
          <a:p>
            <a:pPr>
              <a:lnSpc>
                <a:spcPct val="150000"/>
              </a:lnSpc>
            </a:pPr>
            <a:r>
              <a:rPr kumimoji="1" lang="en" altLang="ko-KR" b="1" dirty="0" smtClean="0"/>
              <a:t>      </a:t>
            </a:r>
            <a:endParaRPr kumimoji="1" lang="en-US" altLang="ko-KR" b="1" dirty="0"/>
          </a:p>
          <a:p>
            <a:pPr>
              <a:lnSpc>
                <a:spcPct val="150000"/>
              </a:lnSpc>
            </a:pPr>
            <a:r>
              <a:rPr kumimoji="1" lang="en-US" altLang="ko-KR" dirty="0"/>
              <a:t>      </a:t>
            </a:r>
          </a:p>
        </p:txBody>
      </p:sp>
    </p:spTree>
    <p:extLst>
      <p:ext uri="{BB962C8B-B14F-4D97-AF65-F5344CB8AC3E}">
        <p14:creationId xmlns:p14="http://schemas.microsoft.com/office/powerpoint/2010/main" val="3287631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a:t>
            </a:r>
            <a:r>
              <a:rPr lang="en-US" altLang="ko-KR" sz="2400" dirty="0" smtClean="0"/>
              <a:t>Encoding</a:t>
            </a:r>
            <a:r>
              <a:rPr kumimoji="1" lang="en-US" altLang="x-none" sz="2400" dirty="0" smtClean="0"/>
              <a:t>(1/3</a:t>
            </a:r>
            <a:r>
              <a:rPr kumimoji="1" lang="en-US" altLang="x-none" sz="2400" dirty="0" smtClean="0"/>
              <a:t>)</a:t>
            </a:r>
            <a:endParaRPr kumimoji="1" lang="x-none" altLang="en-US" sz="2400"/>
          </a:p>
        </p:txBody>
      </p:sp>
      <p:sp>
        <p:nvSpPr>
          <p:cNvPr id="27" name="TextBox 26">
            <a:extLst>
              <a:ext uri="{FF2B5EF4-FFF2-40B4-BE49-F238E27FC236}">
                <a16:creationId xmlns="" xmlns:a16="http://schemas.microsoft.com/office/drawing/2014/main" id="{6396B83B-8534-8142-A3F5-A7D90F2C45AB}"/>
              </a:ext>
            </a:extLst>
          </p:cNvPr>
          <p:cNvSpPr txBox="1"/>
          <p:nvPr/>
        </p:nvSpPr>
        <p:spPr>
          <a:xfrm>
            <a:off x="1013424" y="1223044"/>
            <a:ext cx="10821224" cy="5909310"/>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lang="ko-KR" altLang="ko-KR" dirty="0"/>
              <a:t>rmmovq %rsp,0x123456789abcd(%rdx</a:t>
            </a:r>
            <a:r>
              <a:rPr lang="ko-KR" altLang="ko-KR" dirty="0" smtClean="0"/>
              <a:t>)</a:t>
            </a:r>
            <a:r>
              <a:rPr lang="en-US" altLang="ko-KR" dirty="0" smtClean="0"/>
              <a:t>   /</a:t>
            </a:r>
            <a:r>
              <a:rPr lang="ko-KR" altLang="ko-KR" dirty="0" smtClean="0"/>
              <a:t> </a:t>
            </a:r>
            <a:r>
              <a:rPr lang="ko-KR" altLang="ko-KR" dirty="0"/>
              <a:t>16</a:t>
            </a:r>
            <a:r>
              <a:rPr lang="ko-KR" altLang="ko-KR" dirty="0" smtClean="0"/>
              <a:t>진수</a:t>
            </a:r>
            <a:r>
              <a:rPr lang="en-US" altLang="ko-KR" dirty="0" smtClean="0"/>
              <a:t> </a:t>
            </a:r>
            <a:r>
              <a:rPr lang="ko-KR" altLang="en-US" dirty="0" err="1" smtClean="0"/>
              <a:t>인코딩</a:t>
            </a:r>
            <a:endParaRPr lang="en-US" altLang="ko-KR" dirty="0" smtClean="0"/>
          </a:p>
          <a:p>
            <a:pPr>
              <a:lnSpc>
                <a:spcPct val="150000"/>
              </a:lnSpc>
            </a:pPr>
            <a:r>
              <a:rPr kumimoji="1" lang="ko-KR" altLang="en-US" dirty="0" smtClean="0"/>
              <a:t>   </a:t>
            </a:r>
            <a:r>
              <a:rPr kumimoji="1" lang="en" altLang="ko-KR" dirty="0" smtClean="0"/>
              <a:t>- </a:t>
            </a:r>
            <a:r>
              <a:rPr lang="ko-KR" altLang="ko-KR" dirty="0"/>
              <a:t>rmmovq의 초기 바이트가 </a:t>
            </a:r>
            <a:r>
              <a:rPr lang="ko-KR" altLang="ko-KR" dirty="0" smtClean="0"/>
              <a:t>40</a:t>
            </a:r>
            <a:endParaRPr lang="en-US" altLang="ko-KR" dirty="0" smtClean="0"/>
          </a:p>
          <a:p>
            <a:pPr>
              <a:lnSpc>
                <a:spcPct val="150000"/>
              </a:lnSpc>
            </a:pPr>
            <a:r>
              <a:rPr kumimoji="1" lang="en-US" altLang="ko-KR" dirty="0" smtClean="0"/>
              <a:t>   - source</a:t>
            </a:r>
            <a:r>
              <a:rPr kumimoji="1" lang="ko-KR" altLang="en-US" dirty="0" smtClean="0"/>
              <a:t> </a:t>
            </a:r>
            <a:r>
              <a:rPr kumimoji="1" lang="en-US" altLang="ko-KR" dirty="0" smtClean="0"/>
              <a:t>register </a:t>
            </a:r>
            <a:r>
              <a:rPr lang="ko-KR" altLang="ko-KR" dirty="0" smtClean="0"/>
              <a:t>%rsp</a:t>
            </a:r>
            <a:r>
              <a:rPr lang="ko-KR" altLang="ko-KR" dirty="0"/>
              <a:t>는 rA 필드에 </a:t>
            </a:r>
            <a:r>
              <a:rPr lang="ko-KR" altLang="ko-KR" dirty="0" err="1" smtClean="0"/>
              <a:t>인코딩</a:t>
            </a:r>
            <a:r>
              <a:rPr lang="ko-KR" altLang="en-US" dirty="0" err="1" smtClean="0"/>
              <a:t>되고</a:t>
            </a:r>
            <a:r>
              <a:rPr lang="en-US" altLang="ko-KR" dirty="0" smtClean="0"/>
              <a:t>, base register </a:t>
            </a:r>
            <a:r>
              <a:rPr lang="ko-KR" altLang="ko-KR" dirty="0"/>
              <a:t>%rdx는 rB 필드에 </a:t>
            </a:r>
            <a:r>
              <a:rPr lang="ko-KR" altLang="ko-KR" dirty="0" err="1"/>
              <a:t>인코딩되어야</a:t>
            </a:r>
            <a:r>
              <a:rPr lang="ko-KR" altLang="ko-KR" dirty="0"/>
              <a:t> </a:t>
            </a:r>
            <a:r>
              <a:rPr lang="ko-KR" altLang="ko-KR" dirty="0" smtClean="0"/>
              <a:t>함</a:t>
            </a:r>
            <a:endParaRPr kumimoji="1" lang="en" altLang="x-none" b="1" dirty="0"/>
          </a:p>
          <a:p>
            <a:pPr>
              <a:lnSpc>
                <a:spcPct val="150000"/>
              </a:lnSpc>
            </a:pPr>
            <a:endParaRPr kumimoji="1" lang="en" altLang="x-none" b="1" dirty="0" smtClean="0"/>
          </a:p>
          <a:p>
            <a:pPr>
              <a:lnSpc>
                <a:spcPct val="150000"/>
              </a:lnSpc>
            </a:pPr>
            <a:endParaRPr kumimoji="1" lang="en" altLang="x-none" b="1" dirty="0"/>
          </a:p>
          <a:p>
            <a:pPr>
              <a:lnSpc>
                <a:spcPct val="150000"/>
              </a:lnSpc>
            </a:pPr>
            <a:r>
              <a:rPr kumimoji="1" lang="en" altLang="x-none" b="1" dirty="0" smtClean="0"/>
              <a:t>   - register specifier byte : 42</a:t>
            </a:r>
          </a:p>
          <a:p>
            <a:pPr>
              <a:lnSpc>
                <a:spcPct val="150000"/>
              </a:lnSpc>
            </a:pPr>
            <a:r>
              <a:rPr kumimoji="1" lang="en" altLang="x-none" dirty="0"/>
              <a:t> </a:t>
            </a:r>
            <a:r>
              <a:rPr kumimoji="1" lang="en" altLang="x-none" dirty="0" smtClean="0"/>
              <a:t>  - </a:t>
            </a:r>
            <a:r>
              <a:rPr kumimoji="1" lang="en-US" altLang="x-none" dirty="0"/>
              <a:t>the displacement is encoded in the 8-byte constant </a:t>
            </a:r>
            <a:r>
              <a:rPr kumimoji="1" lang="en-US" altLang="x-none" dirty="0" smtClean="0"/>
              <a:t>word</a:t>
            </a:r>
          </a:p>
          <a:p>
            <a:pPr>
              <a:lnSpc>
                <a:spcPct val="150000"/>
              </a:lnSpc>
            </a:pPr>
            <a:r>
              <a:rPr kumimoji="1" lang="en-US" altLang="x-none" dirty="0"/>
              <a:t> </a:t>
            </a:r>
            <a:r>
              <a:rPr kumimoji="1" lang="en-US" altLang="x-none" dirty="0" smtClean="0"/>
              <a:t>  = </a:t>
            </a:r>
            <a:r>
              <a:rPr lang="ko-KR" altLang="ko-KR" dirty="0"/>
              <a:t>00 01 23 45 67 89 ab cd. </a:t>
            </a:r>
            <a:endParaRPr lang="en-US" altLang="ko-KR" dirty="0" smtClean="0"/>
          </a:p>
          <a:p>
            <a:pPr>
              <a:lnSpc>
                <a:spcPct val="150000"/>
              </a:lnSpc>
            </a:pPr>
            <a:r>
              <a:rPr kumimoji="1" lang="en-US" altLang="x-none" dirty="0"/>
              <a:t> </a:t>
            </a:r>
            <a:r>
              <a:rPr kumimoji="1" lang="en-US" altLang="x-none" dirty="0" smtClean="0"/>
              <a:t> </a:t>
            </a:r>
            <a:r>
              <a:rPr kumimoji="1" lang="en-US" altLang="x-none" dirty="0" smtClean="0">
                <a:sym typeface="Wingdings" panose="05000000000000000000" pitchFamily="2" charset="2"/>
              </a:rPr>
              <a:t></a:t>
            </a:r>
            <a:r>
              <a:rPr lang="ko-KR" altLang="ko-KR" dirty="0"/>
              <a:t>cd ab 89 67 45 23 01과 같이 </a:t>
            </a:r>
            <a:endParaRPr lang="en-US" altLang="ko-KR" dirty="0" smtClean="0"/>
          </a:p>
          <a:p>
            <a:pPr>
              <a:lnSpc>
                <a:spcPct val="150000"/>
              </a:lnSpc>
            </a:pPr>
            <a:r>
              <a:rPr lang="en-US" altLang="ko-KR" dirty="0"/>
              <a:t> </a:t>
            </a:r>
            <a:r>
              <a:rPr lang="en-US" altLang="ko-KR" dirty="0" smtClean="0"/>
              <a:t>    </a:t>
            </a:r>
            <a:r>
              <a:rPr lang="ko-KR" altLang="ko-KR" dirty="0" smtClean="0"/>
              <a:t>바이트 역순으로</a:t>
            </a:r>
            <a:r>
              <a:rPr lang="en-US" altLang="ko-KR" dirty="0" smtClean="0"/>
              <a:t> </a:t>
            </a:r>
            <a:r>
              <a:rPr lang="ko-KR" altLang="en-US" dirty="0" smtClean="0"/>
              <a:t>작성</a:t>
            </a:r>
            <a:endParaRPr lang="en-US" altLang="ko-KR" dirty="0" smtClean="0"/>
          </a:p>
          <a:p>
            <a:pPr>
              <a:lnSpc>
                <a:spcPct val="150000"/>
              </a:lnSpc>
            </a:pPr>
            <a:r>
              <a:rPr kumimoji="1" lang="en-US" altLang="x-none" dirty="0"/>
              <a:t> </a:t>
            </a:r>
            <a:r>
              <a:rPr kumimoji="1" lang="en-US" altLang="x-none" dirty="0" smtClean="0">
                <a:sym typeface="Wingdings" panose="05000000000000000000" pitchFamily="2" charset="2"/>
              </a:rPr>
              <a:t></a:t>
            </a:r>
            <a:r>
              <a:rPr kumimoji="1" lang="ko-KR" altLang="en-US" dirty="0" smtClean="0">
                <a:sym typeface="Wingdings" panose="05000000000000000000" pitchFamily="2" charset="2"/>
              </a:rPr>
              <a:t>결합 </a:t>
            </a:r>
            <a:r>
              <a:rPr kumimoji="1" lang="en-US" altLang="ko-KR" dirty="0" smtClean="0">
                <a:sym typeface="Wingdings" panose="05000000000000000000" pitchFamily="2" charset="2"/>
              </a:rPr>
              <a:t>: </a:t>
            </a:r>
            <a:r>
              <a:rPr lang="ko-KR" altLang="ko-KR" dirty="0"/>
              <a:t>4042cdab896745230100</a:t>
            </a:r>
            <a:endParaRPr kumimoji="1" lang="en" altLang="x-none" dirty="0"/>
          </a:p>
          <a:p>
            <a:pPr>
              <a:lnSpc>
                <a:spcPct val="150000"/>
              </a:lnSpc>
            </a:pPr>
            <a:endParaRPr kumimoji="1" lang="en" altLang="x-none" b="1" dirty="0"/>
          </a:p>
          <a:p>
            <a:pPr>
              <a:lnSpc>
                <a:spcPct val="150000"/>
              </a:lnSpc>
            </a:pPr>
            <a:r>
              <a:rPr kumimoji="1" lang="en" altLang="ko-KR" b="1" dirty="0" smtClean="0"/>
              <a:t>      </a:t>
            </a:r>
            <a:endParaRPr kumimoji="1" lang="en-US" altLang="ko-KR" b="1" dirty="0"/>
          </a:p>
          <a:p>
            <a:pPr>
              <a:lnSpc>
                <a:spcPct val="150000"/>
              </a:lnSpc>
            </a:pPr>
            <a:r>
              <a:rPr kumimoji="1" lang="en-US" altLang="ko-KR" dirty="0"/>
              <a:t>      </a:t>
            </a:r>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8489" b="66083"/>
          <a:stretch/>
        </p:blipFill>
        <p:spPr bwMode="auto">
          <a:xfrm>
            <a:off x="194106" y="2723453"/>
            <a:ext cx="11958526" cy="61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26908"/>
          <a:stretch/>
        </p:blipFill>
        <p:spPr bwMode="auto">
          <a:xfrm>
            <a:off x="4728345" y="4164590"/>
            <a:ext cx="6743700" cy="2471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모서리가 둥근 직사각형 9"/>
          <p:cNvSpPr/>
          <p:nvPr/>
        </p:nvSpPr>
        <p:spPr>
          <a:xfrm>
            <a:off x="4973732" y="5081249"/>
            <a:ext cx="1806769" cy="2308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p:nvSpPr>
        <p:spPr>
          <a:xfrm>
            <a:off x="5046160" y="5635683"/>
            <a:ext cx="1817519" cy="23086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64897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461665"/>
          </a:xfrm>
          <a:prstGeom prst="rect">
            <a:avLst/>
          </a:prstGeom>
          <a:noFill/>
        </p:spPr>
        <p:txBody>
          <a:bodyPr wrap="square" rtlCol="0">
            <a:spAutoFit/>
          </a:bodyPr>
          <a:lstStyle/>
          <a:p>
            <a:r>
              <a:rPr lang="en-US" altLang="ko-KR" sz="2400" dirty="0"/>
              <a:t>4.1.3 Instruction </a:t>
            </a:r>
            <a:r>
              <a:rPr lang="en-US" altLang="ko-KR" sz="2400" dirty="0" smtClean="0"/>
              <a:t>Encoding</a:t>
            </a:r>
            <a:r>
              <a:rPr kumimoji="1" lang="en-US" altLang="x-none" sz="2400" dirty="0" smtClean="0"/>
              <a:t>(1/3</a:t>
            </a:r>
            <a:r>
              <a:rPr kumimoji="1" lang="en-US" altLang="x-none" sz="2400" dirty="0" smtClean="0"/>
              <a:t>)</a:t>
            </a:r>
            <a:endParaRPr kumimoji="1" lang="x-none" altLang="en-US" sz="2400"/>
          </a:p>
        </p:txBody>
      </p:sp>
      <p:sp>
        <p:nvSpPr>
          <p:cNvPr id="27" name="TextBox 26">
            <a:extLst>
              <a:ext uri="{FF2B5EF4-FFF2-40B4-BE49-F238E27FC236}">
                <a16:creationId xmlns="" xmlns:a16="http://schemas.microsoft.com/office/drawing/2014/main" id="{6396B83B-8534-8142-A3F5-A7D90F2C45AB}"/>
              </a:ext>
            </a:extLst>
          </p:cNvPr>
          <p:cNvSpPr txBox="1"/>
          <p:nvPr/>
        </p:nvSpPr>
        <p:spPr>
          <a:xfrm>
            <a:off x="1013424" y="1223044"/>
            <a:ext cx="10821224" cy="923330"/>
          </a:xfrm>
          <a:prstGeom prst="rect">
            <a:avLst/>
          </a:prstGeom>
          <a:noFill/>
        </p:spPr>
        <p:txBody>
          <a:bodyPr wrap="square" rtlCol="0">
            <a:spAutoFit/>
          </a:bodyPr>
          <a:lstStyle/>
          <a:p>
            <a:pPr>
              <a:lnSpc>
                <a:spcPct val="150000"/>
              </a:lnSpc>
            </a:pPr>
            <a:r>
              <a:rPr kumimoji="1" lang="en-US" altLang="x-none" dirty="0"/>
              <a:t>•</a:t>
            </a:r>
            <a:r>
              <a:rPr kumimoji="1" lang="ko-KR" altLang="en-US" dirty="0"/>
              <a:t> </a:t>
            </a:r>
            <a:r>
              <a:rPr kumimoji="1" lang="ko-KR" altLang="en-US" dirty="0" smtClean="0"/>
              <a:t>정리</a:t>
            </a:r>
            <a:endParaRPr kumimoji="1" lang="en-US" altLang="ko-KR" dirty="0" smtClean="0"/>
          </a:p>
          <a:p>
            <a:pPr>
              <a:lnSpc>
                <a:spcPct val="150000"/>
              </a:lnSpc>
            </a:pPr>
            <a:r>
              <a:rPr kumimoji="1" lang="en-US" altLang="ko-KR" dirty="0"/>
              <a:t> </a:t>
            </a:r>
            <a:r>
              <a:rPr kumimoji="1" lang="en-US" altLang="ko-KR" dirty="0" smtClean="0"/>
              <a:t>  - </a:t>
            </a:r>
            <a:r>
              <a:rPr kumimoji="1" lang="ko-KR" altLang="en-US" dirty="0" smtClean="0"/>
              <a:t>임의의 </a:t>
            </a:r>
            <a:r>
              <a:rPr kumimoji="1" lang="en-US" altLang="ko-KR" dirty="0" smtClean="0"/>
              <a:t>instruction set</a:t>
            </a:r>
            <a:r>
              <a:rPr kumimoji="1" lang="ko-KR" altLang="en-US" dirty="0" smtClean="0"/>
              <a:t>의</a:t>
            </a:r>
            <a:r>
              <a:rPr kumimoji="1" lang="en-US" altLang="ko-KR" dirty="0"/>
              <a:t> </a:t>
            </a:r>
            <a:r>
              <a:rPr kumimoji="1" lang="ko-KR" altLang="en-US" dirty="0" smtClean="0"/>
              <a:t>중요한 특징 중 하나 </a:t>
            </a:r>
            <a:r>
              <a:rPr kumimoji="1" lang="en-US" altLang="ko-KR" dirty="0" smtClean="0"/>
              <a:t>: </a:t>
            </a:r>
            <a:r>
              <a:rPr lang="ko-KR" altLang="ko-KR" dirty="0" smtClean="0"/>
              <a:t>바이트 </a:t>
            </a:r>
            <a:r>
              <a:rPr lang="ko-KR" altLang="ko-KR" dirty="0" err="1" smtClean="0"/>
              <a:t>인코딩</a:t>
            </a:r>
            <a:r>
              <a:rPr lang="ko-KR" altLang="en-US" dirty="0" err="1" smtClean="0"/>
              <a:t>에</a:t>
            </a:r>
            <a:r>
              <a:rPr lang="ko-KR" altLang="en-US" dirty="0" smtClean="0"/>
              <a:t> 있어서</a:t>
            </a:r>
            <a:r>
              <a:rPr lang="ko-KR" altLang="ko-KR" dirty="0" smtClean="0"/>
              <a:t> </a:t>
            </a:r>
            <a:r>
              <a:rPr lang="ko-KR" altLang="en-US" dirty="0" smtClean="0"/>
              <a:t>독자적인</a:t>
            </a:r>
            <a:r>
              <a:rPr lang="ko-KR" altLang="ko-KR" dirty="0" smtClean="0"/>
              <a:t> 해석</a:t>
            </a:r>
            <a:r>
              <a:rPr lang="ko-KR" altLang="en-US" dirty="0" smtClean="0"/>
              <a:t>방식</a:t>
            </a:r>
            <a:r>
              <a:rPr lang="ko-KR" altLang="ko-KR" dirty="0" smtClean="0"/>
              <a:t>을 </a:t>
            </a:r>
            <a:r>
              <a:rPr lang="ko-KR" altLang="en-US" dirty="0" err="1" smtClean="0"/>
              <a:t>갖느다</a:t>
            </a:r>
            <a:r>
              <a:rPr lang="en-US" altLang="ko-KR" dirty="0" smtClean="0"/>
              <a:t>.</a:t>
            </a:r>
            <a:endParaRPr kumimoji="1" lang="en-US" altLang="ko-KR" dirty="0"/>
          </a:p>
        </p:txBody>
      </p:sp>
    </p:spTree>
    <p:extLst>
      <p:ext uri="{BB962C8B-B14F-4D97-AF65-F5344CB8AC3E}">
        <p14:creationId xmlns:p14="http://schemas.microsoft.com/office/powerpoint/2010/main" val="18655389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17" name="TextBox 16">
            <a:extLst>
              <a:ext uri="{FF2B5EF4-FFF2-40B4-BE49-F238E27FC236}">
                <a16:creationId xmlns="" xmlns:a16="http://schemas.microsoft.com/office/drawing/2014/main" id="{4664D1AA-19B0-4D4F-B916-D58FBE4B0B41}"/>
              </a:ext>
            </a:extLst>
          </p:cNvPr>
          <p:cNvSpPr txBox="1"/>
          <p:nvPr/>
        </p:nvSpPr>
        <p:spPr>
          <a:xfrm>
            <a:off x="5714293" y="89417"/>
            <a:ext cx="763413" cy="461665"/>
          </a:xfrm>
          <a:prstGeom prst="rect">
            <a:avLst/>
          </a:prstGeom>
          <a:noFill/>
        </p:spPr>
        <p:txBody>
          <a:bodyPr wrap="square" rtlCol="0">
            <a:spAutoFit/>
          </a:bodyPr>
          <a:lstStyle/>
          <a:p>
            <a:r>
              <a:rPr kumimoji="1" lang="en-US" altLang="x-none" sz="2400">
                <a:solidFill>
                  <a:srgbClr val="FF0000"/>
                </a:solidFill>
              </a:rPr>
              <a:t>QnA</a:t>
            </a:r>
            <a:endParaRPr kumimoji="1" lang="x-none" altLang="en-US" sz="2400">
              <a:solidFill>
                <a:srgbClr val="FF0000"/>
              </a:solidFill>
            </a:endParaRPr>
          </a:p>
        </p:txBody>
      </p:sp>
    </p:spTree>
    <p:extLst>
      <p:ext uri="{BB962C8B-B14F-4D97-AF65-F5344CB8AC3E}">
        <p14:creationId xmlns:p14="http://schemas.microsoft.com/office/powerpoint/2010/main" val="3550236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3923749" y="89417"/>
            <a:ext cx="4344501" cy="830997"/>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2169825"/>
          </a:xfrm>
          <a:prstGeom prst="rect">
            <a:avLst/>
          </a:prstGeom>
          <a:noFill/>
        </p:spPr>
        <p:txBody>
          <a:bodyPr wrap="square" rtlCol="0">
            <a:spAutoFit/>
          </a:bodyPr>
          <a:lstStyle/>
          <a:p>
            <a:pPr>
              <a:lnSpc>
                <a:spcPct val="150000"/>
              </a:lnSpc>
            </a:pPr>
            <a:r>
              <a:rPr kumimoji="1" lang="en-US" altLang="x-none" dirty="0" smtClean="0"/>
              <a:t>•</a:t>
            </a:r>
            <a:r>
              <a:rPr kumimoji="1" lang="ko-KR" altLang="en-US" dirty="0"/>
              <a:t> </a:t>
            </a:r>
            <a:r>
              <a:rPr kumimoji="1" lang="en-US" altLang="ko-KR" dirty="0" smtClean="0"/>
              <a:t>Although the information presented in this section should rightfully be considered an aspect of how procedures are implemented, we have deferred the presentation to this point, since it requires an understanding of arrays and alignment</a:t>
            </a:r>
          </a:p>
          <a:p>
            <a:pPr>
              <a:lnSpc>
                <a:spcPct val="150000"/>
              </a:lnSpc>
            </a:pPr>
            <a:r>
              <a:rPr kumimoji="1" lang="en-US" altLang="ko-KR" b="1" dirty="0"/>
              <a:t>	</a:t>
            </a:r>
            <a:r>
              <a:rPr kumimoji="1" lang="ko-KR" altLang="en-US" dirty="0" smtClean="0"/>
              <a:t>어떻게 </a:t>
            </a:r>
            <a:r>
              <a:rPr kumimoji="1" lang="en-US" altLang="ko-KR" dirty="0" smtClean="0"/>
              <a:t>procedure </a:t>
            </a:r>
            <a:r>
              <a:rPr kumimoji="1" lang="ko-KR" altLang="en-US" dirty="0" smtClean="0"/>
              <a:t>가 구현되었는지 제시하는 </a:t>
            </a:r>
            <a:r>
              <a:rPr kumimoji="1" lang="en-US" altLang="ko-KR" dirty="0" smtClean="0"/>
              <a:t>section</a:t>
            </a:r>
            <a:r>
              <a:rPr kumimoji="1" lang="ko-KR" altLang="en-US" dirty="0" smtClean="0"/>
              <a:t>임에도 불구하고</a:t>
            </a:r>
            <a:r>
              <a:rPr kumimoji="1" lang="en-US" altLang="ko-KR" dirty="0" smtClean="0"/>
              <a:t>, </a:t>
            </a:r>
            <a:r>
              <a:rPr kumimoji="1" lang="ko-KR" altLang="en-US" dirty="0" smtClean="0"/>
              <a:t>우리는</a:t>
            </a:r>
            <a:r>
              <a:rPr kumimoji="1" lang="en-US" altLang="ko-KR" dirty="0" smtClean="0"/>
              <a:t> </a:t>
            </a:r>
            <a:r>
              <a:rPr kumimoji="1" lang="ko-KR" altLang="en-US" dirty="0" smtClean="0"/>
              <a:t>이 시점까지 제시를 연기했다</a:t>
            </a:r>
            <a:r>
              <a:rPr kumimoji="1" lang="en-US" altLang="ko-KR" dirty="0" smtClean="0"/>
              <a:t>.  </a:t>
            </a:r>
            <a:r>
              <a:rPr kumimoji="1" lang="ko-KR" altLang="en-US" dirty="0" smtClean="0"/>
              <a:t>왜냐하면 배열과 메모리에서의 데이터</a:t>
            </a:r>
            <a:r>
              <a:rPr kumimoji="1" lang="en-US" altLang="ko-KR" dirty="0" smtClean="0"/>
              <a:t> </a:t>
            </a:r>
            <a:r>
              <a:rPr kumimoji="1" lang="ko-KR" altLang="en-US" dirty="0" smtClean="0"/>
              <a:t>정렬 방식에 대한 이해를 필요로 하기 때문이다</a:t>
            </a:r>
            <a:r>
              <a:rPr kumimoji="1" lang="en-US" altLang="ko-KR" dirty="0" smtClean="0"/>
              <a:t>.</a:t>
            </a:r>
          </a:p>
        </p:txBody>
      </p:sp>
    </p:spTree>
    <p:extLst>
      <p:ext uri="{BB962C8B-B14F-4D97-AF65-F5344CB8AC3E}">
        <p14:creationId xmlns:p14="http://schemas.microsoft.com/office/powerpoint/2010/main" val="4239067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5078313"/>
          </a:xfrm>
          <a:prstGeom prst="rect">
            <a:avLst/>
          </a:prstGeom>
          <a:noFill/>
        </p:spPr>
        <p:txBody>
          <a:bodyPr wrap="square" rtlCol="0">
            <a:spAutoFit/>
          </a:bodyPr>
          <a:lstStyle/>
          <a:p>
            <a:pPr>
              <a:lnSpc>
                <a:spcPct val="150000"/>
              </a:lnSpc>
            </a:pPr>
            <a:endParaRPr kumimoji="1" lang="en-US" altLang="x-none" dirty="0" smtClean="0"/>
          </a:p>
          <a:p>
            <a:pPr>
              <a:lnSpc>
                <a:spcPct val="150000"/>
              </a:lnSpc>
            </a:pPr>
            <a:r>
              <a:rPr kumimoji="1" lang="en-US" altLang="x-none" dirty="0" smtClean="0"/>
              <a:t>•</a:t>
            </a:r>
            <a:r>
              <a:rPr kumimoji="1" lang="ko-KR" altLang="en-US" dirty="0" smtClean="0"/>
              <a:t> </a:t>
            </a:r>
            <a:r>
              <a:rPr kumimoji="1" lang="en-US" altLang="ko-KR" dirty="0" smtClean="0"/>
              <a:t>The </a:t>
            </a:r>
            <a:r>
              <a:rPr kumimoji="1" lang="en-US" altLang="ko-KR" dirty="0"/>
              <a:t>code of figure 3.43(a) gives an example of a function containing a variable-size array.</a:t>
            </a:r>
          </a:p>
          <a:p>
            <a:pPr>
              <a:lnSpc>
                <a:spcPct val="150000"/>
              </a:lnSpc>
            </a:pPr>
            <a:r>
              <a:rPr kumimoji="1" lang="en-US" altLang="x-none" dirty="0"/>
              <a:t>•</a:t>
            </a:r>
            <a:r>
              <a:rPr kumimoji="1" lang="ko-KR" altLang="en-US" dirty="0"/>
              <a:t> </a:t>
            </a:r>
            <a:r>
              <a:rPr kumimoji="1" lang="en-US" altLang="ko-KR" dirty="0"/>
              <a:t>The function declares local array p of n pointers, where n is given by the first argument.</a:t>
            </a:r>
          </a:p>
          <a:p>
            <a:pPr>
              <a:lnSpc>
                <a:spcPct val="150000"/>
              </a:lnSpc>
            </a:pPr>
            <a:r>
              <a:rPr kumimoji="1" lang="en-US" altLang="ko-KR" dirty="0"/>
              <a:t>	</a:t>
            </a:r>
            <a:r>
              <a:rPr kumimoji="1" lang="ko-KR" altLang="en-US" dirty="0"/>
              <a:t>함수는 </a:t>
            </a:r>
            <a:r>
              <a:rPr kumimoji="1" lang="en-US" altLang="ko-KR" dirty="0"/>
              <a:t>local array p of n pointer </a:t>
            </a:r>
            <a:r>
              <a:rPr kumimoji="1" lang="ko-KR" altLang="en-US" dirty="0"/>
              <a:t>선언</a:t>
            </a:r>
            <a:r>
              <a:rPr kumimoji="1" lang="en-US" altLang="ko-KR" dirty="0"/>
              <a:t>.  N </a:t>
            </a:r>
            <a:r>
              <a:rPr kumimoji="1" lang="ko-KR" altLang="en-US" dirty="0"/>
              <a:t>은 </a:t>
            </a:r>
            <a:r>
              <a:rPr kumimoji="1" lang="ko-KR" altLang="en-US" dirty="0" err="1"/>
              <a:t>첫번째</a:t>
            </a:r>
            <a:r>
              <a:rPr kumimoji="1" lang="ko-KR" altLang="en-US" dirty="0"/>
              <a:t> 인자로부터 주어짐</a:t>
            </a:r>
            <a:endParaRPr kumimoji="1" lang="en-US" altLang="ko-KR" dirty="0"/>
          </a:p>
          <a:p>
            <a:pPr>
              <a:lnSpc>
                <a:spcPct val="150000"/>
              </a:lnSpc>
            </a:pPr>
            <a:r>
              <a:rPr kumimoji="1" lang="en-US" altLang="x-none" dirty="0"/>
              <a:t>•</a:t>
            </a:r>
            <a:r>
              <a:rPr kumimoji="1" lang="ko-KR" altLang="en-US" dirty="0"/>
              <a:t> </a:t>
            </a:r>
            <a:r>
              <a:rPr kumimoji="1" lang="en-US" altLang="ko-KR" dirty="0"/>
              <a:t>This</a:t>
            </a:r>
            <a:r>
              <a:rPr kumimoji="1" lang="ko-KR" altLang="en-US" dirty="0"/>
              <a:t> </a:t>
            </a:r>
            <a:r>
              <a:rPr kumimoji="1" lang="en-US" altLang="ko-KR" dirty="0"/>
              <a:t>requires allocating 8n bytes on the stack, where the value of n may vary from one call of the function to another.</a:t>
            </a:r>
          </a:p>
          <a:p>
            <a:pPr>
              <a:lnSpc>
                <a:spcPct val="150000"/>
              </a:lnSpc>
            </a:pPr>
            <a:r>
              <a:rPr kumimoji="1" lang="en-US" altLang="ko-KR" dirty="0"/>
              <a:t>	</a:t>
            </a:r>
            <a:r>
              <a:rPr kumimoji="1" lang="ko-KR" altLang="en-US" dirty="0"/>
              <a:t>이것은</a:t>
            </a:r>
            <a:r>
              <a:rPr kumimoji="1" lang="en-US" altLang="ko-KR" dirty="0"/>
              <a:t> 8n </a:t>
            </a:r>
            <a:r>
              <a:rPr kumimoji="1" lang="ko-KR" altLang="en-US" dirty="0"/>
              <a:t>바이트의 공간을 </a:t>
            </a:r>
            <a:r>
              <a:rPr kumimoji="1" lang="ko-KR" altLang="en-US" dirty="0" err="1"/>
              <a:t>스택에</a:t>
            </a:r>
            <a:r>
              <a:rPr kumimoji="1" lang="ko-KR" altLang="en-US" dirty="0"/>
              <a:t> 할당한다</a:t>
            </a:r>
            <a:r>
              <a:rPr kumimoji="1" lang="en-US" altLang="ko-KR" dirty="0"/>
              <a:t>.	N</a:t>
            </a:r>
            <a:r>
              <a:rPr kumimoji="1" lang="ko-KR" altLang="en-US" dirty="0"/>
              <a:t>의 값은 함수의 호출마다 다를 수 있다</a:t>
            </a:r>
            <a:r>
              <a:rPr kumimoji="1" lang="en-US" altLang="ko-KR" dirty="0" smtClean="0"/>
              <a:t>.</a:t>
            </a:r>
            <a:endParaRPr kumimoji="1" lang="en-US" altLang="x-none" dirty="0" smtClean="0"/>
          </a:p>
          <a:p>
            <a:pPr>
              <a:lnSpc>
                <a:spcPct val="150000"/>
              </a:lnSpc>
            </a:pPr>
            <a:r>
              <a:rPr kumimoji="1" lang="en-US" altLang="x-none" dirty="0" smtClean="0"/>
              <a:t>•</a:t>
            </a:r>
            <a:r>
              <a:rPr kumimoji="1" lang="ko-KR" altLang="en-US" dirty="0" smtClean="0"/>
              <a:t> </a:t>
            </a:r>
            <a:r>
              <a:rPr kumimoji="1" lang="en-US" altLang="ko-KR" dirty="0" smtClean="0"/>
              <a:t>The compiler therefore cannot determine how much space it must allocate for the function’s stack frame.</a:t>
            </a:r>
          </a:p>
          <a:p>
            <a:pPr>
              <a:lnSpc>
                <a:spcPct val="150000"/>
              </a:lnSpc>
            </a:pPr>
            <a:r>
              <a:rPr kumimoji="1" lang="en-US" altLang="ko-KR" b="1" dirty="0" smtClean="0"/>
              <a:t>	</a:t>
            </a:r>
            <a:r>
              <a:rPr kumimoji="1" lang="ko-KR" altLang="en-US" b="1" dirty="0" smtClean="0"/>
              <a:t>컴파일러는</a:t>
            </a:r>
            <a:r>
              <a:rPr kumimoji="1" lang="en-US" altLang="ko-KR" b="1" dirty="0" smtClean="0"/>
              <a:t> </a:t>
            </a:r>
            <a:r>
              <a:rPr kumimoji="1" lang="ko-KR" altLang="en-US" b="1" dirty="0" smtClean="0"/>
              <a:t>따라서</a:t>
            </a:r>
            <a:r>
              <a:rPr kumimoji="1" lang="en-US" altLang="ko-KR" b="1" dirty="0" smtClean="0"/>
              <a:t>, </a:t>
            </a:r>
            <a:r>
              <a:rPr kumimoji="1" lang="ko-KR" altLang="en-US" b="1" dirty="0" smtClean="0"/>
              <a:t>얼만큼의 공간이 함수의 </a:t>
            </a:r>
            <a:r>
              <a:rPr kumimoji="1" lang="ko-KR" altLang="en-US" b="1" dirty="0" err="1" smtClean="0"/>
              <a:t>스택</a:t>
            </a:r>
            <a:r>
              <a:rPr kumimoji="1" lang="ko-KR" altLang="en-US" b="1" dirty="0"/>
              <a:t> </a:t>
            </a:r>
            <a:r>
              <a:rPr kumimoji="1" lang="ko-KR" altLang="en-US" b="1" dirty="0" smtClean="0"/>
              <a:t>프레임에 할당되어야 하는지 결정할 수 없다</a:t>
            </a:r>
            <a:r>
              <a:rPr kumimoji="1" lang="en-US" altLang="ko-KR" b="1" dirty="0" smtClean="0"/>
              <a:t>. </a:t>
            </a:r>
          </a:p>
          <a:p>
            <a:pPr>
              <a:lnSpc>
                <a:spcPct val="150000"/>
              </a:lnSpc>
            </a:pPr>
            <a:r>
              <a:rPr kumimoji="1" lang="en-US" altLang="x-none" dirty="0" smtClean="0"/>
              <a:t>•</a:t>
            </a:r>
            <a:r>
              <a:rPr kumimoji="1" lang="ko-KR" altLang="en-US" dirty="0" smtClean="0"/>
              <a:t> </a:t>
            </a:r>
            <a:r>
              <a:rPr kumimoji="1" lang="en-US" altLang="ko-KR" dirty="0" smtClean="0"/>
              <a:t>In addition, the program generates a reference to the address of local variable I, and so this variable must also be stored on the stack.</a:t>
            </a:r>
          </a:p>
          <a:p>
            <a:pPr>
              <a:lnSpc>
                <a:spcPct val="150000"/>
              </a:lnSpc>
            </a:pPr>
            <a:r>
              <a:rPr kumimoji="1" lang="en-US" altLang="ko-KR" dirty="0"/>
              <a:t>	</a:t>
            </a:r>
            <a:r>
              <a:rPr kumimoji="1" lang="ko-KR" altLang="en-US" dirty="0" smtClean="0"/>
              <a:t>게다가</a:t>
            </a:r>
            <a:r>
              <a:rPr kumimoji="1" lang="en-US" altLang="ko-KR" dirty="0" smtClean="0"/>
              <a:t>, </a:t>
            </a:r>
            <a:r>
              <a:rPr kumimoji="1" lang="ko-KR" altLang="en-US" dirty="0" smtClean="0"/>
              <a:t>프로그램은 지역</a:t>
            </a:r>
            <a:r>
              <a:rPr kumimoji="1" lang="en-US" altLang="ko-KR" dirty="0" smtClean="0"/>
              <a:t> </a:t>
            </a:r>
            <a:r>
              <a:rPr kumimoji="1" lang="ko-KR" altLang="en-US" dirty="0" smtClean="0"/>
              <a:t>변수 </a:t>
            </a:r>
            <a:r>
              <a:rPr kumimoji="1" lang="en-US" altLang="ko-KR" dirty="0" err="1" smtClean="0"/>
              <a:t>i</a:t>
            </a:r>
            <a:r>
              <a:rPr kumimoji="1" lang="ko-KR" altLang="en-US" dirty="0" smtClean="0"/>
              <a:t>에 대한 참조를 발생시킨다</a:t>
            </a:r>
            <a:r>
              <a:rPr kumimoji="1" lang="en-US" altLang="ko-KR" dirty="0" smtClean="0"/>
              <a:t>. </a:t>
            </a:r>
            <a:r>
              <a:rPr kumimoji="1" lang="ko-KR" altLang="en-US" dirty="0" smtClean="0"/>
              <a:t>또한</a:t>
            </a:r>
            <a:r>
              <a:rPr kumimoji="1" lang="en-US" altLang="ko-KR" dirty="0" smtClean="0"/>
              <a:t> </a:t>
            </a:r>
            <a:r>
              <a:rPr kumimoji="1" lang="ko-KR" altLang="en-US" dirty="0" smtClean="0"/>
              <a:t>이 변수는 반드시 </a:t>
            </a:r>
            <a:r>
              <a:rPr kumimoji="1" lang="en-US" altLang="ko-KR" dirty="0" smtClean="0"/>
              <a:t>stack</a:t>
            </a:r>
            <a:r>
              <a:rPr kumimoji="1" lang="ko-KR" altLang="en-US" dirty="0" smtClean="0"/>
              <a:t>에 저장됨</a:t>
            </a:r>
            <a:r>
              <a:rPr kumimoji="1" lang="en-US" altLang="ko-KR" dirty="0" smtClean="0"/>
              <a:t>.</a:t>
            </a:r>
            <a:endParaRPr kumimoji="1" lang="en-US" altLang="ko-K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89416"/>
            <a:ext cx="3116158" cy="172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513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3416320"/>
          </a:xfrm>
          <a:prstGeom prst="rect">
            <a:avLst/>
          </a:prstGeom>
          <a:noFill/>
        </p:spPr>
        <p:txBody>
          <a:bodyPr wrap="square" rtlCol="0">
            <a:spAutoFit/>
          </a:bodyPr>
          <a:lstStyle/>
          <a:p>
            <a:pPr>
              <a:lnSpc>
                <a:spcPct val="150000"/>
              </a:lnSpc>
            </a:pPr>
            <a:endParaRPr kumimoji="1" lang="en-US" altLang="x-none" dirty="0" smtClean="0"/>
          </a:p>
          <a:p>
            <a:pPr>
              <a:lnSpc>
                <a:spcPct val="150000"/>
              </a:lnSpc>
            </a:pPr>
            <a:endParaRPr kumimoji="1" lang="en-US" altLang="x-none" dirty="0" smtClean="0"/>
          </a:p>
          <a:p>
            <a:pPr>
              <a:lnSpc>
                <a:spcPct val="150000"/>
              </a:lnSpc>
            </a:pPr>
            <a:r>
              <a:rPr kumimoji="1" lang="en-US" altLang="x-none" dirty="0" smtClean="0"/>
              <a:t>•</a:t>
            </a:r>
            <a:r>
              <a:rPr kumimoji="1" lang="ko-KR" altLang="en-US" dirty="0"/>
              <a:t> </a:t>
            </a:r>
            <a:r>
              <a:rPr kumimoji="1" lang="en-US" altLang="ko-KR" dirty="0" smtClean="0"/>
              <a:t>During execution, the program must be able to access both local variable I and the elements of array p.</a:t>
            </a:r>
          </a:p>
          <a:p>
            <a:pPr>
              <a:lnSpc>
                <a:spcPct val="150000"/>
              </a:lnSpc>
            </a:pPr>
            <a:r>
              <a:rPr kumimoji="1" lang="en-US" altLang="ko-KR" b="1" dirty="0" smtClean="0"/>
              <a:t>	</a:t>
            </a:r>
            <a:r>
              <a:rPr kumimoji="1" lang="ko-KR" altLang="en-US" b="1" dirty="0" smtClean="0"/>
              <a:t>실행되는</a:t>
            </a:r>
            <a:r>
              <a:rPr kumimoji="1" lang="en-US" altLang="ko-KR" b="1" dirty="0" smtClean="0"/>
              <a:t> </a:t>
            </a:r>
            <a:r>
              <a:rPr kumimoji="1" lang="ko-KR" altLang="en-US" b="1" dirty="0" smtClean="0"/>
              <a:t>동안</a:t>
            </a:r>
            <a:r>
              <a:rPr kumimoji="1" lang="en-US" altLang="ko-KR" b="1" dirty="0" smtClean="0"/>
              <a:t>, </a:t>
            </a:r>
            <a:r>
              <a:rPr kumimoji="1" lang="ko-KR" altLang="en-US" b="1" dirty="0" smtClean="0"/>
              <a:t>프로그램은 변수 </a:t>
            </a:r>
            <a:r>
              <a:rPr kumimoji="1" lang="en-US" altLang="ko-KR" b="1" dirty="0" err="1" smtClean="0"/>
              <a:t>i</a:t>
            </a:r>
            <a:r>
              <a:rPr kumimoji="1" lang="ko-KR" altLang="en-US" b="1" dirty="0" smtClean="0"/>
              <a:t>와 배열</a:t>
            </a:r>
            <a:r>
              <a:rPr kumimoji="1" lang="en-US" altLang="ko-KR" b="1" dirty="0" smtClean="0"/>
              <a:t> p</a:t>
            </a:r>
            <a:r>
              <a:rPr kumimoji="1" lang="ko-KR" altLang="en-US" b="1" dirty="0" smtClean="0"/>
              <a:t>의</a:t>
            </a:r>
            <a:r>
              <a:rPr kumimoji="1" lang="en-US" altLang="ko-KR" b="1" dirty="0"/>
              <a:t> </a:t>
            </a:r>
            <a:r>
              <a:rPr kumimoji="1" lang="ko-KR" altLang="en-US" b="1" dirty="0" err="1" smtClean="0"/>
              <a:t>요쇼들에</a:t>
            </a:r>
            <a:r>
              <a:rPr kumimoji="1" lang="ko-KR" altLang="en-US" b="1" dirty="0" smtClean="0"/>
              <a:t> 모두 접근 가능해야 한다</a:t>
            </a:r>
            <a:r>
              <a:rPr kumimoji="1" lang="en-US" altLang="ko-KR" b="1" dirty="0" smtClean="0"/>
              <a:t>.</a:t>
            </a:r>
          </a:p>
          <a:p>
            <a:pPr>
              <a:lnSpc>
                <a:spcPct val="150000"/>
              </a:lnSpc>
            </a:pPr>
            <a:r>
              <a:rPr kumimoji="1" lang="en-US" altLang="x-none" dirty="0" smtClean="0"/>
              <a:t>•</a:t>
            </a:r>
            <a:r>
              <a:rPr kumimoji="1" lang="ko-KR" altLang="en-US" dirty="0" smtClean="0"/>
              <a:t> </a:t>
            </a:r>
            <a:r>
              <a:rPr kumimoji="1" lang="en-US" altLang="ko-KR" dirty="0" smtClean="0"/>
              <a:t>On</a:t>
            </a:r>
            <a:r>
              <a:rPr kumimoji="1" lang="ko-KR" altLang="en-US" dirty="0" smtClean="0"/>
              <a:t> </a:t>
            </a:r>
            <a:r>
              <a:rPr kumimoji="1" lang="en-US" altLang="ko-KR" dirty="0" smtClean="0"/>
              <a:t>returning, the function must deallocate the stack frame and set the stack pointer to the position of the stored return address.</a:t>
            </a:r>
          </a:p>
          <a:p>
            <a:pPr>
              <a:lnSpc>
                <a:spcPct val="150000"/>
              </a:lnSpc>
            </a:pPr>
            <a:r>
              <a:rPr kumimoji="1" lang="en-US" altLang="ko-KR" dirty="0"/>
              <a:t>	</a:t>
            </a:r>
            <a:r>
              <a:rPr kumimoji="1" lang="en-US" altLang="ko-KR" dirty="0" smtClean="0"/>
              <a:t>return</a:t>
            </a:r>
            <a:r>
              <a:rPr kumimoji="1" lang="ko-KR" altLang="en-US" dirty="0" smtClean="0"/>
              <a:t> 할</a:t>
            </a:r>
            <a:r>
              <a:rPr kumimoji="1" lang="en-US" altLang="ko-KR" dirty="0" smtClean="0"/>
              <a:t> </a:t>
            </a:r>
            <a:r>
              <a:rPr kumimoji="1" lang="ko-KR" altLang="en-US" dirty="0" smtClean="0"/>
              <a:t>때엔</a:t>
            </a:r>
            <a:r>
              <a:rPr kumimoji="1" lang="en-US" altLang="ko-KR" dirty="0" smtClean="0"/>
              <a:t>, </a:t>
            </a:r>
            <a:r>
              <a:rPr kumimoji="1" lang="ko-KR" altLang="en-US" dirty="0" smtClean="0"/>
              <a:t>함수는 반드시 </a:t>
            </a:r>
            <a:r>
              <a:rPr kumimoji="1" lang="en-US" altLang="ko-KR" dirty="0" smtClean="0"/>
              <a:t>stack frame</a:t>
            </a:r>
            <a:r>
              <a:rPr kumimoji="1" lang="ko-KR" altLang="en-US" dirty="0" smtClean="0"/>
              <a:t>을 </a:t>
            </a:r>
            <a:r>
              <a:rPr kumimoji="1" lang="ko-KR" altLang="en-US" dirty="0" err="1" smtClean="0"/>
              <a:t>할당해제해야</a:t>
            </a:r>
            <a:r>
              <a:rPr kumimoji="1" lang="ko-KR" altLang="en-US" dirty="0" smtClean="0"/>
              <a:t> 하고 </a:t>
            </a:r>
            <a:r>
              <a:rPr kumimoji="1" lang="en-US" altLang="ko-KR" dirty="0" smtClean="0"/>
              <a:t>stack pointer</a:t>
            </a:r>
            <a:r>
              <a:rPr kumimoji="1" lang="ko-KR" altLang="en-US" dirty="0" smtClean="0"/>
              <a:t>을 </a:t>
            </a:r>
            <a:r>
              <a:rPr kumimoji="1" lang="en-US" altLang="ko-KR" dirty="0" smtClean="0"/>
              <a:t>return address</a:t>
            </a:r>
            <a:r>
              <a:rPr kumimoji="1" lang="ko-KR" altLang="en-US" dirty="0" smtClean="0"/>
              <a:t>가 저장된 위치에 </a:t>
            </a:r>
            <a:r>
              <a:rPr kumimoji="1" lang="ko-KR" altLang="en-US" dirty="0" err="1" smtClean="0"/>
              <a:t>셋팅해야</a:t>
            </a:r>
            <a:r>
              <a:rPr kumimoji="1" lang="ko-KR" altLang="en-US" dirty="0" smtClean="0"/>
              <a:t> 한다</a:t>
            </a:r>
            <a:r>
              <a:rPr kumimoji="1" lang="en-US" altLang="ko-KR" dirty="0" smtClean="0"/>
              <a:t>.</a:t>
            </a:r>
            <a:endParaRPr kumimoji="1" lang="en-US" altLang="ko-K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89416"/>
            <a:ext cx="3116158" cy="172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8947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4247317"/>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dirty="0" smtClean="0"/>
              <a:t>To manage a variable-size stack frame, x86-64 code uses register %</a:t>
            </a:r>
            <a:r>
              <a:rPr kumimoji="1" lang="en-US" altLang="ko-KR" dirty="0" err="1" smtClean="0"/>
              <a:t>rbp</a:t>
            </a:r>
            <a:r>
              <a:rPr kumimoji="1" lang="en-US" altLang="ko-KR" dirty="0" smtClean="0"/>
              <a:t> to serve as a </a:t>
            </a:r>
            <a:r>
              <a:rPr kumimoji="1" lang="en-US" altLang="ko-KR" i="1" dirty="0" smtClean="0"/>
              <a:t>frame pointer</a:t>
            </a:r>
            <a:r>
              <a:rPr kumimoji="1" lang="en-US" altLang="ko-KR" dirty="0" smtClean="0"/>
              <a:t>.</a:t>
            </a:r>
            <a:endParaRPr kumimoji="1" lang="en-US" altLang="ko-KR" b="1" dirty="0"/>
          </a:p>
          <a:p>
            <a:pPr>
              <a:lnSpc>
                <a:spcPct val="150000"/>
              </a:lnSpc>
            </a:pPr>
            <a:r>
              <a:rPr kumimoji="1" lang="en-US" altLang="ko-KR" b="1" dirty="0" smtClean="0"/>
              <a:t>	</a:t>
            </a:r>
            <a:r>
              <a:rPr kumimoji="1" lang="ko-KR" altLang="en-US" b="1" dirty="0" smtClean="0"/>
              <a:t>변수 크기의 </a:t>
            </a:r>
            <a:r>
              <a:rPr kumimoji="1" lang="en-US" altLang="ko-KR" b="1" dirty="0" smtClean="0"/>
              <a:t>stack</a:t>
            </a:r>
            <a:r>
              <a:rPr kumimoji="1" lang="ko-KR" altLang="en-US" b="1" dirty="0" smtClean="0"/>
              <a:t> </a:t>
            </a:r>
            <a:r>
              <a:rPr kumimoji="1" lang="en-US" altLang="ko-KR" b="1" dirty="0" smtClean="0"/>
              <a:t>frame</a:t>
            </a:r>
            <a:r>
              <a:rPr kumimoji="1" lang="ko-KR" altLang="en-US" b="1" dirty="0" smtClean="0"/>
              <a:t>을 관리하기 위해 </a:t>
            </a:r>
            <a:r>
              <a:rPr kumimoji="1" lang="en-US" altLang="ko-KR" b="1" dirty="0" smtClean="0"/>
              <a:t>x86-64 </a:t>
            </a:r>
            <a:r>
              <a:rPr kumimoji="1" lang="ko-KR" altLang="en-US" b="1" dirty="0" smtClean="0"/>
              <a:t>의 코드는 레지스터 </a:t>
            </a:r>
            <a:r>
              <a:rPr kumimoji="1" lang="en-US" altLang="ko-KR" b="1" dirty="0" smtClean="0"/>
              <a:t>%</a:t>
            </a:r>
            <a:r>
              <a:rPr kumimoji="1" lang="en-US" altLang="ko-KR" b="1" dirty="0" err="1" smtClean="0"/>
              <a:t>rbp</a:t>
            </a:r>
            <a:r>
              <a:rPr kumimoji="1" lang="ko-KR" altLang="en-US" b="1" dirty="0" smtClean="0"/>
              <a:t>를 </a:t>
            </a:r>
            <a:r>
              <a:rPr kumimoji="1" lang="en-US" altLang="ko-KR" b="1" dirty="0" smtClean="0"/>
              <a:t>“frame pointer”</a:t>
            </a:r>
            <a:r>
              <a:rPr kumimoji="1" lang="ko-KR" altLang="en-US" b="1" dirty="0" smtClean="0"/>
              <a:t>로서 사용한다</a:t>
            </a:r>
            <a:r>
              <a:rPr kumimoji="1" lang="en-US" altLang="ko-KR" b="1" dirty="0" smtClean="0"/>
              <a:t>.(</a:t>
            </a:r>
            <a:r>
              <a:rPr kumimoji="1" lang="ko-KR" altLang="en-US" b="1" dirty="0" smtClean="0"/>
              <a:t>가끔은 </a:t>
            </a:r>
            <a:r>
              <a:rPr kumimoji="1" lang="en-US" altLang="ko-KR" b="1" dirty="0" smtClean="0"/>
              <a:t>“base pointer”</a:t>
            </a:r>
            <a:r>
              <a:rPr kumimoji="1" lang="ko-KR" altLang="en-US" b="1" dirty="0" smtClean="0"/>
              <a:t>라고도 부르기 때문에 </a:t>
            </a:r>
            <a:r>
              <a:rPr kumimoji="1" lang="en-US" altLang="ko-KR" b="1" dirty="0" smtClean="0"/>
              <a:t>%</a:t>
            </a:r>
            <a:r>
              <a:rPr kumimoji="1" lang="en-US" altLang="ko-KR" b="1" dirty="0" err="1" smtClean="0"/>
              <a:t>rbp</a:t>
            </a:r>
            <a:r>
              <a:rPr kumimoji="1" lang="ko-KR" altLang="en-US" b="1" dirty="0" smtClean="0"/>
              <a:t>안에 </a:t>
            </a:r>
            <a:r>
              <a:rPr kumimoji="1" lang="en-US" altLang="ko-KR" b="1" dirty="0" smtClean="0"/>
              <a:t>‘</a:t>
            </a:r>
            <a:r>
              <a:rPr kumimoji="1" lang="en-US" altLang="ko-KR" b="1" dirty="0" err="1" smtClean="0"/>
              <a:t>bp</a:t>
            </a:r>
            <a:r>
              <a:rPr kumimoji="1" lang="en-US" altLang="ko-KR" b="1" dirty="0" smtClean="0"/>
              <a:t>’</a:t>
            </a:r>
            <a:r>
              <a:rPr kumimoji="1" lang="ko-KR" altLang="en-US" b="1" dirty="0" smtClean="0"/>
              <a:t>라는 문자가 들어있다</a:t>
            </a:r>
            <a:r>
              <a:rPr kumimoji="1" lang="en-US" altLang="ko-KR" b="1" dirty="0" smtClean="0"/>
              <a:t>.)</a:t>
            </a:r>
          </a:p>
          <a:p>
            <a:pPr>
              <a:lnSpc>
                <a:spcPct val="150000"/>
              </a:lnSpc>
            </a:pPr>
            <a:r>
              <a:rPr kumimoji="1" lang="en-US" altLang="x-none" dirty="0" smtClean="0"/>
              <a:t>•</a:t>
            </a:r>
            <a:r>
              <a:rPr kumimoji="1" lang="ko-KR" altLang="en-US" dirty="0" smtClean="0"/>
              <a:t> </a:t>
            </a:r>
            <a:r>
              <a:rPr kumimoji="1" lang="en-US" altLang="ko-KR" dirty="0" smtClean="0"/>
              <a:t>When using a frame pointer, the stack frame is organized as shown for the case of function </a:t>
            </a:r>
            <a:r>
              <a:rPr kumimoji="1" lang="en-US" altLang="ko-KR" i="1" dirty="0" err="1" smtClean="0"/>
              <a:t>vframe</a:t>
            </a:r>
            <a:r>
              <a:rPr kumimoji="1" lang="en-US" altLang="ko-KR" dirty="0" smtClean="0"/>
              <a:t> in Figure 3.44.</a:t>
            </a:r>
            <a:r>
              <a:rPr kumimoji="1" lang="en-US" altLang="ko-KR" dirty="0"/>
              <a:t>	</a:t>
            </a:r>
            <a:r>
              <a:rPr kumimoji="1" lang="en-US" altLang="ko-KR" dirty="0" smtClean="0"/>
              <a:t>frame pointer </a:t>
            </a:r>
            <a:r>
              <a:rPr kumimoji="1" lang="ko-KR" altLang="en-US" dirty="0" smtClean="0"/>
              <a:t>이용할 때에는 </a:t>
            </a:r>
            <a:r>
              <a:rPr kumimoji="1" lang="en-US" altLang="ko-KR" dirty="0" smtClean="0"/>
              <a:t>stack frame</a:t>
            </a:r>
            <a:r>
              <a:rPr kumimoji="1" lang="ko-KR" altLang="en-US" dirty="0" smtClean="0"/>
              <a:t>이 이렇게 조직된다</a:t>
            </a:r>
            <a:r>
              <a:rPr kumimoji="1" lang="en-US" altLang="ko-KR" dirty="0" smtClean="0"/>
              <a:t>. ( ‘</a:t>
            </a:r>
            <a:r>
              <a:rPr kumimoji="1" lang="en-US" altLang="ko-KR" i="1" dirty="0" err="1" smtClean="0"/>
              <a:t>vframe</a:t>
            </a:r>
            <a:r>
              <a:rPr kumimoji="1" lang="en-US" altLang="ko-KR" dirty="0" smtClean="0"/>
              <a:t>’ </a:t>
            </a:r>
            <a:r>
              <a:rPr kumimoji="1" lang="ko-KR" altLang="en-US" dirty="0" smtClean="0"/>
              <a:t>함수</a:t>
            </a:r>
            <a:r>
              <a:rPr kumimoji="1" lang="en-US" altLang="ko-KR" dirty="0" smtClean="0"/>
              <a:t> </a:t>
            </a:r>
            <a:r>
              <a:rPr kumimoji="1" lang="ko-KR" altLang="en-US" dirty="0" smtClean="0"/>
              <a:t>경우 </a:t>
            </a:r>
            <a:r>
              <a:rPr kumimoji="1" lang="en-US" altLang="ko-KR" dirty="0" smtClean="0"/>
              <a:t>)</a:t>
            </a:r>
          </a:p>
          <a:p>
            <a:pPr>
              <a:lnSpc>
                <a:spcPct val="150000"/>
              </a:lnSpc>
            </a:pPr>
            <a:r>
              <a:rPr kumimoji="1" lang="en-US" altLang="ko-KR" i="1" dirty="0" smtClean="0"/>
              <a:t>We</a:t>
            </a:r>
            <a:r>
              <a:rPr kumimoji="1" lang="ko-KR" altLang="en-US" i="1" dirty="0" smtClean="0"/>
              <a:t> </a:t>
            </a:r>
            <a:r>
              <a:rPr kumimoji="1" lang="en-US" altLang="ko-KR" i="1" dirty="0" smtClean="0"/>
              <a:t>see that the code must save the previous version</a:t>
            </a:r>
          </a:p>
          <a:p>
            <a:pPr>
              <a:lnSpc>
                <a:spcPct val="150000"/>
              </a:lnSpc>
            </a:pPr>
            <a:r>
              <a:rPr kumimoji="1" lang="en-US" altLang="ko-KR" i="1" dirty="0" smtClean="0"/>
              <a:t>Of %</a:t>
            </a:r>
            <a:r>
              <a:rPr kumimoji="1" lang="en-US" altLang="ko-KR" i="1" dirty="0" err="1" smtClean="0"/>
              <a:t>rbp</a:t>
            </a:r>
            <a:r>
              <a:rPr kumimoji="1" lang="en-US" altLang="ko-KR" i="1" dirty="0" smtClean="0"/>
              <a:t> on the stack, </a:t>
            </a:r>
          </a:p>
          <a:p>
            <a:pPr>
              <a:lnSpc>
                <a:spcPct val="150000"/>
              </a:lnSpc>
            </a:pPr>
            <a:r>
              <a:rPr kumimoji="1" lang="en-US" altLang="ko-KR" i="1" dirty="0" smtClean="0"/>
              <a:t>since it is a </a:t>
            </a:r>
            <a:r>
              <a:rPr kumimoji="1" lang="en-US" altLang="ko-KR" i="1" dirty="0" err="1" smtClean="0"/>
              <a:t>callee</a:t>
            </a:r>
            <a:r>
              <a:rPr kumimoji="1" lang="en-US" altLang="ko-KR" i="1" dirty="0" smtClean="0"/>
              <a:t>-saved register.</a:t>
            </a:r>
          </a:p>
          <a:p>
            <a:pPr>
              <a:lnSpc>
                <a:spcPct val="150000"/>
              </a:lnSpc>
            </a:pPr>
            <a:r>
              <a:rPr kumimoji="1" lang="en-US" altLang="ko-KR" i="1" dirty="0" smtClean="0"/>
              <a:t>It then keeps %</a:t>
            </a:r>
            <a:r>
              <a:rPr kumimoji="1" lang="en-US" altLang="ko-KR" i="1" dirty="0" err="1" smtClean="0"/>
              <a:t>rbp</a:t>
            </a:r>
            <a:r>
              <a:rPr kumimoji="1" lang="en-US" altLang="ko-KR" i="1" dirty="0" smtClean="0"/>
              <a:t> pointing to this position throughout the execution of the function, and it references fixed-length </a:t>
            </a:r>
            <a:r>
              <a:rPr kumimoji="1" lang="en-US" altLang="ko-KR" i="1" dirty="0" err="1" smtClean="0"/>
              <a:t>ocal</a:t>
            </a:r>
            <a:r>
              <a:rPr kumimoji="1" lang="en-US" altLang="ko-KR" i="1" dirty="0" smtClean="0"/>
              <a:t> variables, such as </a:t>
            </a:r>
            <a:r>
              <a:rPr kumimoji="1" lang="en-US" altLang="ko-KR" i="1" dirty="0" err="1" smtClean="0"/>
              <a:t>i</a:t>
            </a:r>
            <a:r>
              <a:rPr kumimoji="1" lang="en-US" altLang="ko-KR" i="1" dirty="0" smtClean="0"/>
              <a:t>, at offsets relative to %</a:t>
            </a:r>
            <a:r>
              <a:rPr kumimoji="1" lang="en-US" altLang="ko-KR" i="1" dirty="0" err="1" smtClean="0"/>
              <a:t>rbp</a:t>
            </a:r>
            <a:r>
              <a:rPr kumimoji="1" lang="en-US" altLang="ko-KR" i="1" dirty="0" smtClean="0"/>
              <a:t>.</a:t>
            </a:r>
            <a:endParaRPr kumimoji="1" lang="en-US" altLang="ko-KR" i="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282" y="3591962"/>
            <a:ext cx="55721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8398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2585323"/>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i="1" dirty="0"/>
              <a:t>We</a:t>
            </a:r>
            <a:r>
              <a:rPr kumimoji="1" lang="ko-KR" altLang="en-US" i="1" dirty="0"/>
              <a:t> </a:t>
            </a:r>
            <a:r>
              <a:rPr kumimoji="1" lang="en-US" altLang="ko-KR" i="1" dirty="0"/>
              <a:t>see that the code must save the previous </a:t>
            </a:r>
            <a:r>
              <a:rPr kumimoji="1" lang="en-US" altLang="ko-KR" i="1" dirty="0" smtClean="0"/>
              <a:t>version </a:t>
            </a:r>
            <a:r>
              <a:rPr kumimoji="1" lang="en-US" altLang="ko-KR" i="1" dirty="0"/>
              <a:t>o</a:t>
            </a:r>
            <a:r>
              <a:rPr kumimoji="1" lang="en-US" altLang="ko-KR" i="1" dirty="0" smtClean="0"/>
              <a:t>f </a:t>
            </a:r>
            <a:r>
              <a:rPr kumimoji="1" lang="en-US" altLang="ko-KR" i="1" dirty="0"/>
              <a:t>%</a:t>
            </a:r>
            <a:r>
              <a:rPr kumimoji="1" lang="en-US" altLang="ko-KR" i="1" dirty="0" err="1"/>
              <a:t>rbp</a:t>
            </a:r>
            <a:r>
              <a:rPr kumimoji="1" lang="en-US" altLang="ko-KR" i="1" dirty="0"/>
              <a:t> on the stack, </a:t>
            </a:r>
            <a:r>
              <a:rPr kumimoji="1" lang="en-US" altLang="ko-KR" i="1" dirty="0" smtClean="0"/>
              <a:t>since </a:t>
            </a:r>
            <a:r>
              <a:rPr kumimoji="1" lang="en-US" altLang="ko-KR" i="1" dirty="0"/>
              <a:t>it is a </a:t>
            </a:r>
            <a:r>
              <a:rPr kumimoji="1" lang="en-US" altLang="ko-KR" i="1" dirty="0" err="1"/>
              <a:t>callee</a:t>
            </a:r>
            <a:r>
              <a:rPr kumimoji="1" lang="en-US" altLang="ko-KR" i="1" dirty="0"/>
              <a:t>-saved register.</a:t>
            </a:r>
          </a:p>
          <a:p>
            <a:pPr>
              <a:lnSpc>
                <a:spcPct val="150000"/>
              </a:lnSpc>
            </a:pPr>
            <a:r>
              <a:rPr kumimoji="1" lang="en-US" altLang="ko-KR" b="1" dirty="0" smtClean="0"/>
              <a:t>	</a:t>
            </a:r>
            <a:r>
              <a:rPr kumimoji="1" lang="ko-KR" altLang="en-US" b="1" dirty="0" smtClean="0"/>
              <a:t>코드는 반드시 </a:t>
            </a:r>
            <a:r>
              <a:rPr kumimoji="1" lang="en-US" altLang="ko-KR" b="1" dirty="0" smtClean="0"/>
              <a:t>%</a:t>
            </a:r>
            <a:r>
              <a:rPr kumimoji="1" lang="en-US" altLang="ko-KR" b="1" dirty="0" err="1" smtClean="0"/>
              <a:t>rbp</a:t>
            </a:r>
            <a:r>
              <a:rPr kumimoji="1" lang="ko-KR" altLang="en-US" b="1" dirty="0" smtClean="0"/>
              <a:t>의 이전 버전을 </a:t>
            </a:r>
            <a:r>
              <a:rPr kumimoji="1" lang="en-US" altLang="ko-KR" b="1" dirty="0" smtClean="0"/>
              <a:t>stack</a:t>
            </a:r>
            <a:r>
              <a:rPr kumimoji="1" lang="ko-KR" altLang="en-US" b="1" dirty="0" smtClean="0"/>
              <a:t>에 저장한다</a:t>
            </a:r>
            <a:r>
              <a:rPr kumimoji="1" lang="en-US" altLang="ko-KR" b="1" dirty="0" smtClean="0"/>
              <a:t>. </a:t>
            </a:r>
            <a:r>
              <a:rPr kumimoji="1" lang="ko-KR" altLang="en-US" b="1" dirty="0" smtClean="0"/>
              <a:t>왜냐하면 </a:t>
            </a:r>
            <a:r>
              <a:rPr kumimoji="1" lang="en-US" altLang="ko-KR" b="1" dirty="0" smtClean="0"/>
              <a:t>%</a:t>
            </a:r>
            <a:r>
              <a:rPr kumimoji="1" lang="en-US" altLang="ko-KR" b="1" dirty="0" err="1" smtClean="0"/>
              <a:t>rbp</a:t>
            </a:r>
            <a:r>
              <a:rPr kumimoji="1" lang="ko-KR" altLang="en-US" b="1" dirty="0" smtClean="0"/>
              <a:t>는 </a:t>
            </a:r>
            <a:r>
              <a:rPr kumimoji="1" lang="en-US" altLang="ko-KR" b="1" dirty="0" err="1" smtClean="0"/>
              <a:t>callee</a:t>
            </a:r>
            <a:r>
              <a:rPr kumimoji="1" lang="en-US" altLang="ko-KR" b="1" dirty="0" smtClean="0"/>
              <a:t>-saved register</a:t>
            </a:r>
            <a:r>
              <a:rPr kumimoji="1" lang="ko-KR" altLang="en-US" b="1" dirty="0" smtClean="0"/>
              <a:t>니까</a:t>
            </a:r>
            <a:r>
              <a:rPr kumimoji="1" lang="en-US" altLang="ko-KR" b="1" dirty="0" smtClean="0"/>
              <a:t>.</a:t>
            </a:r>
          </a:p>
          <a:p>
            <a:pPr>
              <a:lnSpc>
                <a:spcPct val="150000"/>
              </a:lnSpc>
            </a:pPr>
            <a:r>
              <a:rPr kumimoji="1" lang="en-US" altLang="x-none" dirty="0" smtClean="0"/>
              <a:t>•</a:t>
            </a:r>
            <a:r>
              <a:rPr kumimoji="1" lang="ko-KR" altLang="en-US" dirty="0" smtClean="0"/>
              <a:t> </a:t>
            </a:r>
            <a:r>
              <a:rPr kumimoji="1" lang="en-US" altLang="ko-KR" i="1" dirty="0"/>
              <a:t>It then keeps %</a:t>
            </a:r>
            <a:r>
              <a:rPr kumimoji="1" lang="en-US" altLang="ko-KR" i="1" dirty="0" err="1"/>
              <a:t>rbp</a:t>
            </a:r>
            <a:r>
              <a:rPr kumimoji="1" lang="en-US" altLang="ko-KR" i="1" dirty="0"/>
              <a:t> pointing to this position throughout the execution of the function, and it references fixed-length </a:t>
            </a:r>
            <a:r>
              <a:rPr kumimoji="1" lang="en-US" altLang="ko-KR" i="1" dirty="0" smtClean="0"/>
              <a:t>local </a:t>
            </a:r>
            <a:r>
              <a:rPr kumimoji="1" lang="en-US" altLang="ko-KR" i="1" dirty="0"/>
              <a:t>variables, such as </a:t>
            </a:r>
            <a:r>
              <a:rPr kumimoji="1" lang="en-US" altLang="ko-KR" i="1" dirty="0" err="1"/>
              <a:t>i</a:t>
            </a:r>
            <a:r>
              <a:rPr kumimoji="1" lang="en-US" altLang="ko-KR" i="1" dirty="0"/>
              <a:t>, at offsets relative to %</a:t>
            </a:r>
            <a:r>
              <a:rPr kumimoji="1" lang="en-US" altLang="ko-KR" i="1" dirty="0" err="1"/>
              <a:t>rbp</a:t>
            </a:r>
            <a:r>
              <a:rPr kumimoji="1" lang="en-US" altLang="ko-KR" i="1" dirty="0"/>
              <a:t>.</a:t>
            </a:r>
          </a:p>
          <a:p>
            <a:pPr>
              <a:lnSpc>
                <a:spcPct val="150000"/>
              </a:lnSpc>
            </a:pPr>
            <a:r>
              <a:rPr kumimoji="1" lang="en-US" altLang="ko-KR" dirty="0"/>
              <a:t>	</a:t>
            </a:r>
            <a:r>
              <a:rPr kumimoji="1" lang="ko-KR" altLang="en-US" dirty="0" smtClean="0"/>
              <a:t>그 다음에 함수 실행 내내 </a:t>
            </a:r>
            <a:r>
              <a:rPr kumimoji="1" lang="en-US" altLang="ko-KR" dirty="0" smtClean="0"/>
              <a:t>%</a:t>
            </a:r>
            <a:r>
              <a:rPr kumimoji="1" lang="en-US" altLang="ko-KR" dirty="0" err="1" smtClean="0"/>
              <a:t>rbp</a:t>
            </a:r>
            <a:r>
              <a:rPr kumimoji="1" lang="ko-KR" altLang="en-US" dirty="0" smtClean="0"/>
              <a:t>가 이 위치를 가리키도록 한다</a:t>
            </a:r>
            <a:r>
              <a:rPr kumimoji="1" lang="en-US" altLang="ko-KR" dirty="0" smtClean="0"/>
              <a:t>. </a:t>
            </a:r>
            <a:r>
              <a:rPr kumimoji="1" lang="ko-KR" altLang="en-US" dirty="0" smtClean="0"/>
              <a:t>그리고 </a:t>
            </a:r>
            <a:r>
              <a:rPr lang="ko-KR" altLang="ko-KR" dirty="0" smtClean="0"/>
              <a:t>%</a:t>
            </a:r>
            <a:r>
              <a:rPr lang="ko-KR" altLang="ko-KR" dirty="0"/>
              <a:t>rbp에 상대적인 오프셋에서 i와 같은 고정 길이 지역 변수를 </a:t>
            </a:r>
            <a:r>
              <a:rPr lang="ko-KR" altLang="ko-KR" dirty="0" smtClean="0"/>
              <a:t>참조</a:t>
            </a:r>
            <a:r>
              <a:rPr lang="ko-KR" altLang="en-US" dirty="0" smtClean="0"/>
              <a:t>한다</a:t>
            </a:r>
            <a:r>
              <a:rPr lang="en-US" altLang="ko-KR" dirty="0" smtClean="0"/>
              <a:t>.</a:t>
            </a:r>
            <a:endParaRPr kumimoji="1" lang="en-US" altLang="ko-KR"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282" y="3591962"/>
            <a:ext cx="55721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72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TextBox 6">
            <a:extLst>
              <a:ext uri="{FF2B5EF4-FFF2-40B4-BE49-F238E27FC236}">
                <a16:creationId xmlns="" xmlns:a16="http://schemas.microsoft.com/office/drawing/2014/main" id="{863CF28A-23F7-674F-B5D8-1E97303A62A5}"/>
              </a:ext>
            </a:extLst>
          </p:cNvPr>
          <p:cNvSpPr txBox="1"/>
          <p:nvPr/>
        </p:nvSpPr>
        <p:spPr>
          <a:xfrm>
            <a:off x="588476" y="89416"/>
            <a:ext cx="6348915" cy="461665"/>
          </a:xfrm>
          <a:prstGeom prst="rect">
            <a:avLst/>
          </a:prstGeom>
          <a:noFill/>
        </p:spPr>
        <p:txBody>
          <a:bodyPr wrap="square" rtlCol="0">
            <a:spAutoFit/>
          </a:bodyPr>
          <a:lstStyle/>
          <a:p>
            <a:r>
              <a:rPr kumimoji="1" lang="en-US" altLang="x-none" sz="2400" dirty="0"/>
              <a:t>3.10.5 Supporting Variable-Size Stack </a:t>
            </a:r>
            <a:r>
              <a:rPr kumimoji="1" lang="en-US" altLang="x-none" sz="2400" dirty="0" smtClean="0"/>
              <a:t>Frames</a:t>
            </a:r>
            <a:r>
              <a:rPr kumimoji="1" lang="en-US" altLang="ko-KR" sz="2400" dirty="0" smtClean="0"/>
              <a:t>(1/2</a:t>
            </a:r>
            <a:r>
              <a:rPr kumimoji="1" lang="en-US" altLang="ko-KR" sz="2400" dirty="0"/>
              <a:t>)</a:t>
            </a:r>
            <a:endParaRPr kumimoji="1" lang="x-none" altLang="en-US" sz="2400"/>
          </a:p>
        </p:txBody>
      </p:sp>
      <p:sp>
        <p:nvSpPr>
          <p:cNvPr id="27" name="TextBox 26">
            <a:extLst>
              <a:ext uri="{FF2B5EF4-FFF2-40B4-BE49-F238E27FC236}">
                <a16:creationId xmlns="" xmlns:a16="http://schemas.microsoft.com/office/drawing/2014/main" xmlns:a14="http://schemas.microsoft.com/office/drawing/2010/main" xmlns:mc="http://schemas.openxmlformats.org/markup-compatibility/2006" id="{6396B83B-8534-8142-A3F5-A7D90F2C45AB}"/>
              </a:ext>
            </a:extLst>
          </p:cNvPr>
          <p:cNvSpPr txBox="1"/>
          <p:nvPr/>
        </p:nvSpPr>
        <p:spPr>
          <a:xfrm>
            <a:off x="1013424" y="1223044"/>
            <a:ext cx="10821224" cy="2585323"/>
          </a:xfrm>
          <a:prstGeom prst="rect">
            <a:avLst/>
          </a:prstGeom>
          <a:noFill/>
        </p:spPr>
        <p:txBody>
          <a:bodyPr wrap="square" rtlCol="0">
            <a:spAutoFit/>
          </a:bodyPr>
          <a:lstStyle/>
          <a:p>
            <a:pPr>
              <a:lnSpc>
                <a:spcPct val="150000"/>
              </a:lnSpc>
            </a:pPr>
            <a:r>
              <a:rPr kumimoji="1" lang="en-US" altLang="x-none" dirty="0" smtClean="0"/>
              <a:t>•</a:t>
            </a:r>
            <a:r>
              <a:rPr kumimoji="1" lang="ko-KR" altLang="en-US" dirty="0" smtClean="0"/>
              <a:t> </a:t>
            </a:r>
            <a:r>
              <a:rPr kumimoji="1" lang="en-US" altLang="ko-KR" i="1" dirty="0"/>
              <a:t>We</a:t>
            </a:r>
            <a:r>
              <a:rPr kumimoji="1" lang="ko-KR" altLang="en-US" i="1" dirty="0"/>
              <a:t> </a:t>
            </a:r>
            <a:r>
              <a:rPr kumimoji="1" lang="en-US" altLang="ko-KR" i="1" dirty="0"/>
              <a:t>see that the code must save the previous </a:t>
            </a:r>
            <a:r>
              <a:rPr kumimoji="1" lang="en-US" altLang="ko-KR" i="1" dirty="0" smtClean="0"/>
              <a:t>version </a:t>
            </a:r>
            <a:r>
              <a:rPr kumimoji="1" lang="en-US" altLang="ko-KR" i="1" dirty="0"/>
              <a:t>o</a:t>
            </a:r>
            <a:r>
              <a:rPr kumimoji="1" lang="en-US" altLang="ko-KR" i="1" dirty="0" smtClean="0"/>
              <a:t>f </a:t>
            </a:r>
            <a:r>
              <a:rPr kumimoji="1" lang="en-US" altLang="ko-KR" i="1" dirty="0"/>
              <a:t>%</a:t>
            </a:r>
            <a:r>
              <a:rPr kumimoji="1" lang="en-US" altLang="ko-KR" i="1" dirty="0" err="1"/>
              <a:t>rbp</a:t>
            </a:r>
            <a:r>
              <a:rPr kumimoji="1" lang="en-US" altLang="ko-KR" i="1" dirty="0"/>
              <a:t> on the stack, </a:t>
            </a:r>
            <a:r>
              <a:rPr kumimoji="1" lang="en-US" altLang="ko-KR" i="1" dirty="0" smtClean="0"/>
              <a:t>since </a:t>
            </a:r>
            <a:r>
              <a:rPr kumimoji="1" lang="en-US" altLang="ko-KR" i="1" dirty="0"/>
              <a:t>it is a </a:t>
            </a:r>
            <a:r>
              <a:rPr kumimoji="1" lang="en-US" altLang="ko-KR" i="1" dirty="0" err="1"/>
              <a:t>callee</a:t>
            </a:r>
            <a:r>
              <a:rPr kumimoji="1" lang="en-US" altLang="ko-KR" i="1" dirty="0"/>
              <a:t>-saved register.</a:t>
            </a:r>
          </a:p>
          <a:p>
            <a:pPr>
              <a:lnSpc>
                <a:spcPct val="150000"/>
              </a:lnSpc>
            </a:pPr>
            <a:r>
              <a:rPr kumimoji="1" lang="en-US" altLang="ko-KR" b="1" dirty="0" smtClean="0"/>
              <a:t>	</a:t>
            </a:r>
            <a:r>
              <a:rPr kumimoji="1" lang="ko-KR" altLang="en-US" b="1" dirty="0" smtClean="0"/>
              <a:t>코드는 반드시 </a:t>
            </a:r>
            <a:r>
              <a:rPr kumimoji="1" lang="en-US" altLang="ko-KR" b="1" dirty="0" smtClean="0"/>
              <a:t>%</a:t>
            </a:r>
            <a:r>
              <a:rPr kumimoji="1" lang="en-US" altLang="ko-KR" b="1" dirty="0" err="1" smtClean="0"/>
              <a:t>rbp</a:t>
            </a:r>
            <a:r>
              <a:rPr kumimoji="1" lang="ko-KR" altLang="en-US" b="1" dirty="0" smtClean="0"/>
              <a:t>의 이전 버전을 </a:t>
            </a:r>
            <a:r>
              <a:rPr kumimoji="1" lang="en-US" altLang="ko-KR" b="1" dirty="0" smtClean="0"/>
              <a:t>stack</a:t>
            </a:r>
            <a:r>
              <a:rPr kumimoji="1" lang="ko-KR" altLang="en-US" b="1" dirty="0" smtClean="0"/>
              <a:t>에 저장한다</a:t>
            </a:r>
            <a:r>
              <a:rPr kumimoji="1" lang="en-US" altLang="ko-KR" b="1" dirty="0" smtClean="0"/>
              <a:t>. </a:t>
            </a:r>
            <a:r>
              <a:rPr kumimoji="1" lang="ko-KR" altLang="en-US" b="1" dirty="0" smtClean="0"/>
              <a:t>왜냐하면 </a:t>
            </a:r>
            <a:r>
              <a:rPr kumimoji="1" lang="en-US" altLang="ko-KR" b="1" dirty="0" smtClean="0"/>
              <a:t>%</a:t>
            </a:r>
            <a:r>
              <a:rPr kumimoji="1" lang="en-US" altLang="ko-KR" b="1" dirty="0" err="1" smtClean="0"/>
              <a:t>rbp</a:t>
            </a:r>
            <a:r>
              <a:rPr kumimoji="1" lang="ko-KR" altLang="en-US" b="1" dirty="0" smtClean="0"/>
              <a:t>는 </a:t>
            </a:r>
            <a:r>
              <a:rPr kumimoji="1" lang="en-US" altLang="ko-KR" b="1" dirty="0" err="1" smtClean="0"/>
              <a:t>callee</a:t>
            </a:r>
            <a:r>
              <a:rPr kumimoji="1" lang="en-US" altLang="ko-KR" b="1" dirty="0" smtClean="0"/>
              <a:t>-saved register</a:t>
            </a:r>
            <a:r>
              <a:rPr kumimoji="1" lang="ko-KR" altLang="en-US" b="1" dirty="0" smtClean="0"/>
              <a:t>니까</a:t>
            </a:r>
            <a:r>
              <a:rPr kumimoji="1" lang="en-US" altLang="ko-KR" b="1" dirty="0" smtClean="0"/>
              <a:t>.</a:t>
            </a:r>
          </a:p>
          <a:p>
            <a:pPr>
              <a:lnSpc>
                <a:spcPct val="150000"/>
              </a:lnSpc>
            </a:pPr>
            <a:r>
              <a:rPr kumimoji="1" lang="en-US" altLang="x-none" dirty="0" smtClean="0"/>
              <a:t>•</a:t>
            </a:r>
            <a:r>
              <a:rPr kumimoji="1" lang="ko-KR" altLang="en-US" dirty="0" smtClean="0"/>
              <a:t> </a:t>
            </a:r>
            <a:r>
              <a:rPr kumimoji="1" lang="en-US" altLang="ko-KR" i="1" dirty="0"/>
              <a:t>It then keeps %</a:t>
            </a:r>
            <a:r>
              <a:rPr kumimoji="1" lang="en-US" altLang="ko-KR" i="1" dirty="0" err="1"/>
              <a:t>rbp</a:t>
            </a:r>
            <a:r>
              <a:rPr kumimoji="1" lang="en-US" altLang="ko-KR" i="1" dirty="0"/>
              <a:t> pointing to this position throughout the execution of the function, and it references fixed-length </a:t>
            </a:r>
            <a:r>
              <a:rPr kumimoji="1" lang="en-US" altLang="ko-KR" i="1" dirty="0" smtClean="0"/>
              <a:t>local </a:t>
            </a:r>
            <a:r>
              <a:rPr kumimoji="1" lang="en-US" altLang="ko-KR" i="1" dirty="0"/>
              <a:t>variables, such as </a:t>
            </a:r>
            <a:r>
              <a:rPr kumimoji="1" lang="en-US" altLang="ko-KR" i="1" dirty="0" err="1"/>
              <a:t>i</a:t>
            </a:r>
            <a:r>
              <a:rPr kumimoji="1" lang="en-US" altLang="ko-KR" i="1" dirty="0"/>
              <a:t>, at offsets relative to %</a:t>
            </a:r>
            <a:r>
              <a:rPr kumimoji="1" lang="en-US" altLang="ko-KR" i="1" dirty="0" err="1"/>
              <a:t>rbp</a:t>
            </a:r>
            <a:r>
              <a:rPr kumimoji="1" lang="en-US" altLang="ko-KR" i="1" dirty="0"/>
              <a:t>.</a:t>
            </a:r>
          </a:p>
          <a:p>
            <a:pPr>
              <a:lnSpc>
                <a:spcPct val="150000"/>
              </a:lnSpc>
            </a:pPr>
            <a:r>
              <a:rPr kumimoji="1" lang="en-US" altLang="ko-KR" dirty="0"/>
              <a:t>	</a:t>
            </a:r>
            <a:r>
              <a:rPr kumimoji="1" lang="ko-KR" altLang="en-US" dirty="0" smtClean="0"/>
              <a:t>그 다음에 함수 실행 내내 </a:t>
            </a:r>
            <a:r>
              <a:rPr kumimoji="1" lang="en-US" altLang="ko-KR" dirty="0" smtClean="0"/>
              <a:t>%</a:t>
            </a:r>
            <a:r>
              <a:rPr kumimoji="1" lang="en-US" altLang="ko-KR" dirty="0" err="1" smtClean="0"/>
              <a:t>rbp</a:t>
            </a:r>
            <a:r>
              <a:rPr kumimoji="1" lang="ko-KR" altLang="en-US" dirty="0" smtClean="0"/>
              <a:t>가 이 위치를 가리키도록 한다</a:t>
            </a:r>
            <a:r>
              <a:rPr kumimoji="1" lang="en-US" altLang="ko-KR" dirty="0" smtClean="0"/>
              <a:t>. </a:t>
            </a:r>
            <a:r>
              <a:rPr kumimoji="1" lang="ko-KR" altLang="en-US" dirty="0" smtClean="0"/>
              <a:t>그리고 </a:t>
            </a:r>
            <a:r>
              <a:rPr lang="ko-KR" altLang="ko-KR" dirty="0" smtClean="0"/>
              <a:t>%</a:t>
            </a:r>
            <a:r>
              <a:rPr lang="ko-KR" altLang="ko-KR" dirty="0"/>
              <a:t>rbp에 상대적인 오프셋에서 i와 같은 고정 길이 지역 변수를 </a:t>
            </a:r>
            <a:r>
              <a:rPr lang="ko-KR" altLang="ko-KR" dirty="0" smtClean="0"/>
              <a:t>참조</a:t>
            </a:r>
            <a:r>
              <a:rPr lang="ko-KR" altLang="en-US" dirty="0" smtClean="0"/>
              <a:t>한다</a:t>
            </a:r>
            <a:r>
              <a:rPr lang="en-US" altLang="ko-KR" dirty="0" smtClean="0"/>
              <a:t>.</a:t>
            </a:r>
            <a:endParaRPr kumimoji="1" lang="en-US" altLang="ko-KR"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282" y="3591962"/>
            <a:ext cx="55721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7179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5516</TotalTime>
  <Words>1494</Words>
  <Application>Microsoft Office PowerPoint</Application>
  <PresentationFormat>사용자 지정</PresentationFormat>
  <Paragraphs>290</Paragraphs>
  <Slides>34</Slides>
  <Notes>29</Notes>
  <HiddenSlides>0</HiddenSlides>
  <MMClips>0</MMClips>
  <ScaleCrop>false</ScaleCrop>
  <HeadingPairs>
    <vt:vector size="4" baseType="variant">
      <vt:variant>
        <vt:lpstr>테마</vt:lpstr>
      </vt:variant>
      <vt:variant>
        <vt:i4>1</vt:i4>
      </vt:variant>
      <vt:variant>
        <vt:lpstr>슬라이드 제목</vt:lpstr>
      </vt:variant>
      <vt:variant>
        <vt:i4>34</vt:i4>
      </vt:variant>
    </vt:vector>
  </HeadingPairs>
  <TitlesOfParts>
    <vt:vector size="35"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경환</dc:creator>
  <cp:lastModifiedBy>오현숙</cp:lastModifiedBy>
  <cp:revision>179</cp:revision>
  <dcterms:created xsi:type="dcterms:W3CDTF">2021-07-04T12:55:49Z</dcterms:created>
  <dcterms:modified xsi:type="dcterms:W3CDTF">2021-08-19T05:01:09Z</dcterms:modified>
</cp:coreProperties>
</file>