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4" r:id="rId4"/>
    <p:sldId id="284" r:id="rId5"/>
    <p:sldId id="259" r:id="rId6"/>
    <p:sldId id="281" r:id="rId7"/>
    <p:sldId id="285" r:id="rId8"/>
    <p:sldId id="286" r:id="rId9"/>
    <p:sldId id="287" r:id="rId10"/>
    <p:sldId id="289" r:id="rId11"/>
    <p:sldId id="260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E4042-76C9-4088-8626-00EFBEEBC86E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6C201-D20B-4D2A-A8DE-EF7AB1D0F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5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C201-D20B-4D2A-A8DE-EF7AB1D0F63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5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C201-D20B-4D2A-A8DE-EF7AB1D0F63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64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C201-D20B-4D2A-A8DE-EF7AB1D0F6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3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C201-D20B-4D2A-A8DE-EF7AB1D0F63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8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C201-D20B-4D2A-A8DE-EF7AB1D0F63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3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C201-D20B-4D2A-A8DE-EF7AB1D0F63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417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C201-D20B-4D2A-A8DE-EF7AB1D0F63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81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C201-D20B-4D2A-A8DE-EF7AB1D0F63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3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D598E-7E62-CB48-A1B5-89148D07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5EE12-9E3C-2144-BE7C-13F3721B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FD2D0-E5C6-B747-9D4B-9FF8957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2021-08-05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54B19-52F0-B64E-9AA1-C39DD5F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913EA-7B59-B648-9CB3-0D2618E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889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7A2C8-4BB9-514F-A893-F15F369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68887-C741-DB4E-83F3-9C0719AA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48A8A-4C6C-5044-AF9C-A1D9F0CA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2021-08-05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EED9B-C219-F948-B1F0-A820569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90EDC-AC62-374C-8048-FD6880FA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13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93C32-9271-9B48-9B39-C4A24CB4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E86AC-555E-7A4A-B919-09E196A4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46001-DC4D-AB40-ABEF-03E8107C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2021-08-05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AF5F9-E340-A744-BD52-46AF9F4F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1FA8-EA42-2846-8571-CD2F347F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0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71BC4-0EE2-6C43-9802-1BA3CE24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08DE9-A0EA-8545-83CE-D27CA026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B37E6-0597-4847-940C-16BC8185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2021-08-05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34E11-7DB7-E849-917C-6972DDE6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E38EA-53F0-3244-8228-59766E26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289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4975F-1B86-2A47-8242-144403EE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749FC-6483-E945-A4D4-76BE9EE79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CF8AA-A590-CC47-BD16-57930F9E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2021-08-05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EA0E4-22D1-C948-B35F-A8D537DD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1EDD7-9616-1249-8AC9-9D54960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9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22AFE-B387-8F46-9455-0A4A4D99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6B856-4AE7-5E4D-AEC5-6776E130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4DE7EA-B219-D642-A3EA-F803B0396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4B207-03DC-2349-B9F5-ED12E0A0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2021-08-05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03F00-CC25-8C4A-9943-FB843FB9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E83D5-2567-6E45-A576-9281C194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87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79F29-68E5-EC44-BA11-894185B9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754F7-CCA9-494D-B1D6-CB4EEF6E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D3AF0-3B1D-5840-91F8-A65C909BD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002F3C-AA60-9245-9565-B7716F581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84E52-6079-D84F-9096-D70D8E1B0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DF64D4-B7BC-9446-96EC-7D05FD26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2021-08-05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C28812-38CD-7D45-93A4-64A5B816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518AD7-B9F1-F440-9C2C-30B9B4E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7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70D5-D477-E243-8E4D-B4BF2BA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5C3D7E-A6A8-1947-AF4E-C46ECA8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2021-08-05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3E2A13-78E6-BA45-9226-F736499A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80406-0FBD-9D44-B0EB-EE4A6DC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260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1D6F4-CD80-CF40-BEAC-FEB0B512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2021-08-05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527A6-05EA-E74D-B107-06214A0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5FA2E-9424-594D-8D58-363DACF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599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D1DC-1FAE-A14C-9979-3F5AB50F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856A2-6B5F-2043-B7E2-A2F7ED91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B12D6-03E3-934E-BEB7-D51BBE45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A8FF6-9EBF-4A42-BC79-6DC36A5A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2021-08-05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B3F77-23EA-8642-ACAF-0A31A644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057B4-75D3-BF49-9391-A9F073C6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7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58F8-285E-5B4F-BD38-56478853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EED52-3979-9048-B411-A697BF61B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FB80F-DCA4-CF4E-9152-15A561B1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A305E-E1C2-E64B-A9DE-2C2DEC16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2021-08-05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69E0E-3DED-3848-827C-4CB9864F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AFE1D-338E-B34C-A04C-3C4C4F2B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78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7D4A09-7B17-4A40-B01D-C99DBD0D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E10D1-0C1A-3E46-BC67-BB195444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CC36E-C2A4-2041-B576-036E803B3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00D9-8707-0141-B9B5-FDF80789D3E3}" type="datetimeFigureOut">
              <a:t>2021-08-05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F71DB-AF76-0646-A6D3-3AE34CEF4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A594A-DF13-7542-BBC5-E2D99E89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81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192736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87855A-2FBD-3F4C-A0DC-C2C8484779FF}"/>
              </a:ext>
            </a:extLst>
          </p:cNvPr>
          <p:cNvSpPr/>
          <p:nvPr/>
        </p:nvSpPr>
        <p:spPr>
          <a:xfrm>
            <a:off x="483476" y="6457611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577FB-A317-214E-8E63-9E168657B266}"/>
              </a:ext>
            </a:extLst>
          </p:cNvPr>
          <p:cNvSpPr txBox="1"/>
          <p:nvPr/>
        </p:nvSpPr>
        <p:spPr>
          <a:xfrm>
            <a:off x="2172729" y="1989438"/>
            <a:ext cx="784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/>
              <a:t>Chapter 3</a:t>
            </a:r>
            <a:r>
              <a:rPr kumimoji="1" lang="en-US" altLang="ko-Kore-KR" sz="3600" dirty="0"/>
              <a:t>. </a:t>
            </a:r>
            <a:endParaRPr kumimoji="1" lang="ko-Kore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D1531-0FDE-F843-AFD8-CB1B108E2E2D}"/>
              </a:ext>
            </a:extLst>
          </p:cNvPr>
          <p:cNvSpPr txBox="1"/>
          <p:nvPr/>
        </p:nvSpPr>
        <p:spPr>
          <a:xfrm>
            <a:off x="2172729" y="2635769"/>
            <a:ext cx="25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Section 3.6.2 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46344-F301-F545-8104-706674A525B5}"/>
              </a:ext>
            </a:extLst>
          </p:cNvPr>
          <p:cNvSpPr txBox="1"/>
          <p:nvPr/>
        </p:nvSpPr>
        <p:spPr>
          <a:xfrm>
            <a:off x="4339692" y="4820573"/>
            <a:ext cx="351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https://github.com/Embeddedroid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9557F-4475-A944-BF6C-D81EFEAFD516}"/>
              </a:ext>
            </a:extLst>
          </p:cNvPr>
          <p:cNvSpPr txBox="1"/>
          <p:nvPr/>
        </p:nvSpPr>
        <p:spPr>
          <a:xfrm>
            <a:off x="5377244" y="4362024"/>
            <a:ext cx="159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/>
              <a:t>Jaeyoung</a:t>
            </a:r>
            <a:r>
              <a:rPr kumimoji="1" lang="en-US" altLang="ko-KR" b="1" dirty="0"/>
              <a:t> Kang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1CA0E-879B-7943-976C-0D928206D4BC}"/>
              </a:ext>
            </a:extLst>
          </p:cNvPr>
          <p:cNvSpPr txBox="1"/>
          <p:nvPr/>
        </p:nvSpPr>
        <p:spPr>
          <a:xfrm>
            <a:off x="5452025" y="5352963"/>
            <a:ext cx="152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July</a:t>
            </a:r>
            <a:r>
              <a:rPr kumimoji="1" lang="ko-KR" altLang="en-US" dirty="0"/>
              <a:t> </a:t>
            </a:r>
            <a:r>
              <a:rPr kumimoji="1" lang="en-US" altLang="ko-KR" dirty="0"/>
              <a:t>29,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8305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139423" y="126030"/>
            <a:ext cx="991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/>
              <a:t>3.2 </a:t>
            </a:r>
            <a:r>
              <a:rPr kumimoji="1" lang="en-US" altLang="ko-KR" sz="2400" dirty="0"/>
              <a:t>Program Encodings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(1/4)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29C75B-4F02-4F68-B6AB-33A9DAF99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702" y="0"/>
            <a:ext cx="6116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753783" y="150972"/>
            <a:ext cx="68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>
                <a:solidFill>
                  <a:srgbClr val="FF0000"/>
                </a:solidFill>
              </a:rPr>
              <a:t>QnA</a:t>
            </a:r>
          </a:p>
        </p:txBody>
      </p:sp>
    </p:spTree>
    <p:extLst>
      <p:ext uri="{BB962C8B-B14F-4D97-AF65-F5344CB8AC3E}">
        <p14:creationId xmlns:p14="http://schemas.microsoft.com/office/powerpoint/2010/main" val="245415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531015" y="150972"/>
            <a:ext cx="130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6A5B8-4FF3-D045-BF89-6C5705E347A5}"/>
              </a:ext>
            </a:extLst>
          </p:cNvPr>
          <p:cNvSpPr txBox="1"/>
          <p:nvPr/>
        </p:nvSpPr>
        <p:spPr>
          <a:xfrm>
            <a:off x="1050323" y="2044621"/>
            <a:ext cx="540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Conditional Move Instructions</a:t>
            </a:r>
            <a:endParaRPr kumimoji="1" lang="ko-Kore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EA0D2D-185E-B14F-A8E0-D42FF0F51454}"/>
              </a:ext>
            </a:extLst>
          </p:cNvPr>
          <p:cNvSpPr txBox="1"/>
          <p:nvPr/>
        </p:nvSpPr>
        <p:spPr>
          <a:xfrm>
            <a:off x="1050323" y="2765432"/>
            <a:ext cx="976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Do-While</a:t>
            </a:r>
            <a:endParaRPr kumimoji="1" lang="ko-Kore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4B0E6-4C37-604E-A2FC-FBA3FDCF2C5A}"/>
              </a:ext>
            </a:extLst>
          </p:cNvPr>
          <p:cNvSpPr txBox="1"/>
          <p:nvPr/>
        </p:nvSpPr>
        <p:spPr>
          <a:xfrm>
            <a:off x="1050324" y="3492441"/>
            <a:ext cx="796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</a:t>
            </a:r>
            <a:r>
              <a:rPr kumimoji="1" lang="en-US" altLang="ko-KR" sz="2400" dirty="0"/>
              <a:t> While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668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Conditional Move Instructions</a:t>
            </a:r>
            <a:r>
              <a:rPr kumimoji="1" lang="en-US" altLang="ko-Kore-KR" sz="2400" dirty="0"/>
              <a:t>(1/4)</a:t>
            </a:r>
            <a:endParaRPr kumimoji="1" lang="ko-Kore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72DF7-E82B-4B4F-BCEB-8B3252B1D2AE}"/>
              </a:ext>
            </a:extLst>
          </p:cNvPr>
          <p:cNvSpPr txBox="1"/>
          <p:nvPr/>
        </p:nvSpPr>
        <p:spPr>
          <a:xfrm>
            <a:off x="1556951" y="1865871"/>
            <a:ext cx="74426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conditional move :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conditional transfer of data</a:t>
            </a:r>
          </a:p>
          <a:p>
            <a:r>
              <a:rPr kumimoji="1" lang="ko-KR" altLang="en-US" dirty="0"/>
              <a:t>   ◦ </a:t>
            </a:r>
            <a:r>
              <a:rPr kumimoji="1" lang="en-US" altLang="ko-KR" dirty="0"/>
              <a:t>Alternative of the conditional control transfers</a:t>
            </a:r>
          </a:p>
          <a:p>
            <a:r>
              <a:rPr kumimoji="1" lang="ko-KR" altLang="en-US" dirty="0"/>
              <a:t>   ◦ </a:t>
            </a:r>
            <a:r>
              <a:rPr kumimoji="1" lang="en-US" altLang="ko-KR" dirty="0"/>
              <a:t>Compute both outcomes of conditional operation</a:t>
            </a: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   </a:t>
            </a:r>
            <a:r>
              <a:rPr kumimoji="1" lang="ko-KR" altLang="en-US" dirty="0"/>
              <a:t>◦ </a:t>
            </a:r>
            <a:r>
              <a:rPr kumimoji="1" lang="en-US" altLang="ko-KR" dirty="0"/>
              <a:t>Select one based on whether or not the condition holds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Good for modern processor</a:t>
            </a:r>
            <a:endParaRPr kumimoji="1" lang="en-US" altLang="ko-Kore-KR" dirty="0"/>
          </a:p>
          <a:p>
            <a:r>
              <a:rPr kumimoji="1" lang="en-US" altLang="ko-KR" dirty="0"/>
              <a:t>   </a:t>
            </a:r>
            <a:r>
              <a:rPr kumimoji="1" lang="ko-KR" altLang="en-US" dirty="0"/>
              <a:t>◦ </a:t>
            </a:r>
            <a:r>
              <a:rPr kumimoji="1" lang="en-US" altLang="ko-KR" dirty="0"/>
              <a:t>Pipelining</a:t>
            </a:r>
          </a:p>
          <a:p>
            <a:r>
              <a:rPr kumimoji="1" lang="en-US" altLang="ko-KR" dirty="0"/>
              <a:t>   </a:t>
            </a:r>
            <a:r>
              <a:rPr kumimoji="1" lang="ko-KR" altLang="en-US" dirty="0"/>
              <a:t>◦ </a:t>
            </a:r>
            <a:r>
              <a:rPr kumimoji="1" lang="en-US" altLang="ko-KR" dirty="0"/>
              <a:t>branch-prediction logic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Good for fairly simple computation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Misprediction causes severe program performance degradation</a:t>
            </a:r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Conditional Move instructions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3900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Conditional Move Instructions</a:t>
            </a:r>
            <a:r>
              <a:rPr kumimoji="1" lang="en-US" altLang="ko-Kore-KR" sz="2400" dirty="0"/>
              <a:t>(2/4)</a:t>
            </a:r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Conditional Move instructions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2AFF89-928D-4323-92A7-E7A4ED8B4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1706386"/>
            <a:ext cx="8577262" cy="503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0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Conditional Move Instructions</a:t>
            </a:r>
            <a:r>
              <a:rPr kumimoji="1" lang="en-US" altLang="ko-Kore-KR" sz="2400" dirty="0"/>
              <a:t>(3/4)</a:t>
            </a:r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en-US" dirty="0"/>
              <a:t>Conditional Move Example</a:t>
            </a:r>
            <a:endParaRPr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5B9FB9-7D15-457C-8D97-BE3411F4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1" y="1706386"/>
            <a:ext cx="4657725" cy="3733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7851F4-22FB-4AC8-BD70-6C446A846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937" y="1012747"/>
            <a:ext cx="4200525" cy="1876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237850-5210-4D31-B409-FBC921570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901" y="3464735"/>
            <a:ext cx="6735124" cy="23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3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Conditional Move Instructions</a:t>
            </a:r>
            <a:r>
              <a:rPr kumimoji="1" lang="en-US" altLang="ko-Kore-KR" sz="2400" dirty="0"/>
              <a:t>(4/4)</a:t>
            </a:r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7029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en-US" dirty="0"/>
              <a:t>Not all  conditional expressions can be compiled using conditional moves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BA579-2ED1-4411-B6BF-EF3DD11042BD}"/>
              </a:ext>
            </a:extLst>
          </p:cNvPr>
          <p:cNvSpPr txBox="1"/>
          <p:nvPr/>
        </p:nvSpPr>
        <p:spPr>
          <a:xfrm>
            <a:off x="1556951" y="1865871"/>
            <a:ext cx="98489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Expensive Computations </a:t>
            </a:r>
          </a:p>
          <a:p>
            <a:r>
              <a:rPr kumimoji="1" lang="en-US" altLang="ko-KR" dirty="0"/>
              <a:t>   </a:t>
            </a:r>
            <a:r>
              <a:rPr kumimoji="1" lang="ko-KR" altLang="en-US" dirty="0"/>
              <a:t>◦  </a:t>
            </a:r>
            <a:r>
              <a:rPr kumimoji="1" lang="en-US" altLang="ko-KR" dirty="0"/>
              <a:t>Bad Performance </a:t>
            </a:r>
            <a:r>
              <a:rPr kumimoji="1" lang="en-US" altLang="ko-KR" dirty="0">
                <a:sym typeface="Wingdings" panose="05000000000000000000" pitchFamily="2" charset="2"/>
              </a:rPr>
              <a:t> Only makes sense when computations are very simple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Risky Computations</a:t>
            </a:r>
          </a:p>
          <a:p>
            <a:r>
              <a:rPr kumimoji="1" lang="ko-KR" altLang="en-US" dirty="0"/>
              <a:t>   ◦  </a:t>
            </a:r>
            <a:r>
              <a:rPr kumimoji="1" lang="en-US" altLang="ko-KR" dirty="0"/>
              <a:t>Unsafe</a:t>
            </a:r>
          </a:p>
          <a:p>
            <a:r>
              <a:rPr kumimoji="1" lang="ko-KR" altLang="en-US" dirty="0"/>
              <a:t>      </a:t>
            </a:r>
            <a:r>
              <a:rPr kumimoji="1" lang="ko-Kore-KR" altLang="en-US" dirty="0"/>
              <a:t>▪</a:t>
            </a:r>
            <a:r>
              <a:rPr kumimoji="1" lang="en-US" altLang="en-US" dirty="0"/>
              <a:t> C function				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▪</a:t>
            </a:r>
            <a:r>
              <a:rPr kumimoji="1" lang="en-US" altLang="en-US" dirty="0"/>
              <a:t> Assembly Code</a:t>
            </a:r>
          </a:p>
          <a:p>
            <a:endParaRPr kumimoji="1" lang="en-US" altLang="en-US" dirty="0"/>
          </a:p>
          <a:p>
            <a:endParaRPr kumimoji="1" lang="en-US" altLang="en-US" dirty="0"/>
          </a:p>
          <a:p>
            <a:endParaRPr kumimoji="1" lang="en-US" altLang="en-US" dirty="0"/>
          </a:p>
          <a:p>
            <a:endParaRPr kumimoji="1" lang="en-US" altLang="en-US" dirty="0"/>
          </a:p>
          <a:p>
            <a:r>
              <a:rPr kumimoji="1" lang="ko-KR" altLang="en-US" dirty="0"/>
              <a:t>      </a:t>
            </a:r>
            <a:r>
              <a:rPr kumimoji="1" lang="ko-Kore-KR" altLang="en-US" dirty="0"/>
              <a:t>▪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movq</a:t>
            </a:r>
            <a:r>
              <a:rPr kumimoji="1" lang="en-US" altLang="en-US" dirty="0"/>
              <a:t> occurs even when the test fails</a:t>
            </a:r>
          </a:p>
          <a:p>
            <a:r>
              <a:rPr kumimoji="1" lang="en-US" altLang="en-US" dirty="0"/>
              <a:t>	(null pointer deference error)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7E8C33A-755B-4A0C-86E4-AB8B1A626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3639944"/>
            <a:ext cx="3743325" cy="895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7F5C19-DFF9-4B59-956E-87D8FFD73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787" y="3620197"/>
            <a:ext cx="56483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6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139423" y="126030"/>
            <a:ext cx="991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/>
              <a:t>Do-While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(1/2)</a:t>
            </a:r>
            <a:endParaRPr kumimoji="1" lang="ko-Kore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72DF7-E82B-4B4F-BCEB-8B3252B1D2AE}"/>
              </a:ext>
            </a:extLst>
          </p:cNvPr>
          <p:cNvSpPr txBox="1"/>
          <p:nvPr/>
        </p:nvSpPr>
        <p:spPr>
          <a:xfrm>
            <a:off x="1556951" y="1865871"/>
            <a:ext cx="9848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 conditional branch to either continue looping or exit loop</a:t>
            </a:r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“Jump-to-middle” translation</a:t>
            </a:r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Used with -</a:t>
            </a:r>
            <a:r>
              <a:rPr kumimoji="1" lang="en-US" altLang="ko-KR" dirty="0" err="1"/>
              <a:t>Og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Do-While Loop example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35E9A2-C355-482E-B93A-DE2A59217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73" y="3208335"/>
            <a:ext cx="79724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2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139423" y="126030"/>
            <a:ext cx="991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/>
              <a:t>3.2 </a:t>
            </a:r>
            <a:r>
              <a:rPr kumimoji="1" lang="en-US" altLang="ko-KR" sz="2400" dirty="0"/>
              <a:t>Program Encodings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(1/4)</a:t>
            </a:r>
            <a:endParaRPr kumimoji="1" lang="ko-Kore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B43B7F-0411-4D72-876E-96323C84B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061" y="0"/>
            <a:ext cx="7277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0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139423" y="126030"/>
            <a:ext cx="991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/>
              <a:t>While(1/2)</a:t>
            </a:r>
            <a:endParaRPr kumimoji="1" lang="ko-Kore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72DF7-E82B-4B4F-BCEB-8B3252B1D2AE}"/>
              </a:ext>
            </a:extLst>
          </p:cNvPr>
          <p:cNvSpPr txBox="1"/>
          <p:nvPr/>
        </p:nvSpPr>
        <p:spPr>
          <a:xfrm>
            <a:off x="1556951" y="1865871"/>
            <a:ext cx="9848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 conditional branch to either continue looping or exit loop</a:t>
            </a:r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“Jump-to-middle” translation</a:t>
            </a:r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Used with –</a:t>
            </a:r>
            <a:r>
              <a:rPr kumimoji="1" lang="en-US" altLang="ko-KR" dirty="0" err="1"/>
              <a:t>Ol</a:t>
            </a:r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While Loop example</a:t>
            </a:r>
            <a:endParaRPr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83B0B6-D2E1-4A4E-A4A8-94682F5E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51" y="3736973"/>
            <a:ext cx="3371850" cy="1771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5DFCEF-35E3-461F-BB58-7FECC5AFC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056" y="2549528"/>
            <a:ext cx="69342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5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258</Words>
  <Application>Microsoft Office PowerPoint</Application>
  <PresentationFormat>와이드스크린</PresentationFormat>
  <Paragraphs>62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경환</dc:creator>
  <cp:lastModifiedBy>강 재영</cp:lastModifiedBy>
  <cp:revision>44</cp:revision>
  <dcterms:created xsi:type="dcterms:W3CDTF">2021-07-04T12:55:49Z</dcterms:created>
  <dcterms:modified xsi:type="dcterms:W3CDTF">2021-08-05T05:03:02Z</dcterms:modified>
</cp:coreProperties>
</file>