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1" r:id="rId6"/>
    <p:sldId id="262" r:id="rId7"/>
    <p:sldId id="265" r:id="rId8"/>
    <p:sldId id="263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 준현" initials="배준" lastIdx="2" clrIdx="0">
    <p:extLst>
      <p:ext uri="{19B8F6BF-5375-455C-9EA6-DF929625EA0E}">
        <p15:presenceInfo xmlns:p15="http://schemas.microsoft.com/office/powerpoint/2012/main" userId="75cce0c5b47cb5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6" autoAdjust="0"/>
  </p:normalViewPr>
  <p:slideViewPr>
    <p:cSldViewPr snapToGrid="0" snapToObjects="1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598E-7E62-CB48-A1B5-89148D072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5EE12-9E3C-2144-BE7C-13F3721BC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EFD2D0-E5C6-B747-9D4B-9FF8957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54B19-52F0-B64E-9AA1-C39DD5F9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913EA-7B59-B648-9CB3-0D2618E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889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A2C8-4BB9-514F-A893-F15F3693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68887-C741-DB4E-83F3-9C0719AA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48A8A-4C6C-5044-AF9C-A1D9F0CA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EED9B-C219-F948-B1F0-A820569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90EDC-AC62-374C-8048-FD6880FA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913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93C32-9271-9B48-9B39-C4A24CB4D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E86AC-555E-7A4A-B919-09E196A48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46001-DC4D-AB40-ABEF-03E8107C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AF5F9-E340-A744-BD52-46AF9F4F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D1FA8-EA42-2846-8571-CD2F347F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203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1BC4-0EE2-6C43-9802-1BA3CE24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8DE9-A0EA-8545-83CE-D27CA026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B37E6-0597-4847-940C-16BC8185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4E11-7DB7-E849-917C-6972DDE6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7E38EA-53F0-3244-8228-59766E26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289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4975F-1B86-2A47-8242-144403EE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749FC-6483-E945-A4D4-76BE9EE79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CF8AA-A590-CC47-BD16-57930F9E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EA0E4-22D1-C948-B35F-A8D537DD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1EDD7-9616-1249-8AC9-9D54960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095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22AFE-B387-8F46-9455-0A4A4D99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6B856-4AE7-5E4D-AEC5-6776E1306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4DE7EA-B219-D642-A3EA-F803B0396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24B207-03DC-2349-B9F5-ED12E0A0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03F00-CC25-8C4A-9943-FB843FB9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FE83D5-2567-6E45-A576-9281C194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79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79F29-68E5-EC44-BA11-894185B9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754F7-CCA9-494D-B1D6-CB4EEF6E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CD3AF0-3B1D-5840-91F8-A65C909B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002F3C-AA60-9245-9565-B7716F58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84E52-6079-D84F-9096-D70D8E1B0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DF64D4-B7BC-9446-96EC-7D05FD26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C28812-38CD-7D45-93A4-64A5B816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518AD7-B9F1-F440-9C2C-30B9B4E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774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70D5-D477-E243-8E4D-B4BF2BAB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5C3D7E-A6A8-1947-AF4E-C46ECA8F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3E2A13-78E6-BA45-9226-F736499A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80406-0FBD-9D44-B0EB-EE4A6DC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6260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1D6F4-CD80-CF40-BEAC-FEB0B512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527A6-05EA-E74D-B107-06214A01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FA2E-9424-594D-8D58-363DACF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599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0D1DC-1FAE-A14C-9979-3F5AB50FD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856A2-6B5F-2043-B7E2-A2F7ED91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6B12D6-03E3-934E-BEB7-D51BBE457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A8FF6-9EBF-4A42-BC79-6DC36A5A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B3F77-23EA-8642-ACAF-0A31A644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057B4-75D3-BF49-9391-A9F073C6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170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758F8-285E-5B4F-BD38-56478853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EEED52-3979-9048-B411-A697BF61B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AFB80F-DCA4-CF4E-9152-15A561B1D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A305E-E1C2-E64B-A9DE-2C2DEC16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69E0E-3DED-3848-827C-4CB9864F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FE1D-338E-B34C-A04C-3C4C4F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780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D4A09-7B17-4A40-B01D-C99DBD0D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E10D1-0C1A-3E46-BC67-BB195444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CC36E-C2A4-2041-B576-036E803B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D00D9-8707-0141-B9B5-FDF80789D3E3}" type="datetimeFigureOut">
              <a:t>2021-07-08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71DB-AF76-0646-A6D3-3AE34CEF4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A594A-DF13-7542-BBC5-E2D99E898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7D46-E960-9043-81D2-FF74AEA1217A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81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erms.naver.com/entry.nhn?docId=2270467&amp;ref=y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192736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87855A-2FBD-3F4C-A0DC-C2C8484779FF}"/>
              </a:ext>
            </a:extLst>
          </p:cNvPr>
          <p:cNvSpPr/>
          <p:nvPr/>
        </p:nvSpPr>
        <p:spPr>
          <a:xfrm>
            <a:off x="483476" y="6457611"/>
            <a:ext cx="11225048" cy="2066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577FB-A317-214E-8E63-9E168657B266}"/>
              </a:ext>
            </a:extLst>
          </p:cNvPr>
          <p:cNvSpPr txBox="1"/>
          <p:nvPr/>
        </p:nvSpPr>
        <p:spPr>
          <a:xfrm>
            <a:off x="2172729" y="1989438"/>
            <a:ext cx="784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/>
              <a:t>Chapter 1</a:t>
            </a:r>
            <a:r>
              <a:rPr kumimoji="1" lang="en-US" altLang="ko-Kore-KR" sz="3600"/>
              <a:t>. A Tour of Computer Systems</a:t>
            </a:r>
            <a:endParaRPr kumimoji="1" lang="ko-Kore-KR" altLang="en-US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D1531-0FDE-F843-AFD8-CB1B108E2E2D}"/>
              </a:ext>
            </a:extLst>
          </p:cNvPr>
          <p:cNvSpPr txBox="1"/>
          <p:nvPr/>
        </p:nvSpPr>
        <p:spPr>
          <a:xfrm>
            <a:off x="2172729" y="2635769"/>
            <a:ext cx="257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Section 1.8 ~ 1.9</a:t>
            </a:r>
            <a:endParaRPr kumimoji="1" lang="ko-Kore-KR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CF79557F-4475-A944-BF6C-D81EFEAFD516}"/>
              </a:ext>
            </a:extLst>
          </p:cNvPr>
          <p:cNvSpPr txBox="1"/>
          <p:nvPr/>
        </p:nvSpPr>
        <p:spPr>
          <a:xfrm>
            <a:off x="5185336" y="3851903"/>
            <a:ext cx="211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b="1" dirty="0"/>
              <a:t>JUN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HYOEN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BAE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2A1CA0E-879B-7943-976C-0D928206D4BC}"/>
              </a:ext>
            </a:extLst>
          </p:cNvPr>
          <p:cNvSpPr txBox="1"/>
          <p:nvPr/>
        </p:nvSpPr>
        <p:spPr>
          <a:xfrm>
            <a:off x="5293985" y="4669324"/>
            <a:ext cx="128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ore-K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July</a:t>
            </a:r>
            <a:r>
              <a:rPr kumimoji="1" lang="ko-KR" altLang="en-US" dirty="0"/>
              <a:t> </a:t>
            </a:r>
            <a:r>
              <a:rPr kumimoji="1" lang="en-US" altLang="ko-KR" dirty="0"/>
              <a:t>7,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8305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275389" y="10395"/>
            <a:ext cx="564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1.9.1 Amdahl’s Law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1623B-DA4A-4D94-8082-D64246272833}"/>
              </a:ext>
            </a:extLst>
          </p:cNvPr>
          <p:cNvSpPr txBox="1"/>
          <p:nvPr/>
        </p:nvSpPr>
        <p:spPr>
          <a:xfrm>
            <a:off x="1851378" y="1038578"/>
            <a:ext cx="873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 an example, consider the case where a part of the system that initially consumed </a:t>
            </a:r>
            <a:r>
              <a:rPr lang="en-US" altLang="ko-KR" dirty="0">
                <a:solidFill>
                  <a:srgbClr val="FF0000"/>
                </a:solidFill>
              </a:rPr>
              <a:t>60% of the time (α = 0.6)</a:t>
            </a:r>
            <a:r>
              <a:rPr lang="en-US" altLang="ko-KR" dirty="0"/>
              <a:t> is sped up by a factor of </a:t>
            </a:r>
            <a:r>
              <a:rPr lang="en-US" altLang="ko-KR" dirty="0">
                <a:solidFill>
                  <a:srgbClr val="FF0000"/>
                </a:solidFill>
              </a:rPr>
              <a:t>3 (k = 3). </a:t>
            </a:r>
            <a:r>
              <a:rPr lang="en-US" altLang="ko-KR" dirty="0"/>
              <a:t>Then we get a speedup of 1/[0.4 + 0.6/3] </a:t>
            </a:r>
            <a:r>
              <a:rPr lang="en-US" altLang="ko-KR" dirty="0">
                <a:solidFill>
                  <a:srgbClr val="FF0000"/>
                </a:solidFill>
              </a:rPr>
              <a:t>= 1.67×. </a:t>
            </a:r>
            <a:r>
              <a:rPr lang="en-US" altLang="ko-KR" dirty="0"/>
              <a:t>Even though we made a substantial improvement to a major part of the system, our net speedup was significantly less than the speedup for the one part. This is the major insight of Amdahl’s law— </a:t>
            </a:r>
            <a:r>
              <a:rPr lang="en-US" altLang="ko-KR" dirty="0">
                <a:solidFill>
                  <a:srgbClr val="FF0000"/>
                </a:solidFill>
              </a:rPr>
              <a:t>to significantly speed up the entire system, we must improve the speed of a very large fraction of the overall system.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BE6F6-71B3-4EEA-A073-5440C138671E}"/>
              </a:ext>
            </a:extLst>
          </p:cNvPr>
          <p:cNvSpPr txBox="1"/>
          <p:nvPr/>
        </p:nvSpPr>
        <p:spPr>
          <a:xfrm>
            <a:off x="1851378" y="3429000"/>
            <a:ext cx="81731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One interesting special case of Amdahl’s law is to consider the effect of </a:t>
            </a:r>
            <a:r>
              <a:rPr lang="en-US" altLang="ko-KR" dirty="0">
                <a:solidFill>
                  <a:srgbClr val="FF0000"/>
                </a:solidFill>
              </a:rPr>
              <a:t>setting k to ∞</a:t>
            </a:r>
            <a:r>
              <a:rPr lang="en-US" altLang="ko-KR" dirty="0"/>
              <a:t>. That is, we are able to take some part of the system and speed it up to the point at which it takes a negligible amount of time. We then get S∞ = 1 (1 − α) (1.2) So, for example, if we can speed up 60% of the system to the point where it requires close to no time</a:t>
            </a:r>
            <a:r>
              <a:rPr lang="en-US" altLang="ko-KR" dirty="0">
                <a:solidFill>
                  <a:srgbClr val="FF0000"/>
                </a:solidFill>
              </a:rPr>
              <a:t>, our net speedup will still only be 1/0.4 = 2.5×.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3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E7B2D-3D4C-449F-9180-F2C6CB4A69DC}"/>
              </a:ext>
            </a:extLst>
          </p:cNvPr>
          <p:cNvSpPr txBox="1"/>
          <p:nvPr/>
        </p:nvSpPr>
        <p:spPr>
          <a:xfrm>
            <a:off x="2406144" y="89417"/>
            <a:ext cx="75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1.9.2 Concurrency and Parallelism</a:t>
            </a:r>
            <a:endParaRPr kumimoji="1" lang="ko-Kore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1FE09D-57B5-41E4-B5A1-2AE194F85C3D}"/>
              </a:ext>
            </a:extLst>
          </p:cNvPr>
          <p:cNvSpPr txBox="1"/>
          <p:nvPr/>
        </p:nvSpPr>
        <p:spPr>
          <a:xfrm>
            <a:off x="1512710" y="1081044"/>
            <a:ext cx="766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프로세서가 한번에 더 많은 일을 </a:t>
            </a:r>
            <a:r>
              <a:rPr lang="ko-KR" altLang="en-US" dirty="0" err="1"/>
              <a:t>할때</a:t>
            </a:r>
            <a:r>
              <a:rPr lang="en-US" altLang="ko-KR" dirty="0"/>
              <a:t>-&gt;</a:t>
            </a:r>
            <a:r>
              <a:rPr lang="ko-KR" altLang="en-US" dirty="0">
                <a:solidFill>
                  <a:srgbClr val="FF0000"/>
                </a:solidFill>
              </a:rPr>
              <a:t>컴퓨터가 더 많은 일</a:t>
            </a:r>
            <a:r>
              <a:rPr lang="en-US" altLang="ko-KR" dirty="0"/>
              <a:t>+</a:t>
            </a:r>
            <a:r>
              <a:rPr lang="ko-KR" altLang="en-US" dirty="0">
                <a:solidFill>
                  <a:srgbClr val="FF0000"/>
                </a:solidFill>
              </a:rPr>
              <a:t>더 빨리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FFD45-5033-4886-8B45-4C6DFC7B86F6}"/>
              </a:ext>
            </a:extLst>
          </p:cNvPr>
          <p:cNvSpPr txBox="1"/>
          <p:nvPr/>
        </p:nvSpPr>
        <p:spPr>
          <a:xfrm>
            <a:off x="1512710" y="1655423"/>
            <a:ext cx="509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이러한 방법을 이용하고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CCAD6-8D46-4B70-8301-4DE74930EAB5}"/>
              </a:ext>
            </a:extLst>
          </p:cNvPr>
          <p:cNvSpPr txBox="1"/>
          <p:nvPr/>
        </p:nvSpPr>
        <p:spPr>
          <a:xfrm>
            <a:off x="1512709" y="2229802"/>
            <a:ext cx="72474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더 많은 일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b="1" dirty="0"/>
              <a:t>동시성</a:t>
            </a:r>
            <a:r>
              <a:rPr lang="en-US" altLang="ko-KR" dirty="0"/>
              <a:t>: </a:t>
            </a:r>
            <a:r>
              <a:rPr lang="ko-KR" altLang="en-US" dirty="0"/>
              <a:t>다수의 동시에 벌어지는 일을 갖는 </a:t>
            </a:r>
            <a:r>
              <a:rPr lang="ko-KR" altLang="en-US" dirty="0" err="1"/>
              <a:t>시스템에관한</a:t>
            </a:r>
            <a:r>
              <a:rPr lang="ko-KR" altLang="en-US" dirty="0"/>
              <a:t> 일반적인 개념을 말할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더 빨리 실행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b="1" dirty="0" err="1"/>
              <a:t>병렬성</a:t>
            </a:r>
            <a:r>
              <a:rPr lang="en-US" altLang="ko-KR" dirty="0"/>
              <a:t>:</a:t>
            </a:r>
            <a:r>
              <a:rPr lang="ko-KR" altLang="en-US" dirty="0">
                <a:solidFill>
                  <a:schemeClr val="accent1"/>
                </a:solidFill>
              </a:rPr>
              <a:t>동시성을 사용해서 </a:t>
            </a:r>
            <a:r>
              <a:rPr lang="ko-KR" altLang="en-US" dirty="0"/>
              <a:t>시스템을 보다 빠르게 동작하도록 하는 것을 말할 때 사용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병렬성은 컴퓨터 시스템의 다양한 수준의 추상화에서 사용할 수 있음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8BA89-C8FD-428D-9864-67EE6DFF4FD0}"/>
              </a:ext>
            </a:extLst>
          </p:cNvPr>
          <p:cNvSpPr txBox="1"/>
          <p:nvPr/>
        </p:nvSpPr>
        <p:spPr>
          <a:xfrm>
            <a:off x="1512709" y="5102578"/>
            <a:ext cx="7744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여기서</a:t>
            </a:r>
            <a:r>
              <a:rPr lang="en-US" altLang="ko-KR" dirty="0"/>
              <a:t>! </a:t>
            </a:r>
            <a:r>
              <a:rPr lang="ko-KR" altLang="en-US" dirty="0"/>
              <a:t>시스템 계층구조의 높은 계층에서 낮은 계층으로 이동하면서 </a:t>
            </a:r>
            <a:r>
              <a:rPr lang="ko-KR" altLang="en-US" dirty="0">
                <a:solidFill>
                  <a:srgbClr val="FF0000"/>
                </a:solidFill>
              </a:rPr>
              <a:t>동시성과 병렬성을 이용한 </a:t>
            </a:r>
            <a:r>
              <a:rPr lang="ko-KR" altLang="en-US" dirty="0"/>
              <a:t>세 개의 수준을 강조하고자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컴퓨터 시스템의 동시성과 병렬성을 세 개의 수준에서 설명한다는 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04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A9EBC-A53A-4C36-9729-8249B928D685}"/>
              </a:ext>
            </a:extLst>
          </p:cNvPr>
          <p:cNvSpPr txBox="1"/>
          <p:nvPr/>
        </p:nvSpPr>
        <p:spPr>
          <a:xfrm>
            <a:off x="2406144" y="89417"/>
            <a:ext cx="75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1.9.2 Concurrency and Parallelism</a:t>
            </a:r>
            <a:endParaRPr kumimoji="1" lang="ko-Kore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91DA3-ADEF-4AF4-BFBD-A18DE68E75D9}"/>
              </a:ext>
            </a:extLst>
          </p:cNvPr>
          <p:cNvSpPr txBox="1"/>
          <p:nvPr/>
        </p:nvSpPr>
        <p:spPr>
          <a:xfrm>
            <a:off x="1162755" y="820045"/>
            <a:ext cx="461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</a:t>
            </a:r>
            <a:r>
              <a:rPr lang="ko-KR" altLang="en-US" sz="2800" b="1" dirty="0"/>
              <a:t>쓰레드 수준 동시성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4A091-8262-4B93-9A5A-02E648017E19}"/>
              </a:ext>
            </a:extLst>
          </p:cNvPr>
          <p:cNvSpPr txBox="1"/>
          <p:nvPr/>
        </p:nvSpPr>
        <p:spPr>
          <a:xfrm>
            <a:off x="1162754" y="1557867"/>
            <a:ext cx="7879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쓰레드를 이용하면 한 개의 프로세스 내에서 실행되는 다수의 제어흐름을 가질 수 있음</a:t>
            </a:r>
            <a:endParaRPr lang="en-US" altLang="ko-KR" dirty="0"/>
          </a:p>
          <a:p>
            <a:r>
              <a:rPr lang="en-US" altLang="ko-KR" dirty="0"/>
              <a:t>-&gt;(</a:t>
            </a:r>
            <a:r>
              <a:rPr lang="ko-KR" altLang="en-US" dirty="0"/>
              <a:t>프로세스가 쓰레드 유닛으로 이루어져 있는 상황에서</a:t>
            </a:r>
            <a:r>
              <a:rPr lang="en-US" altLang="ko-KR" dirty="0"/>
              <a:t>,) if</a:t>
            </a:r>
            <a:r>
              <a:rPr lang="ko-KR" altLang="en-US" dirty="0"/>
              <a:t>프로세스 추상화 개념을 이용하면</a:t>
            </a:r>
            <a:r>
              <a:rPr lang="en-US" altLang="ko-KR" dirty="0"/>
              <a:t>-&gt; </a:t>
            </a:r>
            <a:r>
              <a:rPr lang="ko-KR" altLang="en-US" dirty="0"/>
              <a:t>다수의 프로그램이 동시에 실행되는 시스템을 생각해 볼 수 있고 이것이 동시성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35448-EE56-4FB9-9CFF-EBB32A7AB69F}"/>
              </a:ext>
            </a:extLst>
          </p:cNvPr>
          <p:cNvSpPr txBox="1"/>
          <p:nvPr/>
        </p:nvSpPr>
        <p:spPr>
          <a:xfrm>
            <a:off x="1162754" y="3150598"/>
            <a:ext cx="7337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1-1) </a:t>
            </a:r>
            <a:r>
              <a:rPr lang="ko-KR" altLang="en-US" b="1" dirty="0"/>
              <a:t>단일 프로세서 시스템</a:t>
            </a:r>
            <a:endParaRPr lang="en-US" altLang="ko-KR" b="1" dirty="0"/>
          </a:p>
          <a:p>
            <a:r>
              <a:rPr lang="en-US" altLang="ko-KR" dirty="0"/>
              <a:t>-&gt;</a:t>
            </a:r>
            <a:r>
              <a:rPr lang="ko-KR" altLang="en-US" dirty="0"/>
              <a:t>한 개의 컴퓨터가 실행하는 프로세스를 빠르게 전환하는 방법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#1</a:t>
            </a:r>
            <a:r>
              <a:rPr lang="ko-KR" altLang="en-US" dirty="0"/>
              <a:t>여러 명이 한 개의 웹 서버로부터 페이지를 사용하고자 할 때처럼 다수의 사용자들이 시스템과 동시에 교신할 수 있게 함</a:t>
            </a:r>
            <a:endParaRPr lang="en-US" altLang="ko-KR" dirty="0"/>
          </a:p>
          <a:p>
            <a:r>
              <a:rPr lang="en-US" altLang="ko-KR" dirty="0"/>
              <a:t>#2</a:t>
            </a:r>
            <a:r>
              <a:rPr lang="ko-KR" altLang="en-US" dirty="0"/>
              <a:t>하나의 윈도우에 문서 편집기</a:t>
            </a:r>
            <a:r>
              <a:rPr lang="en-US" altLang="ko-KR" dirty="0"/>
              <a:t>, </a:t>
            </a:r>
            <a:r>
              <a:rPr lang="ko-KR" altLang="en-US" dirty="0"/>
              <a:t>스트리밍 음악 플레이어 등 다수의 일을 동시에 진행하도록 함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8C57E-1522-458A-9C33-26033186DBF8}"/>
              </a:ext>
            </a:extLst>
          </p:cNvPr>
          <p:cNvSpPr txBox="1"/>
          <p:nvPr/>
        </p:nvSpPr>
        <p:spPr>
          <a:xfrm>
            <a:off x="1162754" y="5300133"/>
            <a:ext cx="8816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1-2)</a:t>
            </a:r>
            <a:r>
              <a:rPr lang="ko-KR" altLang="en-US" b="1" dirty="0"/>
              <a:t>멀티프로세서 시스템</a:t>
            </a:r>
            <a:r>
              <a:rPr lang="en-US" altLang="ko-KR" b="1" dirty="0"/>
              <a:t> By</a:t>
            </a:r>
            <a:r>
              <a:rPr lang="ko-KR" altLang="en-US" b="1" dirty="0"/>
              <a:t> 멀티코어 프로세서 </a:t>
            </a:r>
            <a:r>
              <a:rPr lang="en-US" altLang="ko-KR" b="1" dirty="0"/>
              <a:t>+ </a:t>
            </a:r>
            <a:r>
              <a:rPr lang="ko-KR" altLang="en-US" b="1" dirty="0" err="1"/>
              <a:t>멀티쓰레팅</a:t>
            </a:r>
            <a:r>
              <a:rPr lang="en-US" altLang="ko-KR" b="1" dirty="0"/>
              <a:t>(</a:t>
            </a:r>
            <a:r>
              <a:rPr lang="ko-KR" altLang="en-US" b="1" dirty="0" err="1"/>
              <a:t>하이퍼쓰레딩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dirty="0"/>
              <a:t>-&gt;</a:t>
            </a:r>
            <a:r>
              <a:rPr lang="ko-KR" altLang="en-US" dirty="0"/>
              <a:t>여러 개의 프로세서를 가지고 하나의 운영체제 커널의 제어 하에 동작하는 경우</a:t>
            </a:r>
            <a:endParaRPr lang="en-US" altLang="ko-KR" dirty="0"/>
          </a:p>
          <a:p>
            <a:r>
              <a:rPr lang="en-US" altLang="ko-KR" dirty="0"/>
              <a:t>(p16 </a:t>
            </a:r>
            <a:r>
              <a:rPr lang="ko-KR" altLang="en-US" dirty="0"/>
              <a:t>그림 </a:t>
            </a:r>
            <a:r>
              <a:rPr lang="en-US" altLang="ko-KR" dirty="0"/>
              <a:t>1.12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04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7861-F9BF-48B5-963B-925B5E70E7CA}"/>
              </a:ext>
            </a:extLst>
          </p:cNvPr>
          <p:cNvSpPr txBox="1"/>
          <p:nvPr/>
        </p:nvSpPr>
        <p:spPr>
          <a:xfrm>
            <a:off x="2406144" y="89417"/>
            <a:ext cx="75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1.9.2 Concurrency and Parallelism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6F3C2-80DD-4C9B-8BB7-CF1D9EE1C678}"/>
              </a:ext>
            </a:extLst>
          </p:cNvPr>
          <p:cNvSpPr txBox="1"/>
          <p:nvPr/>
        </p:nvSpPr>
        <p:spPr>
          <a:xfrm>
            <a:off x="1257300" y="960120"/>
            <a:ext cx="700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멀티코어 프로세서</a:t>
            </a:r>
            <a:r>
              <a:rPr lang="en-US" altLang="ko-KR" dirty="0"/>
              <a:t>-</a:t>
            </a:r>
            <a:r>
              <a:rPr lang="ko-KR" altLang="en-US" dirty="0"/>
              <a:t>여러 개의 </a:t>
            </a:r>
            <a:r>
              <a:rPr lang="en-US" altLang="ko-KR" dirty="0" err="1"/>
              <a:t>cpu</a:t>
            </a:r>
            <a:r>
              <a:rPr lang="ko-KR" altLang="en-US" dirty="0"/>
              <a:t>를 하나의 </a:t>
            </a:r>
            <a:r>
              <a:rPr lang="ko-KR" altLang="en-US" dirty="0" err="1"/>
              <a:t>집적화된</a:t>
            </a:r>
            <a:r>
              <a:rPr lang="ko-KR" altLang="en-US" dirty="0"/>
              <a:t> 칩에 내장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9DC31C03-B646-4B51-85CC-0A5D4607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85" t="39634" r="33420" b="23742"/>
          <a:stretch>
            <a:fillRect/>
          </a:stretch>
        </p:blipFill>
        <p:spPr>
          <a:xfrm>
            <a:off x="888943" y="1329452"/>
            <a:ext cx="5303817" cy="389424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13E275-EF8B-4F2E-8226-201797922786}"/>
              </a:ext>
            </a:extLst>
          </p:cNvPr>
          <p:cNvSpPr txBox="1"/>
          <p:nvPr/>
        </p:nvSpPr>
        <p:spPr>
          <a:xfrm>
            <a:off x="6192760" y="1944206"/>
            <a:ext cx="242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인텔 </a:t>
            </a:r>
            <a:r>
              <a:rPr lang="en-US" altLang="ko-KR" dirty="0"/>
              <a:t>i7 </a:t>
            </a:r>
            <a:r>
              <a:rPr lang="ko-KR" altLang="en-US" dirty="0"/>
              <a:t>프로세서 코어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589922-41DA-450B-889C-A7F76D8699FA}"/>
              </a:ext>
            </a:extLst>
          </p:cNvPr>
          <p:cNvSpPr txBox="1"/>
          <p:nvPr/>
        </p:nvSpPr>
        <p:spPr>
          <a:xfrm>
            <a:off x="1257300" y="5360670"/>
            <a:ext cx="6652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코어</a:t>
            </a:r>
            <a:r>
              <a:rPr lang="en-US" altLang="ko-KR" dirty="0"/>
              <a:t>(</a:t>
            </a:r>
            <a:r>
              <a:rPr lang="en-US" altLang="ko-KR" dirty="0" err="1"/>
              <a:t>cpu</a:t>
            </a:r>
            <a:r>
              <a:rPr lang="en-US" altLang="ko-KR" dirty="0"/>
              <a:t>) </a:t>
            </a:r>
            <a:r>
              <a:rPr lang="ko-KR" altLang="en-US" dirty="0"/>
              <a:t>각각 </a:t>
            </a:r>
            <a:r>
              <a:rPr lang="en-US" altLang="ko-KR" dirty="0"/>
              <a:t>L1,L2</a:t>
            </a:r>
            <a:r>
              <a:rPr lang="ko-KR" altLang="en-US" dirty="0"/>
              <a:t>캐시와 전체적 코어에서의 </a:t>
            </a:r>
            <a:r>
              <a:rPr lang="ko-KR" altLang="en-US" dirty="0" err="1"/>
              <a:t>메인메모리와</a:t>
            </a:r>
            <a:r>
              <a:rPr lang="ko-KR" altLang="en-US" dirty="0"/>
              <a:t> 상위 수준의 캐시</a:t>
            </a:r>
            <a:r>
              <a:rPr lang="en-US" altLang="ko-KR" dirty="0"/>
              <a:t>(L3)</a:t>
            </a:r>
            <a:r>
              <a:rPr lang="ko-KR" altLang="en-US" dirty="0"/>
              <a:t>를 공유하는 구조를 가짐</a:t>
            </a:r>
          </a:p>
        </p:txBody>
      </p:sp>
    </p:spTree>
    <p:extLst>
      <p:ext uri="{BB962C8B-B14F-4D97-AF65-F5344CB8AC3E}">
        <p14:creationId xmlns:p14="http://schemas.microsoft.com/office/powerpoint/2010/main" val="237046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7861-F9BF-48B5-963B-925B5E70E7CA}"/>
              </a:ext>
            </a:extLst>
          </p:cNvPr>
          <p:cNvSpPr txBox="1"/>
          <p:nvPr/>
        </p:nvSpPr>
        <p:spPr>
          <a:xfrm>
            <a:off x="2406144" y="89417"/>
            <a:ext cx="75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1.9.2 Concurrency and Parallelism</a:t>
            </a:r>
            <a:endParaRPr kumimoji="1" lang="ko-Kore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96688-7552-4E0F-A4C7-65F87607D782}"/>
              </a:ext>
            </a:extLst>
          </p:cNvPr>
          <p:cNvSpPr txBox="1"/>
          <p:nvPr/>
        </p:nvSpPr>
        <p:spPr>
          <a:xfrm>
            <a:off x="1348740" y="847041"/>
            <a:ext cx="6892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멀티쓰레딩</a:t>
            </a:r>
            <a:r>
              <a:rPr lang="en-US" altLang="ko-KR" b="1" dirty="0"/>
              <a:t>(</a:t>
            </a:r>
            <a:r>
              <a:rPr lang="ko-KR" altLang="en-US" b="1" dirty="0" err="1"/>
              <a:t>하이퍼쓰레딩</a:t>
            </a:r>
            <a:r>
              <a:rPr lang="en-US" altLang="ko-KR" b="1" dirty="0"/>
              <a:t>)-</a:t>
            </a:r>
            <a:r>
              <a:rPr lang="ko-KR" altLang="en-US" b="1" dirty="0"/>
              <a:t>하나의 </a:t>
            </a:r>
            <a:r>
              <a:rPr lang="en-US" altLang="ko-KR" b="1" dirty="0"/>
              <a:t>CPU</a:t>
            </a:r>
            <a:r>
              <a:rPr lang="ko-KR" altLang="en-US" b="1" dirty="0"/>
              <a:t>가 여러 개의 제어 흐름을 실행할 수 있게 해주는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B7C2A-EEEE-41D7-89AB-9650CE79618E}"/>
              </a:ext>
            </a:extLst>
          </p:cNvPr>
          <p:cNvSpPr txBox="1"/>
          <p:nvPr/>
        </p:nvSpPr>
        <p:spPr>
          <a:xfrm>
            <a:off x="1348740" y="1630947"/>
            <a:ext cx="6320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프로세서</a:t>
            </a:r>
            <a:r>
              <a:rPr lang="en-US" altLang="ko-KR" dirty="0"/>
              <a:t>-</a:t>
            </a:r>
            <a:r>
              <a:rPr lang="ko-KR" altLang="en-US" dirty="0"/>
              <a:t>쓰레드들 간의 전환을 하는 데 약 </a:t>
            </a:r>
            <a:r>
              <a:rPr lang="en-US" altLang="ko-KR" dirty="0"/>
              <a:t>2</a:t>
            </a:r>
            <a:r>
              <a:rPr lang="ko-KR" altLang="en-US" dirty="0"/>
              <a:t>만 클럭 사이클리 요구됨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하이퍼쓰레드</a:t>
            </a:r>
            <a:r>
              <a:rPr lang="ko-KR" altLang="en-US" dirty="0"/>
              <a:t> 프로세서</a:t>
            </a:r>
            <a:r>
              <a:rPr lang="en-US" altLang="ko-KR" dirty="0"/>
              <a:t>- </a:t>
            </a:r>
            <a:r>
              <a:rPr lang="ko-KR" altLang="en-US" dirty="0"/>
              <a:t>매 사이클마다 실행할 스레드를 결정함</a:t>
            </a:r>
            <a:r>
              <a:rPr lang="en-US" altLang="ko-KR" dirty="0"/>
              <a:t>-&gt;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어느 쓰레드가 캐시에 로딩하기 위해 대기해야 한다면</a:t>
            </a:r>
            <a:r>
              <a:rPr lang="en-US" altLang="ko-KR" dirty="0"/>
              <a:t>, CPU</a:t>
            </a:r>
            <a:r>
              <a:rPr lang="ko-KR" altLang="en-US" dirty="0"/>
              <a:t>는 다른 쓰레드를 실행할 수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AD585-CA33-48CC-AE34-F08598DF9C63}"/>
              </a:ext>
            </a:extLst>
          </p:cNvPr>
          <p:cNvSpPr txBox="1"/>
          <p:nvPr/>
        </p:nvSpPr>
        <p:spPr>
          <a:xfrm>
            <a:off x="1280160" y="3522848"/>
            <a:ext cx="645795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보충 설명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토의가 필요할 것 같음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err="1"/>
              <a:t>하이퍼쓰레드가</a:t>
            </a:r>
            <a:r>
              <a:rPr lang="ko-KR" altLang="en-US" dirty="0"/>
              <a:t> 아니라면</a:t>
            </a:r>
            <a:r>
              <a:rPr lang="en-US" altLang="ko-KR" dirty="0"/>
              <a:t>=</a:t>
            </a:r>
            <a:r>
              <a:rPr lang="ko-KR" altLang="en-US" dirty="0"/>
              <a:t>즉 코어는 여러 개이지만 각 코어가 </a:t>
            </a:r>
            <a:r>
              <a:rPr lang="en-US" altLang="ko-KR" dirty="0"/>
              <a:t>1</a:t>
            </a:r>
            <a:r>
              <a:rPr lang="ko-KR" altLang="en-US" dirty="0"/>
              <a:t>개의 쓰레드만 지원한다는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하나의 프로그램을 다른 코어의 쓰레드에 넘기기 위해 </a:t>
            </a:r>
            <a:r>
              <a:rPr lang="en-US" altLang="ko-KR" dirty="0"/>
              <a:t>2</a:t>
            </a:r>
            <a:r>
              <a:rPr lang="ko-KR" altLang="en-US" dirty="0" err="1"/>
              <a:t>만클럭</a:t>
            </a:r>
            <a:r>
              <a:rPr lang="ko-KR" altLang="en-US" dirty="0"/>
              <a:t> 사이클이 요구되는 반면</a:t>
            </a:r>
            <a:r>
              <a:rPr lang="en-US" altLang="ko-KR" dirty="0"/>
              <a:t>, </a:t>
            </a:r>
            <a:r>
              <a:rPr lang="ko-KR" altLang="en-US" dirty="0"/>
              <a:t>하나의 코어의 여러 개의 쓰레드가 있다면 바로 그 코어 내의 다른 쓰레드에 </a:t>
            </a:r>
            <a:r>
              <a:rPr lang="ko-KR" altLang="en-US" dirty="0" err="1"/>
              <a:t>테스크를</a:t>
            </a:r>
            <a:r>
              <a:rPr lang="ko-KR" altLang="en-US" dirty="0"/>
              <a:t> 넘길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959E-BA9A-4843-B991-743501987E83}"/>
              </a:ext>
            </a:extLst>
          </p:cNvPr>
          <p:cNvSpPr txBox="1"/>
          <p:nvPr/>
        </p:nvSpPr>
        <p:spPr>
          <a:xfrm>
            <a:off x="1280160" y="5681090"/>
            <a:ext cx="8492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B050"/>
                </a:solidFill>
                <a:effectLst/>
                <a:latin typeface="나눔고딕"/>
              </a:rPr>
              <a:t>#CPU</a:t>
            </a:r>
            <a:r>
              <a:rPr lang="ko-KR" altLang="en-US" b="0" i="0" dirty="0">
                <a:solidFill>
                  <a:srgbClr val="00B050"/>
                </a:solidFill>
                <a:effectLst/>
                <a:latin typeface="나눔고딕"/>
              </a:rPr>
              <a:t>가 일정한 속도로 작동하기 위해서는 일정한 간격으로 전기적 진동</a:t>
            </a:r>
            <a:r>
              <a:rPr lang="en-US" altLang="ko-KR" b="0" i="0" dirty="0">
                <a:solidFill>
                  <a:srgbClr val="00B050"/>
                </a:solidFill>
                <a:effectLst/>
                <a:latin typeface="나눔고딕"/>
              </a:rPr>
              <a:t>(pulse)</a:t>
            </a:r>
            <a:r>
              <a:rPr lang="ko-KR" altLang="en-US" b="0" i="0" dirty="0">
                <a:solidFill>
                  <a:srgbClr val="00B050"/>
                </a:solidFill>
                <a:effectLst/>
                <a:latin typeface="나눔고딕"/>
              </a:rPr>
              <a:t>을 공급받아야 한다</a:t>
            </a:r>
            <a:r>
              <a:rPr lang="en-US" altLang="ko-KR" b="0" i="0" dirty="0">
                <a:solidFill>
                  <a:srgbClr val="00B050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00B050"/>
                </a:solidFill>
                <a:effectLst/>
                <a:latin typeface="나눔고딕"/>
              </a:rPr>
              <a:t>이런 장치를 클럭이라고 하며 </a:t>
            </a:r>
            <a:r>
              <a:rPr lang="en-US" altLang="ko-KR" b="0" i="0" dirty="0">
                <a:solidFill>
                  <a:srgbClr val="00B050"/>
                </a:solidFill>
                <a:effectLst/>
                <a:latin typeface="나눔고딕"/>
              </a:rPr>
              <a:t>1</a:t>
            </a:r>
            <a:r>
              <a:rPr lang="ko-KR" altLang="en-US" b="0" i="0" dirty="0">
                <a:solidFill>
                  <a:srgbClr val="00B050"/>
                </a:solidFill>
                <a:effectLst/>
                <a:latin typeface="나눔고딕"/>
              </a:rPr>
              <a:t>초에 </a:t>
            </a:r>
            <a:r>
              <a:rPr lang="en-US" altLang="ko-KR" b="0" i="0" dirty="0">
                <a:solidFill>
                  <a:srgbClr val="00B050"/>
                </a:solidFill>
                <a:effectLst/>
                <a:latin typeface="나눔고딕"/>
              </a:rPr>
              <a:t>1</a:t>
            </a:r>
            <a:r>
              <a:rPr lang="ko-KR" altLang="en-US" b="0" i="0" dirty="0">
                <a:solidFill>
                  <a:srgbClr val="00B050"/>
                </a:solidFill>
                <a:effectLst/>
                <a:latin typeface="나눔고딕"/>
              </a:rPr>
              <a:t>번 작동하는 것을 </a:t>
            </a:r>
            <a:r>
              <a:rPr lang="en-US" altLang="ko-KR" b="0" i="0" dirty="0">
                <a:solidFill>
                  <a:srgbClr val="00B050"/>
                </a:solidFill>
                <a:effectLst/>
                <a:latin typeface="나눔고딕"/>
              </a:rPr>
              <a:t>1Hz</a:t>
            </a:r>
            <a:r>
              <a:rPr lang="ko-KR" altLang="en-US" b="0" i="0" dirty="0">
                <a:solidFill>
                  <a:srgbClr val="00B050"/>
                </a:solidFill>
                <a:effectLst/>
                <a:latin typeface="나눔고딕"/>
              </a:rPr>
              <a:t>라고 한다</a:t>
            </a:r>
            <a:r>
              <a:rPr lang="en-US" altLang="ko-KR" b="0" i="0" dirty="0">
                <a:solidFill>
                  <a:srgbClr val="00B050"/>
                </a:solidFill>
                <a:effectLst/>
                <a:latin typeface="나눔고딕"/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18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7861-F9BF-48B5-963B-925B5E70E7CA}"/>
              </a:ext>
            </a:extLst>
          </p:cNvPr>
          <p:cNvSpPr txBox="1"/>
          <p:nvPr/>
        </p:nvSpPr>
        <p:spPr>
          <a:xfrm>
            <a:off x="2406144" y="89417"/>
            <a:ext cx="75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1.9.2 Concurrency and Parallelism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04C5A-F84F-4D41-BFB5-9149B580A7A9}"/>
              </a:ext>
            </a:extLst>
          </p:cNvPr>
          <p:cNvSpPr txBox="1"/>
          <p:nvPr/>
        </p:nvSpPr>
        <p:spPr>
          <a:xfrm>
            <a:off x="1162755" y="820045"/>
            <a:ext cx="461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</a:t>
            </a:r>
            <a:r>
              <a:rPr lang="ko-KR" altLang="en-US" sz="2800" b="1" dirty="0" err="1"/>
              <a:t>인스트럭션</a:t>
            </a:r>
            <a:r>
              <a:rPr lang="ko-KR" altLang="en-US" sz="2800" b="1" dirty="0"/>
              <a:t> 수준 </a:t>
            </a:r>
            <a:r>
              <a:rPr lang="ko-KR" altLang="en-US" sz="2800" b="1" dirty="0" err="1"/>
              <a:t>병렬성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100EE-9644-4B07-BA39-CDDDA38E5930}"/>
              </a:ext>
            </a:extLst>
          </p:cNvPr>
          <p:cNvSpPr txBox="1"/>
          <p:nvPr/>
        </p:nvSpPr>
        <p:spPr>
          <a:xfrm>
            <a:off x="1074420" y="1657350"/>
            <a:ext cx="716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최근의 프로세서들은 훨씬 낮은 수준에서의 추상화로 여러 개의 </a:t>
            </a:r>
            <a:r>
              <a:rPr lang="ko-KR" altLang="en-US" dirty="0" err="1"/>
              <a:t>인스트럭션을</a:t>
            </a:r>
            <a:r>
              <a:rPr lang="ko-KR" altLang="en-US" dirty="0"/>
              <a:t> 한 번에 실행할 수 있는 특성을 말함</a:t>
            </a:r>
            <a:endParaRPr lang="en-US" altLang="ko-KR" dirty="0"/>
          </a:p>
          <a:p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 err="1">
                <a:solidFill>
                  <a:srgbClr val="00B050"/>
                </a:solidFill>
              </a:rPr>
              <a:t>인스트럭션</a:t>
            </a:r>
            <a:r>
              <a:rPr lang="ko-KR" altLang="en-US" dirty="0">
                <a:solidFill>
                  <a:srgbClr val="00B050"/>
                </a:solidFill>
              </a:rPr>
              <a:t> 수준에서의 추상화가 너 낮은 수준에서의 추상화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2F861-C1CE-47B1-BFEA-E4A388AD220D}"/>
              </a:ext>
            </a:extLst>
          </p:cNvPr>
          <p:cNvSpPr txBox="1"/>
          <p:nvPr/>
        </p:nvSpPr>
        <p:spPr>
          <a:xfrm>
            <a:off x="1162755" y="2894765"/>
            <a:ext cx="671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초기 프로세서</a:t>
            </a:r>
            <a:r>
              <a:rPr lang="en-US" altLang="ko-KR" dirty="0"/>
              <a:t>-</a:t>
            </a:r>
            <a:r>
              <a:rPr lang="en-US" altLang="ko-KR" b="1" dirty="0"/>
              <a:t>1</a:t>
            </a:r>
            <a:r>
              <a:rPr lang="ko-KR" altLang="en-US" b="1" dirty="0"/>
              <a:t>개의 </a:t>
            </a:r>
            <a:r>
              <a:rPr lang="ko-KR" altLang="en-US" b="1" dirty="0" err="1"/>
              <a:t>인스트럭션</a:t>
            </a:r>
            <a:r>
              <a:rPr lang="ko-KR" altLang="en-US" b="1" dirty="0"/>
              <a:t> 처리</a:t>
            </a:r>
            <a:r>
              <a:rPr lang="en-US" altLang="ko-KR" b="1" dirty="0"/>
              <a:t>=3.1</a:t>
            </a:r>
            <a:r>
              <a:rPr lang="ko-KR" altLang="en-US" b="1" dirty="0"/>
              <a:t>사이클</a:t>
            </a:r>
            <a:endParaRPr lang="en-US" altLang="ko-KR" b="1" dirty="0"/>
          </a:p>
          <a:p>
            <a:r>
              <a:rPr lang="ko-KR" altLang="en-US" dirty="0"/>
              <a:t>최근 프로세서</a:t>
            </a:r>
            <a:r>
              <a:rPr lang="en-US" altLang="ko-KR" dirty="0"/>
              <a:t>-</a:t>
            </a:r>
            <a:r>
              <a:rPr lang="en-US" altLang="ko-KR" b="1" dirty="0"/>
              <a:t>2.4</a:t>
            </a:r>
            <a:r>
              <a:rPr lang="ko-KR" altLang="en-US" b="1" dirty="0"/>
              <a:t>개의 </a:t>
            </a:r>
            <a:r>
              <a:rPr lang="ko-KR" altLang="en-US" b="1" dirty="0" err="1"/>
              <a:t>인스트럭션</a:t>
            </a:r>
            <a:r>
              <a:rPr lang="en-US" altLang="ko-KR" b="1" dirty="0"/>
              <a:t>=1</a:t>
            </a:r>
            <a:r>
              <a:rPr lang="ko-KR" altLang="en-US" b="1" dirty="0"/>
              <a:t>사이클</a:t>
            </a:r>
            <a:endParaRPr lang="en-US" altLang="ko-KR" b="1" dirty="0"/>
          </a:p>
          <a:p>
            <a:r>
              <a:rPr lang="ko-KR" altLang="en-US" b="1" dirty="0"/>
              <a:t>더 나아가 한 번에 </a:t>
            </a:r>
            <a:r>
              <a:rPr lang="en-US" altLang="ko-KR" b="1" dirty="0"/>
              <a:t>100</a:t>
            </a:r>
            <a:r>
              <a:rPr lang="ko-KR" altLang="en-US" b="1" dirty="0"/>
              <a:t>개의 </a:t>
            </a:r>
            <a:r>
              <a:rPr lang="ko-KR" altLang="en-US" b="1" dirty="0" err="1"/>
              <a:t>인스트럭션까지</a:t>
            </a:r>
            <a:r>
              <a:rPr lang="ko-KR" altLang="en-US" b="1" dirty="0"/>
              <a:t> 처리 가능</a:t>
            </a:r>
            <a:endParaRPr lang="en-US" altLang="ko-KR" b="1" dirty="0"/>
          </a:p>
          <a:p>
            <a:r>
              <a:rPr lang="en-US" altLang="ko-KR" b="1" dirty="0"/>
              <a:t>-&gt;</a:t>
            </a:r>
            <a:r>
              <a:rPr lang="ko-KR" altLang="en-US" b="1" dirty="0"/>
              <a:t>이렇게 높은 병렬성으로 더 빠른 컴퓨팅능력을 </a:t>
            </a:r>
            <a:r>
              <a:rPr lang="ko-KR" altLang="en-US" b="1" dirty="0" err="1"/>
              <a:t>가질수</a:t>
            </a:r>
            <a:r>
              <a:rPr lang="ko-KR" altLang="en-US" b="1" dirty="0"/>
              <a:t> 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EEF57-19C1-4298-9F12-8DBF7AAB3FDC}"/>
              </a:ext>
            </a:extLst>
          </p:cNvPr>
          <p:cNvSpPr txBox="1"/>
          <p:nvPr/>
        </p:nvSpPr>
        <p:spPr>
          <a:xfrm>
            <a:off x="1114735" y="4277320"/>
            <a:ext cx="7078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장에서 </a:t>
            </a:r>
            <a:r>
              <a:rPr lang="ko-KR" altLang="en-US" dirty="0" err="1"/>
              <a:t>파이프라이닝</a:t>
            </a:r>
            <a:r>
              <a:rPr lang="ko-KR" altLang="en-US" dirty="0"/>
              <a:t> 기법</a:t>
            </a:r>
            <a:r>
              <a:rPr lang="en-US" altLang="ko-KR" dirty="0"/>
              <a:t>-</a:t>
            </a:r>
            <a:r>
              <a:rPr lang="ko-KR" altLang="en-US" dirty="0"/>
              <a:t>하나의 </a:t>
            </a:r>
            <a:r>
              <a:rPr lang="ko-KR" altLang="en-US" dirty="0" err="1"/>
              <a:t>인스트럭션을</a:t>
            </a:r>
            <a:r>
              <a:rPr lang="ko-KR" altLang="en-US" dirty="0"/>
              <a:t> 실행하기 위해 요구되는 일들을 배움</a:t>
            </a:r>
            <a:r>
              <a:rPr lang="en-US" altLang="ko-KR" dirty="0"/>
              <a:t>-&gt;</a:t>
            </a:r>
            <a:r>
              <a:rPr lang="ko-KR" altLang="en-US" dirty="0"/>
              <a:t>이런 일련의 과정이 병렬로 </a:t>
            </a:r>
            <a:r>
              <a:rPr lang="ko-KR" altLang="en-US" dirty="0" err="1"/>
              <a:t>동장할</a:t>
            </a:r>
            <a:r>
              <a:rPr lang="ko-KR" altLang="en-US" dirty="0"/>
              <a:t> 수 있음 역시 배움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9390D-FEEE-4192-B94E-EDF3B3535574}"/>
              </a:ext>
            </a:extLst>
          </p:cNvPr>
          <p:cNvSpPr txBox="1"/>
          <p:nvPr/>
        </p:nvSpPr>
        <p:spPr>
          <a:xfrm>
            <a:off x="1114735" y="5532120"/>
            <a:ext cx="8864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슈퍼스케일러</a:t>
            </a:r>
            <a:r>
              <a:rPr lang="en-US" altLang="ko-KR" dirty="0"/>
              <a:t>=</a:t>
            </a:r>
            <a:r>
              <a:rPr lang="ko-KR" altLang="en-US" dirty="0"/>
              <a:t> 한 사이클당 한 개 이상의 </a:t>
            </a:r>
            <a:r>
              <a:rPr lang="ko-KR" altLang="en-US" dirty="0" err="1"/>
              <a:t>인스트럭션을</a:t>
            </a:r>
            <a:r>
              <a:rPr lang="ko-KR" altLang="en-US" dirty="0"/>
              <a:t> 실행할 수 있는 프로세서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장에서는 이에 대해 배우며</a:t>
            </a:r>
            <a:r>
              <a:rPr lang="en-US" altLang="ko-KR" dirty="0"/>
              <a:t>, </a:t>
            </a:r>
            <a:r>
              <a:rPr lang="ko-KR" altLang="en-US" dirty="0"/>
              <a:t>이를 통해 작성한 코드가 높은 병렬성을 가져 더 빨리 동작하게 될 것</a:t>
            </a:r>
          </a:p>
        </p:txBody>
      </p:sp>
    </p:spTree>
    <p:extLst>
      <p:ext uri="{BB962C8B-B14F-4D97-AF65-F5344CB8AC3E}">
        <p14:creationId xmlns:p14="http://schemas.microsoft.com/office/powerpoint/2010/main" val="257444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7861-F9BF-48B5-963B-925B5E70E7CA}"/>
              </a:ext>
            </a:extLst>
          </p:cNvPr>
          <p:cNvSpPr txBox="1"/>
          <p:nvPr/>
        </p:nvSpPr>
        <p:spPr>
          <a:xfrm>
            <a:off x="2406144" y="89417"/>
            <a:ext cx="75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1.9.2 Concurrency and Parallelism</a:t>
            </a: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07C97-96AC-4ED2-B2E6-326827AEE390}"/>
              </a:ext>
            </a:extLst>
          </p:cNvPr>
          <p:cNvSpPr txBox="1"/>
          <p:nvPr/>
        </p:nvSpPr>
        <p:spPr>
          <a:xfrm>
            <a:off x="1162755" y="820045"/>
            <a:ext cx="785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</a:t>
            </a:r>
            <a:r>
              <a:rPr lang="ko-KR" altLang="en-US" sz="2800" b="1" dirty="0"/>
              <a:t>싱글 </a:t>
            </a:r>
            <a:r>
              <a:rPr lang="ko-KR" altLang="en-US" sz="2800" b="1" dirty="0" err="1"/>
              <a:t>인스트럭션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다중 데이터 </a:t>
            </a:r>
            <a:r>
              <a:rPr lang="ko-KR" altLang="en-US" sz="2800" b="1" dirty="0" err="1"/>
              <a:t>병렬성</a:t>
            </a:r>
            <a:r>
              <a:rPr lang="en-US" altLang="ko-KR" sz="2800" b="1" dirty="0"/>
              <a:t>(SIMD)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C791F-B67A-4908-BEA5-013FF0AB761B}"/>
              </a:ext>
            </a:extLst>
          </p:cNvPr>
          <p:cNvSpPr txBox="1"/>
          <p:nvPr/>
        </p:nvSpPr>
        <p:spPr>
          <a:xfrm>
            <a:off x="1325880" y="1748790"/>
            <a:ext cx="7063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최신 프로세서들은 </a:t>
            </a:r>
            <a:r>
              <a:rPr lang="en-US" altLang="ko-KR" dirty="0"/>
              <a:t>SIMD</a:t>
            </a:r>
            <a:r>
              <a:rPr lang="ko-KR" altLang="en-US" dirty="0"/>
              <a:t>라는 모드로 한 개의 </a:t>
            </a:r>
            <a:r>
              <a:rPr lang="ko-KR" altLang="en-US" dirty="0" err="1"/>
              <a:t>인스트럭션이</a:t>
            </a:r>
            <a:r>
              <a:rPr lang="ko-KR" altLang="en-US" dirty="0"/>
              <a:t> 병렬로 다수의 연산을 수행할 수 있는 특수 하드 </a:t>
            </a:r>
            <a:r>
              <a:rPr lang="ko-KR" altLang="en-US" dirty="0" err="1"/>
              <a:t>웨어를</a:t>
            </a:r>
            <a:r>
              <a:rPr lang="ko-KR" altLang="en-US" dirty="0"/>
              <a:t> 가지고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장에서는 이러한 형태의 프로그래밍 기법에 대해 배움</a:t>
            </a:r>
          </a:p>
        </p:txBody>
      </p:sp>
    </p:spTree>
    <p:extLst>
      <p:ext uri="{BB962C8B-B14F-4D97-AF65-F5344CB8AC3E}">
        <p14:creationId xmlns:p14="http://schemas.microsoft.com/office/powerpoint/2010/main" val="45478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C7861-F9BF-48B5-963B-925B5E70E7CA}"/>
              </a:ext>
            </a:extLst>
          </p:cNvPr>
          <p:cNvSpPr txBox="1"/>
          <p:nvPr/>
        </p:nvSpPr>
        <p:spPr>
          <a:xfrm>
            <a:off x="902970" y="89417"/>
            <a:ext cx="10469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1.9.3 The Importance of Abstractions in Computer Systems </a:t>
            </a:r>
            <a:endParaRPr kumimoji="1" lang="ko-Kore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6188B-1252-47BD-96EC-7ACFAAC669C9}"/>
              </a:ext>
            </a:extLst>
          </p:cNvPr>
          <p:cNvSpPr txBox="1"/>
          <p:nvPr/>
        </p:nvSpPr>
        <p:spPr>
          <a:xfrm>
            <a:off x="1783080" y="994410"/>
            <a:ext cx="477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1.9.3 </a:t>
            </a:r>
            <a:r>
              <a:rPr lang="ko-KR" altLang="en-US" dirty="0"/>
              <a:t>컴퓨터 시스템에서 추상화의 중요성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B2598-12B6-4A32-A67A-04C4F3B86132}"/>
              </a:ext>
            </a:extLst>
          </p:cNvPr>
          <p:cNvSpPr txBox="1"/>
          <p:nvPr/>
        </p:nvSpPr>
        <p:spPr>
          <a:xfrm>
            <a:off x="1786890" y="1669911"/>
            <a:ext cx="8618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=</a:t>
            </a:r>
            <a:r>
              <a:rPr lang="ko-KR" altLang="en-US" dirty="0"/>
              <a:t>입출력 장치의 추상화</a:t>
            </a:r>
            <a:endParaRPr lang="en-US" altLang="ko-KR" dirty="0"/>
          </a:p>
          <a:p>
            <a:r>
              <a:rPr lang="ko-KR" altLang="en-US" dirty="0"/>
              <a:t>가상메모리</a:t>
            </a:r>
            <a:r>
              <a:rPr lang="en-US" altLang="ko-KR" dirty="0"/>
              <a:t>=</a:t>
            </a:r>
            <a:r>
              <a:rPr lang="ko-KR" altLang="en-US" dirty="0"/>
              <a:t>프로그램 메모리의 추상화</a:t>
            </a:r>
            <a:endParaRPr lang="en-US" altLang="ko-KR" dirty="0"/>
          </a:p>
          <a:p>
            <a:r>
              <a:rPr lang="ko-KR" altLang="en-US" dirty="0"/>
              <a:t>프로세스</a:t>
            </a:r>
            <a:r>
              <a:rPr lang="en-US" altLang="ko-KR" dirty="0"/>
              <a:t>=</a:t>
            </a:r>
            <a:r>
              <a:rPr lang="ko-KR" altLang="en-US" dirty="0"/>
              <a:t>실행 중인 프로그램의 추상화</a:t>
            </a:r>
            <a:endParaRPr lang="en-US" altLang="ko-KR" dirty="0"/>
          </a:p>
          <a:p>
            <a:r>
              <a:rPr lang="ko-KR" altLang="en-US" dirty="0"/>
              <a:t>가상머신</a:t>
            </a:r>
            <a:r>
              <a:rPr lang="en-US" altLang="ko-KR" dirty="0"/>
              <a:t>=</a:t>
            </a:r>
            <a:r>
              <a:rPr lang="ko-KR" altLang="en-US" dirty="0"/>
              <a:t>운영체제</a:t>
            </a:r>
            <a:r>
              <a:rPr lang="en-US" altLang="ko-KR" dirty="0"/>
              <a:t>,</a:t>
            </a:r>
            <a:r>
              <a:rPr lang="ko-KR" altLang="en-US" dirty="0"/>
              <a:t>프로세서</a:t>
            </a:r>
            <a:r>
              <a:rPr lang="en-US" altLang="ko-KR" dirty="0"/>
              <a:t>,</a:t>
            </a:r>
            <a:r>
              <a:rPr lang="ko-KR" altLang="en-US" dirty="0"/>
              <a:t>프로그램 모두를 포함하는 컴퓨터 전체의 추상화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25BB6-E2F0-4EAF-8C0E-AB50C997B2C1}"/>
              </a:ext>
            </a:extLst>
          </p:cNvPr>
          <p:cNvSpPr txBox="1"/>
          <p:nvPr/>
        </p:nvSpPr>
        <p:spPr>
          <a:xfrm>
            <a:off x="1783080" y="3314700"/>
            <a:ext cx="8252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추상화를 통해 컴퓨터 내부의 동작을 고려하지 않으면서 코드를 사용할 수 있도록 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추상화를 통해 만들어진 </a:t>
            </a:r>
            <a:r>
              <a:rPr lang="en-US" altLang="ko-KR" dirty="0"/>
              <a:t>API</a:t>
            </a:r>
            <a:r>
              <a:rPr lang="ko-KR" altLang="en-US" dirty="0"/>
              <a:t>를 통해 프로그래머가 편리하게 코드를 작성할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5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F05D3-AEC5-2B40-91E1-F9A27D14A48F}"/>
              </a:ext>
            </a:extLst>
          </p:cNvPr>
          <p:cNvSpPr txBox="1"/>
          <p:nvPr/>
        </p:nvSpPr>
        <p:spPr>
          <a:xfrm>
            <a:off x="5531015" y="150972"/>
            <a:ext cx="1287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/>
              <a:t>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6A5B8-4FF3-D045-BF89-6C5705E347A5}"/>
              </a:ext>
            </a:extLst>
          </p:cNvPr>
          <p:cNvSpPr txBox="1"/>
          <p:nvPr/>
        </p:nvSpPr>
        <p:spPr>
          <a:xfrm>
            <a:off x="1050323" y="2044621"/>
            <a:ext cx="9120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/>
              <a:t>1.8</a:t>
            </a:r>
            <a:r>
              <a:rPr kumimoji="1" lang="ko-KR" altLang="en-US" sz="2400" dirty="0"/>
              <a:t> 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1.8 Systems Communicate with Other Systems Using Networks</a:t>
            </a:r>
            <a:r>
              <a:rPr kumimoji="1" lang="ko-KR" altLang="en-US" sz="2400" dirty="0"/>
              <a:t>︎</a:t>
            </a:r>
            <a:endParaRPr kumimoji="1" lang="ko-Kore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EA0D2D-185E-B14F-A8E0-D42FF0F51454}"/>
              </a:ext>
            </a:extLst>
          </p:cNvPr>
          <p:cNvSpPr txBox="1"/>
          <p:nvPr/>
        </p:nvSpPr>
        <p:spPr>
          <a:xfrm>
            <a:off x="1050324" y="2765432"/>
            <a:ext cx="525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/>
              <a:t>◼︎ </a:t>
            </a:r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</a:t>
            </a:r>
            <a:r>
              <a:rPr kumimoji="1" lang="ko-KR" altLang="en-US" sz="2400" dirty="0"/>
              <a:t>︎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66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2280356" y="89417"/>
            <a:ext cx="826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1.8 Systems Communicate with Other Systems Using Networks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484FE7-72FC-3646-BD84-C196F1B9C7B1}"/>
              </a:ext>
            </a:extLst>
          </p:cNvPr>
          <p:cNvSpPr/>
          <p:nvPr/>
        </p:nvSpPr>
        <p:spPr>
          <a:xfrm>
            <a:off x="1309511" y="1403210"/>
            <a:ext cx="8400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비슷하게</a:t>
            </a:r>
            <a:r>
              <a:rPr lang="en-US" altLang="ko-KR" dirty="0"/>
              <a:t>, </a:t>
            </a:r>
            <a:r>
              <a:rPr lang="ko-KR" altLang="en-US" dirty="0"/>
              <a:t>최신 시스템들은 다른 </a:t>
            </a:r>
            <a:r>
              <a:rPr lang="ko-KR" altLang="en-US" dirty="0" err="1"/>
              <a:t>세스템과</a:t>
            </a:r>
            <a:r>
              <a:rPr lang="ko-KR" altLang="en-US" dirty="0"/>
              <a:t> 연결된다고 생각할 수 있음</a:t>
            </a:r>
            <a:r>
              <a:rPr lang="en-US" altLang="ko-KR" dirty="0"/>
              <a:t>-by</a:t>
            </a:r>
            <a:r>
              <a:rPr lang="ko-KR" altLang="en-US" dirty="0"/>
              <a:t> 네트워크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96F1B-6128-43C0-A0DE-0F25DC141173}"/>
              </a:ext>
            </a:extLst>
          </p:cNvPr>
          <p:cNvSpPr txBox="1"/>
          <p:nvPr/>
        </p:nvSpPr>
        <p:spPr>
          <a:xfrm>
            <a:off x="1309511" y="911470"/>
            <a:ext cx="625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</a:t>
            </a:r>
            <a:r>
              <a:rPr lang="en-US" altLang="ko-KR" dirty="0"/>
              <a:t>-</a:t>
            </a:r>
            <a:r>
              <a:rPr lang="ko-KR" altLang="en-US" dirty="0"/>
              <a:t>하드웨어와 소프트웨어의 분리된 집합체로 인지됨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8DEA0777-1320-4F62-8464-069AC94262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09" t="42811" r="31867" b="22573"/>
          <a:stretch>
            <a:fillRect/>
          </a:stretch>
        </p:blipFill>
        <p:spPr>
          <a:xfrm>
            <a:off x="1155727" y="1854862"/>
            <a:ext cx="6407829" cy="362150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4EA9AD-37BC-49A7-A4D3-B2D0D437FF46}"/>
              </a:ext>
            </a:extLst>
          </p:cNvPr>
          <p:cNvSpPr txBox="1"/>
          <p:nvPr/>
        </p:nvSpPr>
        <p:spPr>
          <a:xfrm>
            <a:off x="1309511" y="5522087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시스템이 메인 메모리로부터 일련의 바이트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복사할 때</a:t>
            </a:r>
            <a:r>
              <a:rPr lang="en-US" altLang="ko-KR" dirty="0"/>
              <a:t>, </a:t>
            </a:r>
            <a:r>
              <a:rPr lang="ko-KR" altLang="en-US" dirty="0"/>
              <a:t>사용자의 로컬디스크가 아닌 네트워크를 통해 다른 컴퓨터로 이동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11D16-1410-4B99-9C64-461AB3E48122}"/>
              </a:ext>
            </a:extLst>
          </p:cNvPr>
          <p:cNvSpPr txBox="1"/>
          <p:nvPr/>
        </p:nvSpPr>
        <p:spPr>
          <a:xfrm>
            <a:off x="1309511" y="6291896"/>
            <a:ext cx="903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원리로</a:t>
            </a:r>
            <a:r>
              <a:rPr lang="en-US" altLang="ko-KR" dirty="0"/>
              <a:t>, </a:t>
            </a:r>
            <a:r>
              <a:rPr lang="ko-KR" altLang="en-US" dirty="0"/>
              <a:t>시스템은 </a:t>
            </a:r>
            <a:r>
              <a:rPr lang="ko-KR" altLang="en-US" dirty="0" err="1"/>
              <a:t>다른컴퓨터로부터</a:t>
            </a:r>
            <a:r>
              <a:rPr lang="ko-KR" altLang="en-US" dirty="0"/>
              <a:t> 데이터를 읽어 </a:t>
            </a:r>
            <a:r>
              <a:rPr lang="ko-KR" altLang="en-US" dirty="0" err="1"/>
              <a:t>메인메모리에</a:t>
            </a:r>
            <a:r>
              <a:rPr lang="ko-KR" altLang="en-US" dirty="0"/>
              <a:t> 저장 가능</a:t>
            </a:r>
          </a:p>
        </p:txBody>
      </p:sp>
    </p:spTree>
    <p:extLst>
      <p:ext uri="{BB962C8B-B14F-4D97-AF65-F5344CB8AC3E}">
        <p14:creationId xmlns:p14="http://schemas.microsoft.com/office/powerpoint/2010/main" val="97943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DE6EF-59CA-4C38-AD32-9B7B16AF32C9}"/>
              </a:ext>
            </a:extLst>
          </p:cNvPr>
          <p:cNvSpPr txBox="1"/>
          <p:nvPr/>
        </p:nvSpPr>
        <p:spPr>
          <a:xfrm>
            <a:off x="2911373" y="101601"/>
            <a:ext cx="678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>
                <a:solidFill>
                  <a:srgbClr val="24292E"/>
                </a:solidFill>
                <a:effectLst/>
                <a:latin typeface="-apple-system"/>
              </a:rPr>
              <a:t>1.8 Systems Communicate with Other Systems Using Networks</a:t>
            </a:r>
            <a:endParaRPr kumimoji="1" lang="ko-Kore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EDFAA-9756-4830-8214-D5283B97D95F}"/>
              </a:ext>
            </a:extLst>
          </p:cNvPr>
          <p:cNvSpPr txBox="1"/>
          <p:nvPr/>
        </p:nvSpPr>
        <p:spPr>
          <a:xfrm>
            <a:off x="1478844" y="1015437"/>
            <a:ext cx="7281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  <a:r>
              <a:rPr lang="en-US" altLang="ko-KR" dirty="0"/>
              <a:t>,  </a:t>
            </a:r>
            <a:r>
              <a:rPr lang="ko-KR" altLang="en-US" dirty="0"/>
              <a:t>메신저</a:t>
            </a:r>
            <a:r>
              <a:rPr lang="en-US" altLang="ko-KR" dirty="0"/>
              <a:t>, </a:t>
            </a:r>
            <a:r>
              <a:rPr lang="ko-KR" altLang="en-US" dirty="0"/>
              <a:t>웹 페이지</a:t>
            </a:r>
            <a:r>
              <a:rPr lang="en-US" altLang="ko-KR" dirty="0"/>
              <a:t>, FTP, telnet </a:t>
            </a:r>
            <a:r>
              <a:rPr lang="ko-KR" altLang="en-US" dirty="0"/>
              <a:t>과 같은 응용프로그램이 모두 네트워크를 통해 정보를 복사하는 기능을 이용한 것</a:t>
            </a:r>
          </a:p>
        </p:txBody>
      </p:sp>
    </p:spTree>
    <p:extLst>
      <p:ext uri="{BB962C8B-B14F-4D97-AF65-F5344CB8AC3E}">
        <p14:creationId xmlns:p14="http://schemas.microsoft.com/office/powerpoint/2010/main" val="104540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630911-4F06-42A1-9C19-B487718A0813}"/>
              </a:ext>
            </a:extLst>
          </p:cNvPr>
          <p:cNvSpPr txBox="1"/>
          <p:nvPr/>
        </p:nvSpPr>
        <p:spPr>
          <a:xfrm>
            <a:off x="2235200" y="54656"/>
            <a:ext cx="8263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1.8 Systems Communicate with Other Systems Using Networks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B49D8-8D35-45BC-9F6E-43D7EA434D6C}"/>
              </a:ext>
            </a:extLst>
          </p:cNvPr>
          <p:cNvSpPr txBox="1"/>
          <p:nvPr/>
        </p:nvSpPr>
        <p:spPr>
          <a:xfrm>
            <a:off x="1061155" y="1015616"/>
            <a:ext cx="708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hello </a:t>
            </a:r>
            <a:r>
              <a:rPr lang="ko-KR" altLang="en-US" dirty="0"/>
              <a:t>예제를 다른 곳에 위치한 컴퓨터에서 실행 가능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EDBD1-B102-4523-9162-F105A7E4C877}"/>
              </a:ext>
            </a:extLst>
          </p:cNvPr>
          <p:cNvSpPr txBox="1"/>
          <p:nvPr/>
        </p:nvSpPr>
        <p:spPr>
          <a:xfrm>
            <a:off x="1061155" y="1538209"/>
            <a:ext cx="563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</a:t>
            </a:r>
            <a:r>
              <a:rPr lang="en-US" altLang="ko-KR" dirty="0"/>
              <a:t>, telnet</a:t>
            </a:r>
            <a:r>
              <a:rPr lang="ko-KR" altLang="en-US" dirty="0"/>
              <a:t>응용프로그램을 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9084C-F9EE-4BC8-ACE7-2C7EDCF268DA}"/>
              </a:ext>
            </a:extLst>
          </p:cNvPr>
          <p:cNvSpPr txBox="1"/>
          <p:nvPr/>
        </p:nvSpPr>
        <p:spPr>
          <a:xfrm>
            <a:off x="1061155" y="2103181"/>
            <a:ext cx="7089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텔넷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(telnet)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은 원격지의 컴퓨터를 </a:t>
            </a:r>
            <a:r>
              <a:rPr lang="ko-KR" altLang="en-US" b="0" i="0" u="none" strike="noStrike" dirty="0">
                <a:solidFill>
                  <a:srgbClr val="0033AC"/>
                </a:solidFill>
                <a:effectLst/>
                <a:latin typeface="나눔고딕"/>
                <a:hlinkClick r:id="rId2"/>
              </a:rPr>
              <a:t>인터넷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을 통해 접속하여 자신의 컴퓨터처럼 사용할 수 있는 원격 접속 서비스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고딕"/>
              </a:rPr>
              <a:t>텔넷을 이용하려면 원격 컴퓨터를 이용할 수 있는 사용자 계정이 있어야 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고딕"/>
              </a:rPr>
              <a:t>.</a:t>
            </a:r>
            <a:endParaRPr lang="ko-KR" altLang="en-US" dirty="0"/>
          </a:p>
        </p:txBody>
      </p:sp>
      <p:pic>
        <p:nvPicPr>
          <p:cNvPr id="1026" name="Picture 2" descr="[그림 10-7] 텔넷 접속 화면">
            <a:extLst>
              <a:ext uri="{FF2B5EF4-FFF2-40B4-BE49-F238E27FC236}">
                <a16:creationId xmlns:a16="http://schemas.microsoft.com/office/drawing/2014/main" id="{ECF15D9C-6952-49A9-BA0D-5F61B0130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55" y="3429000"/>
            <a:ext cx="6082771" cy="280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9D3107-F6CF-490C-93B6-FB1207DD7372}"/>
              </a:ext>
            </a:extLst>
          </p:cNvPr>
          <p:cNvSpPr txBox="1"/>
          <p:nvPr/>
        </p:nvSpPr>
        <p:spPr>
          <a:xfrm>
            <a:off x="7405510" y="3560078"/>
            <a:ext cx="191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텔넷 접속화면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40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1919110" y="24187"/>
            <a:ext cx="809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1.8 Systems Communicate with Other Systems Using Networks</a:t>
            </a:r>
            <a:endParaRPr kumimoji="1" lang="ko-Kore-KR" altLang="en-US" sz="240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87FB64F-750C-4AD6-9CDF-6A4292C92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5" t="77373" r="26505" b="8451"/>
          <a:stretch/>
        </p:blipFill>
        <p:spPr>
          <a:xfrm>
            <a:off x="947293" y="1591708"/>
            <a:ext cx="10297413" cy="28933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E9566-1BD7-4B7F-87CB-6CBF5FDE7732}"/>
              </a:ext>
            </a:extLst>
          </p:cNvPr>
          <p:cNvSpPr txBox="1"/>
          <p:nvPr/>
        </p:nvSpPr>
        <p:spPr>
          <a:xfrm>
            <a:off x="1174043" y="4477316"/>
            <a:ext cx="593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telnet client=</a:t>
            </a:r>
            <a:r>
              <a:rPr lang="ko-KR" altLang="en-US" dirty="0"/>
              <a:t>다른 컴퓨터에 접근하려는 사람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2BC80-40D5-41FE-8E46-A9B768CFA7A5}"/>
              </a:ext>
            </a:extLst>
          </p:cNvPr>
          <p:cNvSpPr txBox="1"/>
          <p:nvPr/>
        </p:nvSpPr>
        <p:spPr>
          <a:xfrm>
            <a:off x="1174043" y="4885788"/>
            <a:ext cx="582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telnet</a:t>
            </a:r>
            <a:r>
              <a:rPr lang="ko-KR" altLang="en-US" dirty="0"/>
              <a:t> </a:t>
            </a:r>
            <a:r>
              <a:rPr lang="en-US" altLang="ko-KR" dirty="0"/>
              <a:t>server=telnet</a:t>
            </a:r>
            <a:r>
              <a:rPr lang="ko-KR" altLang="en-US" dirty="0"/>
              <a:t>응용프로그램 서버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F63D1-1497-41E5-81FA-67E6ED6BC9E0}"/>
              </a:ext>
            </a:extLst>
          </p:cNvPr>
          <p:cNvSpPr txBox="1"/>
          <p:nvPr/>
        </p:nvSpPr>
        <p:spPr>
          <a:xfrm>
            <a:off x="1332087" y="776390"/>
            <a:ext cx="82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Hello</a:t>
            </a:r>
            <a:r>
              <a:rPr lang="ko-KR" altLang="en-US" dirty="0"/>
              <a:t>프로그램은 다른 컴퓨터에서 실행하기로 이해해보자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4E185-9DC6-43D7-B55F-485CADD63150}"/>
              </a:ext>
            </a:extLst>
          </p:cNvPr>
          <p:cNvSpPr txBox="1"/>
          <p:nvPr/>
        </p:nvSpPr>
        <p:spPr>
          <a:xfrm>
            <a:off x="1272419" y="1188926"/>
            <a:ext cx="635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 컴퓨터를 원격지 컴퓨터의 </a:t>
            </a:r>
            <a:r>
              <a:rPr lang="en-US" altLang="ko-KR" dirty="0"/>
              <a:t>telnet</a:t>
            </a:r>
            <a:r>
              <a:rPr lang="ko-KR" altLang="en-US" dirty="0"/>
              <a:t>서버에 연결하려고 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8F508-1652-4476-9371-E0F9A4992B5D}"/>
              </a:ext>
            </a:extLst>
          </p:cNvPr>
          <p:cNvSpPr txBox="1"/>
          <p:nvPr/>
        </p:nvSpPr>
        <p:spPr>
          <a:xfrm>
            <a:off x="1083731" y="5473514"/>
            <a:ext cx="9234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원격지 컴퓨터에 로그인하고 쉘을 실행시킨 후에 </a:t>
            </a:r>
            <a:r>
              <a:rPr lang="ko-KR" altLang="en-US" dirty="0" err="1"/>
              <a:t>원격자</a:t>
            </a:r>
            <a:r>
              <a:rPr lang="ko-KR" altLang="en-US" dirty="0"/>
              <a:t> 쉘은 입력 명령을 기다린다</a:t>
            </a:r>
            <a:r>
              <a:rPr lang="en-US" altLang="ko-KR" dirty="0"/>
              <a:t>(</a:t>
            </a:r>
            <a:r>
              <a:rPr lang="ko-KR" altLang="en-US" dirty="0"/>
              <a:t>쉘에 기계어 </a:t>
            </a:r>
            <a:r>
              <a:rPr lang="ko-KR" altLang="en-US" dirty="0" err="1"/>
              <a:t>인스트럭션을</a:t>
            </a:r>
            <a:r>
              <a:rPr lang="ko-KR" altLang="en-US" dirty="0"/>
              <a:t> 받아 작동할 것을 기다리는 상황</a:t>
            </a:r>
            <a:r>
              <a:rPr lang="en-US" altLang="ko-KR" dirty="0"/>
              <a:t>)-&gt;</a:t>
            </a:r>
            <a:r>
              <a:rPr lang="ko-KR" altLang="en-US" dirty="0"/>
              <a:t>이런 상황에서 위의 표를 보아야 함</a:t>
            </a:r>
          </a:p>
        </p:txBody>
      </p:sp>
    </p:spTree>
    <p:extLst>
      <p:ext uri="{BB962C8B-B14F-4D97-AF65-F5344CB8AC3E}">
        <p14:creationId xmlns:p14="http://schemas.microsoft.com/office/powerpoint/2010/main" val="156505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70225-CB50-44C2-AC3C-A60B62BBD2B8}"/>
              </a:ext>
            </a:extLst>
          </p:cNvPr>
          <p:cNvSpPr txBox="1"/>
          <p:nvPr/>
        </p:nvSpPr>
        <p:spPr>
          <a:xfrm>
            <a:off x="1919110" y="24187"/>
            <a:ext cx="8094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1.8 Systems Communicate with Other Systems Using Networks</a:t>
            </a:r>
            <a:endParaRPr kumimoji="1" lang="ko-Kore-KR" altLang="en-US" sz="24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952C2ED-6C81-4B30-82B0-7F3A6D4AA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15" t="77373" r="26505" b="8451"/>
          <a:stretch/>
        </p:blipFill>
        <p:spPr>
          <a:xfrm>
            <a:off x="947293" y="707161"/>
            <a:ext cx="10297413" cy="28933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C472F5-6A88-44A8-9DA9-9871FACDFD86}"/>
              </a:ext>
            </a:extLst>
          </p:cNvPr>
          <p:cNvSpPr txBox="1"/>
          <p:nvPr/>
        </p:nvSpPr>
        <p:spPr>
          <a:xfrm>
            <a:off x="947293" y="4022888"/>
            <a:ext cx="9731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보충설명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About 3-Telnet</a:t>
            </a:r>
            <a:r>
              <a:rPr lang="ko-KR" altLang="en-US" dirty="0"/>
              <a:t>서버가 네트워크에서 스트링을 받은 후에</a:t>
            </a:r>
            <a:r>
              <a:rPr lang="en-US" altLang="ko-KR" dirty="0"/>
              <a:t>, </a:t>
            </a:r>
            <a:r>
              <a:rPr lang="ko-KR" altLang="en-US" dirty="0"/>
              <a:t>원격 쉘 프로그램에 이들을 전달함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원격 쉘은 </a:t>
            </a:r>
            <a:r>
              <a:rPr lang="en-US" altLang="ko-KR" dirty="0"/>
              <a:t>hello</a:t>
            </a:r>
            <a:r>
              <a:rPr lang="ko-KR" altLang="en-US" dirty="0"/>
              <a:t>프로그램을 실행하고 출력을 다시 </a:t>
            </a:r>
            <a:r>
              <a:rPr lang="en-US" altLang="ko-KR" dirty="0"/>
              <a:t>telnet</a:t>
            </a:r>
            <a:r>
              <a:rPr lang="ko-KR" altLang="en-US" dirty="0"/>
              <a:t>서버로 전달</a:t>
            </a:r>
            <a:endParaRPr lang="en-US" altLang="ko-KR" dirty="0"/>
          </a:p>
          <a:p>
            <a:r>
              <a:rPr lang="en-US" altLang="ko-KR" dirty="0"/>
              <a:t>About5-client </a:t>
            </a:r>
            <a:r>
              <a:rPr lang="ko-KR" altLang="en-US" dirty="0"/>
              <a:t>프로그램은 출력 스트링을 자신의 로컬 터미널에 표시함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1B3B8-F5C4-4ED6-8599-4247E7F666F6}"/>
              </a:ext>
            </a:extLst>
          </p:cNvPr>
          <p:cNvSpPr txBox="1"/>
          <p:nvPr/>
        </p:nvSpPr>
        <p:spPr>
          <a:xfrm>
            <a:off x="1049867" y="5463822"/>
            <a:ext cx="766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유형의 클라이언트와 서버 간의 데이터 교환은 모든 네트워크 응용의 전형적인 사례</a:t>
            </a:r>
            <a:r>
              <a:rPr lang="en-US" altLang="ko-KR" dirty="0"/>
              <a:t>!-&gt;11</a:t>
            </a:r>
            <a:r>
              <a:rPr lang="ko-KR" altLang="en-US" dirty="0"/>
              <a:t>장에서 네트워크 응용프로그램 만드는 방법을 배우고</a:t>
            </a:r>
            <a:r>
              <a:rPr lang="en-US" altLang="ko-KR" dirty="0"/>
              <a:t>, </a:t>
            </a:r>
            <a:r>
              <a:rPr lang="ko-KR" altLang="en-US" dirty="0"/>
              <a:t>이를 적용하여 간단한 웹 서버를 만듦</a:t>
            </a:r>
          </a:p>
        </p:txBody>
      </p:sp>
    </p:spTree>
    <p:extLst>
      <p:ext uri="{BB962C8B-B14F-4D97-AF65-F5344CB8AC3E}">
        <p14:creationId xmlns:p14="http://schemas.microsoft.com/office/powerpoint/2010/main" val="130284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CF28A-23F7-674F-B5D8-1E97303A62A5}"/>
              </a:ext>
            </a:extLst>
          </p:cNvPr>
          <p:cNvSpPr txBox="1"/>
          <p:nvPr/>
        </p:nvSpPr>
        <p:spPr>
          <a:xfrm>
            <a:off x="3275389" y="10395"/>
            <a:ext cx="564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1.9.1 Amdahl’s Law</a:t>
            </a:r>
            <a:endParaRPr kumimoji="1" lang="ko-Kore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CC0D7-4E34-405B-8781-FB38853C14FA}"/>
              </a:ext>
            </a:extLst>
          </p:cNvPr>
          <p:cNvSpPr txBox="1"/>
          <p:nvPr/>
        </p:nvSpPr>
        <p:spPr>
          <a:xfrm>
            <a:off x="1343378" y="954946"/>
            <a:ext cx="541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Tnew</a:t>
            </a:r>
            <a:r>
              <a:rPr lang="en-US" altLang="ko-KR" dirty="0"/>
              <a:t> = (1 − α)Told + (αTold)/k = Told[(1 − α) + α/k]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56941-3B61-492F-9384-94EF2D8BA778}"/>
              </a:ext>
            </a:extLst>
          </p:cNvPr>
          <p:cNvSpPr txBox="1"/>
          <p:nvPr/>
        </p:nvSpPr>
        <p:spPr>
          <a:xfrm>
            <a:off x="1343378" y="1406039"/>
            <a:ext cx="37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 = 1 /((1 − </a:t>
            </a:r>
            <a:r>
              <a:rPr lang="el-GR" altLang="ko-KR" dirty="0"/>
              <a:t>α) + α/</a:t>
            </a:r>
            <a:r>
              <a:rPr lang="en-US" altLang="ko-KR" dirty="0"/>
              <a:t>k)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03A37-5395-4E34-9A97-F06F2A5F62E0}"/>
              </a:ext>
            </a:extLst>
          </p:cNvPr>
          <p:cNvSpPr txBox="1"/>
          <p:nvPr/>
        </p:nvSpPr>
        <p:spPr>
          <a:xfrm>
            <a:off x="1343378" y="2077156"/>
            <a:ext cx="868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주요 아이디어</a:t>
            </a:r>
            <a:r>
              <a:rPr lang="en-US" altLang="ko-KR" dirty="0"/>
              <a:t>- </a:t>
            </a:r>
            <a:r>
              <a:rPr lang="ko-KR" altLang="en-US" dirty="0"/>
              <a:t>어떤 시스템의 한 부분의 성능을 개선할 때</a:t>
            </a:r>
            <a:r>
              <a:rPr lang="en-US" altLang="ko-KR" dirty="0"/>
              <a:t>, </a:t>
            </a:r>
            <a:r>
              <a:rPr lang="ko-KR" altLang="en-US" dirty="0"/>
              <a:t>전체 시스템 성능에 대한 효과는 그 부분이 얼마나 중요한가와 이 부분이 얼마나 빨라졌는가에 관계된다는 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6E378-78E6-44B6-A5D2-6980010BED31}"/>
              </a:ext>
            </a:extLst>
          </p:cNvPr>
          <p:cNvSpPr txBox="1"/>
          <p:nvPr/>
        </p:nvSpPr>
        <p:spPr>
          <a:xfrm>
            <a:off x="1444978" y="3228622"/>
            <a:ext cx="617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S = Told/</a:t>
            </a:r>
            <a:r>
              <a:rPr lang="en-US" altLang="ko-KR" dirty="0" err="1"/>
              <a:t>Tnew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7FC65-6564-4D01-8441-DB7FA8E39383}"/>
              </a:ext>
            </a:extLst>
          </p:cNvPr>
          <p:cNvSpPr txBox="1"/>
          <p:nvPr/>
        </p:nvSpPr>
        <p:spPr>
          <a:xfrm>
            <a:off x="1524000" y="3815644"/>
            <a:ext cx="625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시스템의 속도가 새로운 시스템의 속도보다 몇 배 더 </a:t>
            </a:r>
            <a:r>
              <a:rPr lang="ko-KR" altLang="en-US" dirty="0" err="1"/>
              <a:t>빠른가를</a:t>
            </a:r>
            <a:r>
              <a:rPr lang="ko-KR" altLang="en-US" dirty="0"/>
              <a:t> 평가하는 척도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7F810-0DAA-4D50-95A6-FCDB4D3A7E62}"/>
              </a:ext>
            </a:extLst>
          </p:cNvPr>
          <p:cNvSpPr txBox="1"/>
          <p:nvPr/>
        </p:nvSpPr>
        <p:spPr>
          <a:xfrm>
            <a:off x="1524000" y="4944533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Told=4 ,</a:t>
            </a:r>
            <a:r>
              <a:rPr lang="en-US" altLang="ko-KR" dirty="0" err="1"/>
              <a:t>Tnew</a:t>
            </a:r>
            <a:r>
              <a:rPr lang="en-US" altLang="ko-KR" dirty="0"/>
              <a:t>=2</a:t>
            </a:r>
          </a:p>
          <a:p>
            <a:r>
              <a:rPr lang="en-US" altLang="ko-KR" dirty="0"/>
              <a:t>-&gt; s=2 </a:t>
            </a:r>
            <a:r>
              <a:rPr lang="ko-KR" altLang="en-US" dirty="0"/>
              <a:t>즉 </a:t>
            </a:r>
            <a:r>
              <a:rPr lang="en-US" altLang="ko-KR" dirty="0"/>
              <a:t>2</a:t>
            </a:r>
            <a:r>
              <a:rPr lang="ko-KR" altLang="en-US" dirty="0"/>
              <a:t>배 빨라졌다고 </a:t>
            </a:r>
            <a:r>
              <a:rPr lang="ko-KR" altLang="en-US" dirty="0" err="1"/>
              <a:t>말할수</a:t>
            </a:r>
            <a:r>
              <a:rPr lang="ko-KR" altLang="en-US" dirty="0"/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1680679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CF52B1-3D93-5B4B-9DB4-E6FEEDCDFB2E}"/>
              </a:ext>
            </a:extLst>
          </p:cNvPr>
          <p:cNvSpPr/>
          <p:nvPr/>
        </p:nvSpPr>
        <p:spPr>
          <a:xfrm>
            <a:off x="483476" y="551082"/>
            <a:ext cx="11225048" cy="4571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27DDA1-6672-4713-B9BD-9304112A53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" t="-2201" r="-212" b="10236"/>
          <a:stretch/>
        </p:blipFill>
        <p:spPr>
          <a:xfrm>
            <a:off x="3325636" y="551082"/>
            <a:ext cx="5314950" cy="6306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E7B2D-3D4C-449F-9180-F2C6CB4A69DC}"/>
              </a:ext>
            </a:extLst>
          </p:cNvPr>
          <p:cNvSpPr txBox="1"/>
          <p:nvPr/>
        </p:nvSpPr>
        <p:spPr>
          <a:xfrm>
            <a:off x="3275389" y="10395"/>
            <a:ext cx="564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>
                <a:solidFill>
                  <a:srgbClr val="24292E"/>
                </a:solidFill>
                <a:latin typeface="-apple-system"/>
              </a:rPr>
              <a:t>1.9</a:t>
            </a:r>
            <a:r>
              <a:rPr lang="en-US" altLang="ko-KR" sz="2400" b="0" i="0" dirty="0">
                <a:solidFill>
                  <a:srgbClr val="24292E"/>
                </a:solidFill>
                <a:effectLst/>
                <a:latin typeface="-apple-system"/>
              </a:rPr>
              <a:t> Important Themes-</a:t>
            </a:r>
            <a:r>
              <a:rPr lang="en-US" altLang="ko-KR" sz="2400" dirty="0"/>
              <a:t> 1.9.1 Amdahl’s Law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415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1322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-apple-system</vt:lpstr>
      <vt:lpstr>나눔고딕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경환</dc:creator>
  <cp:lastModifiedBy>배 준현</cp:lastModifiedBy>
  <cp:revision>21</cp:revision>
  <dcterms:created xsi:type="dcterms:W3CDTF">2021-07-04T12:55:49Z</dcterms:created>
  <dcterms:modified xsi:type="dcterms:W3CDTF">2021-07-08T04:03:09Z</dcterms:modified>
</cp:coreProperties>
</file>