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1" r:id="rId5"/>
    <p:sldId id="262" r:id="rId6"/>
    <p:sldId id="263" r:id="rId7"/>
    <p:sldId id="260"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F252C-D644-4247-A643-83F525188B76}" type="datetimeFigureOut">
              <a:rPr lang="ko-KR" altLang="en-US" smtClean="0"/>
              <a:t>2021-07-15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828D9-1F2D-4683-BD52-78AB9B991A74}" type="slidenum">
              <a:rPr lang="ko-KR" altLang="en-US" smtClean="0"/>
              <a:t>‹#›</a:t>
            </a:fld>
            <a:endParaRPr lang="ko-KR" altLang="en-US"/>
          </a:p>
        </p:txBody>
      </p:sp>
    </p:spTree>
    <p:extLst>
      <p:ext uri="{BB962C8B-B14F-4D97-AF65-F5344CB8AC3E}">
        <p14:creationId xmlns:p14="http://schemas.microsoft.com/office/powerpoint/2010/main" val="210594957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AD598E-7E62-CB48-A1B5-89148D072C43}"/>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47A5EE12-9E3C-2144-BE7C-13F3721BC5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53EFD2D0-E5C6-B747-9D4B-9FF8957D21A2}"/>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04654B19-52F0-B64E-9AA1-C39DD5F9975A}"/>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5B2913EA-7B59-B648-9CB3-0D2618E733CD}"/>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363889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B7A2C8-4BB9-514F-A893-F15F3693C17A}"/>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BD568887-C741-DB4E-83F3-9C0719AAE8B8}"/>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48E48A8A-4C6C-5044-AF9C-A1D9F0CA3805}"/>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241EED9B-C219-F948-B1F0-A820569B5BA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89890EDC-AC62-374C-8048-FD6880FAE8E4}"/>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2599132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5093C32-9271-9B48-9B39-C4A24CB4DC05}"/>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751E86AC-555E-7A4A-B919-09E196A48D9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CF846001-DC4D-AB40-ABEF-03E8107C9422}"/>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599AF5F9-E340-A744-BD52-46AF9F4F989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F6ED1FA8-EA42-2846-8571-CD2F347F3E31}"/>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257203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B71BC4-0EE2-6C43-9802-1BA3CE24B53E}"/>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0208DE9-A0EA-8545-83CE-D27CA0263962}"/>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A24B37E6-0597-4847-940C-16BC818546C9}"/>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80034E11-7DB7-E849-917C-6972DDE67746}"/>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A27E38EA-53F0-3244-8228-59766E260828}"/>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10928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64975F-1B86-2A47-8242-144403EE16B6}"/>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500749FC-6483-E945-A4D4-76BE9EE792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97CF8AA-A590-CC47-BD16-57930F9EF7E6}"/>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F46EA0E4-22D1-C948-B35F-A8D537DD9A0F}"/>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E881EDD7-9616-1249-8AC9-9D5496045BCC}"/>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144095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22AFE-B387-8F46-9455-0A4A4D992133}"/>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1CD6B856-4AE7-5E4D-AEC5-6776E1306424}"/>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2E4DE7EA-B219-D642-A3EA-F803B0396A9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CB24B207-03DC-2349-B9F5-ED12E0A0A344}"/>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6" name="바닥글 개체 틀 5">
            <a:extLst>
              <a:ext uri="{FF2B5EF4-FFF2-40B4-BE49-F238E27FC236}">
                <a16:creationId xmlns:a16="http://schemas.microsoft.com/office/drawing/2014/main" id="{32B03F00-CC25-8C4A-9943-FB843FB9FA1B}"/>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36FE83D5-2567-6E45-A576-9281C1941A26}"/>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353879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E79F29-68E5-EC44-BA11-894185B9083F}"/>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6E9754F7-CCA9-494D-B1D6-CB4EEF6E27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C5CD3AF0-3B1D-5840-91F8-A65C909BD4C6}"/>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32002F3C-AA60-9245-9565-B7716F581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1A984E52-6079-D84F-9096-D70D8E1B047A}"/>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D3DF64D4-B7BC-9446-96EC-7D05FD26C2BF}"/>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8" name="바닥글 개체 틀 7">
            <a:extLst>
              <a:ext uri="{FF2B5EF4-FFF2-40B4-BE49-F238E27FC236}">
                <a16:creationId xmlns:a16="http://schemas.microsoft.com/office/drawing/2014/main" id="{BFC28812-38CD-7D45-93A4-64A5B816FC33}"/>
              </a:ext>
            </a:extLst>
          </p:cNvPr>
          <p:cNvSpPr>
            <a:spLocks noGrp="1"/>
          </p:cNvSpPr>
          <p:nvPr>
            <p:ph type="ftr" sz="quarter" idx="11"/>
          </p:nvPr>
        </p:nvSpPr>
        <p:spPr/>
        <p:txBody>
          <a:bodyPr/>
          <a:lstStyle/>
          <a:p>
            <a:endParaRPr kumimoji="1" lang="ko-Kore-KR" altLang="en-US"/>
          </a:p>
        </p:txBody>
      </p:sp>
      <p:sp>
        <p:nvSpPr>
          <p:cNvPr id="9" name="슬라이드 번호 개체 틀 8">
            <a:extLst>
              <a:ext uri="{FF2B5EF4-FFF2-40B4-BE49-F238E27FC236}">
                <a16:creationId xmlns:a16="http://schemas.microsoft.com/office/drawing/2014/main" id="{BC518AD7-B9F1-F440-9C2C-30B9B4EA6361}"/>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122774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4870D5-D477-E243-8E4D-B4BF2BAB02D7}"/>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215C3D7E-A6A8-1947-AF4E-C46ECA8F2D33}"/>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4" name="바닥글 개체 틀 3">
            <a:extLst>
              <a:ext uri="{FF2B5EF4-FFF2-40B4-BE49-F238E27FC236}">
                <a16:creationId xmlns:a16="http://schemas.microsoft.com/office/drawing/2014/main" id="{643E2A13-78E6-BA45-9226-F736499AD6A1}"/>
              </a:ext>
            </a:extLst>
          </p:cNvPr>
          <p:cNvSpPr>
            <a:spLocks noGrp="1"/>
          </p:cNvSpPr>
          <p:nvPr>
            <p:ph type="ftr" sz="quarter" idx="11"/>
          </p:nvPr>
        </p:nvSpPr>
        <p:spPr/>
        <p:txBody>
          <a:bodyPr/>
          <a:lstStyle/>
          <a:p>
            <a:endParaRPr kumimoji="1" lang="ko-Kore-KR" altLang="en-US"/>
          </a:p>
        </p:txBody>
      </p:sp>
      <p:sp>
        <p:nvSpPr>
          <p:cNvPr id="5" name="슬라이드 번호 개체 틀 4">
            <a:extLst>
              <a:ext uri="{FF2B5EF4-FFF2-40B4-BE49-F238E27FC236}">
                <a16:creationId xmlns:a16="http://schemas.microsoft.com/office/drawing/2014/main" id="{CCF80406-0FBD-9D44-B0EB-EE4A6DC9605C}"/>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46260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6B1D6F4-CD80-CF40-BEAC-FEB0B512405F}"/>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3" name="바닥글 개체 틀 2">
            <a:extLst>
              <a:ext uri="{FF2B5EF4-FFF2-40B4-BE49-F238E27FC236}">
                <a16:creationId xmlns:a16="http://schemas.microsoft.com/office/drawing/2014/main" id="{323527A6-05EA-E74D-B107-06214A01C872}"/>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B895FA2E-9424-594D-8D58-363DACF8C049}"/>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363599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A0D1DC-1FAE-A14C-9979-3F5AB50FD935}"/>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5C8856A2-6B5F-2043-B7E2-A2F7ED914C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5B6B12D6-03E3-934E-BEB7-D51BBE457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C07A8FF6-9EBF-4A42-BC79-6DC36A5A704B}"/>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6" name="바닥글 개체 틀 5">
            <a:extLst>
              <a:ext uri="{FF2B5EF4-FFF2-40B4-BE49-F238E27FC236}">
                <a16:creationId xmlns:a16="http://schemas.microsoft.com/office/drawing/2014/main" id="{672B3F77-23EA-8642-ACAF-0A31A64428B4}"/>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1ED057B4-75D3-BF49-9391-A9F073C64316}"/>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315170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18758F8-285E-5B4F-BD38-56478853935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3DEEED52-3979-9048-B411-A697BF61B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80AFB80F-DCA4-CF4E-9152-15A561B1D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71A305E-E1C2-E64B-A9DE-2C2DEC16103E}"/>
              </a:ext>
            </a:extLst>
          </p:cNvPr>
          <p:cNvSpPr>
            <a:spLocks noGrp="1"/>
          </p:cNvSpPr>
          <p:nvPr>
            <p:ph type="dt" sz="half" idx="10"/>
          </p:nvPr>
        </p:nvSpPr>
        <p:spPr/>
        <p:txBody>
          <a:bodyPr/>
          <a:lstStyle/>
          <a:p>
            <a:fld id="{017D00D9-8707-0141-B9B5-FDF80789D3E3}" type="datetimeFigureOut">
              <a:t>2021-07-15</a:t>
            </a:fld>
            <a:endParaRPr kumimoji="1" lang="ko-Kore-KR" altLang="en-US"/>
          </a:p>
        </p:txBody>
      </p:sp>
      <p:sp>
        <p:nvSpPr>
          <p:cNvPr id="6" name="바닥글 개체 틀 5">
            <a:extLst>
              <a:ext uri="{FF2B5EF4-FFF2-40B4-BE49-F238E27FC236}">
                <a16:creationId xmlns:a16="http://schemas.microsoft.com/office/drawing/2014/main" id="{9DD69E0E-3DED-3848-827C-4CB9864F1F71}"/>
              </a:ext>
            </a:extLst>
          </p:cNvPr>
          <p:cNvSpPr>
            <a:spLocks noGrp="1"/>
          </p:cNvSpPr>
          <p:nvPr>
            <p:ph type="ftr" sz="quarter" idx="11"/>
          </p:nvPr>
        </p:nvSpPr>
        <p:spPr/>
        <p:txBody>
          <a:bodyPr/>
          <a:lstStyle/>
          <a:p>
            <a:endParaRPr kumimoji="1" lang="ko-Kore-KR" altLang="en-US"/>
          </a:p>
        </p:txBody>
      </p:sp>
      <p:sp>
        <p:nvSpPr>
          <p:cNvPr id="7" name="슬라이드 번호 개체 틀 6">
            <a:extLst>
              <a:ext uri="{FF2B5EF4-FFF2-40B4-BE49-F238E27FC236}">
                <a16:creationId xmlns:a16="http://schemas.microsoft.com/office/drawing/2014/main" id="{2A7AFE1D-338E-B34C-A04C-3C4C4F2B55BC}"/>
              </a:ext>
            </a:extLst>
          </p:cNvPr>
          <p:cNvSpPr>
            <a:spLocks noGrp="1"/>
          </p:cNvSpPr>
          <p:nvPr>
            <p:ph type="sldNum" sz="quarter" idx="12"/>
          </p:nvPr>
        </p:nvSpPr>
        <p:spPr/>
        <p:txBody>
          <a:bodyPr/>
          <a:lstStyle/>
          <a:p>
            <a:fld id="{A19C7D46-E960-9043-81D2-FF74AEA1217A}" type="slidenum">
              <a:t>‹#›</a:t>
            </a:fld>
            <a:endParaRPr kumimoji="1" lang="ko-Kore-KR" altLang="en-US"/>
          </a:p>
        </p:txBody>
      </p:sp>
    </p:spTree>
    <p:extLst>
      <p:ext uri="{BB962C8B-B14F-4D97-AF65-F5344CB8AC3E}">
        <p14:creationId xmlns:p14="http://schemas.microsoft.com/office/powerpoint/2010/main" val="371780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97D4A09-7B17-4A40-B01D-C99DBD0D2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30FE10D1-0C1A-3E46-BC67-BB19544421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7C3CC36E-C2A4-2041-B576-036E803B3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D00D9-8707-0141-B9B5-FDF80789D3E3}" type="datetimeFigureOut">
              <a:t>2021-07-15</a:t>
            </a:fld>
            <a:endParaRPr kumimoji="1" lang="ko-Kore-KR" altLang="en-US"/>
          </a:p>
        </p:txBody>
      </p:sp>
      <p:sp>
        <p:nvSpPr>
          <p:cNvPr id="5" name="바닥글 개체 틀 4">
            <a:extLst>
              <a:ext uri="{FF2B5EF4-FFF2-40B4-BE49-F238E27FC236}">
                <a16:creationId xmlns:a16="http://schemas.microsoft.com/office/drawing/2014/main" id="{E12F71DB-AF76-0646-A6D3-3AE34CEF4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슬라이드 번호 개체 틀 5">
            <a:extLst>
              <a:ext uri="{FF2B5EF4-FFF2-40B4-BE49-F238E27FC236}">
                <a16:creationId xmlns:a16="http://schemas.microsoft.com/office/drawing/2014/main" id="{D52A594A-DF13-7542-BBC5-E2D99E898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C7D46-E960-9043-81D2-FF74AEA1217A}" type="slidenum">
              <a:t>‹#›</a:t>
            </a:fld>
            <a:endParaRPr kumimoji="1" lang="ko-Kore-KR" altLang="en-US"/>
          </a:p>
        </p:txBody>
      </p:sp>
    </p:spTree>
    <p:extLst>
      <p:ext uri="{BB962C8B-B14F-4D97-AF65-F5344CB8AC3E}">
        <p14:creationId xmlns:p14="http://schemas.microsoft.com/office/powerpoint/2010/main" val="23281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192736"/>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직사각형 5">
            <a:extLst>
              <a:ext uri="{FF2B5EF4-FFF2-40B4-BE49-F238E27FC236}">
                <a16:creationId xmlns:a16="http://schemas.microsoft.com/office/drawing/2014/main" id="{4A87855A-2FBD-3F4C-A0DC-C2C8484779FF}"/>
              </a:ext>
            </a:extLst>
          </p:cNvPr>
          <p:cNvSpPr/>
          <p:nvPr/>
        </p:nvSpPr>
        <p:spPr>
          <a:xfrm>
            <a:off x="483476" y="6457611"/>
            <a:ext cx="11225048" cy="206657"/>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TextBox 8">
            <a:extLst>
              <a:ext uri="{FF2B5EF4-FFF2-40B4-BE49-F238E27FC236}">
                <a16:creationId xmlns:a16="http://schemas.microsoft.com/office/drawing/2014/main" id="{890D1531-0FDE-F843-AFD8-CB1B108E2E2D}"/>
              </a:ext>
            </a:extLst>
          </p:cNvPr>
          <p:cNvSpPr txBox="1"/>
          <p:nvPr/>
        </p:nvSpPr>
        <p:spPr>
          <a:xfrm>
            <a:off x="2664178" y="2755290"/>
            <a:ext cx="2570205" cy="369332"/>
          </a:xfrm>
          <a:prstGeom prst="rect">
            <a:avLst/>
          </a:prstGeom>
          <a:noFill/>
        </p:spPr>
        <p:txBody>
          <a:bodyPr wrap="square" rtlCol="0">
            <a:spAutoFit/>
          </a:bodyPr>
          <a:lstStyle/>
          <a:p>
            <a:r>
              <a:rPr kumimoji="1" lang="en-US" altLang="ko-Kore-KR" dirty="0"/>
              <a:t>Section 2.1</a:t>
            </a:r>
            <a:endParaRPr kumimoji="1" lang="ko-Kore-KR" altLang="en-US" dirty="0"/>
          </a:p>
        </p:txBody>
      </p:sp>
      <p:sp>
        <p:nvSpPr>
          <p:cNvPr id="13" name="TextBox 12">
            <a:extLst>
              <a:ext uri="{FF2B5EF4-FFF2-40B4-BE49-F238E27FC236}">
                <a16:creationId xmlns:a16="http://schemas.microsoft.com/office/drawing/2014/main" id="{DE009AFD-0F89-4CF3-B9BB-0F04D66C98A8}"/>
              </a:ext>
            </a:extLst>
          </p:cNvPr>
          <p:cNvSpPr txBox="1"/>
          <p:nvPr/>
        </p:nvSpPr>
        <p:spPr>
          <a:xfrm>
            <a:off x="2664178" y="1493406"/>
            <a:ext cx="7168444" cy="1077218"/>
          </a:xfrm>
          <a:prstGeom prst="rect">
            <a:avLst/>
          </a:prstGeom>
          <a:noFill/>
        </p:spPr>
        <p:txBody>
          <a:bodyPr wrap="square">
            <a:spAutoFit/>
          </a:bodyPr>
          <a:lstStyle/>
          <a:p>
            <a:r>
              <a:rPr lang="en-US" altLang="ko-KR" sz="3200" b="1" dirty="0"/>
              <a:t>2.</a:t>
            </a:r>
            <a:r>
              <a:rPr lang="en-US" altLang="ko-KR" sz="3200" dirty="0"/>
              <a:t> Representing and Manipulating Information</a:t>
            </a:r>
            <a:endParaRPr lang="ko-KR" altLang="en-US" sz="3200" dirty="0"/>
          </a:p>
        </p:txBody>
      </p:sp>
      <p:sp>
        <p:nvSpPr>
          <p:cNvPr id="7" name="TextBox 10">
            <a:extLst>
              <a:ext uri="{FF2B5EF4-FFF2-40B4-BE49-F238E27FC236}">
                <a16:creationId xmlns:a16="http://schemas.microsoft.com/office/drawing/2014/main" id="{0F832DDC-47BF-4FA2-A325-1DBE797BC931}"/>
              </a:ext>
            </a:extLst>
          </p:cNvPr>
          <p:cNvSpPr txBox="1"/>
          <p:nvPr/>
        </p:nvSpPr>
        <p:spPr>
          <a:xfrm>
            <a:off x="5185336" y="3851903"/>
            <a:ext cx="2118575" cy="369332"/>
          </a:xfrm>
          <a:prstGeom prst="rect">
            <a:avLst/>
          </a:prstGeom>
          <a:noFill/>
        </p:spPr>
        <p:txBody>
          <a:bodyPr wrap="square" rtlCol="0">
            <a:spAutoFit/>
          </a:bodyPr>
          <a:ls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ko-KR" b="1" dirty="0"/>
              <a:t>JUN</a:t>
            </a:r>
            <a:r>
              <a:rPr kumimoji="1" lang="ko-KR" altLang="en-US" b="1" dirty="0"/>
              <a:t> </a:t>
            </a:r>
            <a:r>
              <a:rPr kumimoji="1" lang="en-US" altLang="ko-KR" b="1" dirty="0"/>
              <a:t>HYOEN</a:t>
            </a:r>
            <a:r>
              <a:rPr kumimoji="1" lang="ko-KR" altLang="en-US" b="1" dirty="0"/>
              <a:t> </a:t>
            </a:r>
            <a:r>
              <a:rPr kumimoji="1" lang="en-US" altLang="ko-KR" b="1" dirty="0"/>
              <a:t>BAE</a:t>
            </a:r>
          </a:p>
        </p:txBody>
      </p:sp>
      <p:sp>
        <p:nvSpPr>
          <p:cNvPr id="8" name="TextBox 11">
            <a:extLst>
              <a:ext uri="{FF2B5EF4-FFF2-40B4-BE49-F238E27FC236}">
                <a16:creationId xmlns:a16="http://schemas.microsoft.com/office/drawing/2014/main" id="{B4A6A82C-ADB0-4D90-988A-F456186BA181}"/>
              </a:ext>
            </a:extLst>
          </p:cNvPr>
          <p:cNvSpPr txBox="1"/>
          <p:nvPr/>
        </p:nvSpPr>
        <p:spPr>
          <a:xfrm>
            <a:off x="5293984" y="4669324"/>
            <a:ext cx="1592237" cy="369332"/>
          </a:xfrm>
          <a:prstGeom prst="rect">
            <a:avLst/>
          </a:prstGeom>
          <a:noFill/>
        </p:spPr>
        <p:txBody>
          <a:bodyPr wrap="square" rtlCol="0">
            <a:spAutoFit/>
          </a:bodyPr>
          <a:ls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ko-KR" dirty="0"/>
              <a:t>July</a:t>
            </a:r>
            <a:r>
              <a:rPr kumimoji="1" lang="ko-KR" altLang="en-US" dirty="0"/>
              <a:t> </a:t>
            </a:r>
            <a:r>
              <a:rPr kumimoji="1" lang="en-US" altLang="ko-KR" dirty="0"/>
              <a:t>13,</a:t>
            </a:r>
            <a:r>
              <a:rPr kumimoji="1" lang="ko-KR" altLang="en-US" dirty="0"/>
              <a:t> </a:t>
            </a:r>
            <a:r>
              <a:rPr kumimoji="1" lang="en-US" altLang="ko-KR" dirty="0"/>
              <a:t>2021</a:t>
            </a:r>
          </a:p>
        </p:txBody>
      </p:sp>
    </p:spTree>
    <p:extLst>
      <p:ext uri="{BB962C8B-B14F-4D97-AF65-F5344CB8AC3E}">
        <p14:creationId xmlns:p14="http://schemas.microsoft.com/office/powerpoint/2010/main" val="28305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a:extLst>
              <a:ext uri="{FF2B5EF4-FFF2-40B4-BE49-F238E27FC236}">
                <a16:creationId xmlns:a16="http://schemas.microsoft.com/office/drawing/2014/main" id="{1AC6AC87-7156-408C-8402-3B5259F79D2A}"/>
              </a:ext>
            </a:extLst>
          </p:cNvPr>
          <p:cNvSpPr txBox="1"/>
          <p:nvPr/>
        </p:nvSpPr>
        <p:spPr>
          <a:xfrm>
            <a:off x="3664856" y="21965"/>
            <a:ext cx="5941988" cy="461665"/>
          </a:xfrm>
          <a:prstGeom prst="rect">
            <a:avLst/>
          </a:prstGeom>
          <a:noFill/>
        </p:spPr>
        <p:txBody>
          <a:bodyPr wrap="square" rtlCol="0">
            <a:spAutoFit/>
          </a:bodyPr>
          <a:lstStyle/>
          <a:p>
            <a:r>
              <a:rPr lang="en-US" altLang="ko-KR" sz="2400" dirty="0"/>
              <a:t>2.1.3Introduction to Boolean Algebra(1/8)</a:t>
            </a:r>
            <a:endParaRPr kumimoji="1" lang="ko-Kore-KR" altLang="en-US" sz="2400" dirty="0"/>
          </a:p>
        </p:txBody>
      </p:sp>
      <p:sp>
        <p:nvSpPr>
          <p:cNvPr id="2" name="TextBox 1">
            <a:extLst>
              <a:ext uri="{FF2B5EF4-FFF2-40B4-BE49-F238E27FC236}">
                <a16:creationId xmlns:a16="http://schemas.microsoft.com/office/drawing/2014/main" id="{B64FADC2-83FB-487D-9D30-E2E70A56A1DC}"/>
              </a:ext>
            </a:extLst>
          </p:cNvPr>
          <p:cNvSpPr txBox="1"/>
          <p:nvPr/>
        </p:nvSpPr>
        <p:spPr>
          <a:xfrm>
            <a:off x="1403856" y="970845"/>
            <a:ext cx="7461955" cy="523220"/>
          </a:xfrm>
          <a:prstGeom prst="rect">
            <a:avLst/>
          </a:prstGeom>
          <a:noFill/>
        </p:spPr>
        <p:txBody>
          <a:bodyPr wrap="square" rtlCol="0">
            <a:spAutoFit/>
          </a:bodyPr>
          <a:lstStyle/>
          <a:p>
            <a:r>
              <a:rPr lang="ko-KR" altLang="en-US" sz="2800" b="1" dirty="0" err="1"/>
              <a:t>부울</a:t>
            </a:r>
            <a:r>
              <a:rPr lang="ko-KR" altLang="en-US" sz="2800" b="1" dirty="0"/>
              <a:t> 대수</a:t>
            </a:r>
          </a:p>
        </p:txBody>
      </p:sp>
      <p:sp>
        <p:nvSpPr>
          <p:cNvPr id="6" name="TextBox 5">
            <a:extLst>
              <a:ext uri="{FF2B5EF4-FFF2-40B4-BE49-F238E27FC236}">
                <a16:creationId xmlns:a16="http://schemas.microsoft.com/office/drawing/2014/main" id="{916E9382-CDBB-4C32-8265-3083A92D1C01}"/>
              </a:ext>
            </a:extLst>
          </p:cNvPr>
          <p:cNvSpPr txBox="1"/>
          <p:nvPr/>
        </p:nvSpPr>
        <p:spPr>
          <a:xfrm>
            <a:off x="1403856" y="1677579"/>
            <a:ext cx="7277300" cy="923330"/>
          </a:xfrm>
          <a:prstGeom prst="rect">
            <a:avLst/>
          </a:prstGeom>
          <a:noFill/>
        </p:spPr>
        <p:txBody>
          <a:bodyPr wrap="square">
            <a:spAutoFit/>
          </a:bodyPr>
          <a:lstStyle/>
          <a:p>
            <a:r>
              <a:rPr lang="en-US" altLang="ko-KR" dirty="0"/>
              <a:t>Boole observed that by encoding logic values true and false as binary values 1 and 0, he could formulate an algebra that captures the basic principles of logical reasoning.</a:t>
            </a:r>
            <a:endParaRPr lang="ko-KR" altLang="en-US" dirty="0"/>
          </a:p>
        </p:txBody>
      </p:sp>
      <p:sp>
        <p:nvSpPr>
          <p:cNvPr id="5" name="TextBox 4">
            <a:extLst>
              <a:ext uri="{FF2B5EF4-FFF2-40B4-BE49-F238E27FC236}">
                <a16:creationId xmlns:a16="http://schemas.microsoft.com/office/drawing/2014/main" id="{BCD89B12-A774-4574-B298-C424028DE5DE}"/>
              </a:ext>
            </a:extLst>
          </p:cNvPr>
          <p:cNvSpPr txBox="1"/>
          <p:nvPr/>
        </p:nvSpPr>
        <p:spPr>
          <a:xfrm>
            <a:off x="1403856" y="2935111"/>
            <a:ext cx="7807877" cy="646331"/>
          </a:xfrm>
          <a:prstGeom prst="rect">
            <a:avLst/>
          </a:prstGeom>
          <a:noFill/>
        </p:spPr>
        <p:txBody>
          <a:bodyPr wrap="square" rtlCol="0">
            <a:spAutoFit/>
          </a:bodyPr>
          <a:lstStyle/>
          <a:p>
            <a:r>
              <a:rPr lang="ko-KR" altLang="en-US" dirty="0" err="1"/>
              <a:t>부울은</a:t>
            </a:r>
            <a:r>
              <a:rPr lang="ko-KR" altLang="en-US" dirty="0"/>
              <a:t> 이진수 값</a:t>
            </a:r>
            <a:r>
              <a:rPr lang="en-US" altLang="ko-KR" dirty="0"/>
              <a:t> 0</a:t>
            </a:r>
            <a:r>
              <a:rPr lang="ko-KR" altLang="en-US" dirty="0"/>
              <a:t>과 </a:t>
            </a:r>
            <a:r>
              <a:rPr lang="en-US" altLang="ko-KR" dirty="0"/>
              <a:t>1</a:t>
            </a:r>
            <a:r>
              <a:rPr lang="ko-KR" altLang="en-US" dirty="0"/>
              <a:t>을 논리값 </a:t>
            </a:r>
            <a:r>
              <a:rPr lang="en-US" altLang="ko-KR" dirty="0"/>
              <a:t>true</a:t>
            </a:r>
            <a:r>
              <a:rPr lang="ko-KR" altLang="en-US" dirty="0"/>
              <a:t>와 </a:t>
            </a:r>
            <a:r>
              <a:rPr lang="en-US" altLang="ko-KR" dirty="0"/>
              <a:t>false</a:t>
            </a:r>
            <a:r>
              <a:rPr lang="ko-KR" altLang="en-US" dirty="0"/>
              <a:t>로 인코딩하면 논리추론의 기본 원리들을 구현할 수 있는 대수학을 </a:t>
            </a:r>
            <a:r>
              <a:rPr lang="ko-KR" altLang="en-US" dirty="0" err="1"/>
              <a:t>수식화할</a:t>
            </a:r>
            <a:r>
              <a:rPr lang="ko-KR" altLang="en-US" dirty="0"/>
              <a:t> 수 있음을 발견</a:t>
            </a:r>
          </a:p>
        </p:txBody>
      </p:sp>
      <p:sp>
        <p:nvSpPr>
          <p:cNvPr id="9" name="TextBox 8">
            <a:extLst>
              <a:ext uri="{FF2B5EF4-FFF2-40B4-BE49-F238E27FC236}">
                <a16:creationId xmlns:a16="http://schemas.microsoft.com/office/drawing/2014/main" id="{23F106AE-4350-46CA-9A4C-5E4DF03E14E3}"/>
              </a:ext>
            </a:extLst>
          </p:cNvPr>
          <p:cNvSpPr txBox="1"/>
          <p:nvPr/>
        </p:nvSpPr>
        <p:spPr>
          <a:xfrm>
            <a:off x="1298222" y="3740717"/>
            <a:ext cx="6096000" cy="646331"/>
          </a:xfrm>
          <a:prstGeom prst="rect">
            <a:avLst/>
          </a:prstGeom>
          <a:noFill/>
        </p:spPr>
        <p:txBody>
          <a:bodyPr wrap="square">
            <a:spAutoFit/>
          </a:bodyPr>
          <a:lstStyle/>
          <a:p>
            <a:r>
              <a:rPr lang="en-US" altLang="ko-KR" dirty="0"/>
              <a:t>1.The Boolean operation </a:t>
            </a:r>
            <a:r>
              <a:rPr lang="en-US" altLang="ko-KR" dirty="0">
                <a:solidFill>
                  <a:srgbClr val="FF0000"/>
                </a:solidFill>
              </a:rPr>
              <a:t>~</a:t>
            </a:r>
            <a:r>
              <a:rPr lang="en-US" altLang="ko-KR" dirty="0"/>
              <a:t> corresponds to the logical operation ‘</a:t>
            </a:r>
            <a:r>
              <a:rPr lang="en-US" altLang="ko-KR" dirty="0">
                <a:solidFill>
                  <a:srgbClr val="FF0000"/>
                </a:solidFill>
              </a:rPr>
              <a:t>not</a:t>
            </a:r>
            <a:r>
              <a:rPr lang="en-US" altLang="ko-KR" dirty="0"/>
              <a:t>’</a:t>
            </a:r>
            <a:endParaRPr lang="ko-KR" altLang="en-US" dirty="0"/>
          </a:p>
        </p:txBody>
      </p:sp>
      <p:sp>
        <p:nvSpPr>
          <p:cNvPr id="11" name="TextBox 10">
            <a:extLst>
              <a:ext uri="{FF2B5EF4-FFF2-40B4-BE49-F238E27FC236}">
                <a16:creationId xmlns:a16="http://schemas.microsoft.com/office/drawing/2014/main" id="{1FCFC2BF-AF52-4CF2-B590-4C3654F8B907}"/>
              </a:ext>
            </a:extLst>
          </p:cNvPr>
          <p:cNvSpPr txBox="1"/>
          <p:nvPr/>
        </p:nvSpPr>
        <p:spPr>
          <a:xfrm>
            <a:off x="1298222" y="4505331"/>
            <a:ext cx="6096000" cy="646331"/>
          </a:xfrm>
          <a:prstGeom prst="rect">
            <a:avLst/>
          </a:prstGeom>
          <a:noFill/>
        </p:spPr>
        <p:txBody>
          <a:bodyPr wrap="square">
            <a:spAutoFit/>
          </a:bodyPr>
          <a:lstStyle/>
          <a:p>
            <a:r>
              <a:rPr lang="en-US" altLang="ko-KR" dirty="0"/>
              <a:t>2.Boolean operation </a:t>
            </a:r>
            <a:r>
              <a:rPr lang="en-US" altLang="ko-KR" dirty="0">
                <a:solidFill>
                  <a:srgbClr val="FF0000"/>
                </a:solidFill>
              </a:rPr>
              <a:t>&amp;</a:t>
            </a:r>
            <a:r>
              <a:rPr lang="en-US" altLang="ko-KR" dirty="0"/>
              <a:t> corresponds to the logical operation </a:t>
            </a:r>
            <a:r>
              <a:rPr lang="en-US" altLang="ko-KR" dirty="0">
                <a:solidFill>
                  <a:srgbClr val="FF0000"/>
                </a:solidFill>
              </a:rPr>
              <a:t>and</a:t>
            </a:r>
            <a:endParaRPr lang="ko-KR" altLang="en-US" dirty="0">
              <a:solidFill>
                <a:srgbClr val="FF0000"/>
              </a:solidFill>
            </a:endParaRPr>
          </a:p>
        </p:txBody>
      </p:sp>
      <p:sp>
        <p:nvSpPr>
          <p:cNvPr id="13" name="TextBox 12">
            <a:extLst>
              <a:ext uri="{FF2B5EF4-FFF2-40B4-BE49-F238E27FC236}">
                <a16:creationId xmlns:a16="http://schemas.microsoft.com/office/drawing/2014/main" id="{8D081325-B68F-441F-B2AA-D7EA27EC13F9}"/>
              </a:ext>
            </a:extLst>
          </p:cNvPr>
          <p:cNvSpPr txBox="1"/>
          <p:nvPr/>
        </p:nvSpPr>
        <p:spPr>
          <a:xfrm>
            <a:off x="1298222" y="5167531"/>
            <a:ext cx="6096000" cy="369332"/>
          </a:xfrm>
          <a:prstGeom prst="rect">
            <a:avLst/>
          </a:prstGeom>
          <a:noFill/>
        </p:spPr>
        <p:txBody>
          <a:bodyPr wrap="square">
            <a:spAutoFit/>
          </a:bodyPr>
          <a:lstStyle/>
          <a:p>
            <a:r>
              <a:rPr lang="en-US" altLang="ko-KR" dirty="0"/>
              <a:t>3.Boolean operation </a:t>
            </a:r>
            <a:r>
              <a:rPr lang="en-US" altLang="ko-KR" dirty="0">
                <a:solidFill>
                  <a:srgbClr val="FF0000"/>
                </a:solidFill>
              </a:rPr>
              <a:t>|</a:t>
            </a:r>
            <a:r>
              <a:rPr lang="en-US" altLang="ko-KR" dirty="0"/>
              <a:t> corresponds to the logical operation </a:t>
            </a:r>
            <a:r>
              <a:rPr lang="en-US" altLang="ko-KR" dirty="0">
                <a:solidFill>
                  <a:srgbClr val="FF0000"/>
                </a:solidFill>
              </a:rPr>
              <a:t>or</a:t>
            </a:r>
            <a:endParaRPr lang="ko-KR" altLang="en-US" dirty="0">
              <a:solidFill>
                <a:srgbClr val="FF0000"/>
              </a:solidFill>
            </a:endParaRPr>
          </a:p>
        </p:txBody>
      </p:sp>
      <p:sp>
        <p:nvSpPr>
          <p:cNvPr id="15" name="TextBox 14">
            <a:extLst>
              <a:ext uri="{FF2B5EF4-FFF2-40B4-BE49-F238E27FC236}">
                <a16:creationId xmlns:a16="http://schemas.microsoft.com/office/drawing/2014/main" id="{805A8940-2C9E-44D8-AA81-909087399E9A}"/>
              </a:ext>
            </a:extLst>
          </p:cNvPr>
          <p:cNvSpPr txBox="1"/>
          <p:nvPr/>
        </p:nvSpPr>
        <p:spPr>
          <a:xfrm>
            <a:off x="1298222" y="5744825"/>
            <a:ext cx="6096000" cy="646331"/>
          </a:xfrm>
          <a:prstGeom prst="rect">
            <a:avLst/>
          </a:prstGeom>
          <a:noFill/>
        </p:spPr>
        <p:txBody>
          <a:bodyPr wrap="square">
            <a:spAutoFit/>
          </a:bodyPr>
          <a:lstStyle/>
          <a:p>
            <a:r>
              <a:rPr lang="en-US" altLang="ko-KR" dirty="0"/>
              <a:t>4.Boolean operation </a:t>
            </a:r>
            <a:r>
              <a:rPr lang="en-US" altLang="ko-KR" dirty="0">
                <a:solidFill>
                  <a:srgbClr val="FF0000"/>
                </a:solidFill>
              </a:rPr>
              <a:t>^</a:t>
            </a:r>
            <a:r>
              <a:rPr lang="en-US" altLang="ko-KR" dirty="0"/>
              <a:t> corresponds to the logical operation </a:t>
            </a:r>
            <a:r>
              <a:rPr lang="en-US" altLang="ko-KR" dirty="0">
                <a:solidFill>
                  <a:srgbClr val="FF0000"/>
                </a:solidFill>
              </a:rPr>
              <a:t>exclusive-or</a:t>
            </a:r>
            <a:endParaRPr lang="ko-KR" altLang="en-US" dirty="0">
              <a:solidFill>
                <a:srgbClr val="FF0000"/>
              </a:solidFill>
            </a:endParaRPr>
          </a:p>
        </p:txBody>
      </p:sp>
    </p:spTree>
    <p:extLst>
      <p:ext uri="{BB962C8B-B14F-4D97-AF65-F5344CB8AC3E}">
        <p14:creationId xmlns:p14="http://schemas.microsoft.com/office/powerpoint/2010/main" val="202656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5" name="Picture 5">
            <a:extLst>
              <a:ext uri="{FF2B5EF4-FFF2-40B4-BE49-F238E27FC236}">
                <a16:creationId xmlns:a16="http://schemas.microsoft.com/office/drawing/2014/main" id="{BF94D1E8-FBA3-4092-BB83-26AB505D0410}"/>
              </a:ext>
            </a:extLst>
          </p:cNvPr>
          <p:cNvPicPr>
            <a:picLocks noChangeAspect="1"/>
          </p:cNvPicPr>
          <p:nvPr/>
        </p:nvPicPr>
        <p:blipFill>
          <a:blip r:embed="rId2"/>
          <a:srcRect l="17050" t="42786" r="39487" b="40265"/>
          <a:stretch>
            <a:fillRect/>
          </a:stretch>
        </p:blipFill>
        <p:spPr>
          <a:xfrm>
            <a:off x="981521" y="4490153"/>
            <a:ext cx="9777401" cy="2144891"/>
          </a:xfrm>
          <a:prstGeom prst="rect">
            <a:avLst/>
          </a:prstGeom>
          <a:noFill/>
          <a:ln>
            <a:noFill/>
          </a:ln>
          <a:effectLst/>
        </p:spPr>
      </p:pic>
      <p:pic>
        <p:nvPicPr>
          <p:cNvPr id="6" name="Picture 7">
            <a:extLst>
              <a:ext uri="{FF2B5EF4-FFF2-40B4-BE49-F238E27FC236}">
                <a16:creationId xmlns:a16="http://schemas.microsoft.com/office/drawing/2014/main" id="{7D38DE67-D8E5-413B-BECB-7A74A253F709}"/>
              </a:ext>
            </a:extLst>
          </p:cNvPr>
          <p:cNvPicPr>
            <a:picLocks noChangeAspect="1"/>
          </p:cNvPicPr>
          <p:nvPr/>
        </p:nvPicPr>
        <p:blipFill>
          <a:blip r:embed="rId3"/>
          <a:srcRect l="14087" t="44792" r="34548" b="40017"/>
          <a:stretch>
            <a:fillRect/>
          </a:stretch>
        </p:blipFill>
        <p:spPr>
          <a:xfrm>
            <a:off x="573787" y="1236132"/>
            <a:ext cx="9992957" cy="1662290"/>
          </a:xfrm>
          <a:prstGeom prst="rect">
            <a:avLst/>
          </a:prstGeom>
          <a:noFill/>
          <a:ln>
            <a:noFill/>
          </a:ln>
          <a:effectLst/>
        </p:spPr>
      </p:pic>
      <p:sp>
        <p:nvSpPr>
          <p:cNvPr id="2" name="TextBox 1">
            <a:extLst>
              <a:ext uri="{FF2B5EF4-FFF2-40B4-BE49-F238E27FC236}">
                <a16:creationId xmlns:a16="http://schemas.microsoft.com/office/drawing/2014/main" id="{F18FF99C-4502-4066-A27A-B516E41D9BC5}"/>
              </a:ext>
            </a:extLst>
          </p:cNvPr>
          <p:cNvSpPr txBox="1"/>
          <p:nvPr/>
        </p:nvSpPr>
        <p:spPr>
          <a:xfrm>
            <a:off x="981521" y="3371122"/>
            <a:ext cx="8952701" cy="646331"/>
          </a:xfrm>
          <a:prstGeom prst="rect">
            <a:avLst/>
          </a:prstGeom>
          <a:noFill/>
        </p:spPr>
        <p:txBody>
          <a:bodyPr wrap="square" rtlCol="0">
            <a:spAutoFit/>
          </a:bodyPr>
          <a:lstStyle/>
          <a:p>
            <a:r>
              <a:rPr lang="ko-KR" altLang="en-US" dirty="0"/>
              <a:t>중요한 건</a:t>
            </a:r>
            <a:r>
              <a:rPr lang="en-US" altLang="ko-KR" dirty="0"/>
              <a:t>, </a:t>
            </a:r>
            <a:r>
              <a:rPr lang="ko-KR" altLang="en-US" dirty="0"/>
              <a:t>이 네 가지 </a:t>
            </a:r>
            <a:r>
              <a:rPr lang="ko-KR" altLang="en-US" dirty="0" err="1"/>
              <a:t>부울</a:t>
            </a:r>
            <a:r>
              <a:rPr lang="ko-KR" altLang="en-US" dirty="0"/>
              <a:t> 연산을 </a:t>
            </a:r>
            <a:r>
              <a:rPr lang="en-US" altLang="ko-KR" dirty="0"/>
              <a:t>0</a:t>
            </a:r>
            <a:r>
              <a:rPr lang="ko-KR" altLang="en-US" dirty="0"/>
              <a:t>과</a:t>
            </a:r>
            <a:r>
              <a:rPr lang="en-US" altLang="ko-KR" dirty="0"/>
              <a:t>1</a:t>
            </a:r>
            <a:r>
              <a:rPr lang="ko-KR" altLang="en-US" dirty="0"/>
              <a:t>로 이루어진 길이 </a:t>
            </a:r>
            <a:r>
              <a:rPr lang="en-US" altLang="ko-KR" dirty="0"/>
              <a:t>w</a:t>
            </a:r>
            <a:r>
              <a:rPr lang="ko-KR" altLang="en-US" dirty="0"/>
              <a:t>의 숫자 스트링인 비트 벡터에도 적용 가능하다는 것</a:t>
            </a:r>
          </a:p>
        </p:txBody>
      </p:sp>
      <p:sp>
        <p:nvSpPr>
          <p:cNvPr id="8" name="TextBox 7">
            <a:extLst>
              <a:ext uri="{FF2B5EF4-FFF2-40B4-BE49-F238E27FC236}">
                <a16:creationId xmlns:a16="http://schemas.microsoft.com/office/drawing/2014/main" id="{02C57F28-0B50-423A-B1BD-4FDEBC566654}"/>
              </a:ext>
            </a:extLst>
          </p:cNvPr>
          <p:cNvSpPr txBox="1"/>
          <p:nvPr/>
        </p:nvSpPr>
        <p:spPr>
          <a:xfrm>
            <a:off x="3664856" y="21965"/>
            <a:ext cx="5603322" cy="461665"/>
          </a:xfrm>
          <a:prstGeom prst="rect">
            <a:avLst/>
          </a:prstGeom>
          <a:noFill/>
        </p:spPr>
        <p:txBody>
          <a:bodyPr wrap="square" rtlCol="0">
            <a:spAutoFit/>
          </a:bodyPr>
          <a:lstStyle/>
          <a:p>
            <a:r>
              <a:rPr lang="en-US" altLang="ko-KR" sz="2400" dirty="0"/>
              <a:t>2.1.3Introduction to Boolean Algebra(2/8)</a:t>
            </a:r>
            <a:endParaRPr kumimoji="1" lang="ko-Kore-KR" altLang="en-US" sz="2400" dirty="0"/>
          </a:p>
        </p:txBody>
      </p:sp>
    </p:spTree>
    <p:extLst>
      <p:ext uri="{BB962C8B-B14F-4D97-AF65-F5344CB8AC3E}">
        <p14:creationId xmlns:p14="http://schemas.microsoft.com/office/powerpoint/2010/main" val="101525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TextBox 1">
            <a:extLst>
              <a:ext uri="{FF2B5EF4-FFF2-40B4-BE49-F238E27FC236}">
                <a16:creationId xmlns:a16="http://schemas.microsoft.com/office/drawing/2014/main" id="{30B81407-712C-415A-B1A5-2B20D51A2823}"/>
              </a:ext>
            </a:extLst>
          </p:cNvPr>
          <p:cNvSpPr txBox="1"/>
          <p:nvPr/>
        </p:nvSpPr>
        <p:spPr>
          <a:xfrm>
            <a:off x="1309511" y="1128889"/>
            <a:ext cx="7168445" cy="646331"/>
          </a:xfrm>
          <a:prstGeom prst="rect">
            <a:avLst/>
          </a:prstGeom>
          <a:noFill/>
        </p:spPr>
        <p:txBody>
          <a:bodyPr wrap="square" rtlCol="0">
            <a:spAutoFit/>
          </a:bodyPr>
          <a:lstStyle/>
          <a:p>
            <a:r>
              <a:rPr lang="ko-KR" altLang="en-US" dirty="0"/>
              <a:t>이러한 비트수준의 연산은 일반적으로 마스크 연산을 구현할 때 사용됨</a:t>
            </a:r>
          </a:p>
        </p:txBody>
      </p:sp>
      <p:sp>
        <p:nvSpPr>
          <p:cNvPr id="3" name="TextBox 2">
            <a:extLst>
              <a:ext uri="{FF2B5EF4-FFF2-40B4-BE49-F238E27FC236}">
                <a16:creationId xmlns:a16="http://schemas.microsoft.com/office/drawing/2014/main" id="{4C26E6E0-1896-41FC-879C-5BA006E1BB5A}"/>
              </a:ext>
            </a:extLst>
          </p:cNvPr>
          <p:cNvSpPr txBox="1"/>
          <p:nvPr/>
        </p:nvSpPr>
        <p:spPr>
          <a:xfrm>
            <a:off x="1309510" y="2307308"/>
            <a:ext cx="7168445" cy="1754326"/>
          </a:xfrm>
          <a:prstGeom prst="rect">
            <a:avLst/>
          </a:prstGeom>
          <a:noFill/>
        </p:spPr>
        <p:txBody>
          <a:bodyPr wrap="square" rtlCol="0">
            <a:spAutoFit/>
          </a:bodyPr>
          <a:lstStyle/>
          <a:p>
            <a:r>
              <a:rPr lang="ko-KR" altLang="en-US" dirty="0"/>
              <a:t>마스크란</a:t>
            </a:r>
            <a:r>
              <a:rPr lang="en-US" altLang="ko-KR" dirty="0"/>
              <a:t>?</a:t>
            </a:r>
          </a:p>
          <a:p>
            <a:pPr marL="285750" indent="-285750">
              <a:buFontTx/>
              <a:buChar char="-"/>
            </a:pPr>
            <a:r>
              <a:rPr lang="ko-KR" altLang="en-US" dirty="0"/>
              <a:t>정확한 명칭</a:t>
            </a:r>
            <a:r>
              <a:rPr lang="en-US" altLang="ko-KR" dirty="0"/>
              <a:t>=&gt; “</a:t>
            </a:r>
            <a:r>
              <a:rPr lang="ko-KR" altLang="en-US" dirty="0"/>
              <a:t>비트 벡터 마스크</a:t>
            </a:r>
            <a:r>
              <a:rPr lang="en-US" altLang="ko-KR" dirty="0"/>
              <a:t>“</a:t>
            </a:r>
          </a:p>
          <a:p>
            <a:pPr marL="285750" indent="-285750">
              <a:buFontTx/>
              <a:buChar char="-"/>
            </a:pPr>
            <a:r>
              <a:rPr lang="ko-KR" altLang="en-US" dirty="0"/>
              <a:t>어떤 프로그램의 실행을 중단시키는 여러 가지 시그널의 집합</a:t>
            </a:r>
            <a:r>
              <a:rPr lang="en-US" altLang="ko-KR" dirty="0"/>
              <a:t>. </a:t>
            </a:r>
            <a:r>
              <a:rPr lang="ko-KR" altLang="en-US" dirty="0"/>
              <a:t>즉</a:t>
            </a:r>
            <a:r>
              <a:rPr lang="en-US" altLang="ko-KR" dirty="0"/>
              <a:t>, </a:t>
            </a:r>
            <a:r>
              <a:rPr lang="ko-KR" altLang="en-US" dirty="0"/>
              <a:t>비트 벡터 마스크라는 것을 설정해서 </a:t>
            </a:r>
            <a:r>
              <a:rPr lang="ko-KR" altLang="en-US" dirty="0">
                <a:solidFill>
                  <a:srgbClr val="FF0000"/>
                </a:solidFill>
              </a:rPr>
              <a:t>특정 시그널을 선택적으로 활성화 또는 비활성화</a:t>
            </a:r>
            <a:r>
              <a:rPr lang="en-US" altLang="ko-KR" dirty="0">
                <a:solidFill>
                  <a:srgbClr val="FF0000"/>
                </a:solidFill>
              </a:rPr>
              <a:t>!</a:t>
            </a:r>
          </a:p>
          <a:p>
            <a:pPr marL="285750" indent="-285750">
              <a:buFontTx/>
              <a:buChar char="-"/>
            </a:pPr>
            <a:r>
              <a:rPr lang="en-US" altLang="ko-KR" dirty="0"/>
              <a:t>(8</a:t>
            </a:r>
            <a:r>
              <a:rPr lang="ko-KR" altLang="en-US" dirty="0"/>
              <a:t>장에서 여러 가지 시그널에 대해 배움</a:t>
            </a:r>
            <a:r>
              <a:rPr lang="en-US" altLang="ko-KR" dirty="0"/>
              <a:t>)</a:t>
            </a:r>
            <a:endParaRPr lang="ko-KR" altLang="en-US" dirty="0"/>
          </a:p>
        </p:txBody>
      </p:sp>
      <p:sp>
        <p:nvSpPr>
          <p:cNvPr id="8" name="TextBox 7">
            <a:extLst>
              <a:ext uri="{FF2B5EF4-FFF2-40B4-BE49-F238E27FC236}">
                <a16:creationId xmlns:a16="http://schemas.microsoft.com/office/drawing/2014/main" id="{4458B081-2AE2-483A-9921-C89717A34146}"/>
              </a:ext>
            </a:extLst>
          </p:cNvPr>
          <p:cNvSpPr txBox="1"/>
          <p:nvPr/>
        </p:nvSpPr>
        <p:spPr>
          <a:xfrm>
            <a:off x="1411110" y="4593722"/>
            <a:ext cx="6096000" cy="1754326"/>
          </a:xfrm>
          <a:prstGeom prst="rect">
            <a:avLst/>
          </a:prstGeom>
          <a:noFill/>
        </p:spPr>
        <p:txBody>
          <a:bodyPr wrap="square">
            <a:spAutoFit/>
          </a:bodyPr>
          <a:lstStyle/>
          <a:p>
            <a:r>
              <a:rPr lang="ko-KR" altLang="en-US" dirty="0"/>
              <a:t>예를 들어</a:t>
            </a:r>
            <a:r>
              <a:rPr lang="en-US" altLang="ko-KR" dirty="0"/>
              <a:t>,</a:t>
            </a:r>
          </a:p>
          <a:p>
            <a:r>
              <a:rPr lang="ko-KR" altLang="en-US" dirty="0"/>
              <a:t> 마스크 </a:t>
            </a:r>
            <a:r>
              <a:rPr lang="en-US" altLang="ko-KR" dirty="0"/>
              <a:t>0xFF</a:t>
            </a:r>
            <a:r>
              <a:rPr lang="ko-KR" altLang="en-US" dirty="0"/>
              <a:t>를 이용해 </a:t>
            </a:r>
            <a:r>
              <a:rPr lang="en-US" altLang="ko-KR" dirty="0"/>
              <a:t>X(</a:t>
            </a:r>
            <a:r>
              <a:rPr lang="ko-KR" altLang="en-US" dirty="0"/>
              <a:t>어떤 프로그램의 상태</a:t>
            </a:r>
            <a:r>
              <a:rPr lang="en-US" altLang="ko-KR" dirty="0"/>
              <a:t>) x &amp; 0xFF</a:t>
            </a:r>
            <a:r>
              <a:rPr lang="ko-KR" altLang="en-US" dirty="0"/>
              <a:t>연산을 통해 마지막 두 개의 수를 구하여 프로그램의 상황을 컨트롤 한다고 하면</a:t>
            </a:r>
            <a:endParaRPr lang="en-US" altLang="ko-KR" dirty="0"/>
          </a:p>
          <a:p>
            <a:r>
              <a:rPr lang="en-US" altLang="ko-KR" dirty="0"/>
              <a:t>, x = 0x89ABCDEF</a:t>
            </a:r>
            <a:r>
              <a:rPr lang="en-US" altLang="ko-KR" dirty="0">
                <a:solidFill>
                  <a:srgbClr val="FF0000"/>
                </a:solidFill>
              </a:rPr>
              <a:t>(</a:t>
            </a:r>
            <a:r>
              <a:rPr lang="ko-KR" altLang="en-US" dirty="0">
                <a:solidFill>
                  <a:srgbClr val="FF0000"/>
                </a:solidFill>
              </a:rPr>
              <a:t>어떤 프로그램의 상태</a:t>
            </a:r>
            <a:r>
              <a:rPr lang="en-US" altLang="ko-KR" dirty="0">
                <a:solidFill>
                  <a:srgbClr val="FF0000"/>
                </a:solidFill>
              </a:rPr>
              <a:t>) </a:t>
            </a:r>
          </a:p>
          <a:p>
            <a:r>
              <a:rPr lang="ko-KR" altLang="en-US" dirty="0"/>
              <a:t>로부터</a:t>
            </a:r>
            <a:r>
              <a:rPr lang="ko-KR" altLang="en-US" dirty="0">
                <a:solidFill>
                  <a:srgbClr val="FF0000"/>
                </a:solidFill>
              </a:rPr>
              <a:t> </a:t>
            </a:r>
            <a:r>
              <a:rPr lang="en-US" altLang="ko-KR" dirty="0"/>
              <a:t>, </a:t>
            </a:r>
            <a:r>
              <a:rPr lang="ko-KR" altLang="en-US" dirty="0"/>
              <a:t> </a:t>
            </a:r>
            <a:r>
              <a:rPr lang="en-US" altLang="ko-KR" dirty="0"/>
              <a:t>0x000000EF</a:t>
            </a:r>
            <a:r>
              <a:rPr lang="ko-KR" altLang="en-US" dirty="0"/>
              <a:t>가 나옴</a:t>
            </a:r>
          </a:p>
        </p:txBody>
      </p:sp>
      <p:sp>
        <p:nvSpPr>
          <p:cNvPr id="9" name="TextBox 8">
            <a:extLst>
              <a:ext uri="{FF2B5EF4-FFF2-40B4-BE49-F238E27FC236}">
                <a16:creationId xmlns:a16="http://schemas.microsoft.com/office/drawing/2014/main" id="{18C81952-2CA2-41F2-84A5-812AC884AD39}"/>
              </a:ext>
            </a:extLst>
          </p:cNvPr>
          <p:cNvSpPr txBox="1"/>
          <p:nvPr/>
        </p:nvSpPr>
        <p:spPr>
          <a:xfrm>
            <a:off x="3081868" y="21965"/>
            <a:ext cx="5783944" cy="461665"/>
          </a:xfrm>
          <a:prstGeom prst="rect">
            <a:avLst/>
          </a:prstGeom>
          <a:noFill/>
        </p:spPr>
        <p:txBody>
          <a:bodyPr wrap="square" rtlCol="0">
            <a:spAutoFit/>
          </a:bodyPr>
          <a:lstStyle/>
          <a:p>
            <a:r>
              <a:rPr lang="en-US" altLang="ko-KR" sz="2400" dirty="0"/>
              <a:t>2.1.3Introduction to Boolean Algebra(3/8)</a:t>
            </a:r>
            <a:endParaRPr kumimoji="1" lang="ko-Kore-KR" altLang="en-US" sz="2400" dirty="0"/>
          </a:p>
        </p:txBody>
      </p:sp>
    </p:spTree>
    <p:extLst>
      <p:ext uri="{BB962C8B-B14F-4D97-AF65-F5344CB8AC3E}">
        <p14:creationId xmlns:p14="http://schemas.microsoft.com/office/powerpoint/2010/main" val="3919736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TextBox 8">
            <a:extLst>
              <a:ext uri="{FF2B5EF4-FFF2-40B4-BE49-F238E27FC236}">
                <a16:creationId xmlns:a16="http://schemas.microsoft.com/office/drawing/2014/main" id="{18C81952-2CA2-41F2-84A5-812AC884AD39}"/>
              </a:ext>
            </a:extLst>
          </p:cNvPr>
          <p:cNvSpPr txBox="1"/>
          <p:nvPr/>
        </p:nvSpPr>
        <p:spPr>
          <a:xfrm>
            <a:off x="3228622" y="21965"/>
            <a:ext cx="5637189" cy="461665"/>
          </a:xfrm>
          <a:prstGeom prst="rect">
            <a:avLst/>
          </a:prstGeom>
          <a:noFill/>
        </p:spPr>
        <p:txBody>
          <a:bodyPr wrap="square" rtlCol="0">
            <a:spAutoFit/>
          </a:bodyPr>
          <a:lstStyle/>
          <a:p>
            <a:r>
              <a:rPr lang="en-US" altLang="ko-KR" sz="2400" dirty="0"/>
              <a:t>2.1.3Introduction to Boolean Algebra(4/8)</a:t>
            </a:r>
            <a:endParaRPr kumimoji="1" lang="ko-Kore-KR" altLang="en-US" sz="2400" dirty="0"/>
          </a:p>
        </p:txBody>
      </p:sp>
      <p:sp>
        <p:nvSpPr>
          <p:cNvPr id="10" name="TextBox 9">
            <a:extLst>
              <a:ext uri="{FF2B5EF4-FFF2-40B4-BE49-F238E27FC236}">
                <a16:creationId xmlns:a16="http://schemas.microsoft.com/office/drawing/2014/main" id="{D2C1EF76-3141-4F10-9C56-4D518D859234}"/>
              </a:ext>
            </a:extLst>
          </p:cNvPr>
          <p:cNvSpPr txBox="1"/>
          <p:nvPr/>
        </p:nvSpPr>
        <p:spPr>
          <a:xfrm>
            <a:off x="993423" y="1283366"/>
            <a:ext cx="7947378" cy="369332"/>
          </a:xfrm>
          <a:prstGeom prst="rect">
            <a:avLst/>
          </a:prstGeom>
          <a:noFill/>
        </p:spPr>
        <p:txBody>
          <a:bodyPr wrap="square">
            <a:spAutoFit/>
          </a:bodyPr>
          <a:lstStyle/>
          <a:p>
            <a:r>
              <a:rPr lang="en-US" altLang="ko-KR" dirty="0"/>
              <a:t>C</a:t>
            </a:r>
            <a:r>
              <a:rPr lang="ko-KR" altLang="en-US" dirty="0"/>
              <a:t>는 논리 연산의 </a:t>
            </a:r>
            <a:r>
              <a:rPr lang="en-US" altLang="ko-KR" dirty="0">
                <a:solidFill>
                  <a:srgbClr val="FF0000"/>
                </a:solidFill>
              </a:rPr>
              <a:t>OR, AND, NOT</a:t>
            </a:r>
            <a:r>
              <a:rPr lang="ko-KR" altLang="en-US" dirty="0"/>
              <a:t>에 해당하는 논리 연산자 </a:t>
            </a:r>
            <a:r>
              <a:rPr lang="en-US" altLang="ko-KR" dirty="0">
                <a:solidFill>
                  <a:srgbClr val="FF0000"/>
                </a:solidFill>
              </a:rPr>
              <a:t>||, &amp;&amp; ,!</a:t>
            </a:r>
            <a:r>
              <a:rPr lang="ko-KR" altLang="en-US" dirty="0"/>
              <a:t>을 제공함</a:t>
            </a:r>
          </a:p>
        </p:txBody>
      </p:sp>
      <p:sp>
        <p:nvSpPr>
          <p:cNvPr id="6" name="TextBox 5">
            <a:extLst>
              <a:ext uri="{FF2B5EF4-FFF2-40B4-BE49-F238E27FC236}">
                <a16:creationId xmlns:a16="http://schemas.microsoft.com/office/drawing/2014/main" id="{07E67DC0-7C49-4F9A-BDCB-58E35FBD41FF}"/>
              </a:ext>
            </a:extLst>
          </p:cNvPr>
          <p:cNvSpPr txBox="1"/>
          <p:nvPr/>
        </p:nvSpPr>
        <p:spPr>
          <a:xfrm>
            <a:off x="993423" y="2110583"/>
            <a:ext cx="6728178" cy="369332"/>
          </a:xfrm>
          <a:prstGeom prst="rect">
            <a:avLst/>
          </a:prstGeom>
          <a:noFill/>
        </p:spPr>
        <p:txBody>
          <a:bodyPr wrap="square" rtlCol="0">
            <a:spAutoFit/>
          </a:bodyPr>
          <a:lstStyle/>
          <a:p>
            <a:r>
              <a:rPr lang="ko-KR" altLang="en-US" dirty="0"/>
              <a:t>이것들은 흔히 비트수준의 연산과 작동방식이 전혀 다름</a:t>
            </a:r>
          </a:p>
        </p:txBody>
      </p:sp>
      <p:pic>
        <p:nvPicPr>
          <p:cNvPr id="11" name="Picture 8">
            <a:extLst>
              <a:ext uri="{FF2B5EF4-FFF2-40B4-BE49-F238E27FC236}">
                <a16:creationId xmlns:a16="http://schemas.microsoft.com/office/drawing/2014/main" id="{9F525B46-DB32-4A62-BC8B-B40EE6DD478D}"/>
              </a:ext>
            </a:extLst>
          </p:cNvPr>
          <p:cNvPicPr>
            <a:picLocks noChangeAspect="1"/>
          </p:cNvPicPr>
          <p:nvPr/>
        </p:nvPicPr>
        <p:blipFill>
          <a:blip r:embed="rId2"/>
          <a:srcRect l="15921" t="34508" r="64324" b="37004"/>
          <a:stretch>
            <a:fillRect/>
          </a:stretch>
        </p:blipFill>
        <p:spPr>
          <a:xfrm>
            <a:off x="993423" y="2663666"/>
            <a:ext cx="2877869" cy="2334778"/>
          </a:xfrm>
          <a:prstGeom prst="rect">
            <a:avLst/>
          </a:prstGeom>
          <a:noFill/>
          <a:ln>
            <a:noFill/>
          </a:ln>
          <a:effectLst/>
        </p:spPr>
      </p:pic>
      <p:sp>
        <p:nvSpPr>
          <p:cNvPr id="7" name="TextBox 6">
            <a:extLst>
              <a:ext uri="{FF2B5EF4-FFF2-40B4-BE49-F238E27FC236}">
                <a16:creationId xmlns:a16="http://schemas.microsoft.com/office/drawing/2014/main" id="{419521E1-3FC2-4439-999B-F6BFDB499C3A}"/>
              </a:ext>
            </a:extLst>
          </p:cNvPr>
          <p:cNvSpPr txBox="1"/>
          <p:nvPr/>
        </p:nvSpPr>
        <p:spPr>
          <a:xfrm>
            <a:off x="1140178" y="5117878"/>
            <a:ext cx="6728178" cy="1200329"/>
          </a:xfrm>
          <a:prstGeom prst="rect">
            <a:avLst/>
          </a:prstGeom>
          <a:noFill/>
        </p:spPr>
        <p:txBody>
          <a:bodyPr wrap="square" rtlCol="0">
            <a:spAutoFit/>
          </a:bodyPr>
          <a:lstStyle/>
          <a:p>
            <a:r>
              <a:rPr lang="ko-KR" altLang="en-US" dirty="0"/>
              <a:t>논리연산의 특징</a:t>
            </a:r>
            <a:endParaRPr lang="en-US" altLang="ko-KR" dirty="0"/>
          </a:p>
          <a:p>
            <a:pPr marL="342900" indent="-342900">
              <a:buAutoNum type="arabicPeriod"/>
            </a:pPr>
            <a:r>
              <a:rPr lang="en-US" altLang="ko-KR" dirty="0"/>
              <a:t>‘0’</a:t>
            </a:r>
            <a:r>
              <a:rPr lang="ko-KR" altLang="en-US" dirty="0"/>
              <a:t>이 아닌 인자들을 </a:t>
            </a:r>
            <a:r>
              <a:rPr lang="en-US" altLang="ko-KR" dirty="0"/>
              <a:t>‘</a:t>
            </a:r>
            <a:r>
              <a:rPr lang="ko-KR" altLang="en-US" dirty="0"/>
              <a:t>참</a:t>
            </a:r>
            <a:r>
              <a:rPr lang="en-US" altLang="ko-KR" dirty="0"/>
              <a:t>’</a:t>
            </a:r>
            <a:r>
              <a:rPr lang="ko-KR" altLang="en-US" dirty="0"/>
              <a:t>으로 </a:t>
            </a:r>
            <a:r>
              <a:rPr lang="en-US" altLang="ko-KR" dirty="0"/>
              <a:t>‘0’</a:t>
            </a:r>
            <a:r>
              <a:rPr lang="ko-KR" altLang="en-US" dirty="0"/>
              <a:t>을 </a:t>
            </a:r>
            <a:r>
              <a:rPr lang="en-US" altLang="ko-KR" dirty="0"/>
              <a:t>‘</a:t>
            </a:r>
            <a:r>
              <a:rPr lang="ko-KR" altLang="en-US" dirty="0"/>
              <a:t>거짓</a:t>
            </a:r>
            <a:r>
              <a:rPr lang="en-US" altLang="ko-KR" dirty="0"/>
              <a:t>’</a:t>
            </a:r>
            <a:r>
              <a:rPr lang="ko-KR" altLang="en-US" dirty="0"/>
              <a:t>으로 처리</a:t>
            </a:r>
            <a:endParaRPr lang="en-US" altLang="ko-KR" dirty="0"/>
          </a:p>
          <a:p>
            <a:pPr marL="342900" indent="-342900">
              <a:buAutoNum type="arabicPeriod"/>
            </a:pPr>
            <a:r>
              <a:rPr lang="ko-KR" altLang="en-US" dirty="0"/>
              <a:t>첫 번째 인자를 계산해서 결정될 수 있으면 두 번째 인자는 계산하지 않음</a:t>
            </a:r>
            <a:r>
              <a:rPr lang="en-US" altLang="ko-KR" dirty="0"/>
              <a:t>(</a:t>
            </a:r>
            <a:r>
              <a:rPr lang="ko-KR" altLang="en-US" dirty="0" err="1"/>
              <a:t>뒷</a:t>
            </a:r>
            <a:r>
              <a:rPr lang="ko-KR" altLang="en-US" dirty="0"/>
              <a:t> 장에 예시</a:t>
            </a:r>
            <a:r>
              <a:rPr lang="en-US" altLang="ko-KR" dirty="0"/>
              <a:t>)</a:t>
            </a:r>
            <a:endParaRPr lang="ko-KR" altLang="en-US" dirty="0"/>
          </a:p>
        </p:txBody>
      </p:sp>
    </p:spTree>
    <p:extLst>
      <p:ext uri="{BB962C8B-B14F-4D97-AF65-F5344CB8AC3E}">
        <p14:creationId xmlns:p14="http://schemas.microsoft.com/office/powerpoint/2010/main" val="213272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TextBox 8">
            <a:extLst>
              <a:ext uri="{FF2B5EF4-FFF2-40B4-BE49-F238E27FC236}">
                <a16:creationId xmlns:a16="http://schemas.microsoft.com/office/drawing/2014/main" id="{18C81952-2CA2-41F2-84A5-812AC884AD39}"/>
              </a:ext>
            </a:extLst>
          </p:cNvPr>
          <p:cNvSpPr txBox="1"/>
          <p:nvPr/>
        </p:nvSpPr>
        <p:spPr>
          <a:xfrm>
            <a:off x="3206044" y="21965"/>
            <a:ext cx="5659767" cy="461665"/>
          </a:xfrm>
          <a:prstGeom prst="rect">
            <a:avLst/>
          </a:prstGeom>
          <a:noFill/>
        </p:spPr>
        <p:txBody>
          <a:bodyPr wrap="square" rtlCol="0">
            <a:spAutoFit/>
          </a:bodyPr>
          <a:lstStyle/>
          <a:p>
            <a:r>
              <a:rPr lang="en-US" altLang="ko-KR" sz="2400" dirty="0"/>
              <a:t>2.1.3Introduction to Boolean Algebra(5/8)</a:t>
            </a:r>
            <a:endParaRPr kumimoji="1" lang="ko-Kore-KR" altLang="en-US" sz="2400" dirty="0"/>
          </a:p>
        </p:txBody>
      </p:sp>
      <p:sp>
        <p:nvSpPr>
          <p:cNvPr id="5" name="TextBox 4">
            <a:extLst>
              <a:ext uri="{FF2B5EF4-FFF2-40B4-BE49-F238E27FC236}">
                <a16:creationId xmlns:a16="http://schemas.microsoft.com/office/drawing/2014/main" id="{7B39D35D-54E5-4075-8C60-0FBFC715F408}"/>
              </a:ext>
            </a:extLst>
          </p:cNvPr>
          <p:cNvSpPr txBox="1"/>
          <p:nvPr/>
        </p:nvSpPr>
        <p:spPr>
          <a:xfrm>
            <a:off x="1332088" y="1399822"/>
            <a:ext cx="6953955" cy="1200329"/>
          </a:xfrm>
          <a:prstGeom prst="rect">
            <a:avLst/>
          </a:prstGeom>
          <a:noFill/>
        </p:spPr>
        <p:txBody>
          <a:bodyPr wrap="square" rtlCol="0">
            <a:spAutoFit/>
          </a:bodyPr>
          <a:lstStyle/>
          <a:p>
            <a:r>
              <a:rPr lang="en-US" altLang="ko-KR" dirty="0"/>
              <a:t>P &amp;&amp; *P++</a:t>
            </a:r>
          </a:p>
          <a:p>
            <a:r>
              <a:rPr lang="en-US" altLang="ko-KR" dirty="0"/>
              <a:t> </a:t>
            </a:r>
            <a:r>
              <a:rPr lang="ko-KR" altLang="en-US" dirty="0"/>
              <a:t>는 널 포인트의 역참조를 절대 발생시키지 않음</a:t>
            </a:r>
            <a:endParaRPr lang="en-US" altLang="ko-KR" dirty="0"/>
          </a:p>
          <a:p>
            <a:r>
              <a:rPr lang="en-US" altLang="ko-KR" dirty="0"/>
              <a:t>*p++</a:t>
            </a:r>
            <a:r>
              <a:rPr lang="ko-KR" altLang="en-US" dirty="0"/>
              <a:t>의 값이 무조건 </a:t>
            </a:r>
            <a:r>
              <a:rPr lang="en-US" altLang="ko-KR" dirty="0"/>
              <a:t>0</a:t>
            </a:r>
            <a:r>
              <a:rPr lang="ko-KR" altLang="en-US" dirty="0"/>
              <a:t>이 아님을 알기 때문에 그냥 </a:t>
            </a:r>
            <a:r>
              <a:rPr lang="en-US" altLang="ko-KR" dirty="0"/>
              <a:t>‘</a:t>
            </a:r>
            <a:r>
              <a:rPr lang="ko-KR" altLang="en-US" dirty="0"/>
              <a:t>참</a:t>
            </a:r>
            <a:r>
              <a:rPr lang="en-US" altLang="ko-KR" dirty="0"/>
              <a:t>’</a:t>
            </a:r>
            <a:r>
              <a:rPr lang="ko-KR" altLang="en-US" dirty="0"/>
              <a:t>으로 처리하고 역참조를 진행하지 않음</a:t>
            </a:r>
          </a:p>
        </p:txBody>
      </p:sp>
    </p:spTree>
    <p:extLst>
      <p:ext uri="{BB962C8B-B14F-4D97-AF65-F5344CB8AC3E}">
        <p14:creationId xmlns:p14="http://schemas.microsoft.com/office/powerpoint/2010/main" val="982594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4095FB04-7C61-4ABF-8105-AEDDB7ED901C}"/>
              </a:ext>
            </a:extLst>
          </p:cNvPr>
          <p:cNvSpPr txBox="1"/>
          <p:nvPr/>
        </p:nvSpPr>
        <p:spPr>
          <a:xfrm>
            <a:off x="3725333" y="27862"/>
            <a:ext cx="6096000" cy="523220"/>
          </a:xfrm>
          <a:prstGeom prst="rect">
            <a:avLst/>
          </a:prstGeom>
          <a:noFill/>
        </p:spPr>
        <p:txBody>
          <a:bodyPr wrap="square">
            <a:spAutoFit/>
          </a:bodyPr>
          <a:lstStyle/>
          <a:p>
            <a:r>
              <a:rPr lang="en-US" altLang="ko-KR" sz="2800" dirty="0"/>
              <a:t>2.1.4Shift Operations in C(1/3)</a:t>
            </a:r>
            <a:endParaRPr lang="ko-KR" altLang="en-US" sz="2800" dirty="0"/>
          </a:p>
        </p:txBody>
      </p:sp>
      <p:sp>
        <p:nvSpPr>
          <p:cNvPr id="7" name="TextBox 6">
            <a:extLst>
              <a:ext uri="{FF2B5EF4-FFF2-40B4-BE49-F238E27FC236}">
                <a16:creationId xmlns:a16="http://schemas.microsoft.com/office/drawing/2014/main" id="{D4C39025-57C4-4812-A19F-EA8A74ED817A}"/>
              </a:ext>
            </a:extLst>
          </p:cNvPr>
          <p:cNvSpPr txBox="1"/>
          <p:nvPr/>
        </p:nvSpPr>
        <p:spPr>
          <a:xfrm>
            <a:off x="1275645" y="1262728"/>
            <a:ext cx="7428088" cy="3416320"/>
          </a:xfrm>
          <a:prstGeom prst="rect">
            <a:avLst/>
          </a:prstGeom>
          <a:noFill/>
        </p:spPr>
        <p:txBody>
          <a:bodyPr wrap="square">
            <a:spAutoFit/>
          </a:bodyPr>
          <a:lstStyle/>
          <a:p>
            <a:r>
              <a:rPr lang="en-US" altLang="ko-KR" dirty="0"/>
              <a:t>C</a:t>
            </a:r>
            <a:r>
              <a:rPr lang="ko-KR" altLang="en-US" dirty="0"/>
              <a:t>는 비트 패턴을 좌우로 이동시키는 </a:t>
            </a:r>
            <a:r>
              <a:rPr lang="ko-KR" altLang="en-US" dirty="0" err="1"/>
              <a:t>쉬프트</a:t>
            </a:r>
            <a:r>
              <a:rPr lang="ko-KR" altLang="en-US" dirty="0"/>
              <a:t> 연산 집합을 제공</a:t>
            </a:r>
            <a:endParaRPr lang="en-US" altLang="ko-KR" dirty="0"/>
          </a:p>
          <a:p>
            <a:r>
              <a:rPr lang="en-US" altLang="ko-KR" dirty="0"/>
              <a:t> [xw−1, xw−2,...,x0</a:t>
            </a:r>
            <a:r>
              <a:rPr lang="ko-KR" altLang="en-US" dirty="0"/>
              <a:t> </a:t>
            </a:r>
            <a:r>
              <a:rPr lang="en-US" altLang="ko-KR" dirty="0"/>
              <a:t>]</a:t>
            </a:r>
            <a:r>
              <a:rPr lang="ko-KR" altLang="en-US" dirty="0"/>
              <a:t>라는 오퍼랜드를 가진 </a:t>
            </a:r>
            <a:r>
              <a:rPr lang="en-US" altLang="ko-KR" dirty="0"/>
              <a:t>x</a:t>
            </a:r>
            <a:r>
              <a:rPr lang="ko-KR" altLang="en-US" dirty="0"/>
              <a:t>에 대해 </a:t>
            </a:r>
            <a:r>
              <a:rPr lang="en-US" altLang="ko-KR" dirty="0">
                <a:solidFill>
                  <a:srgbClr val="FF0000"/>
                </a:solidFill>
              </a:rPr>
              <a:t>x &lt;&lt; k </a:t>
            </a:r>
            <a:r>
              <a:rPr lang="ko-KR" altLang="en-US" dirty="0"/>
              <a:t>은</a:t>
            </a:r>
            <a:r>
              <a:rPr lang="en-US" altLang="ko-KR" dirty="0"/>
              <a:t> [xw−k−1, xw−k−2,...,x0, 0,..., 0]</a:t>
            </a:r>
            <a:r>
              <a:rPr lang="ko-KR" altLang="en-US" dirty="0"/>
              <a:t>을 만듦</a:t>
            </a:r>
            <a:r>
              <a:rPr lang="en-US" altLang="ko-KR" dirty="0"/>
              <a:t>.</a:t>
            </a:r>
          </a:p>
          <a:p>
            <a:endParaRPr lang="en-US" altLang="ko-KR" dirty="0"/>
          </a:p>
          <a:p>
            <a:r>
              <a:rPr lang="ko-KR" altLang="en-US" dirty="0"/>
              <a:t>즉</a:t>
            </a:r>
            <a:r>
              <a:rPr lang="en-US" altLang="ko-KR" dirty="0"/>
              <a:t>, x</a:t>
            </a:r>
            <a:r>
              <a:rPr lang="ko-KR" altLang="en-US" dirty="0"/>
              <a:t>는 좌측으로 </a:t>
            </a:r>
            <a:r>
              <a:rPr lang="en-US" altLang="ko-KR" dirty="0"/>
              <a:t>k</a:t>
            </a:r>
            <a:r>
              <a:rPr lang="ko-KR" altLang="en-US" dirty="0"/>
              <a:t>비트만큼 이동하고</a:t>
            </a:r>
            <a:r>
              <a:rPr lang="en-US" altLang="ko-KR" dirty="0"/>
              <a:t>, </a:t>
            </a:r>
            <a:r>
              <a:rPr lang="ko-KR" altLang="en-US" dirty="0"/>
              <a:t>중요한 좌측의 </a:t>
            </a:r>
            <a:r>
              <a:rPr lang="en-US" altLang="ko-KR" dirty="0"/>
              <a:t>k</a:t>
            </a:r>
            <a:r>
              <a:rPr lang="ko-KR" altLang="en-US" dirty="0"/>
              <a:t>비트가 밀려서 삭제되며 우측에는 </a:t>
            </a:r>
            <a:r>
              <a:rPr lang="en-US" altLang="ko-KR" dirty="0"/>
              <a:t>k</a:t>
            </a:r>
            <a:r>
              <a:rPr lang="ko-KR" altLang="en-US" dirty="0"/>
              <a:t>개의 </a:t>
            </a:r>
            <a:r>
              <a:rPr lang="en-US" altLang="ko-KR" dirty="0"/>
              <a:t>0</a:t>
            </a:r>
            <a:r>
              <a:rPr lang="ko-KR" altLang="en-US" dirty="0"/>
              <a:t>으로 </a:t>
            </a:r>
            <a:r>
              <a:rPr lang="ko-KR" altLang="en-US" dirty="0" err="1"/>
              <a:t>채워짐</a:t>
            </a:r>
            <a:endParaRPr lang="en-US" altLang="ko-KR" dirty="0"/>
          </a:p>
          <a:p>
            <a:endParaRPr lang="en-US" altLang="ko-KR" dirty="0"/>
          </a:p>
          <a:p>
            <a:r>
              <a:rPr lang="en-US" altLang="ko-KR" dirty="0"/>
              <a:t>#</a:t>
            </a:r>
            <a:r>
              <a:rPr lang="ko-KR" altLang="en-US" dirty="0"/>
              <a:t>중요한비트</a:t>
            </a:r>
            <a:r>
              <a:rPr lang="en-US" altLang="ko-KR" dirty="0"/>
              <a:t>=</a:t>
            </a:r>
            <a:r>
              <a:rPr lang="ko-KR" altLang="en-US" dirty="0"/>
              <a:t>맨 왼쪽의 비트 </a:t>
            </a:r>
            <a:r>
              <a:rPr lang="en-US" altLang="ko-KR" dirty="0"/>
              <a:t>-&gt;</a:t>
            </a:r>
            <a:r>
              <a:rPr lang="ko-KR" altLang="en-US" dirty="0"/>
              <a:t>부호가 있는 정수의 표현에서 맨 왼쪽의 비트가 부호를 결정하는 것과 일맥상통하는 이유</a:t>
            </a:r>
            <a:r>
              <a:rPr lang="en-US" altLang="ko-KR" dirty="0"/>
              <a:t>(</a:t>
            </a:r>
            <a:r>
              <a:rPr lang="ko-KR" altLang="en-US" dirty="0"/>
              <a:t>수의 대략적 크기를 결정하기도 함</a:t>
            </a:r>
            <a:r>
              <a:rPr lang="en-US" altLang="ko-KR" dirty="0"/>
              <a:t>)</a:t>
            </a:r>
          </a:p>
          <a:p>
            <a:endParaRPr lang="en-US" altLang="ko-KR" dirty="0"/>
          </a:p>
          <a:p>
            <a:r>
              <a:rPr lang="en-US" altLang="ko-KR" dirty="0"/>
              <a:t>#</a:t>
            </a:r>
            <a:r>
              <a:rPr lang="ko-KR" altLang="en-US" dirty="0"/>
              <a:t>중요하지 않은 비트</a:t>
            </a:r>
            <a:r>
              <a:rPr lang="en-US" altLang="ko-KR" dirty="0"/>
              <a:t>=</a:t>
            </a:r>
            <a:r>
              <a:rPr lang="ko-KR" altLang="en-US" dirty="0"/>
              <a:t>맨 오른쪽의 비트</a:t>
            </a:r>
          </a:p>
        </p:txBody>
      </p:sp>
      <p:sp>
        <p:nvSpPr>
          <p:cNvPr id="6" name="TextBox 5">
            <a:extLst>
              <a:ext uri="{FF2B5EF4-FFF2-40B4-BE49-F238E27FC236}">
                <a16:creationId xmlns:a16="http://schemas.microsoft.com/office/drawing/2014/main" id="{40ACF43A-9664-4BBB-816A-A45A80617C9A}"/>
              </a:ext>
            </a:extLst>
          </p:cNvPr>
          <p:cNvSpPr txBox="1"/>
          <p:nvPr/>
        </p:nvSpPr>
        <p:spPr>
          <a:xfrm>
            <a:off x="1399822" y="5429956"/>
            <a:ext cx="6389511" cy="646331"/>
          </a:xfrm>
          <a:prstGeom prst="rect">
            <a:avLst/>
          </a:prstGeom>
          <a:noFill/>
        </p:spPr>
        <p:txBody>
          <a:bodyPr wrap="square" rtlCol="0">
            <a:spAutoFit/>
          </a:bodyPr>
          <a:lstStyle/>
          <a:p>
            <a:r>
              <a:rPr lang="ko-KR" altLang="en-US" dirty="0">
                <a:solidFill>
                  <a:srgbClr val="FF0000"/>
                </a:solidFill>
              </a:rPr>
              <a:t>이와 대응하여 우측 </a:t>
            </a:r>
            <a:r>
              <a:rPr lang="ko-KR" altLang="en-US" dirty="0" err="1">
                <a:solidFill>
                  <a:srgbClr val="FF0000"/>
                </a:solidFill>
              </a:rPr>
              <a:t>쉬프트</a:t>
            </a:r>
            <a:r>
              <a:rPr lang="ko-KR" altLang="en-US" dirty="0">
                <a:solidFill>
                  <a:srgbClr val="FF0000"/>
                </a:solidFill>
              </a:rPr>
              <a:t> 연산 </a:t>
            </a:r>
            <a:r>
              <a:rPr lang="en-US" altLang="ko-KR" dirty="0">
                <a:solidFill>
                  <a:srgbClr val="FF0000"/>
                </a:solidFill>
              </a:rPr>
              <a:t>x&gt;&gt;k</a:t>
            </a:r>
            <a:r>
              <a:rPr lang="ko-KR" altLang="en-US" dirty="0">
                <a:solidFill>
                  <a:srgbClr val="FF0000"/>
                </a:solidFill>
              </a:rPr>
              <a:t>가 있으며</a:t>
            </a:r>
            <a:r>
              <a:rPr lang="en-US" altLang="ko-KR" dirty="0">
                <a:solidFill>
                  <a:srgbClr val="FF0000"/>
                </a:solidFill>
              </a:rPr>
              <a:t>, </a:t>
            </a:r>
            <a:r>
              <a:rPr lang="ko-KR" altLang="en-US" dirty="0">
                <a:solidFill>
                  <a:srgbClr val="FF0000"/>
                </a:solidFill>
              </a:rPr>
              <a:t>이는 약간의 미묘한 동작을 가짐</a:t>
            </a:r>
          </a:p>
        </p:txBody>
      </p:sp>
    </p:spTree>
    <p:extLst>
      <p:ext uri="{BB962C8B-B14F-4D97-AF65-F5344CB8AC3E}">
        <p14:creationId xmlns:p14="http://schemas.microsoft.com/office/powerpoint/2010/main" val="205928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4095FB04-7C61-4ABF-8105-AEDDB7ED901C}"/>
              </a:ext>
            </a:extLst>
          </p:cNvPr>
          <p:cNvSpPr txBox="1"/>
          <p:nvPr/>
        </p:nvSpPr>
        <p:spPr>
          <a:xfrm>
            <a:off x="3488266" y="73581"/>
            <a:ext cx="6096000" cy="523220"/>
          </a:xfrm>
          <a:prstGeom prst="rect">
            <a:avLst/>
          </a:prstGeom>
          <a:noFill/>
        </p:spPr>
        <p:txBody>
          <a:bodyPr wrap="square">
            <a:spAutoFit/>
          </a:bodyPr>
          <a:lstStyle/>
          <a:p>
            <a:r>
              <a:rPr lang="en-US" altLang="ko-KR" sz="2800" dirty="0"/>
              <a:t>2.1.4Shift Operations in C(2/3)</a:t>
            </a:r>
            <a:endParaRPr lang="ko-KR" altLang="en-US" sz="2800" dirty="0"/>
          </a:p>
        </p:txBody>
      </p:sp>
      <p:sp>
        <p:nvSpPr>
          <p:cNvPr id="2" name="TextBox 1">
            <a:extLst>
              <a:ext uri="{FF2B5EF4-FFF2-40B4-BE49-F238E27FC236}">
                <a16:creationId xmlns:a16="http://schemas.microsoft.com/office/drawing/2014/main" id="{723A367A-D961-4459-8344-D5A68FACD390}"/>
              </a:ext>
            </a:extLst>
          </p:cNvPr>
          <p:cNvSpPr txBox="1"/>
          <p:nvPr/>
        </p:nvSpPr>
        <p:spPr>
          <a:xfrm>
            <a:off x="1207911" y="1422400"/>
            <a:ext cx="7495822" cy="2308324"/>
          </a:xfrm>
          <a:prstGeom prst="rect">
            <a:avLst/>
          </a:prstGeom>
          <a:noFill/>
        </p:spPr>
        <p:txBody>
          <a:bodyPr wrap="square" rtlCol="0">
            <a:spAutoFit/>
          </a:bodyPr>
          <a:lstStyle/>
          <a:p>
            <a:r>
              <a:rPr lang="en-US" altLang="ko-KR" dirty="0"/>
              <a:t>1.</a:t>
            </a:r>
            <a:r>
              <a:rPr lang="ko-KR" altLang="en-US" dirty="0"/>
              <a:t>논리 우측 </a:t>
            </a:r>
            <a:r>
              <a:rPr lang="ko-KR" altLang="en-US" dirty="0" err="1"/>
              <a:t>쉬프트</a:t>
            </a:r>
            <a:endParaRPr lang="en-US" altLang="ko-KR" dirty="0"/>
          </a:p>
          <a:p>
            <a:r>
              <a:rPr lang="en-US" altLang="ko-KR" dirty="0"/>
              <a:t>[0,..., 0, x(w−1), x(w−2),...x(k)] </a:t>
            </a:r>
            <a:r>
              <a:rPr lang="ko-KR" altLang="en-US" dirty="0"/>
              <a:t>이렇게 죄측 끝을 </a:t>
            </a:r>
            <a:r>
              <a:rPr lang="en-US" altLang="ko-KR" dirty="0"/>
              <a:t>k</a:t>
            </a:r>
            <a:r>
              <a:rPr lang="ko-KR" altLang="en-US" dirty="0"/>
              <a:t>개의 </a:t>
            </a:r>
            <a:r>
              <a:rPr lang="en-US" altLang="ko-KR" dirty="0"/>
              <a:t>0</a:t>
            </a:r>
            <a:r>
              <a:rPr lang="ko-KR" altLang="en-US" dirty="0"/>
              <a:t>들로 채움</a:t>
            </a:r>
            <a:endParaRPr lang="en-US" altLang="ko-KR" dirty="0"/>
          </a:p>
          <a:p>
            <a:endParaRPr lang="en-US" altLang="ko-KR" dirty="0"/>
          </a:p>
          <a:p>
            <a:r>
              <a:rPr lang="en-US" altLang="ko-KR" dirty="0"/>
              <a:t>2. </a:t>
            </a:r>
            <a:r>
              <a:rPr lang="ko-KR" altLang="en-US" dirty="0"/>
              <a:t>산술 우측 </a:t>
            </a:r>
            <a:r>
              <a:rPr lang="ko-KR" altLang="en-US" dirty="0" err="1"/>
              <a:t>쉬프트</a:t>
            </a:r>
            <a:endParaRPr lang="en-US" altLang="ko-KR" dirty="0"/>
          </a:p>
          <a:p>
            <a:r>
              <a:rPr lang="en-US" altLang="ko-KR" dirty="0"/>
              <a:t>[x(w−1),...,x(w−1), x(w−1), x(w−2),...x(k)]</a:t>
            </a:r>
          </a:p>
          <a:p>
            <a:r>
              <a:rPr lang="ko-KR" altLang="en-US" dirty="0"/>
              <a:t>좌측 끝을 가장 중요한 비트 </a:t>
            </a:r>
            <a:r>
              <a:rPr lang="en-US" altLang="ko-KR" dirty="0"/>
              <a:t>k </a:t>
            </a:r>
            <a:r>
              <a:rPr lang="ko-KR" altLang="en-US" dirty="0"/>
              <a:t>개를 반복해서 채움</a:t>
            </a:r>
            <a:endParaRPr lang="en-US" altLang="ko-KR" dirty="0"/>
          </a:p>
          <a:p>
            <a:r>
              <a:rPr lang="en-US" altLang="ko-KR" dirty="0"/>
              <a:t>-&gt;</a:t>
            </a:r>
            <a:r>
              <a:rPr lang="ko-KR" altLang="en-US" dirty="0"/>
              <a:t>이는 약간 특이하지만</a:t>
            </a:r>
            <a:r>
              <a:rPr lang="en-US" altLang="ko-KR" dirty="0"/>
              <a:t>, </a:t>
            </a:r>
            <a:r>
              <a:rPr lang="ko-KR" altLang="en-US" dirty="0"/>
              <a:t>부호형 정수 데이터의 연산에서 유용하게 작용</a:t>
            </a:r>
            <a:endParaRPr lang="en-US" altLang="ko-KR" dirty="0"/>
          </a:p>
          <a:p>
            <a:endParaRPr lang="ko-KR" altLang="en-US" dirty="0"/>
          </a:p>
        </p:txBody>
      </p:sp>
      <p:pic>
        <p:nvPicPr>
          <p:cNvPr id="6" name="Picture 9">
            <a:extLst>
              <a:ext uri="{FF2B5EF4-FFF2-40B4-BE49-F238E27FC236}">
                <a16:creationId xmlns:a16="http://schemas.microsoft.com/office/drawing/2014/main" id="{26AD52DA-7E42-47A4-817E-7CC566C72C6C}"/>
              </a:ext>
            </a:extLst>
          </p:cNvPr>
          <p:cNvPicPr>
            <a:picLocks noChangeAspect="1"/>
          </p:cNvPicPr>
          <p:nvPr/>
        </p:nvPicPr>
        <p:blipFill>
          <a:blip r:embed="rId2"/>
          <a:srcRect l="25658" t="31748" r="37230" b="44278"/>
          <a:stretch>
            <a:fillRect/>
          </a:stretch>
        </p:blipFill>
        <p:spPr>
          <a:xfrm>
            <a:off x="1433687" y="3781524"/>
            <a:ext cx="6710991" cy="2438582"/>
          </a:xfrm>
          <a:prstGeom prst="rect">
            <a:avLst/>
          </a:prstGeom>
          <a:noFill/>
          <a:ln>
            <a:noFill/>
          </a:ln>
          <a:effectLst/>
        </p:spPr>
      </p:pic>
    </p:spTree>
    <p:extLst>
      <p:ext uri="{BB962C8B-B14F-4D97-AF65-F5344CB8AC3E}">
        <p14:creationId xmlns:p14="http://schemas.microsoft.com/office/powerpoint/2010/main" val="39243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4095FB04-7C61-4ABF-8105-AEDDB7ED901C}"/>
              </a:ext>
            </a:extLst>
          </p:cNvPr>
          <p:cNvSpPr txBox="1"/>
          <p:nvPr/>
        </p:nvSpPr>
        <p:spPr>
          <a:xfrm>
            <a:off x="3635022" y="0"/>
            <a:ext cx="6096000" cy="523220"/>
          </a:xfrm>
          <a:prstGeom prst="rect">
            <a:avLst/>
          </a:prstGeom>
          <a:noFill/>
        </p:spPr>
        <p:txBody>
          <a:bodyPr wrap="square">
            <a:spAutoFit/>
          </a:bodyPr>
          <a:lstStyle/>
          <a:p>
            <a:r>
              <a:rPr lang="en-US" altLang="ko-KR" sz="2800" dirty="0"/>
              <a:t>2.1.4Shift Operations in C(3/3)</a:t>
            </a:r>
            <a:endParaRPr lang="ko-KR" altLang="en-US" sz="2800" dirty="0"/>
          </a:p>
        </p:txBody>
      </p:sp>
      <p:sp>
        <p:nvSpPr>
          <p:cNvPr id="2" name="TextBox 1">
            <a:extLst>
              <a:ext uri="{FF2B5EF4-FFF2-40B4-BE49-F238E27FC236}">
                <a16:creationId xmlns:a16="http://schemas.microsoft.com/office/drawing/2014/main" id="{A7B5465F-669D-43E6-B2D7-7508D9BF5E4C}"/>
              </a:ext>
            </a:extLst>
          </p:cNvPr>
          <p:cNvSpPr txBox="1"/>
          <p:nvPr/>
        </p:nvSpPr>
        <p:spPr>
          <a:xfrm>
            <a:off x="1399821" y="1343378"/>
            <a:ext cx="8015111" cy="923330"/>
          </a:xfrm>
          <a:prstGeom prst="rect">
            <a:avLst/>
          </a:prstGeom>
          <a:noFill/>
        </p:spPr>
        <p:txBody>
          <a:bodyPr wrap="square" rtlCol="0">
            <a:spAutoFit/>
          </a:bodyPr>
          <a:lstStyle/>
          <a:p>
            <a:r>
              <a:rPr lang="en-US" altLang="ko-KR" dirty="0"/>
              <a:t>C</a:t>
            </a:r>
            <a:r>
              <a:rPr lang="ko-KR" altLang="en-US" dirty="0"/>
              <a:t>표준은 부호형 숫자의 경우</a:t>
            </a:r>
            <a:r>
              <a:rPr lang="en-US" altLang="ko-KR" dirty="0"/>
              <a:t>, </a:t>
            </a:r>
            <a:r>
              <a:rPr lang="ko-KR" altLang="en-US" dirty="0"/>
              <a:t>어떤 타입의 우측 </a:t>
            </a:r>
            <a:r>
              <a:rPr lang="ko-KR" altLang="en-US" dirty="0" err="1"/>
              <a:t>쉬프트가</a:t>
            </a:r>
            <a:r>
              <a:rPr lang="ko-KR" altLang="en-US" dirty="0"/>
              <a:t> 사용되어야 하는지 명확하게 정의하지 않고 있음</a:t>
            </a:r>
            <a:r>
              <a:rPr lang="en-US" altLang="ko-KR" dirty="0"/>
              <a:t>. </a:t>
            </a:r>
            <a:r>
              <a:rPr lang="ko-KR" altLang="en-US" dirty="0"/>
              <a:t>즉 산술과 논리 모두 가능</a:t>
            </a:r>
            <a:r>
              <a:rPr lang="en-US" altLang="ko-KR" dirty="0"/>
              <a:t>! </a:t>
            </a:r>
            <a:r>
              <a:rPr lang="ko-KR" altLang="en-US" dirty="0"/>
              <a:t>따라서 잠재적인 호환성의 문제를 지님</a:t>
            </a:r>
          </a:p>
        </p:txBody>
      </p:sp>
      <p:sp>
        <p:nvSpPr>
          <p:cNvPr id="3" name="TextBox 2">
            <a:extLst>
              <a:ext uri="{FF2B5EF4-FFF2-40B4-BE49-F238E27FC236}">
                <a16:creationId xmlns:a16="http://schemas.microsoft.com/office/drawing/2014/main" id="{A8A97759-1148-452C-923D-EF598DDC25BB}"/>
              </a:ext>
            </a:extLst>
          </p:cNvPr>
          <p:cNvSpPr txBox="1"/>
          <p:nvPr/>
        </p:nvSpPr>
        <p:spPr>
          <a:xfrm>
            <a:off x="1399821" y="2991556"/>
            <a:ext cx="8331201" cy="1754326"/>
          </a:xfrm>
          <a:prstGeom prst="rect">
            <a:avLst/>
          </a:prstGeom>
          <a:noFill/>
        </p:spPr>
        <p:txBody>
          <a:bodyPr wrap="square" rtlCol="0">
            <a:spAutoFit/>
          </a:bodyPr>
          <a:lstStyle/>
          <a:p>
            <a:r>
              <a:rPr lang="ko-KR" altLang="en-US" dirty="0"/>
              <a:t>그러나 실제로 대부분의 컴파일러</a:t>
            </a:r>
            <a:r>
              <a:rPr lang="en-US" altLang="ko-KR" dirty="0"/>
              <a:t>/</a:t>
            </a:r>
            <a:r>
              <a:rPr lang="ko-KR" altLang="en-US" dirty="0"/>
              <a:t>컴퓨터 조합들은 부호형 데이터에 대해서 산술 우측 </a:t>
            </a:r>
            <a:r>
              <a:rPr lang="ko-KR" altLang="en-US" dirty="0" err="1"/>
              <a:t>쉬프트를</a:t>
            </a:r>
            <a:r>
              <a:rPr lang="ko-KR" altLang="en-US" dirty="0"/>
              <a:t> 사용하고 </a:t>
            </a:r>
            <a:r>
              <a:rPr lang="ko-KR" altLang="en-US" dirty="0" err="1"/>
              <a:t>있으묘</a:t>
            </a:r>
            <a:r>
              <a:rPr lang="en-US" altLang="ko-KR" dirty="0"/>
              <a:t>, </a:t>
            </a:r>
            <a:r>
              <a:rPr lang="ko-KR" altLang="en-US" dirty="0"/>
              <a:t>많은 프로그래머들도 이렇게 사용하는 것을 가정하고 있음</a:t>
            </a:r>
            <a:endParaRPr lang="en-US" altLang="ko-KR" dirty="0"/>
          </a:p>
          <a:p>
            <a:endParaRPr lang="en-US" altLang="ko-KR" dirty="0"/>
          </a:p>
          <a:p>
            <a:r>
              <a:rPr lang="en-US" altLang="ko-KR" dirty="0"/>
              <a:t>@</a:t>
            </a:r>
            <a:r>
              <a:rPr lang="ko-KR" altLang="en-US" dirty="0"/>
              <a:t>비부호형 데이터에 대해서 우측 </a:t>
            </a:r>
            <a:r>
              <a:rPr lang="ko-KR" altLang="en-US" dirty="0" err="1"/>
              <a:t>쉬프트는</a:t>
            </a:r>
            <a:r>
              <a:rPr lang="ko-KR" altLang="en-US" dirty="0"/>
              <a:t> 논리 </a:t>
            </a:r>
            <a:r>
              <a:rPr lang="ko-KR" altLang="en-US" dirty="0" err="1"/>
              <a:t>쉬프트여야</a:t>
            </a:r>
            <a:r>
              <a:rPr lang="ko-KR" altLang="en-US" dirty="0"/>
              <a:t> 함</a:t>
            </a:r>
            <a:r>
              <a:rPr lang="en-US" altLang="ko-KR" dirty="0"/>
              <a:t>(</a:t>
            </a:r>
            <a:r>
              <a:rPr lang="ko-KR" altLang="en-US" dirty="0"/>
              <a:t>부호가 중요하지 않음</a:t>
            </a:r>
            <a:r>
              <a:rPr lang="en-US" altLang="ko-KR" dirty="0"/>
              <a:t>)</a:t>
            </a:r>
            <a:endParaRPr lang="ko-KR" altLang="en-US" dirty="0"/>
          </a:p>
        </p:txBody>
      </p:sp>
    </p:spTree>
    <p:extLst>
      <p:ext uri="{BB962C8B-B14F-4D97-AF65-F5344CB8AC3E}">
        <p14:creationId xmlns:p14="http://schemas.microsoft.com/office/powerpoint/2010/main" val="349925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TextBox 12">
            <a:extLst>
              <a:ext uri="{FF2B5EF4-FFF2-40B4-BE49-F238E27FC236}">
                <a16:creationId xmlns:a16="http://schemas.microsoft.com/office/drawing/2014/main" id="{FD9F05D3-AEC5-2B40-91E1-F9A27D14A48F}"/>
              </a:ext>
            </a:extLst>
          </p:cNvPr>
          <p:cNvSpPr txBox="1"/>
          <p:nvPr/>
        </p:nvSpPr>
        <p:spPr>
          <a:xfrm>
            <a:off x="5531015" y="150972"/>
            <a:ext cx="1129969" cy="400110"/>
          </a:xfrm>
          <a:prstGeom prst="rect">
            <a:avLst/>
          </a:prstGeom>
          <a:noFill/>
        </p:spPr>
        <p:txBody>
          <a:bodyPr wrap="square" rtlCol="0">
            <a:spAutoFit/>
          </a:bodyPr>
          <a:lstStyle/>
          <a:p>
            <a:r>
              <a:rPr kumimoji="1" lang="en-US" altLang="ko-KR" sz="2000" b="1"/>
              <a:t>Contents</a:t>
            </a:r>
          </a:p>
        </p:txBody>
      </p:sp>
      <p:sp>
        <p:nvSpPr>
          <p:cNvPr id="7" name="TextBox 6">
            <a:extLst>
              <a:ext uri="{FF2B5EF4-FFF2-40B4-BE49-F238E27FC236}">
                <a16:creationId xmlns:a16="http://schemas.microsoft.com/office/drawing/2014/main" id="{1706B66D-11B6-4BFF-AA9D-D027A7988537}"/>
              </a:ext>
            </a:extLst>
          </p:cNvPr>
          <p:cNvSpPr txBox="1"/>
          <p:nvPr/>
        </p:nvSpPr>
        <p:spPr>
          <a:xfrm>
            <a:off x="1798157" y="1551235"/>
            <a:ext cx="4151087" cy="461665"/>
          </a:xfrm>
          <a:prstGeom prst="rect">
            <a:avLst/>
          </a:prstGeom>
          <a:noFill/>
        </p:spPr>
        <p:txBody>
          <a:bodyPr wrap="square" rtlCol="0">
            <a:spAutoFit/>
          </a:bodyPr>
          <a:lstStyle/>
          <a:p>
            <a:r>
              <a:rPr lang="en-US" altLang="ko-KR" sz="2400" dirty="0"/>
              <a:t>2.1.1 Information Storage</a:t>
            </a:r>
            <a:endParaRPr kumimoji="1" lang="ko-Kore-KR" altLang="en-US" sz="2400" dirty="0"/>
          </a:p>
        </p:txBody>
      </p:sp>
      <p:sp>
        <p:nvSpPr>
          <p:cNvPr id="8" name="TextBox 7">
            <a:extLst>
              <a:ext uri="{FF2B5EF4-FFF2-40B4-BE49-F238E27FC236}">
                <a16:creationId xmlns:a16="http://schemas.microsoft.com/office/drawing/2014/main" id="{AC6DDE47-F4BF-4D1B-8DB8-1566A3B44868}"/>
              </a:ext>
            </a:extLst>
          </p:cNvPr>
          <p:cNvSpPr txBox="1"/>
          <p:nvPr/>
        </p:nvSpPr>
        <p:spPr>
          <a:xfrm>
            <a:off x="1798157" y="2156247"/>
            <a:ext cx="5200955" cy="461665"/>
          </a:xfrm>
          <a:prstGeom prst="rect">
            <a:avLst/>
          </a:prstGeom>
          <a:noFill/>
        </p:spPr>
        <p:txBody>
          <a:bodyPr wrap="square" rtlCol="0">
            <a:spAutoFit/>
          </a:bodyPr>
          <a:lstStyle/>
          <a:p>
            <a:r>
              <a:rPr lang="en-US" altLang="ko-KR" sz="2400" dirty="0"/>
              <a:t>2.1.2 Addressing and Byte Ordering</a:t>
            </a:r>
            <a:endParaRPr kumimoji="1" lang="ko-Kore-KR" altLang="en-US" sz="2400" dirty="0"/>
          </a:p>
        </p:txBody>
      </p:sp>
      <p:sp>
        <p:nvSpPr>
          <p:cNvPr id="9" name="TextBox 8">
            <a:extLst>
              <a:ext uri="{FF2B5EF4-FFF2-40B4-BE49-F238E27FC236}">
                <a16:creationId xmlns:a16="http://schemas.microsoft.com/office/drawing/2014/main" id="{F81A4EF3-A40C-4601-88ED-39440A302276}"/>
              </a:ext>
            </a:extLst>
          </p:cNvPr>
          <p:cNvSpPr txBox="1"/>
          <p:nvPr/>
        </p:nvSpPr>
        <p:spPr>
          <a:xfrm>
            <a:off x="1798156" y="2761259"/>
            <a:ext cx="5200955" cy="461665"/>
          </a:xfrm>
          <a:prstGeom prst="rect">
            <a:avLst/>
          </a:prstGeom>
          <a:noFill/>
        </p:spPr>
        <p:txBody>
          <a:bodyPr wrap="square" rtlCol="0">
            <a:spAutoFit/>
          </a:bodyPr>
          <a:lstStyle/>
          <a:p>
            <a:r>
              <a:rPr lang="en-US" altLang="ko-KR" sz="2400" dirty="0"/>
              <a:t>2.1.3 Introduction to Boolean Algebra</a:t>
            </a:r>
            <a:endParaRPr kumimoji="1" lang="ko-Kore-KR" altLang="en-US" sz="2400" dirty="0"/>
          </a:p>
        </p:txBody>
      </p:sp>
    </p:spTree>
    <p:extLst>
      <p:ext uri="{BB962C8B-B14F-4D97-AF65-F5344CB8AC3E}">
        <p14:creationId xmlns:p14="http://schemas.microsoft.com/office/powerpoint/2010/main" val="212668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a:extLst>
              <a:ext uri="{FF2B5EF4-FFF2-40B4-BE49-F238E27FC236}">
                <a16:creationId xmlns:a16="http://schemas.microsoft.com/office/drawing/2014/main" id="{863CF28A-23F7-674F-B5D8-1E97303A62A5}"/>
              </a:ext>
            </a:extLst>
          </p:cNvPr>
          <p:cNvSpPr txBox="1"/>
          <p:nvPr/>
        </p:nvSpPr>
        <p:spPr>
          <a:xfrm>
            <a:off x="4563934" y="89417"/>
            <a:ext cx="4151087" cy="461665"/>
          </a:xfrm>
          <a:prstGeom prst="rect">
            <a:avLst/>
          </a:prstGeom>
          <a:noFill/>
        </p:spPr>
        <p:txBody>
          <a:bodyPr wrap="square" rtlCol="0">
            <a:spAutoFit/>
          </a:bodyPr>
          <a:lstStyle/>
          <a:p>
            <a:r>
              <a:rPr lang="en-US" altLang="ko-KR" sz="2400" dirty="0"/>
              <a:t>2.1.1 Information Storage(1/5)</a:t>
            </a:r>
            <a:endParaRPr kumimoji="1" lang="ko-Kore-KR" altLang="en-US" sz="2400" dirty="0"/>
          </a:p>
        </p:txBody>
      </p:sp>
      <p:sp>
        <p:nvSpPr>
          <p:cNvPr id="2" name="TextBox 1">
            <a:extLst>
              <a:ext uri="{FF2B5EF4-FFF2-40B4-BE49-F238E27FC236}">
                <a16:creationId xmlns:a16="http://schemas.microsoft.com/office/drawing/2014/main" id="{1E8957CA-8CB4-4FEB-A50B-3A26C6ACD07F}"/>
              </a:ext>
            </a:extLst>
          </p:cNvPr>
          <p:cNvSpPr txBox="1"/>
          <p:nvPr/>
        </p:nvSpPr>
        <p:spPr>
          <a:xfrm>
            <a:off x="1456266" y="1264355"/>
            <a:ext cx="6728177" cy="646331"/>
          </a:xfrm>
          <a:prstGeom prst="rect">
            <a:avLst/>
          </a:prstGeom>
          <a:noFill/>
        </p:spPr>
        <p:txBody>
          <a:bodyPr wrap="square" rtlCol="0">
            <a:spAutoFit/>
          </a:bodyPr>
          <a:lstStyle/>
          <a:p>
            <a:r>
              <a:rPr lang="ko-KR" altLang="en-US" dirty="0"/>
              <a:t>대부분의 컴퓨터들은 메모리에서 주소지정이 가능한 최소단위인 </a:t>
            </a:r>
            <a:r>
              <a:rPr lang="en-US" altLang="ko-KR" dirty="0">
                <a:solidFill>
                  <a:srgbClr val="FF0000"/>
                </a:solidFill>
              </a:rPr>
              <a:t>8</a:t>
            </a:r>
            <a:r>
              <a:rPr lang="ko-KR" altLang="en-US" dirty="0">
                <a:solidFill>
                  <a:srgbClr val="FF0000"/>
                </a:solidFill>
              </a:rPr>
              <a:t>비트 단위의 </a:t>
            </a:r>
            <a:r>
              <a:rPr lang="ko-KR" altLang="en-US" dirty="0"/>
              <a:t>블록인 바이트를 사용</a:t>
            </a:r>
          </a:p>
        </p:txBody>
      </p:sp>
      <p:sp>
        <p:nvSpPr>
          <p:cNvPr id="9" name="TextBox 8">
            <a:extLst>
              <a:ext uri="{FF2B5EF4-FFF2-40B4-BE49-F238E27FC236}">
                <a16:creationId xmlns:a16="http://schemas.microsoft.com/office/drawing/2014/main" id="{39EFF0AA-8B0F-4305-8C64-78E8258FE8DC}"/>
              </a:ext>
            </a:extLst>
          </p:cNvPr>
          <p:cNvSpPr txBox="1"/>
          <p:nvPr/>
        </p:nvSpPr>
        <p:spPr>
          <a:xfrm>
            <a:off x="1456265" y="4530805"/>
            <a:ext cx="9516533" cy="1754326"/>
          </a:xfrm>
          <a:prstGeom prst="rect">
            <a:avLst/>
          </a:prstGeom>
          <a:noFill/>
        </p:spPr>
        <p:txBody>
          <a:bodyPr wrap="square" rtlCol="0">
            <a:spAutoFit/>
          </a:bodyPr>
          <a:lstStyle/>
          <a:p>
            <a:r>
              <a:rPr lang="ko-KR" altLang="en-US" dirty="0"/>
              <a:t>여기서 말하는 </a:t>
            </a:r>
            <a:r>
              <a:rPr lang="en-US" altLang="ko-KR" dirty="0"/>
              <a:t>8</a:t>
            </a:r>
            <a:r>
              <a:rPr lang="ko-KR" altLang="en-US" dirty="0"/>
              <a:t>비트의 최소단위</a:t>
            </a:r>
            <a:r>
              <a:rPr lang="en-US" altLang="ko-KR" dirty="0"/>
              <a:t>-&gt;</a:t>
            </a:r>
            <a:r>
              <a:rPr lang="ko-KR" altLang="en-US" dirty="0"/>
              <a:t>그 컴퓨터 시스템의 </a:t>
            </a:r>
            <a:r>
              <a:rPr lang="ko-KR" altLang="en-US" dirty="0" err="1"/>
              <a:t>위드크기</a:t>
            </a:r>
            <a:r>
              <a:rPr lang="en-US" altLang="ko-KR" dirty="0"/>
              <a:t>= </a:t>
            </a:r>
            <a:r>
              <a:rPr lang="ko-KR" altLang="en-US" dirty="0"/>
              <a:t>포인터의 정규 크기를 표시</a:t>
            </a:r>
            <a:endParaRPr lang="en-US" altLang="ko-KR" dirty="0"/>
          </a:p>
          <a:p>
            <a:endParaRPr lang="en-US" altLang="ko-KR" dirty="0"/>
          </a:p>
          <a:p>
            <a:r>
              <a:rPr lang="ko-KR" altLang="en-US" dirty="0"/>
              <a:t>즉</a:t>
            </a:r>
            <a:r>
              <a:rPr lang="en-US" altLang="ko-KR" dirty="0"/>
              <a:t>, </a:t>
            </a:r>
            <a:r>
              <a:rPr lang="ko-KR" altLang="en-US" dirty="0"/>
              <a:t>하나의 가상주소가 한 개의 워드로 </a:t>
            </a:r>
            <a:r>
              <a:rPr lang="ko-KR" altLang="en-US" dirty="0" err="1"/>
              <a:t>인코딩되므로</a:t>
            </a:r>
            <a:r>
              <a:rPr lang="ko-KR" altLang="en-US" dirty="0"/>
              <a:t> 워드 크기가 곧 가상 주소공간의 최대크기</a:t>
            </a:r>
            <a:endParaRPr lang="en-US" altLang="ko-KR" dirty="0"/>
          </a:p>
          <a:p>
            <a:r>
              <a:rPr lang="en-US" altLang="ko-KR" dirty="0"/>
              <a:t>Ex)w</a:t>
            </a:r>
            <a:r>
              <a:rPr lang="ko-KR" altLang="en-US" dirty="0"/>
              <a:t>비트 워드 크기를 갖는 컴퓨터에서 가상주소는 </a:t>
            </a:r>
            <a:r>
              <a:rPr lang="en-US" altLang="ko-KR" dirty="0"/>
              <a:t>2*2*2*````2=2^w </a:t>
            </a:r>
            <a:r>
              <a:rPr lang="ko-KR" altLang="en-US" dirty="0"/>
              <a:t>의 주소를 표현할 수 있어 최대 </a:t>
            </a:r>
            <a:r>
              <a:rPr lang="en-US" altLang="ko-KR" dirty="0"/>
              <a:t>2^w</a:t>
            </a:r>
            <a:r>
              <a:rPr lang="ko-KR" altLang="en-US" dirty="0"/>
              <a:t>크기의 바이트에 접근할 수 있음</a:t>
            </a:r>
          </a:p>
        </p:txBody>
      </p:sp>
      <p:sp>
        <p:nvSpPr>
          <p:cNvPr id="10" name="TextBox 9">
            <a:extLst>
              <a:ext uri="{FF2B5EF4-FFF2-40B4-BE49-F238E27FC236}">
                <a16:creationId xmlns:a16="http://schemas.microsoft.com/office/drawing/2014/main" id="{66638FE6-AB96-4080-89A1-E8F9223DA239}"/>
              </a:ext>
            </a:extLst>
          </p:cNvPr>
          <p:cNvSpPr txBox="1"/>
          <p:nvPr/>
        </p:nvSpPr>
        <p:spPr>
          <a:xfrm>
            <a:off x="1439333" y="2144889"/>
            <a:ext cx="9313334" cy="369332"/>
          </a:xfrm>
          <a:prstGeom prst="rect">
            <a:avLst/>
          </a:prstGeom>
          <a:noFill/>
        </p:spPr>
        <p:txBody>
          <a:bodyPr wrap="square" rtlCol="0">
            <a:spAutoFit/>
          </a:bodyPr>
          <a:lstStyle/>
          <a:p>
            <a:r>
              <a:rPr lang="ko-KR" altLang="en-US" dirty="0"/>
              <a:t>기계수준의 프로그램은 메모리를 가상메모리라고 하는 거대한 바이트의 배열로 취급</a:t>
            </a:r>
          </a:p>
        </p:txBody>
      </p:sp>
      <p:sp>
        <p:nvSpPr>
          <p:cNvPr id="11" name="TextBox 10">
            <a:extLst>
              <a:ext uri="{FF2B5EF4-FFF2-40B4-BE49-F238E27FC236}">
                <a16:creationId xmlns:a16="http://schemas.microsoft.com/office/drawing/2014/main" id="{BC8726D5-B41B-4D60-A311-CBE7C0DE29B0}"/>
              </a:ext>
            </a:extLst>
          </p:cNvPr>
          <p:cNvSpPr txBox="1"/>
          <p:nvPr/>
        </p:nvSpPr>
        <p:spPr>
          <a:xfrm>
            <a:off x="1439333" y="2781914"/>
            <a:ext cx="8308623" cy="646331"/>
          </a:xfrm>
          <a:prstGeom prst="rect">
            <a:avLst/>
          </a:prstGeom>
          <a:noFill/>
        </p:spPr>
        <p:txBody>
          <a:bodyPr wrap="square" rtlCol="0">
            <a:spAutoFit/>
          </a:bodyPr>
          <a:lstStyle/>
          <a:p>
            <a:r>
              <a:rPr lang="ko-KR" altLang="en-US" dirty="0"/>
              <a:t>각 바이트는 주소라고 하는 고유한 숫자로 식별</a:t>
            </a:r>
            <a:r>
              <a:rPr lang="en-US" altLang="ko-KR" dirty="0"/>
              <a:t>, </a:t>
            </a:r>
            <a:r>
              <a:rPr lang="ko-KR" altLang="en-US" dirty="0"/>
              <a:t>모든 가능한 주소들의 집합을 가상 주소공간이라 함</a:t>
            </a:r>
          </a:p>
        </p:txBody>
      </p:sp>
      <p:sp>
        <p:nvSpPr>
          <p:cNvPr id="12" name="TextBox 11">
            <a:extLst>
              <a:ext uri="{FF2B5EF4-FFF2-40B4-BE49-F238E27FC236}">
                <a16:creationId xmlns:a16="http://schemas.microsoft.com/office/drawing/2014/main" id="{E8FB51A9-E352-4408-958B-849BFF6D5E43}"/>
              </a:ext>
            </a:extLst>
          </p:cNvPr>
          <p:cNvSpPr txBox="1"/>
          <p:nvPr/>
        </p:nvSpPr>
        <p:spPr>
          <a:xfrm>
            <a:off x="1456266" y="3827690"/>
            <a:ext cx="9516534" cy="369332"/>
          </a:xfrm>
          <a:prstGeom prst="rect">
            <a:avLst/>
          </a:prstGeom>
          <a:noFill/>
        </p:spPr>
        <p:txBody>
          <a:bodyPr wrap="square" rtlCol="0">
            <a:spAutoFit/>
          </a:bodyPr>
          <a:lstStyle/>
          <a:p>
            <a:r>
              <a:rPr lang="en-US" altLang="ko-KR" dirty="0">
                <a:solidFill>
                  <a:srgbClr val="FF0000"/>
                </a:solidFill>
              </a:rPr>
              <a:t>-&gt;</a:t>
            </a:r>
            <a:r>
              <a:rPr lang="ko-KR" altLang="en-US" dirty="0">
                <a:solidFill>
                  <a:srgbClr val="FF0000"/>
                </a:solidFill>
              </a:rPr>
              <a:t>메모리에 주소를 부여하여 추상화와 비슷한 개념의 가상메모리를 설계하여 배열로 취급함</a:t>
            </a:r>
          </a:p>
        </p:txBody>
      </p:sp>
    </p:spTree>
    <p:extLst>
      <p:ext uri="{BB962C8B-B14F-4D97-AF65-F5344CB8AC3E}">
        <p14:creationId xmlns:p14="http://schemas.microsoft.com/office/powerpoint/2010/main" val="97943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00291861-4627-4909-8795-65BF46B7554C}"/>
              </a:ext>
            </a:extLst>
          </p:cNvPr>
          <p:cNvSpPr txBox="1"/>
          <p:nvPr/>
        </p:nvSpPr>
        <p:spPr>
          <a:xfrm>
            <a:off x="4563934" y="89417"/>
            <a:ext cx="4151087" cy="461665"/>
          </a:xfrm>
          <a:prstGeom prst="rect">
            <a:avLst/>
          </a:prstGeom>
          <a:noFill/>
        </p:spPr>
        <p:txBody>
          <a:bodyPr wrap="square" rtlCol="0">
            <a:spAutoFit/>
          </a:bodyPr>
          <a:lstStyle/>
          <a:p>
            <a:r>
              <a:rPr lang="en-US" altLang="ko-KR" sz="2400" dirty="0"/>
              <a:t>2.1.2 Information Storage(2/5)</a:t>
            </a:r>
            <a:endParaRPr kumimoji="1" lang="ko-Kore-KR" altLang="en-US" sz="2400" dirty="0"/>
          </a:p>
        </p:txBody>
      </p:sp>
      <p:sp>
        <p:nvSpPr>
          <p:cNvPr id="2" name="TextBox 1">
            <a:extLst>
              <a:ext uri="{FF2B5EF4-FFF2-40B4-BE49-F238E27FC236}">
                <a16:creationId xmlns:a16="http://schemas.microsoft.com/office/drawing/2014/main" id="{AC9F7C61-0A9B-4A6D-84A7-D9620BDDC256}"/>
              </a:ext>
            </a:extLst>
          </p:cNvPr>
          <p:cNvSpPr txBox="1"/>
          <p:nvPr/>
        </p:nvSpPr>
        <p:spPr>
          <a:xfrm>
            <a:off x="1682044" y="1219200"/>
            <a:ext cx="7608712" cy="923330"/>
          </a:xfrm>
          <a:prstGeom prst="rect">
            <a:avLst/>
          </a:prstGeom>
          <a:noFill/>
        </p:spPr>
        <p:txBody>
          <a:bodyPr wrap="square" rtlCol="0">
            <a:spAutoFit/>
          </a:bodyPr>
          <a:lstStyle/>
          <a:p>
            <a:r>
              <a:rPr lang="ko-KR" altLang="en-US" dirty="0"/>
              <a:t>즉</a:t>
            </a:r>
            <a:r>
              <a:rPr lang="en-US" altLang="ko-KR" dirty="0"/>
              <a:t>, </a:t>
            </a:r>
            <a:r>
              <a:rPr lang="ko-KR" altLang="en-US" dirty="0"/>
              <a:t>워드 크기에 따라 가상 주소의 크기가 결정됨</a:t>
            </a:r>
            <a:endParaRPr lang="en-US" altLang="ko-KR" dirty="0"/>
          </a:p>
          <a:p>
            <a:r>
              <a:rPr lang="ko-KR" altLang="en-US" dirty="0"/>
              <a:t>이미 </a:t>
            </a:r>
            <a:r>
              <a:rPr lang="en-US" altLang="ko-KR" dirty="0"/>
              <a:t>32</a:t>
            </a:r>
            <a:r>
              <a:rPr lang="ko-KR" altLang="en-US" dirty="0"/>
              <a:t>비트 워드 크기를 갖는 컴퓨터에서 </a:t>
            </a:r>
            <a:r>
              <a:rPr lang="en-US" altLang="ko-KR" dirty="0"/>
              <a:t>64</a:t>
            </a:r>
            <a:r>
              <a:rPr lang="ko-KR" altLang="en-US" dirty="0"/>
              <a:t>비트 워드 크기를 갖는 컴퓨터로의 전환이 보편화됨</a:t>
            </a:r>
          </a:p>
        </p:txBody>
      </p:sp>
      <p:sp>
        <p:nvSpPr>
          <p:cNvPr id="3" name="TextBox 2">
            <a:extLst>
              <a:ext uri="{FF2B5EF4-FFF2-40B4-BE49-F238E27FC236}">
                <a16:creationId xmlns:a16="http://schemas.microsoft.com/office/drawing/2014/main" id="{4B496167-63DA-4B35-B769-66111E92DCEE}"/>
              </a:ext>
            </a:extLst>
          </p:cNvPr>
          <p:cNvSpPr txBox="1"/>
          <p:nvPr/>
        </p:nvSpPr>
        <p:spPr>
          <a:xfrm>
            <a:off x="1682044" y="2606884"/>
            <a:ext cx="7608712" cy="646331"/>
          </a:xfrm>
          <a:prstGeom prst="rect">
            <a:avLst/>
          </a:prstGeom>
          <a:noFill/>
        </p:spPr>
        <p:txBody>
          <a:bodyPr wrap="square" rtlCol="0">
            <a:spAutoFit/>
          </a:bodyPr>
          <a:lstStyle/>
          <a:p>
            <a:r>
              <a:rPr lang="ko-KR" altLang="en-US" dirty="0"/>
              <a:t>대부분의 </a:t>
            </a:r>
            <a:r>
              <a:rPr lang="en-US" altLang="ko-KR" dirty="0"/>
              <a:t>64</a:t>
            </a:r>
            <a:r>
              <a:rPr lang="ko-KR" altLang="en-US" dirty="0"/>
              <a:t>비트 컴퓨터들은 역방향 호환성을 가지고 있어 </a:t>
            </a:r>
            <a:r>
              <a:rPr lang="en-US" altLang="ko-KR" dirty="0"/>
              <a:t>32</a:t>
            </a:r>
            <a:r>
              <a:rPr lang="ko-KR" altLang="en-US" dirty="0"/>
              <a:t>비트 </a:t>
            </a:r>
            <a:r>
              <a:rPr lang="ko-KR" altLang="en-US" dirty="0" err="1"/>
              <a:t>머신들을</a:t>
            </a:r>
            <a:r>
              <a:rPr lang="ko-KR" altLang="en-US" dirty="0"/>
              <a:t> 위해 </a:t>
            </a:r>
            <a:r>
              <a:rPr lang="ko-KR" altLang="en-US" dirty="0" err="1"/>
              <a:t>컴파일된</a:t>
            </a:r>
            <a:r>
              <a:rPr lang="ko-KR" altLang="en-US" dirty="0"/>
              <a:t> 프로그램들도 실행할 수 있음</a:t>
            </a:r>
          </a:p>
        </p:txBody>
      </p:sp>
    </p:spTree>
    <p:extLst>
      <p:ext uri="{BB962C8B-B14F-4D97-AF65-F5344CB8AC3E}">
        <p14:creationId xmlns:p14="http://schemas.microsoft.com/office/powerpoint/2010/main" val="196440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TextBox 1">
            <a:extLst>
              <a:ext uri="{FF2B5EF4-FFF2-40B4-BE49-F238E27FC236}">
                <a16:creationId xmlns:a16="http://schemas.microsoft.com/office/drawing/2014/main" id="{60AE0624-3F0F-46EB-83BE-5D1C527DFB75}"/>
              </a:ext>
            </a:extLst>
          </p:cNvPr>
          <p:cNvSpPr txBox="1"/>
          <p:nvPr/>
        </p:nvSpPr>
        <p:spPr>
          <a:xfrm>
            <a:off x="1193398" y="1195495"/>
            <a:ext cx="6434667" cy="2862322"/>
          </a:xfrm>
          <a:prstGeom prst="rect">
            <a:avLst/>
          </a:prstGeom>
          <a:noFill/>
        </p:spPr>
        <p:txBody>
          <a:bodyPr wrap="square" rtlCol="0">
            <a:spAutoFit/>
          </a:bodyPr>
          <a:lstStyle/>
          <a:p>
            <a:r>
              <a:rPr lang="en-US" altLang="ko-KR" dirty="0"/>
              <a:t>1</a:t>
            </a:r>
            <a:r>
              <a:rPr lang="ko-KR" altLang="en-US" dirty="0"/>
              <a:t>바이트</a:t>
            </a:r>
            <a:r>
              <a:rPr lang="en-US" altLang="ko-KR" dirty="0"/>
              <a:t>=8</a:t>
            </a:r>
            <a:r>
              <a:rPr lang="ko-KR" altLang="en-US" dirty="0"/>
              <a:t>비트</a:t>
            </a:r>
            <a:endParaRPr lang="en-US" altLang="ko-KR" dirty="0"/>
          </a:p>
          <a:p>
            <a:r>
              <a:rPr lang="en-US" altLang="ko-KR" dirty="0"/>
              <a:t>A single byte consists of 8 bits. In binary notation, its value ranges </a:t>
            </a:r>
            <a:r>
              <a:rPr lang="en-US" altLang="ko-KR" dirty="0">
                <a:solidFill>
                  <a:srgbClr val="FF0000"/>
                </a:solidFill>
              </a:rPr>
              <a:t>from 00000000(2) to 11111111(2). </a:t>
            </a:r>
            <a:r>
              <a:rPr lang="en-US" altLang="ko-KR" dirty="0"/>
              <a:t>When viewed as a decimal integer, its value ranges </a:t>
            </a:r>
            <a:r>
              <a:rPr lang="en-US" altLang="ko-KR" dirty="0">
                <a:solidFill>
                  <a:srgbClr val="FF0000"/>
                </a:solidFill>
              </a:rPr>
              <a:t>from 0(10) to 255(10)</a:t>
            </a:r>
            <a:r>
              <a:rPr lang="en-US" altLang="ko-KR" dirty="0"/>
              <a:t>. Neither notation is very convenient for describing bit patterns. Binary notation is too verbose, while with decimal notation it is tedious to convert to and from bit patterns. Instead, we write bit patterns </a:t>
            </a:r>
            <a:r>
              <a:rPr lang="en-US" altLang="ko-KR" dirty="0">
                <a:solidFill>
                  <a:srgbClr val="FF0000"/>
                </a:solidFill>
              </a:rPr>
              <a:t>as base-16, or hexadecimal numbers</a:t>
            </a:r>
            <a:r>
              <a:rPr lang="en-US" altLang="ko-KR" dirty="0"/>
              <a:t>. Hexadecimal (or simply “hex”) uses digits ‘</a:t>
            </a:r>
            <a:r>
              <a:rPr lang="en-US" altLang="ko-KR" dirty="0">
                <a:solidFill>
                  <a:srgbClr val="FF0000"/>
                </a:solidFill>
              </a:rPr>
              <a:t>0’ through ‘9’ along with characters ‘A’ through ‘F’ to represent 16 possible values</a:t>
            </a:r>
            <a:r>
              <a:rPr lang="en-US" altLang="ko-KR" dirty="0"/>
              <a:t>. (e.g., 0xFa1D37b). </a:t>
            </a:r>
            <a:endParaRPr lang="ko-KR" altLang="en-US" dirty="0"/>
          </a:p>
        </p:txBody>
      </p:sp>
      <p:pic>
        <p:nvPicPr>
          <p:cNvPr id="5" name="Picture 1">
            <a:extLst>
              <a:ext uri="{FF2B5EF4-FFF2-40B4-BE49-F238E27FC236}">
                <a16:creationId xmlns:a16="http://schemas.microsoft.com/office/drawing/2014/main" id="{155A54C2-CA3D-4704-8EB7-7784B4F6BE5F}"/>
              </a:ext>
            </a:extLst>
          </p:cNvPr>
          <p:cNvPicPr>
            <a:picLocks noChangeAspect="1"/>
          </p:cNvPicPr>
          <p:nvPr/>
        </p:nvPicPr>
        <p:blipFill>
          <a:blip r:embed="rId2"/>
          <a:srcRect l="25800" t="39801" r="12817" b="24579"/>
          <a:stretch>
            <a:fillRect/>
          </a:stretch>
        </p:blipFill>
        <p:spPr>
          <a:xfrm>
            <a:off x="982132" y="4057817"/>
            <a:ext cx="8114879" cy="2648995"/>
          </a:xfrm>
          <a:prstGeom prst="rect">
            <a:avLst/>
          </a:prstGeom>
          <a:noFill/>
          <a:ln>
            <a:noFill/>
          </a:ln>
          <a:effectLst/>
        </p:spPr>
      </p:pic>
      <p:sp>
        <p:nvSpPr>
          <p:cNvPr id="8" name="TextBox 7">
            <a:extLst>
              <a:ext uri="{FF2B5EF4-FFF2-40B4-BE49-F238E27FC236}">
                <a16:creationId xmlns:a16="http://schemas.microsoft.com/office/drawing/2014/main" id="{8D13BF93-93ED-43F2-8BA5-7CCA4935345F}"/>
              </a:ext>
            </a:extLst>
          </p:cNvPr>
          <p:cNvSpPr txBox="1"/>
          <p:nvPr/>
        </p:nvSpPr>
        <p:spPr>
          <a:xfrm>
            <a:off x="4563934" y="89417"/>
            <a:ext cx="4151087" cy="461665"/>
          </a:xfrm>
          <a:prstGeom prst="rect">
            <a:avLst/>
          </a:prstGeom>
          <a:noFill/>
        </p:spPr>
        <p:txBody>
          <a:bodyPr wrap="square" rtlCol="0">
            <a:spAutoFit/>
          </a:bodyPr>
          <a:lstStyle/>
          <a:p>
            <a:r>
              <a:rPr lang="en-US" altLang="ko-KR" sz="2400" dirty="0"/>
              <a:t>2.1.3 Information Storage(3/5)</a:t>
            </a:r>
            <a:endParaRPr kumimoji="1" lang="ko-Kore-KR" altLang="en-US" sz="2400" dirty="0"/>
          </a:p>
        </p:txBody>
      </p:sp>
    </p:spTree>
    <p:extLst>
      <p:ext uri="{BB962C8B-B14F-4D97-AF65-F5344CB8AC3E}">
        <p14:creationId xmlns:p14="http://schemas.microsoft.com/office/powerpoint/2010/main" val="156505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CA2C4B29-8F41-4DDF-8770-20B00296FA35}"/>
              </a:ext>
            </a:extLst>
          </p:cNvPr>
          <p:cNvSpPr txBox="1"/>
          <p:nvPr/>
        </p:nvSpPr>
        <p:spPr>
          <a:xfrm>
            <a:off x="4563934" y="89417"/>
            <a:ext cx="4151087" cy="461665"/>
          </a:xfrm>
          <a:prstGeom prst="rect">
            <a:avLst/>
          </a:prstGeom>
          <a:noFill/>
        </p:spPr>
        <p:txBody>
          <a:bodyPr wrap="square" rtlCol="0">
            <a:spAutoFit/>
          </a:bodyPr>
          <a:lstStyle/>
          <a:p>
            <a:r>
              <a:rPr lang="en-US" altLang="ko-KR" sz="2400" dirty="0"/>
              <a:t>2.1.4 Information Storage(4/5)</a:t>
            </a:r>
            <a:endParaRPr kumimoji="1" lang="ko-Kore-KR" altLang="en-US" sz="2400" dirty="0"/>
          </a:p>
        </p:txBody>
      </p:sp>
      <p:sp>
        <p:nvSpPr>
          <p:cNvPr id="6" name="TextBox 5">
            <a:extLst>
              <a:ext uri="{FF2B5EF4-FFF2-40B4-BE49-F238E27FC236}">
                <a16:creationId xmlns:a16="http://schemas.microsoft.com/office/drawing/2014/main" id="{73D7EC56-8006-458E-A61F-249E4B25CB33}"/>
              </a:ext>
            </a:extLst>
          </p:cNvPr>
          <p:cNvSpPr txBox="1"/>
          <p:nvPr/>
        </p:nvSpPr>
        <p:spPr>
          <a:xfrm>
            <a:off x="1670756" y="1221728"/>
            <a:ext cx="6096000" cy="3693319"/>
          </a:xfrm>
          <a:prstGeom prst="rect">
            <a:avLst/>
          </a:prstGeom>
          <a:noFill/>
        </p:spPr>
        <p:txBody>
          <a:bodyPr wrap="square">
            <a:spAutoFit/>
          </a:bodyPr>
          <a:lstStyle/>
          <a:p>
            <a:r>
              <a:rPr lang="en-US" altLang="ko-KR" dirty="0"/>
              <a:t>Converting between decimal and hexadecimal representations requires using multiplication or division to handle the general case. To convert a decimal number x to hexadecimal, we can repeatedly divide x by 16, giving a quotient q and a remainder r</a:t>
            </a:r>
            <a:r>
              <a:rPr lang="en-US" altLang="ko-KR" dirty="0">
                <a:solidFill>
                  <a:srgbClr val="FF0000"/>
                </a:solidFill>
              </a:rPr>
              <a:t>, such that x = q . 16 + r. </a:t>
            </a:r>
            <a:r>
              <a:rPr lang="en-US" altLang="ko-KR" dirty="0"/>
              <a:t>We then use the hexadecimal digit representing r as the least significant digit and generate the remaining digits by repeating the process on q. As an example, consider the conversion of decimal 314,156:</a:t>
            </a:r>
          </a:p>
          <a:p>
            <a:r>
              <a:rPr lang="en-US" altLang="ko-KR" dirty="0"/>
              <a:t> 314,156 = 19,634 . 16 + </a:t>
            </a:r>
            <a:r>
              <a:rPr lang="en-US" altLang="ko-KR" dirty="0">
                <a:solidFill>
                  <a:srgbClr val="FF0000"/>
                </a:solidFill>
              </a:rPr>
              <a:t>12</a:t>
            </a:r>
            <a:r>
              <a:rPr lang="en-US" altLang="ko-KR" dirty="0"/>
              <a:t> (C) </a:t>
            </a:r>
          </a:p>
          <a:p>
            <a:r>
              <a:rPr lang="en-US" altLang="ko-KR" dirty="0"/>
              <a:t>19,634 = 1,227 . 16 + </a:t>
            </a:r>
            <a:r>
              <a:rPr lang="en-US" altLang="ko-KR" dirty="0">
                <a:solidFill>
                  <a:srgbClr val="FF0000"/>
                </a:solidFill>
              </a:rPr>
              <a:t>2</a:t>
            </a:r>
            <a:r>
              <a:rPr lang="en-US" altLang="ko-KR" dirty="0"/>
              <a:t> (2)</a:t>
            </a:r>
          </a:p>
          <a:p>
            <a:r>
              <a:rPr lang="en-US" altLang="ko-KR" dirty="0"/>
              <a:t> 1,227 = 76 . 16 + </a:t>
            </a:r>
            <a:r>
              <a:rPr lang="en-US" altLang="ko-KR" dirty="0">
                <a:solidFill>
                  <a:srgbClr val="FF0000"/>
                </a:solidFill>
              </a:rPr>
              <a:t>11</a:t>
            </a:r>
            <a:r>
              <a:rPr lang="en-US" altLang="ko-KR" dirty="0"/>
              <a:t> (B)</a:t>
            </a:r>
          </a:p>
          <a:p>
            <a:r>
              <a:rPr lang="en-US" altLang="ko-KR" dirty="0"/>
              <a:t> 76 = 4 . 16 + </a:t>
            </a:r>
            <a:r>
              <a:rPr lang="en-US" altLang="ko-KR" dirty="0">
                <a:solidFill>
                  <a:srgbClr val="FF0000"/>
                </a:solidFill>
              </a:rPr>
              <a:t>12</a:t>
            </a:r>
            <a:r>
              <a:rPr lang="en-US" altLang="ko-KR" dirty="0"/>
              <a:t> (C)</a:t>
            </a:r>
          </a:p>
          <a:p>
            <a:r>
              <a:rPr lang="en-US" altLang="ko-KR" dirty="0"/>
              <a:t> 4 = 0 . 16 + </a:t>
            </a:r>
            <a:r>
              <a:rPr lang="en-US" altLang="ko-KR" dirty="0">
                <a:solidFill>
                  <a:srgbClr val="FF0000"/>
                </a:solidFill>
              </a:rPr>
              <a:t>4</a:t>
            </a:r>
            <a:r>
              <a:rPr lang="en-US" altLang="ko-KR" dirty="0"/>
              <a:t> (4)</a:t>
            </a:r>
            <a:endParaRPr lang="ko-KR" altLang="en-US" dirty="0"/>
          </a:p>
        </p:txBody>
      </p:sp>
    </p:spTree>
    <p:extLst>
      <p:ext uri="{BB962C8B-B14F-4D97-AF65-F5344CB8AC3E}">
        <p14:creationId xmlns:p14="http://schemas.microsoft.com/office/powerpoint/2010/main" val="168067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5FA7C874-6C39-42F3-8282-ADAD871B66D6}"/>
              </a:ext>
            </a:extLst>
          </p:cNvPr>
          <p:cNvSpPr txBox="1"/>
          <p:nvPr/>
        </p:nvSpPr>
        <p:spPr>
          <a:xfrm>
            <a:off x="4563934" y="89417"/>
            <a:ext cx="4151087" cy="461665"/>
          </a:xfrm>
          <a:prstGeom prst="rect">
            <a:avLst/>
          </a:prstGeom>
          <a:noFill/>
        </p:spPr>
        <p:txBody>
          <a:bodyPr wrap="square" rtlCol="0">
            <a:spAutoFit/>
          </a:bodyPr>
          <a:lstStyle/>
          <a:p>
            <a:r>
              <a:rPr lang="en-US" altLang="ko-KR" sz="2400" dirty="0"/>
              <a:t>2.1.5 Information Storage(5/5)</a:t>
            </a:r>
            <a:endParaRPr kumimoji="1" lang="ko-Kore-KR" altLang="en-US" sz="2400" dirty="0"/>
          </a:p>
        </p:txBody>
      </p:sp>
      <p:pic>
        <p:nvPicPr>
          <p:cNvPr id="7" name="Picture 3">
            <a:extLst>
              <a:ext uri="{FF2B5EF4-FFF2-40B4-BE49-F238E27FC236}">
                <a16:creationId xmlns:a16="http://schemas.microsoft.com/office/drawing/2014/main" id="{B08FF88C-9ED3-4F93-B6EC-7DB0C7473632}"/>
              </a:ext>
            </a:extLst>
          </p:cNvPr>
          <p:cNvPicPr>
            <a:picLocks noChangeAspect="1"/>
          </p:cNvPicPr>
          <p:nvPr/>
        </p:nvPicPr>
        <p:blipFill>
          <a:blip r:embed="rId2"/>
          <a:srcRect l="30033" t="32108" r="38781" b="30013"/>
          <a:stretch>
            <a:fillRect/>
          </a:stretch>
        </p:blipFill>
        <p:spPr>
          <a:xfrm>
            <a:off x="1433689" y="900288"/>
            <a:ext cx="5283200" cy="3609876"/>
          </a:xfrm>
          <a:prstGeom prst="rect">
            <a:avLst/>
          </a:prstGeom>
          <a:noFill/>
          <a:ln>
            <a:noFill/>
          </a:ln>
          <a:effectLst/>
        </p:spPr>
      </p:pic>
      <p:sp>
        <p:nvSpPr>
          <p:cNvPr id="6" name="직사각형 5">
            <a:extLst>
              <a:ext uri="{FF2B5EF4-FFF2-40B4-BE49-F238E27FC236}">
                <a16:creationId xmlns:a16="http://schemas.microsoft.com/office/drawing/2014/main" id="{AF148A5A-CC10-4FE8-A9C6-A3BDB2CBC3C7}"/>
              </a:ext>
            </a:extLst>
          </p:cNvPr>
          <p:cNvSpPr/>
          <p:nvPr/>
        </p:nvSpPr>
        <p:spPr>
          <a:xfrm>
            <a:off x="1433689" y="2968978"/>
            <a:ext cx="5283200" cy="62088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2C5801E7-2F21-4D47-A544-B0A75A604AA0}"/>
              </a:ext>
            </a:extLst>
          </p:cNvPr>
          <p:cNvSpPr txBox="1"/>
          <p:nvPr/>
        </p:nvSpPr>
        <p:spPr>
          <a:xfrm>
            <a:off x="1298221" y="4955822"/>
            <a:ext cx="7732889" cy="1477328"/>
          </a:xfrm>
          <a:prstGeom prst="rect">
            <a:avLst/>
          </a:prstGeom>
          <a:noFill/>
        </p:spPr>
        <p:txBody>
          <a:bodyPr wrap="square" rtlCol="0">
            <a:spAutoFit/>
          </a:bodyPr>
          <a:lstStyle/>
          <a:p>
            <a:r>
              <a:rPr lang="ko-KR" altLang="en-US" dirty="0"/>
              <a:t>지원 워드 크기에 따른 객체크기에 따른 호환성의 문제를 피하기 위해 </a:t>
            </a:r>
            <a:r>
              <a:rPr lang="en-US" altLang="ko-KR" dirty="0"/>
              <a:t>ISO C99</a:t>
            </a:r>
            <a:r>
              <a:rPr lang="ko-KR" altLang="en-US" dirty="0"/>
              <a:t>는 컴파일러와 컴퓨터 설정에 관계없이 데이터의 크기가 고정된 </a:t>
            </a:r>
            <a:r>
              <a:rPr lang="ko-KR" altLang="en-US" dirty="0" err="1"/>
              <a:t>자료형인</a:t>
            </a:r>
            <a:r>
              <a:rPr lang="en-US" altLang="ko-KR" dirty="0"/>
              <a:t> int32_t</a:t>
            </a:r>
            <a:r>
              <a:rPr lang="ko-KR" altLang="en-US" dirty="0"/>
              <a:t>와 </a:t>
            </a:r>
            <a:r>
              <a:rPr lang="en-US" altLang="ko-KR" dirty="0"/>
              <a:t>int64_t</a:t>
            </a:r>
            <a:r>
              <a:rPr lang="ko-KR" altLang="en-US" dirty="0"/>
              <a:t>를 제안함</a:t>
            </a:r>
            <a:endParaRPr lang="en-US" altLang="ko-KR" dirty="0"/>
          </a:p>
          <a:p>
            <a:r>
              <a:rPr lang="ko-KR" altLang="en-US" dirty="0"/>
              <a:t>이렇게 고정된 정수형 크기를 이용하는 것이 프로그래머들이 데이터의 표현을 안전하게 통제하는 최상의 방법</a:t>
            </a:r>
          </a:p>
        </p:txBody>
      </p:sp>
    </p:spTree>
    <p:extLst>
      <p:ext uri="{BB962C8B-B14F-4D97-AF65-F5344CB8AC3E}">
        <p14:creationId xmlns:p14="http://schemas.microsoft.com/office/powerpoint/2010/main" val="245415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TextBox 4">
            <a:extLst>
              <a:ext uri="{FF2B5EF4-FFF2-40B4-BE49-F238E27FC236}">
                <a16:creationId xmlns:a16="http://schemas.microsoft.com/office/drawing/2014/main" id="{CA2C4B29-8F41-4DDF-8770-20B00296FA35}"/>
              </a:ext>
            </a:extLst>
          </p:cNvPr>
          <p:cNvSpPr txBox="1"/>
          <p:nvPr/>
        </p:nvSpPr>
        <p:spPr>
          <a:xfrm>
            <a:off x="3495522" y="112276"/>
            <a:ext cx="5200955" cy="461665"/>
          </a:xfrm>
          <a:prstGeom prst="rect">
            <a:avLst/>
          </a:prstGeom>
          <a:noFill/>
        </p:spPr>
        <p:txBody>
          <a:bodyPr wrap="square" rtlCol="0">
            <a:spAutoFit/>
          </a:bodyPr>
          <a:lstStyle/>
          <a:p>
            <a:r>
              <a:rPr lang="en-US" altLang="ko-KR" sz="2400" dirty="0"/>
              <a:t>2.1.2 Addressing and Byte Ordering(1/2)</a:t>
            </a:r>
            <a:endParaRPr kumimoji="1" lang="ko-Kore-KR" altLang="en-US" sz="2400" dirty="0"/>
          </a:p>
        </p:txBody>
      </p:sp>
      <p:sp>
        <p:nvSpPr>
          <p:cNvPr id="2" name="TextBox 1">
            <a:extLst>
              <a:ext uri="{FF2B5EF4-FFF2-40B4-BE49-F238E27FC236}">
                <a16:creationId xmlns:a16="http://schemas.microsoft.com/office/drawing/2014/main" id="{142409A2-37FD-419D-B227-0154DC9A91C7}"/>
              </a:ext>
            </a:extLst>
          </p:cNvPr>
          <p:cNvSpPr txBox="1"/>
          <p:nvPr/>
        </p:nvSpPr>
        <p:spPr>
          <a:xfrm>
            <a:off x="1682044" y="1343378"/>
            <a:ext cx="8500534" cy="1477328"/>
          </a:xfrm>
          <a:prstGeom prst="rect">
            <a:avLst/>
          </a:prstGeom>
          <a:noFill/>
        </p:spPr>
        <p:txBody>
          <a:bodyPr wrap="square" rtlCol="0">
            <a:spAutoFit/>
          </a:bodyPr>
          <a:lstStyle/>
          <a:p>
            <a:r>
              <a:rPr lang="ko-KR" altLang="en-US" dirty="0"/>
              <a:t>여러 바이트에 걸쳐 있는 프로그램 객체</a:t>
            </a:r>
            <a:r>
              <a:rPr lang="en-US" altLang="ko-KR" dirty="0"/>
              <a:t>(</a:t>
            </a:r>
            <a:r>
              <a:rPr lang="ko-KR" altLang="en-US" dirty="0"/>
              <a:t>프로그램을 구성하는 변수들</a:t>
            </a:r>
            <a:r>
              <a:rPr lang="en-US" altLang="ko-KR" dirty="0"/>
              <a:t>)</a:t>
            </a:r>
            <a:r>
              <a:rPr lang="ko-KR" altLang="en-US" dirty="0"/>
              <a:t>들에 있어서 두 가지를 결정해야함</a:t>
            </a:r>
            <a:endParaRPr lang="en-US" altLang="ko-KR" dirty="0"/>
          </a:p>
          <a:p>
            <a:endParaRPr lang="en-US" altLang="ko-KR" dirty="0"/>
          </a:p>
          <a:p>
            <a:pPr marL="342900" indent="-342900">
              <a:buAutoNum type="arabicPeriod"/>
            </a:pPr>
            <a:r>
              <a:rPr lang="ko-KR" altLang="en-US" dirty="0"/>
              <a:t>객체의 주소가 무엇이 되어야 하는지</a:t>
            </a:r>
            <a:r>
              <a:rPr lang="en-US" altLang="ko-KR" dirty="0"/>
              <a:t>-&gt; </a:t>
            </a:r>
            <a:r>
              <a:rPr lang="ko-KR" altLang="en-US" dirty="0"/>
              <a:t>사용된 바이트의 최소 주소</a:t>
            </a:r>
            <a:endParaRPr lang="en-US" altLang="ko-KR" dirty="0"/>
          </a:p>
          <a:p>
            <a:pPr marL="342900" indent="-342900">
              <a:buAutoNum type="arabicPeriod"/>
            </a:pPr>
            <a:r>
              <a:rPr lang="ko-KR" altLang="en-US" dirty="0"/>
              <a:t>메모리에 바이트들을 어떻게 정렬해야 하는지</a:t>
            </a:r>
            <a:r>
              <a:rPr lang="en-US" altLang="ko-KR" dirty="0"/>
              <a:t>-&gt; </a:t>
            </a:r>
            <a:r>
              <a:rPr lang="ko-KR" altLang="en-US" dirty="0"/>
              <a:t>리를 </a:t>
            </a:r>
            <a:r>
              <a:rPr lang="ko-KR" altLang="en-US" dirty="0" err="1"/>
              <a:t>엔디안</a:t>
            </a:r>
            <a:r>
              <a:rPr lang="ko-KR" altLang="en-US" dirty="0"/>
              <a:t> </a:t>
            </a:r>
            <a:r>
              <a:rPr lang="en-US" altLang="ko-KR" dirty="0"/>
              <a:t>OR </a:t>
            </a:r>
            <a:r>
              <a:rPr lang="ko-KR" altLang="en-US" dirty="0"/>
              <a:t>빅 </a:t>
            </a:r>
            <a:r>
              <a:rPr lang="ko-KR" altLang="en-US" dirty="0" err="1"/>
              <a:t>엔디안</a:t>
            </a:r>
            <a:endParaRPr lang="ko-KR" altLang="en-US" dirty="0"/>
          </a:p>
        </p:txBody>
      </p:sp>
      <p:sp>
        <p:nvSpPr>
          <p:cNvPr id="7" name="TextBox 6">
            <a:extLst>
              <a:ext uri="{FF2B5EF4-FFF2-40B4-BE49-F238E27FC236}">
                <a16:creationId xmlns:a16="http://schemas.microsoft.com/office/drawing/2014/main" id="{DE6FC003-4595-44E6-B5CA-E59201D78355}"/>
              </a:ext>
            </a:extLst>
          </p:cNvPr>
          <p:cNvSpPr txBox="1"/>
          <p:nvPr/>
        </p:nvSpPr>
        <p:spPr>
          <a:xfrm>
            <a:off x="1682044" y="2941893"/>
            <a:ext cx="6096000" cy="1200329"/>
          </a:xfrm>
          <a:prstGeom prst="rect">
            <a:avLst/>
          </a:prstGeom>
          <a:noFill/>
        </p:spPr>
        <p:txBody>
          <a:bodyPr wrap="square">
            <a:spAutoFit/>
          </a:bodyPr>
          <a:lstStyle/>
          <a:p>
            <a:r>
              <a:rPr lang="en-US" altLang="ko-KR" dirty="0"/>
              <a:t>Suppose the variable x of type int and at </a:t>
            </a:r>
            <a:r>
              <a:rPr lang="en-US" altLang="ko-KR" dirty="0">
                <a:solidFill>
                  <a:srgbClr val="FF0000"/>
                </a:solidFill>
              </a:rPr>
              <a:t>address 0x100 </a:t>
            </a:r>
            <a:r>
              <a:rPr lang="en-US" altLang="ko-KR" dirty="0"/>
              <a:t>has a </a:t>
            </a:r>
            <a:r>
              <a:rPr lang="en-US" altLang="ko-KR" dirty="0">
                <a:solidFill>
                  <a:srgbClr val="FF0000"/>
                </a:solidFill>
              </a:rPr>
              <a:t>hexadecimal value of 0x01234567. </a:t>
            </a:r>
            <a:r>
              <a:rPr lang="en-US" altLang="ko-KR" dirty="0"/>
              <a:t>The ordering of the bytes within the </a:t>
            </a:r>
            <a:r>
              <a:rPr lang="en-US" altLang="ko-KR" dirty="0">
                <a:solidFill>
                  <a:srgbClr val="FF0000"/>
                </a:solidFill>
              </a:rPr>
              <a:t>address range 0x100 through 0x103 depends on the type of machine</a:t>
            </a:r>
            <a:endParaRPr lang="ko-KR" altLang="en-US" dirty="0">
              <a:solidFill>
                <a:srgbClr val="FF0000"/>
              </a:solidFill>
            </a:endParaRPr>
          </a:p>
        </p:txBody>
      </p:sp>
      <p:pic>
        <p:nvPicPr>
          <p:cNvPr id="8" name="Picture 4">
            <a:extLst>
              <a:ext uri="{FF2B5EF4-FFF2-40B4-BE49-F238E27FC236}">
                <a16:creationId xmlns:a16="http://schemas.microsoft.com/office/drawing/2014/main" id="{6EDE064B-E70F-404F-9FDD-D226EF2EF7BE}"/>
              </a:ext>
            </a:extLst>
          </p:cNvPr>
          <p:cNvPicPr>
            <a:picLocks noChangeAspect="1"/>
          </p:cNvPicPr>
          <p:nvPr/>
        </p:nvPicPr>
        <p:blipFill>
          <a:blip r:embed="rId2"/>
          <a:srcRect l="25094" t="39290" r="25094" b="29354"/>
          <a:stretch>
            <a:fillRect/>
          </a:stretch>
        </p:blipFill>
        <p:spPr>
          <a:xfrm>
            <a:off x="1629633" y="4263409"/>
            <a:ext cx="7066844" cy="2502424"/>
          </a:xfrm>
          <a:prstGeom prst="rect">
            <a:avLst/>
          </a:prstGeom>
          <a:noFill/>
          <a:ln>
            <a:noFill/>
          </a:ln>
          <a:effectLst/>
        </p:spPr>
      </p:pic>
    </p:spTree>
    <p:extLst>
      <p:ext uri="{BB962C8B-B14F-4D97-AF65-F5344CB8AC3E}">
        <p14:creationId xmlns:p14="http://schemas.microsoft.com/office/powerpoint/2010/main" val="146121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2CF52B1-3D93-5B4B-9DB4-E6FEEDCDFB2E}"/>
              </a:ext>
            </a:extLst>
          </p:cNvPr>
          <p:cNvSpPr/>
          <p:nvPr/>
        </p:nvSpPr>
        <p:spPr>
          <a:xfrm>
            <a:off x="483476" y="551082"/>
            <a:ext cx="11225048" cy="45719"/>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TextBox 6">
            <a:extLst>
              <a:ext uri="{FF2B5EF4-FFF2-40B4-BE49-F238E27FC236}">
                <a16:creationId xmlns:a16="http://schemas.microsoft.com/office/drawing/2014/main" id="{1AC6AC87-7156-408C-8402-3B5259F79D2A}"/>
              </a:ext>
            </a:extLst>
          </p:cNvPr>
          <p:cNvSpPr txBox="1"/>
          <p:nvPr/>
        </p:nvSpPr>
        <p:spPr>
          <a:xfrm>
            <a:off x="3664856" y="21965"/>
            <a:ext cx="5200955" cy="461665"/>
          </a:xfrm>
          <a:prstGeom prst="rect">
            <a:avLst/>
          </a:prstGeom>
          <a:noFill/>
        </p:spPr>
        <p:txBody>
          <a:bodyPr wrap="square" rtlCol="0">
            <a:spAutoFit/>
          </a:bodyPr>
          <a:lstStyle/>
          <a:p>
            <a:r>
              <a:rPr lang="en-US" altLang="ko-KR" sz="2400" dirty="0"/>
              <a:t>2.1.2 Addressing and Byte Ordering(2/2)</a:t>
            </a:r>
            <a:endParaRPr kumimoji="1" lang="ko-Kore-KR" altLang="en-US" sz="2400" dirty="0"/>
          </a:p>
        </p:txBody>
      </p:sp>
      <p:sp>
        <p:nvSpPr>
          <p:cNvPr id="2" name="TextBox 1">
            <a:extLst>
              <a:ext uri="{FF2B5EF4-FFF2-40B4-BE49-F238E27FC236}">
                <a16:creationId xmlns:a16="http://schemas.microsoft.com/office/drawing/2014/main" id="{B36D17C9-4D54-455E-83DC-8327FE4F0482}"/>
              </a:ext>
            </a:extLst>
          </p:cNvPr>
          <p:cNvSpPr txBox="1"/>
          <p:nvPr/>
        </p:nvSpPr>
        <p:spPr>
          <a:xfrm>
            <a:off x="1381278" y="1275081"/>
            <a:ext cx="7484533" cy="646331"/>
          </a:xfrm>
          <a:prstGeom prst="rect">
            <a:avLst/>
          </a:prstGeom>
          <a:noFill/>
        </p:spPr>
        <p:txBody>
          <a:bodyPr wrap="square" rtlCol="0">
            <a:spAutoFit/>
          </a:bodyPr>
          <a:lstStyle/>
          <a:p>
            <a:r>
              <a:rPr lang="ko-KR" altLang="en-US" dirty="0"/>
              <a:t>빅 </a:t>
            </a:r>
            <a:r>
              <a:rPr lang="ko-KR" altLang="en-US" dirty="0" err="1"/>
              <a:t>엔디안</a:t>
            </a:r>
            <a:r>
              <a:rPr lang="ko-KR" altLang="en-US" dirty="0"/>
              <a:t> </a:t>
            </a:r>
            <a:r>
              <a:rPr lang="en-US" altLang="ko-KR" dirty="0"/>
              <a:t>vs </a:t>
            </a:r>
            <a:r>
              <a:rPr lang="ko-KR" altLang="en-US" dirty="0"/>
              <a:t>리틀 </a:t>
            </a:r>
            <a:r>
              <a:rPr lang="ko-KR" altLang="en-US" dirty="0" err="1"/>
              <a:t>엔디안</a:t>
            </a:r>
            <a:endParaRPr lang="en-US" altLang="ko-KR" dirty="0"/>
          </a:p>
          <a:p>
            <a:r>
              <a:rPr lang="en-US" altLang="ko-KR" dirty="0"/>
              <a:t>-&gt;</a:t>
            </a:r>
            <a:r>
              <a:rPr lang="ko-KR" altLang="en-US" dirty="0">
                <a:solidFill>
                  <a:srgbClr val="FF0000"/>
                </a:solidFill>
              </a:rPr>
              <a:t>상관없음</a:t>
            </a:r>
          </a:p>
        </p:txBody>
      </p:sp>
      <p:sp>
        <p:nvSpPr>
          <p:cNvPr id="3" name="TextBox 2">
            <a:extLst>
              <a:ext uri="{FF2B5EF4-FFF2-40B4-BE49-F238E27FC236}">
                <a16:creationId xmlns:a16="http://schemas.microsoft.com/office/drawing/2014/main" id="{957B313D-BA80-4F7E-88E1-A8009072E27B}"/>
              </a:ext>
            </a:extLst>
          </p:cNvPr>
          <p:cNvSpPr txBox="1"/>
          <p:nvPr/>
        </p:nvSpPr>
        <p:spPr>
          <a:xfrm>
            <a:off x="1535289" y="2269067"/>
            <a:ext cx="6175022" cy="2308324"/>
          </a:xfrm>
          <a:prstGeom prst="rect">
            <a:avLst/>
          </a:prstGeom>
          <a:noFill/>
        </p:spPr>
        <p:txBody>
          <a:bodyPr wrap="square" rtlCol="0">
            <a:spAutoFit/>
          </a:bodyPr>
          <a:lstStyle/>
          <a:p>
            <a:r>
              <a:rPr lang="ko-KR" altLang="en-US" dirty="0"/>
              <a:t>대부분의 인텔 호환 </a:t>
            </a:r>
            <a:r>
              <a:rPr lang="ko-KR" altLang="en-US" dirty="0" err="1"/>
              <a:t>머신은</a:t>
            </a:r>
            <a:r>
              <a:rPr lang="ko-KR" altLang="en-US" dirty="0"/>
              <a:t> 리틀 </a:t>
            </a:r>
            <a:r>
              <a:rPr lang="ko-KR" altLang="en-US" dirty="0" err="1"/>
              <a:t>엔디안</a:t>
            </a:r>
            <a:endParaRPr lang="en-US" altLang="ko-KR" dirty="0"/>
          </a:p>
          <a:p>
            <a:r>
              <a:rPr lang="ko-KR" altLang="en-US" dirty="0"/>
              <a:t>대부분의 </a:t>
            </a:r>
            <a:r>
              <a:rPr lang="en-US" altLang="ko-KR" dirty="0" err="1"/>
              <a:t>ibm</a:t>
            </a:r>
            <a:r>
              <a:rPr lang="en-US" altLang="ko-KR" dirty="0"/>
              <a:t> oracle</a:t>
            </a:r>
            <a:r>
              <a:rPr lang="ko-KR" altLang="en-US" dirty="0"/>
              <a:t>은 빅 </a:t>
            </a:r>
            <a:r>
              <a:rPr lang="ko-KR" altLang="en-US" dirty="0" err="1"/>
              <a:t>엔디안</a:t>
            </a:r>
            <a:endParaRPr lang="en-US" altLang="ko-KR" dirty="0"/>
          </a:p>
          <a:p>
            <a:endParaRPr lang="en-US" altLang="ko-KR" dirty="0"/>
          </a:p>
          <a:p>
            <a:pPr marL="342900" indent="-342900">
              <a:buAutoNum type="arabicPeriod"/>
            </a:pPr>
            <a:r>
              <a:rPr lang="en-US" altLang="ko-KR" dirty="0" err="1"/>
              <a:t>Ibm</a:t>
            </a:r>
            <a:r>
              <a:rPr lang="ko-KR" altLang="en-US" dirty="0"/>
              <a:t>과 </a:t>
            </a:r>
            <a:r>
              <a:rPr lang="en-US" altLang="ko-KR" dirty="0"/>
              <a:t>oracle </a:t>
            </a:r>
            <a:r>
              <a:rPr lang="ko-KR" altLang="en-US" dirty="0"/>
              <a:t>은 </a:t>
            </a:r>
            <a:r>
              <a:rPr lang="en-US" altLang="ko-KR" dirty="0"/>
              <a:t>intel</a:t>
            </a:r>
            <a:r>
              <a:rPr lang="ko-KR" altLang="en-US" dirty="0"/>
              <a:t>의 </a:t>
            </a:r>
            <a:r>
              <a:rPr lang="ko-KR" altLang="en-US" dirty="0" err="1"/>
              <a:t>호환프로세서르</a:t>
            </a:r>
            <a:r>
              <a:rPr lang="ko-KR" altLang="en-US" dirty="0"/>
              <a:t> 사용하며 리틀 </a:t>
            </a:r>
            <a:r>
              <a:rPr lang="ko-KR" altLang="en-US" dirty="0" err="1"/>
              <a:t>엔디안</a:t>
            </a:r>
            <a:r>
              <a:rPr lang="ko-KR" altLang="en-US" dirty="0"/>
              <a:t> </a:t>
            </a:r>
            <a:r>
              <a:rPr lang="ko-KR" altLang="en-US" dirty="0" err="1"/>
              <a:t>머신을</a:t>
            </a:r>
            <a:r>
              <a:rPr lang="ko-KR" altLang="en-US" dirty="0"/>
              <a:t> 생산</a:t>
            </a:r>
            <a:endParaRPr lang="en-US" altLang="ko-KR" dirty="0"/>
          </a:p>
          <a:p>
            <a:pPr marL="342900" indent="-342900">
              <a:buAutoNum type="arabicPeriod"/>
            </a:pPr>
            <a:r>
              <a:rPr lang="ko-KR" altLang="en-US" dirty="0"/>
              <a:t>대부분의 최신 마이크로프로세서 칩들은 리틀 </a:t>
            </a:r>
            <a:r>
              <a:rPr lang="ko-KR" altLang="en-US" dirty="0" err="1"/>
              <a:t>엔디안</a:t>
            </a:r>
            <a:r>
              <a:rPr lang="ko-KR" altLang="en-US" dirty="0"/>
              <a:t> 빅 </a:t>
            </a:r>
            <a:r>
              <a:rPr lang="ko-KR" altLang="en-US" dirty="0" err="1"/>
              <a:t>엔디안</a:t>
            </a:r>
            <a:r>
              <a:rPr lang="ko-KR" altLang="en-US" dirty="0"/>
              <a:t> 모두 동작 가능하도록 구성됨</a:t>
            </a:r>
            <a:r>
              <a:rPr lang="en-US" altLang="ko-KR" dirty="0"/>
              <a:t>-&gt;</a:t>
            </a:r>
            <a:r>
              <a:rPr lang="ko-KR" altLang="en-US" dirty="0"/>
              <a:t>운영체제에 따라 바이트 순서가 고정됨</a:t>
            </a:r>
          </a:p>
        </p:txBody>
      </p:sp>
    </p:spTree>
    <p:extLst>
      <p:ext uri="{BB962C8B-B14F-4D97-AF65-F5344CB8AC3E}">
        <p14:creationId xmlns:p14="http://schemas.microsoft.com/office/powerpoint/2010/main" val="396547417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1304</Words>
  <Application>Microsoft Office PowerPoint</Application>
  <PresentationFormat>와이드스크린</PresentationFormat>
  <Paragraphs>101</Paragraphs>
  <Slides>17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17</vt:i4>
      </vt:variant>
    </vt:vector>
  </HeadingPairs>
  <TitlesOfParts>
    <vt:vector size="22" baseType="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 경환</dc:creator>
  <cp:lastModifiedBy>배 준현</cp:lastModifiedBy>
  <cp:revision>6</cp:revision>
  <dcterms:created xsi:type="dcterms:W3CDTF">2021-07-04T12:55:49Z</dcterms:created>
  <dcterms:modified xsi:type="dcterms:W3CDTF">2021-07-15T06:50:08Z</dcterms:modified>
</cp:coreProperties>
</file>