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56" r:id="rId3"/>
    <p:sldId id="258" r:id="rId4"/>
    <p:sldId id="264" r:id="rId5"/>
    <p:sldId id="275" r:id="rId6"/>
    <p:sldId id="277" r:id="rId7"/>
    <p:sldId id="278" r:id="rId8"/>
    <p:sldId id="279" r:id="rId9"/>
    <p:sldId id="280" r:id="rId10"/>
    <p:sldId id="259" r:id="rId11"/>
    <p:sldId id="281" r:id="rId12"/>
    <p:sldId id="282" r:id="rId13"/>
    <p:sldId id="285" r:id="rId14"/>
    <p:sldId id="286" r:id="rId15"/>
    <p:sldId id="283" r:id="rId16"/>
    <p:sldId id="288" r:id="rId17"/>
    <p:sldId id="290" r:id="rId18"/>
    <p:sldId id="284" r:id="rId19"/>
    <p:sldId id="266" r:id="rId20"/>
    <p:sldId id="269" r:id="rId21"/>
    <p:sldId id="292" r:id="rId22"/>
    <p:sldId id="271" r:id="rId23"/>
    <p:sldId id="293" r:id="rId24"/>
    <p:sldId id="294" r:id="rId25"/>
    <p:sldId id="270" r:id="rId26"/>
    <p:sldId id="295" r:id="rId27"/>
    <p:sldId id="296" r:id="rId28"/>
    <p:sldId id="302" r:id="rId29"/>
    <p:sldId id="272" r:id="rId30"/>
    <p:sldId id="297" r:id="rId31"/>
    <p:sldId id="298" r:id="rId32"/>
    <p:sldId id="299" r:id="rId33"/>
    <p:sldId id="300" r:id="rId34"/>
    <p:sldId id="306" r:id="rId35"/>
    <p:sldId id="301" r:id="rId36"/>
    <p:sldId id="303" r:id="rId37"/>
    <p:sldId id="304" r:id="rId38"/>
    <p:sldId id="305" r:id="rId39"/>
    <p:sldId id="308" r:id="rId40"/>
    <p:sldId id="260" r:id="rId4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2021-07-15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739555" y="1963651"/>
            <a:ext cx="1087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/>
              <a:t>Chapter 2</a:t>
            </a:r>
            <a:r>
              <a:rPr kumimoji="1" lang="en-US" altLang="ko-Kore-KR" sz="3600" dirty="0"/>
              <a:t>. Representing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and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Manipulating Information</a:t>
            </a:r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739555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Section 2.3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339692" y="4820573"/>
            <a:ext cx="35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https://github.com/Embeddedroid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59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Jaeyoung</a:t>
            </a:r>
            <a:r>
              <a:rPr kumimoji="1" lang="en-US" altLang="ko-KR" b="1" dirty="0"/>
              <a:t> Kang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66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July</a:t>
            </a:r>
            <a:r>
              <a:rPr kumimoji="1" lang="ko-KR" altLang="en-US" dirty="0"/>
              <a:t> </a:t>
            </a:r>
            <a:r>
              <a:rPr kumimoji="1" lang="en-US" altLang="ko-KR" dirty="0"/>
              <a:t>15, 2021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2CCA26-3929-4EBA-BDBD-317D3F01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49" y="1104213"/>
            <a:ext cx="5972175" cy="478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0B229-95D6-40F1-92F7-9652474459CE}"/>
              </a:ext>
            </a:extLst>
          </p:cNvPr>
          <p:cNvSpPr txBox="1"/>
          <p:nvPr/>
        </p:nvSpPr>
        <p:spPr>
          <a:xfrm>
            <a:off x="1556951" y="1865871"/>
            <a:ext cx="973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Sum requires w+1 bits</a:t>
            </a:r>
          </a:p>
          <a:p>
            <a:r>
              <a:rPr kumimoji="1" lang="en-US" altLang="ko-Kore-KR" dirty="0"/>
              <a:t>• Drop off MSB (most significant bit)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189D8C-2DC6-4FAA-8EA1-21EA72501503}"/>
              </a:ext>
            </a:extLst>
          </p:cNvPr>
          <p:cNvSpPr/>
          <p:nvPr/>
        </p:nvSpPr>
        <p:spPr>
          <a:xfrm>
            <a:off x="483476" y="1359945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TAddw</a:t>
            </a:r>
            <a:r>
              <a:rPr lang="en-US" altLang="en-US" dirty="0"/>
              <a:t> Overflow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4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7D691-B8F3-43E0-A7EC-1C572CEE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08" y="1662554"/>
            <a:ext cx="1714500" cy="253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228CC7-0A48-478A-8B8E-37C3DDD69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62" y="1521151"/>
            <a:ext cx="2514600" cy="452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A9F4E-AECE-490A-B667-B8D302EC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70" y="2582158"/>
            <a:ext cx="3676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AFA44-7B0B-49FF-BDC9-FCA63340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49" y="884705"/>
            <a:ext cx="6026957" cy="54856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B81645-C3D6-4DF6-B5A2-8399B6F2BE58}"/>
              </a:ext>
            </a:extLst>
          </p:cNvPr>
          <p:cNvSpPr/>
          <p:nvPr/>
        </p:nvSpPr>
        <p:spPr>
          <a:xfrm>
            <a:off x="1041274" y="1337054"/>
            <a:ext cx="389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Visualizing</a:t>
            </a:r>
            <a:r>
              <a:rPr lang="ko-KR" altLang="en-US" dirty="0"/>
              <a:t> </a:t>
            </a:r>
            <a:r>
              <a:rPr lang="en-US" altLang="ko-KR" dirty="0"/>
              <a:t>Two’s Complement</a:t>
            </a:r>
            <a:r>
              <a:rPr lang="ko-KR" altLang="en-US" dirty="0"/>
              <a:t> </a:t>
            </a:r>
            <a:r>
              <a:rPr lang="en-US" altLang="ko-KR" dirty="0"/>
              <a:t>Addition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E2FB9-B405-4406-AC20-8937EC4D96D8}"/>
              </a:ext>
            </a:extLst>
          </p:cNvPr>
          <p:cNvSpPr txBox="1"/>
          <p:nvPr/>
        </p:nvSpPr>
        <p:spPr>
          <a:xfrm>
            <a:off x="1556951" y="1865871"/>
            <a:ext cx="9736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Values</a:t>
            </a:r>
          </a:p>
          <a:p>
            <a:r>
              <a:rPr kumimoji="1" lang="ko-KR" altLang="en-US" dirty="0"/>
              <a:t>  ◦ </a:t>
            </a:r>
            <a:r>
              <a:rPr kumimoji="1" lang="en-US" altLang="ko-KR" dirty="0"/>
              <a:t>4-bit two’s complement </a:t>
            </a:r>
            <a:r>
              <a:rPr kumimoji="1" lang="en-US" altLang="ko-KR" dirty="0" err="1"/>
              <a:t>complement</a:t>
            </a:r>
            <a:endParaRPr kumimoji="1" lang="en-US" altLang="ko-KR" dirty="0"/>
          </a:p>
          <a:p>
            <a:r>
              <a:rPr kumimoji="1" lang="ko-KR" altLang="en-US" dirty="0"/>
              <a:t>  ◦</a:t>
            </a:r>
            <a:r>
              <a:rPr kumimoji="1" lang="en-US" altLang="ko-Kore-KR" dirty="0"/>
              <a:t> range : -8~7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If Sum &gt;= 2^(w-1) : Positive Overflow</a:t>
            </a:r>
          </a:p>
          <a:p>
            <a:r>
              <a:rPr kumimoji="1" lang="ko-KR" altLang="en-US" dirty="0"/>
              <a:t>  ◦ </a:t>
            </a:r>
            <a:r>
              <a:rPr kumimoji="1" lang="en-US" altLang="ko-KR" dirty="0"/>
              <a:t>becomes negative at most once</a:t>
            </a:r>
          </a:p>
          <a:p>
            <a:r>
              <a:rPr kumimoji="1" lang="en-US" altLang="ko-Kore-KR" dirty="0"/>
              <a:t>• </a:t>
            </a:r>
            <a:r>
              <a:rPr kumimoji="1" lang="en-US" altLang="ko-KR" dirty="0"/>
              <a:t>If Sum &lt; -2^(w-1) : Negative Overflow</a:t>
            </a:r>
          </a:p>
          <a:p>
            <a:r>
              <a:rPr kumimoji="1" lang="ko-KR" altLang="en-US" dirty="0"/>
              <a:t> ◦ </a:t>
            </a:r>
            <a:r>
              <a:rPr kumimoji="1" lang="en-US" altLang="ko-KR" dirty="0"/>
              <a:t>becomes positive at most once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61023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D6A9-FC68-421A-8D5A-0C6F44CBDC9F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2.30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9BE18-0063-401E-BCBC-E7207CBF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428693"/>
            <a:ext cx="9763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D6A9-FC68-421A-8D5A-0C6F44CBDC9F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2.30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8003C2-EF38-4546-8FA6-46EBAB7A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45" y="4993144"/>
            <a:ext cx="9248775" cy="1743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16ACBD-07AF-468C-8BD0-C51E5739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" y="1197413"/>
            <a:ext cx="4829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D6A9-FC68-421A-8D5A-0C6F44CBDC9F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2.31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31206-A1D3-455E-84B2-1D8E5A09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" y="1304925"/>
            <a:ext cx="9725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D6A9-FC68-421A-8D5A-0C6F44CBDC9F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2.31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DBA66-FE04-4E78-A97E-DE36881B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671637"/>
            <a:ext cx="3914775" cy="3514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79C234-415B-461F-891A-4D640F1A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33" y="1012747"/>
            <a:ext cx="9096375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B543D-C516-4734-A5E2-838EE57B8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63" y="1842253"/>
            <a:ext cx="5657850" cy="590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2A71B-328D-46F3-8A55-5B7DFDB41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363" y="2834373"/>
            <a:ext cx="5610225" cy="600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694629-7005-42E4-956B-775F23DFA4C2}"/>
              </a:ext>
            </a:extLst>
          </p:cNvPr>
          <p:cNvSpPr txBox="1"/>
          <p:nvPr/>
        </p:nvSpPr>
        <p:spPr>
          <a:xfrm>
            <a:off x="5599522" y="3930977"/>
            <a:ext cx="6508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X+y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overflow </a:t>
            </a:r>
            <a:r>
              <a:rPr lang="ko-KR" altLang="en-US" dirty="0"/>
              <a:t>가 나는지에 상관없이</a:t>
            </a:r>
            <a:endParaRPr lang="en-US" altLang="ko-KR" dirty="0"/>
          </a:p>
          <a:p>
            <a:r>
              <a:rPr lang="ko-KR" altLang="en-US" dirty="0"/>
              <a:t>항상 </a:t>
            </a:r>
            <a:r>
              <a:rPr lang="en-US" altLang="ko-KR" dirty="0"/>
              <a:t>(</a:t>
            </a:r>
            <a:r>
              <a:rPr lang="en-US" altLang="ko-KR" dirty="0" err="1"/>
              <a:t>x+y</a:t>
            </a:r>
            <a:r>
              <a:rPr lang="en-US" altLang="ko-KR" dirty="0"/>
              <a:t>)-x ==y , (</a:t>
            </a:r>
            <a:r>
              <a:rPr lang="en-US" altLang="ko-KR" dirty="0" err="1"/>
              <a:t>x+y</a:t>
            </a:r>
            <a:r>
              <a:rPr lang="en-US" altLang="ko-KR" dirty="0"/>
              <a:t>)-y==x </a:t>
            </a:r>
            <a:r>
              <a:rPr lang="ko-KR" altLang="en-US" dirty="0"/>
              <a:t>성립</a:t>
            </a:r>
            <a:endParaRPr lang="en-US" altLang="ko-KR" dirty="0"/>
          </a:p>
          <a:p>
            <a:r>
              <a:rPr lang="en-US" altLang="ko-KR" dirty="0"/>
              <a:t>Two’s complement integer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가환성의 결과를 갖는다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(abelian)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CEFBA-7A13-4738-9820-A8DFA7A53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38" y="2515968"/>
            <a:ext cx="4352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CD6A9-FC68-421A-8D5A-0C6F44CBDC9F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2.32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94452-D5E4-4510-BF78-187B9B97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379202"/>
            <a:ext cx="9801225" cy="2771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D2CE10-A401-4814-8E87-1DB7BCE7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6" y="4150977"/>
            <a:ext cx="9772650" cy="1666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5A1EAB-82E7-4E56-A8E2-3CE8E33621F3}"/>
              </a:ext>
            </a:extLst>
          </p:cNvPr>
          <p:cNvSpPr txBox="1"/>
          <p:nvPr/>
        </p:nvSpPr>
        <p:spPr>
          <a:xfrm>
            <a:off x="2728001" y="6268825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</a:t>
            </a:r>
            <a:r>
              <a:rPr lang="en-US" altLang="ko-KR" dirty="0" err="1"/>
              <a:t>Tmin</a:t>
            </a:r>
            <a:r>
              <a:rPr lang="en-US" altLang="ko-KR"/>
              <a:t>(INT_MIN) </a:t>
            </a:r>
            <a:r>
              <a:rPr lang="ko-KR" altLang="en-US" dirty="0"/>
              <a:t>일 때 문제 발생</a:t>
            </a:r>
          </a:p>
        </p:txBody>
      </p:sp>
    </p:spTree>
    <p:extLst>
      <p:ext uri="{BB962C8B-B14F-4D97-AF65-F5344CB8AC3E}">
        <p14:creationId xmlns:p14="http://schemas.microsoft.com/office/powerpoint/2010/main" val="106148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2.3.3</a:t>
            </a:r>
            <a:r>
              <a:rPr kumimoji="1" lang="en-US" altLang="ko-KR" sz="2400" dirty="0"/>
              <a:t> Two’s Complement Negation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316812-F5EC-446F-918E-EFB2F0BA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23" y="1021853"/>
            <a:ext cx="96964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2.3.4</a:t>
            </a:r>
            <a:r>
              <a:rPr kumimoji="1" lang="en-US" altLang="ko-KR" sz="2400" dirty="0"/>
              <a:t> Unsigned Multiplication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72DF7-E82B-4B4F-BCEB-8B3252B1D2AE}"/>
                  </a:ext>
                </a:extLst>
              </p:cNvPr>
              <p:cNvSpPr txBox="1"/>
              <p:nvPr/>
            </p:nvSpPr>
            <p:spPr>
              <a:xfrm>
                <a:off x="1556951" y="1865871"/>
                <a:ext cx="98489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•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Standard Multiplication Function</a:t>
                </a:r>
                <a:endParaRPr kumimoji="1" lang="en-US" altLang="ko-Kore-KR" dirty="0"/>
              </a:p>
              <a:p>
                <a:r>
                  <a:rPr kumimoji="1" lang="ko-KR" altLang="en-US" dirty="0"/>
                  <a:t>   ◦  </a:t>
                </a:r>
                <a:r>
                  <a:rPr kumimoji="1" lang="en-US" altLang="ko-KR" dirty="0"/>
                  <a:t>Ignores high order w bits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ore-KR" dirty="0"/>
                  <a:t>•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Implements Modular Arithmetic</a:t>
                </a:r>
              </a:p>
              <a:p>
                <a:r>
                  <a:rPr kumimoji="1" lang="ko-KR" altLang="en-US" dirty="0"/>
                  <a:t>   ◦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dirty="0"/>
                          <m:t>Umult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u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,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v</m:t>
                        </m:r>
                        <m:r>
                          <m:rPr>
                            <m:nor/>
                          </m:rPr>
                          <a:rPr kumimoji="1" lang="en-US" altLang="ko-KR" dirty="0"/>
                          <m:t>)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en-US" altLang="ko-KR" dirty="0"/>
                  <a:t>=u*v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kumimoji="1"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72DF7-E82B-4B4F-BCEB-8B3252B1D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51" y="1865871"/>
                <a:ext cx="9848986" cy="1477328"/>
              </a:xfrm>
              <a:prstGeom prst="rect">
                <a:avLst/>
              </a:prstGeom>
              <a:blipFill>
                <a:blip r:embed="rId2"/>
                <a:stretch>
                  <a:fillRect l="-495" t="-2066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/>
              <p:nvPr/>
            </p:nvSpPr>
            <p:spPr>
              <a:xfrm>
                <a:off x="1041274" y="1337054"/>
                <a:ext cx="4721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Unsigned : Result Range 0 &lt;= x*y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ore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74" y="1337054"/>
                <a:ext cx="4721164" cy="369332"/>
              </a:xfrm>
              <a:prstGeom prst="rect">
                <a:avLst/>
              </a:prstGeom>
              <a:blipFill>
                <a:blip r:embed="rId3"/>
                <a:stretch>
                  <a:fillRect l="-11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0B2EDBC-89DB-429C-9058-41CD53F3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599419"/>
            <a:ext cx="11029950" cy="2600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9D811-DB73-49D9-805B-A40FC3FEC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743" y="1521720"/>
            <a:ext cx="6353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7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30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871213" y="1073660"/>
            <a:ext cx="5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0D2D-185E-B14F-A8E0-D42FF0F51454}"/>
              </a:ext>
            </a:extLst>
          </p:cNvPr>
          <p:cNvSpPr txBox="1"/>
          <p:nvPr/>
        </p:nvSpPr>
        <p:spPr>
          <a:xfrm>
            <a:off x="871213" y="1794471"/>
            <a:ext cx="9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4B0E6-4C37-604E-A2FC-FBA3FDCF2C5A}"/>
              </a:ext>
            </a:extLst>
          </p:cNvPr>
          <p:cNvSpPr txBox="1"/>
          <p:nvPr/>
        </p:nvSpPr>
        <p:spPr>
          <a:xfrm>
            <a:off x="871214" y="2521480"/>
            <a:ext cx="79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2.3.3</a:t>
            </a:r>
            <a:r>
              <a:rPr kumimoji="1" lang="en-US" altLang="ko-KR" sz="2400" dirty="0"/>
              <a:t> Two’s Complement Negation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52ABC-65ED-4A62-A57B-C702DC4ED9B7}"/>
              </a:ext>
            </a:extLst>
          </p:cNvPr>
          <p:cNvSpPr txBox="1"/>
          <p:nvPr/>
        </p:nvSpPr>
        <p:spPr>
          <a:xfrm>
            <a:off x="871213" y="3242018"/>
            <a:ext cx="883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2.3.4</a:t>
            </a:r>
            <a:r>
              <a:rPr kumimoji="1" lang="en-US" altLang="ko-KR" sz="2400" dirty="0"/>
              <a:t> Unsigned Multiplication</a:t>
            </a:r>
            <a:endParaRPr kumimoji="1" lang="ko-Kore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4974-2A39-4D7A-9250-40074C4D20EE}"/>
              </a:ext>
            </a:extLst>
          </p:cNvPr>
          <p:cNvSpPr txBox="1"/>
          <p:nvPr/>
        </p:nvSpPr>
        <p:spPr>
          <a:xfrm>
            <a:off x="871214" y="3962556"/>
            <a:ext cx="540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.3.5 </a:t>
            </a:r>
            <a:r>
              <a:rPr kumimoji="1" lang="en-US" altLang="ko-KR" sz="2400" dirty="0"/>
              <a:t>Two’s Complement Multiplication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406C0-1515-40FB-B583-FAB7A450C79F}"/>
              </a:ext>
            </a:extLst>
          </p:cNvPr>
          <p:cNvSpPr txBox="1"/>
          <p:nvPr/>
        </p:nvSpPr>
        <p:spPr>
          <a:xfrm>
            <a:off x="871214" y="4683367"/>
            <a:ext cx="97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53A8C-B9FE-49AE-9E77-7AF5EA2A6ECB}"/>
              </a:ext>
            </a:extLst>
          </p:cNvPr>
          <p:cNvSpPr txBox="1"/>
          <p:nvPr/>
        </p:nvSpPr>
        <p:spPr>
          <a:xfrm>
            <a:off x="871215" y="5410376"/>
            <a:ext cx="796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2.3.4</a:t>
            </a:r>
            <a:r>
              <a:rPr kumimoji="1" lang="en-US" altLang="ko-KR" sz="2400" dirty="0"/>
              <a:t> Unsigned Multiplication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/>
              <p:nvPr/>
            </p:nvSpPr>
            <p:spPr>
              <a:xfrm>
                <a:off x="1041274" y="1337054"/>
                <a:ext cx="4721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Unsigned : Result Range 0 &lt;= x*y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ore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74" y="1337054"/>
                <a:ext cx="4721164" cy="369332"/>
              </a:xfrm>
              <a:prstGeom prst="rect">
                <a:avLst/>
              </a:prstGeom>
              <a:blipFill>
                <a:blip r:embed="rId2"/>
                <a:stretch>
                  <a:fillRect l="-116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9D223CA-0F95-486D-A6B9-C2808AED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23" y="2210733"/>
            <a:ext cx="4400550" cy="1343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5C5990-C21F-46AE-96BE-2AC3D6266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42" y="2210733"/>
            <a:ext cx="2324100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628D8-2CEA-4B19-8EE1-72CA39929C48}"/>
              </a:ext>
            </a:extLst>
          </p:cNvPr>
          <p:cNvSpPr txBox="1"/>
          <p:nvPr/>
        </p:nvSpPr>
        <p:spPr>
          <a:xfrm>
            <a:off x="2573518" y="355375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697C42D-E60B-4FC2-84B7-7EA88C3941F8}"/>
              </a:ext>
            </a:extLst>
          </p:cNvPr>
          <p:cNvSpPr/>
          <p:nvPr/>
        </p:nvSpPr>
        <p:spPr>
          <a:xfrm>
            <a:off x="1197204" y="2799761"/>
            <a:ext cx="1329180" cy="452486"/>
          </a:xfrm>
          <a:custGeom>
            <a:avLst/>
            <a:gdLst>
              <a:gd name="connsiteX0" fmla="*/ 1329180 w 1329180"/>
              <a:gd name="connsiteY0" fmla="*/ 0 h 452486"/>
              <a:gd name="connsiteX1" fmla="*/ 791852 w 1329180"/>
              <a:gd name="connsiteY1" fmla="*/ 235670 h 452486"/>
              <a:gd name="connsiteX2" fmla="*/ 197963 w 1329180"/>
              <a:gd name="connsiteY2" fmla="*/ 377072 h 452486"/>
              <a:gd name="connsiteX3" fmla="*/ 0 w 1329180"/>
              <a:gd name="connsiteY3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9180" h="452486">
                <a:moveTo>
                  <a:pt x="1329180" y="0"/>
                </a:moveTo>
                <a:cubicBezTo>
                  <a:pt x="1150071" y="78557"/>
                  <a:pt x="982113" y="190370"/>
                  <a:pt x="791852" y="235670"/>
                </a:cubicBezTo>
                <a:cubicBezTo>
                  <a:pt x="593889" y="282804"/>
                  <a:pt x="394791" y="325405"/>
                  <a:pt x="197963" y="377072"/>
                </a:cubicBezTo>
                <a:cubicBezTo>
                  <a:pt x="90532" y="405273"/>
                  <a:pt x="71984" y="416495"/>
                  <a:pt x="0" y="452486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684EAB5-4E2E-48EE-945F-7B4DE921E936}"/>
              </a:ext>
            </a:extLst>
          </p:cNvPr>
          <p:cNvSpPr/>
          <p:nvPr/>
        </p:nvSpPr>
        <p:spPr>
          <a:xfrm>
            <a:off x="1282045" y="2752627"/>
            <a:ext cx="1038259" cy="678730"/>
          </a:xfrm>
          <a:custGeom>
            <a:avLst/>
            <a:gdLst>
              <a:gd name="connsiteX0" fmla="*/ 0 w 1038259"/>
              <a:gd name="connsiteY0" fmla="*/ 0 h 678730"/>
              <a:gd name="connsiteX1" fmla="*/ 113122 w 1038259"/>
              <a:gd name="connsiteY1" fmla="*/ 75414 h 678730"/>
              <a:gd name="connsiteX2" fmla="*/ 245097 w 1038259"/>
              <a:gd name="connsiteY2" fmla="*/ 179109 h 678730"/>
              <a:gd name="connsiteX3" fmla="*/ 273378 w 1038259"/>
              <a:gd name="connsiteY3" fmla="*/ 197963 h 678730"/>
              <a:gd name="connsiteX4" fmla="*/ 320512 w 1038259"/>
              <a:gd name="connsiteY4" fmla="*/ 226243 h 678730"/>
              <a:gd name="connsiteX5" fmla="*/ 386499 w 1038259"/>
              <a:gd name="connsiteY5" fmla="*/ 273377 h 678730"/>
              <a:gd name="connsiteX6" fmla="*/ 499621 w 1038259"/>
              <a:gd name="connsiteY6" fmla="*/ 339365 h 678730"/>
              <a:gd name="connsiteX7" fmla="*/ 546755 w 1038259"/>
              <a:gd name="connsiteY7" fmla="*/ 367645 h 678730"/>
              <a:gd name="connsiteX8" fmla="*/ 669303 w 1038259"/>
              <a:gd name="connsiteY8" fmla="*/ 443060 h 678730"/>
              <a:gd name="connsiteX9" fmla="*/ 697584 w 1038259"/>
              <a:gd name="connsiteY9" fmla="*/ 452486 h 678730"/>
              <a:gd name="connsiteX10" fmla="*/ 735291 w 1038259"/>
              <a:gd name="connsiteY10" fmla="*/ 471340 h 678730"/>
              <a:gd name="connsiteX11" fmla="*/ 820132 w 1038259"/>
              <a:gd name="connsiteY11" fmla="*/ 499620 h 678730"/>
              <a:gd name="connsiteX12" fmla="*/ 914400 w 1038259"/>
              <a:gd name="connsiteY12" fmla="*/ 556181 h 678730"/>
              <a:gd name="connsiteX13" fmla="*/ 961534 w 1038259"/>
              <a:gd name="connsiteY13" fmla="*/ 584462 h 678730"/>
              <a:gd name="connsiteX14" fmla="*/ 1036949 w 1038259"/>
              <a:gd name="connsiteY14" fmla="*/ 631596 h 678730"/>
              <a:gd name="connsiteX15" fmla="*/ 1018095 w 1038259"/>
              <a:gd name="connsiteY15" fmla="*/ 678730 h 67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8259" h="678730">
                <a:moveTo>
                  <a:pt x="0" y="0"/>
                </a:moveTo>
                <a:cubicBezTo>
                  <a:pt x="37707" y="25138"/>
                  <a:pt x="77487" y="47415"/>
                  <a:pt x="113122" y="75414"/>
                </a:cubicBezTo>
                <a:cubicBezTo>
                  <a:pt x="157114" y="109979"/>
                  <a:pt x="198547" y="148075"/>
                  <a:pt x="245097" y="179109"/>
                </a:cubicBezTo>
                <a:cubicBezTo>
                  <a:pt x="254524" y="185394"/>
                  <a:pt x="263770" y="191958"/>
                  <a:pt x="273378" y="197963"/>
                </a:cubicBezTo>
                <a:cubicBezTo>
                  <a:pt x="288915" y="207674"/>
                  <a:pt x="305267" y="216080"/>
                  <a:pt x="320512" y="226243"/>
                </a:cubicBezTo>
                <a:cubicBezTo>
                  <a:pt x="343003" y="241237"/>
                  <a:pt x="363645" y="258943"/>
                  <a:pt x="386499" y="273377"/>
                </a:cubicBezTo>
                <a:cubicBezTo>
                  <a:pt x="423408" y="296688"/>
                  <a:pt x="461994" y="317232"/>
                  <a:pt x="499621" y="339365"/>
                </a:cubicBezTo>
                <a:cubicBezTo>
                  <a:pt x="515414" y="348655"/>
                  <a:pt x="531510" y="357482"/>
                  <a:pt x="546755" y="367645"/>
                </a:cubicBezTo>
                <a:cubicBezTo>
                  <a:pt x="591550" y="397508"/>
                  <a:pt x="620364" y="418591"/>
                  <a:pt x="669303" y="443060"/>
                </a:cubicBezTo>
                <a:cubicBezTo>
                  <a:pt x="678191" y="447504"/>
                  <a:pt x="688451" y="448572"/>
                  <a:pt x="697584" y="452486"/>
                </a:cubicBezTo>
                <a:cubicBezTo>
                  <a:pt x="710500" y="458022"/>
                  <a:pt x="722133" y="466406"/>
                  <a:pt x="735291" y="471340"/>
                </a:cubicBezTo>
                <a:cubicBezTo>
                  <a:pt x="793996" y="493355"/>
                  <a:pt x="754984" y="464875"/>
                  <a:pt x="820132" y="499620"/>
                </a:cubicBezTo>
                <a:cubicBezTo>
                  <a:pt x="852466" y="516865"/>
                  <a:pt x="882977" y="537327"/>
                  <a:pt x="914400" y="556181"/>
                </a:cubicBezTo>
                <a:cubicBezTo>
                  <a:pt x="930111" y="565608"/>
                  <a:pt x="945997" y="574751"/>
                  <a:pt x="961534" y="584462"/>
                </a:cubicBezTo>
                <a:cubicBezTo>
                  <a:pt x="986672" y="600173"/>
                  <a:pt x="1047959" y="604072"/>
                  <a:pt x="1036949" y="631596"/>
                </a:cubicBezTo>
                <a:lnTo>
                  <a:pt x="1018095" y="67873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571C86F-696B-4876-B14D-41E98D696D85}"/>
              </a:ext>
            </a:extLst>
          </p:cNvPr>
          <p:cNvSpPr/>
          <p:nvPr/>
        </p:nvSpPr>
        <p:spPr>
          <a:xfrm>
            <a:off x="4939645" y="2846895"/>
            <a:ext cx="737169" cy="622169"/>
          </a:xfrm>
          <a:custGeom>
            <a:avLst/>
            <a:gdLst>
              <a:gd name="connsiteX0" fmla="*/ 0 w 737169"/>
              <a:gd name="connsiteY0" fmla="*/ 414779 h 622169"/>
              <a:gd name="connsiteX1" fmla="*/ 311085 w 737169"/>
              <a:gd name="connsiteY1" fmla="*/ 37707 h 622169"/>
              <a:gd name="connsiteX2" fmla="*/ 424207 w 737169"/>
              <a:gd name="connsiteY2" fmla="*/ 18853 h 622169"/>
              <a:gd name="connsiteX3" fmla="*/ 565609 w 737169"/>
              <a:gd name="connsiteY3" fmla="*/ 0 h 622169"/>
              <a:gd name="connsiteX4" fmla="*/ 716437 w 737169"/>
              <a:gd name="connsiteY4" fmla="*/ 75414 h 622169"/>
              <a:gd name="connsiteX5" fmla="*/ 735291 w 737169"/>
              <a:gd name="connsiteY5" fmla="*/ 131975 h 622169"/>
              <a:gd name="connsiteX6" fmla="*/ 725864 w 737169"/>
              <a:gd name="connsiteY6" fmla="*/ 301658 h 622169"/>
              <a:gd name="connsiteX7" fmla="*/ 546755 w 737169"/>
              <a:gd name="connsiteY7" fmla="*/ 527901 h 622169"/>
              <a:gd name="connsiteX8" fmla="*/ 443060 w 737169"/>
              <a:gd name="connsiteY8" fmla="*/ 593889 h 622169"/>
              <a:gd name="connsiteX9" fmla="*/ 301658 w 737169"/>
              <a:gd name="connsiteY9" fmla="*/ 622169 h 622169"/>
              <a:gd name="connsiteX10" fmla="*/ 131976 w 737169"/>
              <a:gd name="connsiteY10" fmla="*/ 584462 h 622169"/>
              <a:gd name="connsiteX11" fmla="*/ 94268 w 737169"/>
              <a:gd name="connsiteY11" fmla="*/ 527901 h 622169"/>
              <a:gd name="connsiteX12" fmla="*/ 84842 w 737169"/>
              <a:gd name="connsiteY12" fmla="*/ 292231 h 622169"/>
              <a:gd name="connsiteX13" fmla="*/ 103695 w 737169"/>
              <a:gd name="connsiteY13" fmla="*/ 160256 h 6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7169" h="622169">
                <a:moveTo>
                  <a:pt x="0" y="414779"/>
                </a:moveTo>
                <a:cubicBezTo>
                  <a:pt x="99930" y="259888"/>
                  <a:pt x="142744" y="111777"/>
                  <a:pt x="311085" y="37707"/>
                </a:cubicBezTo>
                <a:cubicBezTo>
                  <a:pt x="346075" y="22311"/>
                  <a:pt x="386392" y="24455"/>
                  <a:pt x="424207" y="18853"/>
                </a:cubicBezTo>
                <a:cubicBezTo>
                  <a:pt x="471245" y="11884"/>
                  <a:pt x="518475" y="6284"/>
                  <a:pt x="565609" y="0"/>
                </a:cubicBezTo>
                <a:cubicBezTo>
                  <a:pt x="615885" y="25138"/>
                  <a:pt x="672067" y="40904"/>
                  <a:pt x="716437" y="75414"/>
                </a:cubicBezTo>
                <a:cubicBezTo>
                  <a:pt x="732124" y="87615"/>
                  <a:pt x="734464" y="112119"/>
                  <a:pt x="735291" y="131975"/>
                </a:cubicBezTo>
                <a:cubicBezTo>
                  <a:pt x="737649" y="188574"/>
                  <a:pt x="740360" y="246896"/>
                  <a:pt x="725864" y="301658"/>
                </a:cubicBezTo>
                <a:cubicBezTo>
                  <a:pt x="688497" y="442823"/>
                  <a:pt x="652447" y="455838"/>
                  <a:pt x="546755" y="527901"/>
                </a:cubicBezTo>
                <a:cubicBezTo>
                  <a:pt x="512904" y="550981"/>
                  <a:pt x="481299" y="579182"/>
                  <a:pt x="443060" y="593889"/>
                </a:cubicBezTo>
                <a:cubicBezTo>
                  <a:pt x="398196" y="611144"/>
                  <a:pt x="348792" y="612742"/>
                  <a:pt x="301658" y="622169"/>
                </a:cubicBezTo>
                <a:cubicBezTo>
                  <a:pt x="245097" y="609600"/>
                  <a:pt x="184723" y="608438"/>
                  <a:pt x="131976" y="584462"/>
                </a:cubicBezTo>
                <a:cubicBezTo>
                  <a:pt x="111348" y="575085"/>
                  <a:pt x="97876" y="550271"/>
                  <a:pt x="94268" y="527901"/>
                </a:cubicBezTo>
                <a:cubicBezTo>
                  <a:pt x="81749" y="450285"/>
                  <a:pt x="87984" y="370788"/>
                  <a:pt x="84842" y="292231"/>
                </a:cubicBezTo>
                <a:cubicBezTo>
                  <a:pt x="94492" y="157122"/>
                  <a:pt x="50164" y="160256"/>
                  <a:pt x="103695" y="1602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2E17796-7438-4AD8-942D-539B91D6D40B}"/>
              </a:ext>
            </a:extLst>
          </p:cNvPr>
          <p:cNvSpPr/>
          <p:nvPr/>
        </p:nvSpPr>
        <p:spPr>
          <a:xfrm>
            <a:off x="5269584" y="2097862"/>
            <a:ext cx="349953" cy="843301"/>
          </a:xfrm>
          <a:custGeom>
            <a:avLst/>
            <a:gdLst>
              <a:gd name="connsiteX0" fmla="*/ 131975 w 349953"/>
              <a:gd name="connsiteY0" fmla="*/ 843301 h 843301"/>
              <a:gd name="connsiteX1" fmla="*/ 9426 w 349953"/>
              <a:gd name="connsiteY1" fmla="*/ 598204 h 843301"/>
              <a:gd name="connsiteX2" fmla="*/ 0 w 349953"/>
              <a:gd name="connsiteY2" fmla="*/ 409668 h 843301"/>
              <a:gd name="connsiteX3" fmla="*/ 28280 w 349953"/>
              <a:gd name="connsiteY3" fmla="*/ 334253 h 843301"/>
              <a:gd name="connsiteX4" fmla="*/ 150828 w 349953"/>
              <a:gd name="connsiteY4" fmla="*/ 287119 h 843301"/>
              <a:gd name="connsiteX5" fmla="*/ 282804 w 349953"/>
              <a:gd name="connsiteY5" fmla="*/ 305973 h 843301"/>
              <a:gd name="connsiteX6" fmla="*/ 216816 w 349953"/>
              <a:gd name="connsiteY6" fmla="*/ 428522 h 843301"/>
              <a:gd name="connsiteX7" fmla="*/ 160255 w 349953"/>
              <a:gd name="connsiteY7" fmla="*/ 419095 h 843301"/>
              <a:gd name="connsiteX8" fmla="*/ 131975 w 349953"/>
              <a:gd name="connsiteY8" fmla="*/ 353107 h 843301"/>
              <a:gd name="connsiteX9" fmla="*/ 273377 w 349953"/>
              <a:gd name="connsiteY9" fmla="*/ 60876 h 843301"/>
              <a:gd name="connsiteX10" fmla="*/ 348791 w 349953"/>
              <a:gd name="connsiteY10" fmla="*/ 13742 h 843301"/>
              <a:gd name="connsiteX11" fmla="*/ 348791 w 349953"/>
              <a:gd name="connsiteY11" fmla="*/ 4315 h 84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9953" h="843301">
                <a:moveTo>
                  <a:pt x="131975" y="843301"/>
                </a:moveTo>
                <a:cubicBezTo>
                  <a:pt x="71120" y="758104"/>
                  <a:pt x="37979" y="721932"/>
                  <a:pt x="9426" y="598204"/>
                </a:cubicBezTo>
                <a:cubicBezTo>
                  <a:pt x="-4723" y="536892"/>
                  <a:pt x="3142" y="472513"/>
                  <a:pt x="0" y="409668"/>
                </a:cubicBezTo>
                <a:cubicBezTo>
                  <a:pt x="9427" y="384530"/>
                  <a:pt x="10138" y="354044"/>
                  <a:pt x="28280" y="334253"/>
                </a:cubicBezTo>
                <a:cubicBezTo>
                  <a:pt x="58500" y="301286"/>
                  <a:pt x="110070" y="295271"/>
                  <a:pt x="150828" y="287119"/>
                </a:cubicBezTo>
                <a:cubicBezTo>
                  <a:pt x="194820" y="293404"/>
                  <a:pt x="247581" y="278878"/>
                  <a:pt x="282804" y="305973"/>
                </a:cubicBezTo>
                <a:cubicBezTo>
                  <a:pt x="338573" y="348872"/>
                  <a:pt x="226731" y="420260"/>
                  <a:pt x="216816" y="428522"/>
                </a:cubicBezTo>
                <a:cubicBezTo>
                  <a:pt x="197962" y="425380"/>
                  <a:pt x="174541" y="431794"/>
                  <a:pt x="160255" y="419095"/>
                </a:cubicBezTo>
                <a:cubicBezTo>
                  <a:pt x="142369" y="403196"/>
                  <a:pt x="128812" y="376828"/>
                  <a:pt x="131975" y="353107"/>
                </a:cubicBezTo>
                <a:cubicBezTo>
                  <a:pt x="156196" y="171448"/>
                  <a:pt x="169069" y="157160"/>
                  <a:pt x="273377" y="60876"/>
                </a:cubicBezTo>
                <a:cubicBezTo>
                  <a:pt x="426622" y="-80581"/>
                  <a:pt x="252851" y="77704"/>
                  <a:pt x="348791" y="13742"/>
                </a:cubicBezTo>
                <a:cubicBezTo>
                  <a:pt x="351406" y="11999"/>
                  <a:pt x="348791" y="7457"/>
                  <a:pt x="348791" y="4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4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.3.5 </a:t>
            </a:r>
            <a:r>
              <a:rPr kumimoji="1" lang="en-US" altLang="ko-KR" sz="2400" dirty="0"/>
              <a:t>Two’s Complement Multiplication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/>
              <p:nvPr/>
            </p:nvSpPr>
            <p:spPr>
              <a:xfrm>
                <a:off x="1041274" y="1337054"/>
                <a:ext cx="8408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Two’s Complement Multiplication Range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ore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484FE7-72FC-3646-BD84-C196F1B9C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74" y="1337054"/>
                <a:ext cx="8408520" cy="369332"/>
              </a:xfrm>
              <a:prstGeom prst="rect">
                <a:avLst/>
              </a:prstGeom>
              <a:blipFill>
                <a:blip r:embed="rId2"/>
                <a:stretch>
                  <a:fillRect l="-65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1AD9ED0-8B57-4053-B56C-01905E62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5" y="1906389"/>
            <a:ext cx="6858000" cy="168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CF3334-439A-447C-BE85-63AD1F34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4" y="3792318"/>
            <a:ext cx="11163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.3.5 </a:t>
            </a:r>
            <a:r>
              <a:rPr kumimoji="1" lang="en-US" altLang="ko-KR" sz="2400" dirty="0"/>
              <a:t>Two’s Complement Multiplication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7E4251-26E3-4191-B58E-CA9113EC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26" y="4470713"/>
            <a:ext cx="3305175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B8138C-5309-4D61-89E6-32DD9CB9EC3B}"/>
              </a:ext>
            </a:extLst>
          </p:cNvPr>
          <p:cNvSpPr txBox="1"/>
          <p:nvPr/>
        </p:nvSpPr>
        <p:spPr>
          <a:xfrm>
            <a:off x="9429947" y="61260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F8F0F1-C6CD-4AC9-8FCC-57B5E227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85" y="2427745"/>
            <a:ext cx="4591050" cy="3133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204461-5916-42C4-9386-F4788E0222E7}"/>
              </a:ext>
            </a:extLst>
          </p:cNvPr>
          <p:cNvSpPr txBox="1"/>
          <p:nvPr/>
        </p:nvSpPr>
        <p:spPr>
          <a:xfrm>
            <a:off x="4768865" y="537680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65647B-E662-4F7C-A683-7D8C2A2D9905}"/>
              </a:ext>
            </a:extLst>
          </p:cNvPr>
          <p:cNvSpPr/>
          <p:nvPr/>
        </p:nvSpPr>
        <p:spPr>
          <a:xfrm>
            <a:off x="5731497" y="2894029"/>
            <a:ext cx="1538238" cy="2482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4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139423" y="126030"/>
            <a:ext cx="991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.3.5 </a:t>
            </a:r>
            <a:r>
              <a:rPr kumimoji="1" lang="en-US" altLang="ko-KR" sz="2400" dirty="0"/>
              <a:t>Two’s Complement Multiplication</a:t>
            </a:r>
            <a:endParaRPr kumimoji="1" lang="ko-Kore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F8F0F1-C6CD-4AC9-8FCC-57B5E227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85" y="2427745"/>
            <a:ext cx="4591050" cy="3133725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6F97036-EF34-48B1-A793-0CEBDCC6B1AE}"/>
              </a:ext>
            </a:extLst>
          </p:cNvPr>
          <p:cNvSpPr/>
          <p:nvPr/>
        </p:nvSpPr>
        <p:spPr>
          <a:xfrm>
            <a:off x="6013657" y="3167406"/>
            <a:ext cx="537972" cy="488272"/>
          </a:xfrm>
          <a:custGeom>
            <a:avLst/>
            <a:gdLst>
              <a:gd name="connsiteX0" fmla="*/ 481411 w 537972"/>
              <a:gd name="connsiteY0" fmla="*/ 480767 h 488272"/>
              <a:gd name="connsiteX1" fmla="*/ 198607 w 537972"/>
              <a:gd name="connsiteY1" fmla="*/ 471340 h 488272"/>
              <a:gd name="connsiteX2" fmla="*/ 160900 w 537972"/>
              <a:gd name="connsiteY2" fmla="*/ 461914 h 488272"/>
              <a:gd name="connsiteX3" fmla="*/ 66632 w 537972"/>
              <a:gd name="connsiteY3" fmla="*/ 424206 h 488272"/>
              <a:gd name="connsiteX4" fmla="*/ 644 w 537972"/>
              <a:gd name="connsiteY4" fmla="*/ 348792 h 488272"/>
              <a:gd name="connsiteX5" fmla="*/ 19498 w 537972"/>
              <a:gd name="connsiteY5" fmla="*/ 122549 h 488272"/>
              <a:gd name="connsiteX6" fmla="*/ 57205 w 537972"/>
              <a:gd name="connsiteY6" fmla="*/ 84841 h 488272"/>
              <a:gd name="connsiteX7" fmla="*/ 170327 w 537972"/>
              <a:gd name="connsiteY7" fmla="*/ 18854 h 488272"/>
              <a:gd name="connsiteX8" fmla="*/ 292875 w 537972"/>
              <a:gd name="connsiteY8" fmla="*/ 0 h 488272"/>
              <a:gd name="connsiteX9" fmla="*/ 434277 w 537972"/>
              <a:gd name="connsiteY9" fmla="*/ 18854 h 488272"/>
              <a:gd name="connsiteX10" fmla="*/ 453131 w 537972"/>
              <a:gd name="connsiteY10" fmla="*/ 47134 h 488272"/>
              <a:gd name="connsiteX11" fmla="*/ 481411 w 537972"/>
              <a:gd name="connsiteY11" fmla="*/ 94268 h 488272"/>
              <a:gd name="connsiteX12" fmla="*/ 519118 w 537972"/>
              <a:gd name="connsiteY12" fmla="*/ 179109 h 488272"/>
              <a:gd name="connsiteX13" fmla="*/ 537972 w 537972"/>
              <a:gd name="connsiteY13" fmla="*/ 273378 h 488272"/>
              <a:gd name="connsiteX14" fmla="*/ 528545 w 537972"/>
              <a:gd name="connsiteY14" fmla="*/ 348792 h 488272"/>
              <a:gd name="connsiteX15" fmla="*/ 500265 w 537972"/>
              <a:gd name="connsiteY15" fmla="*/ 386499 h 488272"/>
              <a:gd name="connsiteX16" fmla="*/ 481411 w 537972"/>
              <a:gd name="connsiteY16" fmla="*/ 424206 h 488272"/>
              <a:gd name="connsiteX17" fmla="*/ 481411 w 537972"/>
              <a:gd name="connsiteY17" fmla="*/ 480767 h 48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7972" h="488272">
                <a:moveTo>
                  <a:pt x="481411" y="480767"/>
                </a:moveTo>
                <a:cubicBezTo>
                  <a:pt x="434277" y="488623"/>
                  <a:pt x="387943" y="496036"/>
                  <a:pt x="198607" y="471340"/>
                </a:cubicBezTo>
                <a:cubicBezTo>
                  <a:pt x="185760" y="469664"/>
                  <a:pt x="173101" y="466272"/>
                  <a:pt x="160900" y="461914"/>
                </a:cubicBezTo>
                <a:cubicBezTo>
                  <a:pt x="129028" y="450531"/>
                  <a:pt x="98055" y="436775"/>
                  <a:pt x="66632" y="424206"/>
                </a:cubicBezTo>
                <a:cubicBezTo>
                  <a:pt x="61333" y="418907"/>
                  <a:pt x="1125" y="362256"/>
                  <a:pt x="644" y="348792"/>
                </a:cubicBezTo>
                <a:cubicBezTo>
                  <a:pt x="-2057" y="273164"/>
                  <a:pt x="3642" y="196545"/>
                  <a:pt x="19498" y="122549"/>
                </a:cubicBezTo>
                <a:cubicBezTo>
                  <a:pt x="23222" y="105168"/>
                  <a:pt x="42985" y="95506"/>
                  <a:pt x="57205" y="84841"/>
                </a:cubicBezTo>
                <a:cubicBezTo>
                  <a:pt x="64154" y="79629"/>
                  <a:pt x="144209" y="27560"/>
                  <a:pt x="170327" y="18854"/>
                </a:cubicBezTo>
                <a:cubicBezTo>
                  <a:pt x="196240" y="10217"/>
                  <a:pt x="274393" y="2310"/>
                  <a:pt x="292875" y="0"/>
                </a:cubicBezTo>
                <a:cubicBezTo>
                  <a:pt x="340009" y="6285"/>
                  <a:pt x="388658" y="5437"/>
                  <a:pt x="434277" y="18854"/>
                </a:cubicBezTo>
                <a:cubicBezTo>
                  <a:pt x="445146" y="22051"/>
                  <a:pt x="447126" y="37527"/>
                  <a:pt x="453131" y="47134"/>
                </a:cubicBezTo>
                <a:cubicBezTo>
                  <a:pt x="462842" y="62671"/>
                  <a:pt x="472637" y="78183"/>
                  <a:pt x="481411" y="94268"/>
                </a:cubicBezTo>
                <a:cubicBezTo>
                  <a:pt x="493744" y="116880"/>
                  <a:pt x="512637" y="151025"/>
                  <a:pt x="519118" y="179109"/>
                </a:cubicBezTo>
                <a:cubicBezTo>
                  <a:pt x="526324" y="210334"/>
                  <a:pt x="537972" y="273378"/>
                  <a:pt x="537972" y="273378"/>
                </a:cubicBezTo>
                <a:cubicBezTo>
                  <a:pt x="534830" y="298516"/>
                  <a:pt x="536556" y="324758"/>
                  <a:pt x="528545" y="348792"/>
                </a:cubicBezTo>
                <a:cubicBezTo>
                  <a:pt x="523577" y="363697"/>
                  <a:pt x="508592" y="373176"/>
                  <a:pt x="500265" y="386499"/>
                </a:cubicBezTo>
                <a:cubicBezTo>
                  <a:pt x="492817" y="398416"/>
                  <a:pt x="488236" y="411922"/>
                  <a:pt x="481411" y="424206"/>
                </a:cubicBezTo>
                <a:cubicBezTo>
                  <a:pt x="451514" y="478020"/>
                  <a:pt x="528545" y="472911"/>
                  <a:pt x="481411" y="4807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E17CB2B-1429-4C06-8CA3-C388D0BA5795}"/>
              </a:ext>
            </a:extLst>
          </p:cNvPr>
          <p:cNvSpPr/>
          <p:nvPr/>
        </p:nvSpPr>
        <p:spPr>
          <a:xfrm>
            <a:off x="6457361" y="2158738"/>
            <a:ext cx="970961" cy="1008668"/>
          </a:xfrm>
          <a:custGeom>
            <a:avLst/>
            <a:gdLst>
              <a:gd name="connsiteX0" fmla="*/ 0 w 970961"/>
              <a:gd name="connsiteY0" fmla="*/ 1008668 h 1008668"/>
              <a:gd name="connsiteX1" fmla="*/ 292231 w 970961"/>
              <a:gd name="connsiteY1" fmla="*/ 509048 h 1008668"/>
              <a:gd name="connsiteX2" fmla="*/ 443060 w 970961"/>
              <a:gd name="connsiteY2" fmla="*/ 395926 h 1008668"/>
              <a:gd name="connsiteX3" fmla="*/ 593888 w 970961"/>
              <a:gd name="connsiteY3" fmla="*/ 584462 h 1008668"/>
              <a:gd name="connsiteX4" fmla="*/ 546754 w 970961"/>
              <a:gd name="connsiteY4" fmla="*/ 641023 h 1008668"/>
              <a:gd name="connsiteX5" fmla="*/ 490194 w 970961"/>
              <a:gd name="connsiteY5" fmla="*/ 527901 h 1008668"/>
              <a:gd name="connsiteX6" fmla="*/ 631596 w 970961"/>
              <a:gd name="connsiteY6" fmla="*/ 282804 h 1008668"/>
              <a:gd name="connsiteX7" fmla="*/ 970961 w 970961"/>
              <a:gd name="connsiteY7" fmla="*/ 0 h 100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961" h="1008668">
                <a:moveTo>
                  <a:pt x="0" y="1008668"/>
                </a:moveTo>
                <a:cubicBezTo>
                  <a:pt x="76564" y="804495"/>
                  <a:pt x="77317" y="787459"/>
                  <a:pt x="292231" y="509048"/>
                </a:cubicBezTo>
                <a:cubicBezTo>
                  <a:pt x="330633" y="459300"/>
                  <a:pt x="392784" y="433633"/>
                  <a:pt x="443060" y="395926"/>
                </a:cubicBezTo>
                <a:cubicBezTo>
                  <a:pt x="504127" y="442901"/>
                  <a:pt x="606488" y="483668"/>
                  <a:pt x="593888" y="584462"/>
                </a:cubicBezTo>
                <a:cubicBezTo>
                  <a:pt x="590844" y="608814"/>
                  <a:pt x="562465" y="622169"/>
                  <a:pt x="546754" y="641023"/>
                </a:cubicBezTo>
                <a:cubicBezTo>
                  <a:pt x="501413" y="625909"/>
                  <a:pt x="460053" y="620837"/>
                  <a:pt x="490194" y="527901"/>
                </a:cubicBezTo>
                <a:cubicBezTo>
                  <a:pt x="519292" y="438181"/>
                  <a:pt x="568087" y="352539"/>
                  <a:pt x="631596" y="282804"/>
                </a:cubicBezTo>
                <a:cubicBezTo>
                  <a:pt x="730745" y="173935"/>
                  <a:pt x="970961" y="0"/>
                  <a:pt x="9709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C2BA0EE-4DC3-4769-81DB-AF45892BB759}"/>
              </a:ext>
            </a:extLst>
          </p:cNvPr>
          <p:cNvSpPr/>
          <p:nvPr/>
        </p:nvSpPr>
        <p:spPr>
          <a:xfrm>
            <a:off x="6117996" y="4194928"/>
            <a:ext cx="452627" cy="537328"/>
          </a:xfrm>
          <a:custGeom>
            <a:avLst/>
            <a:gdLst>
              <a:gd name="connsiteX0" fmla="*/ 395926 w 452627"/>
              <a:gd name="connsiteY0" fmla="*/ 471340 h 537328"/>
              <a:gd name="connsiteX1" fmla="*/ 339365 w 452627"/>
              <a:gd name="connsiteY1" fmla="*/ 480767 h 537328"/>
              <a:gd name="connsiteX2" fmla="*/ 197963 w 452627"/>
              <a:gd name="connsiteY2" fmla="*/ 452486 h 537328"/>
              <a:gd name="connsiteX3" fmla="*/ 47134 w 452627"/>
              <a:gd name="connsiteY3" fmla="*/ 329938 h 537328"/>
              <a:gd name="connsiteX4" fmla="*/ 28280 w 452627"/>
              <a:gd name="connsiteY4" fmla="*/ 301658 h 537328"/>
              <a:gd name="connsiteX5" fmla="*/ 0 w 452627"/>
              <a:gd name="connsiteY5" fmla="*/ 263950 h 537328"/>
              <a:gd name="connsiteX6" fmla="*/ 18853 w 452627"/>
              <a:gd name="connsiteY6" fmla="*/ 113121 h 537328"/>
              <a:gd name="connsiteX7" fmla="*/ 75414 w 452627"/>
              <a:gd name="connsiteY7" fmla="*/ 56561 h 537328"/>
              <a:gd name="connsiteX8" fmla="*/ 226243 w 452627"/>
              <a:gd name="connsiteY8" fmla="*/ 9427 h 537328"/>
              <a:gd name="connsiteX9" fmla="*/ 282804 w 452627"/>
              <a:gd name="connsiteY9" fmla="*/ 0 h 537328"/>
              <a:gd name="connsiteX10" fmla="*/ 424206 w 452627"/>
              <a:gd name="connsiteY10" fmla="*/ 37707 h 537328"/>
              <a:gd name="connsiteX11" fmla="*/ 443060 w 452627"/>
              <a:gd name="connsiteY11" fmla="*/ 65987 h 537328"/>
              <a:gd name="connsiteX12" fmla="*/ 452486 w 452627"/>
              <a:gd name="connsiteY12" fmla="*/ 141402 h 537328"/>
              <a:gd name="connsiteX13" fmla="*/ 433633 w 452627"/>
              <a:gd name="connsiteY13" fmla="*/ 254524 h 537328"/>
              <a:gd name="connsiteX14" fmla="*/ 395926 w 452627"/>
              <a:gd name="connsiteY14" fmla="*/ 395926 h 537328"/>
              <a:gd name="connsiteX15" fmla="*/ 367645 w 452627"/>
              <a:gd name="connsiteY15" fmla="*/ 461913 h 537328"/>
              <a:gd name="connsiteX16" fmla="*/ 348792 w 452627"/>
              <a:gd name="connsiteY16" fmla="*/ 499620 h 537328"/>
              <a:gd name="connsiteX17" fmla="*/ 311084 w 452627"/>
              <a:gd name="connsiteY17" fmla="*/ 527901 h 537328"/>
              <a:gd name="connsiteX18" fmla="*/ 301658 w 452627"/>
              <a:gd name="connsiteY18" fmla="*/ 537328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627" h="537328">
                <a:moveTo>
                  <a:pt x="395926" y="471340"/>
                </a:moveTo>
                <a:cubicBezTo>
                  <a:pt x="377072" y="474482"/>
                  <a:pt x="358479" y="480767"/>
                  <a:pt x="339365" y="480767"/>
                </a:cubicBezTo>
                <a:cubicBezTo>
                  <a:pt x="269637" y="480767"/>
                  <a:pt x="257168" y="472221"/>
                  <a:pt x="197963" y="452486"/>
                </a:cubicBezTo>
                <a:cubicBezTo>
                  <a:pt x="181009" y="439444"/>
                  <a:pt x="81808" y="371547"/>
                  <a:pt x="47134" y="329938"/>
                </a:cubicBezTo>
                <a:cubicBezTo>
                  <a:pt x="39881" y="321234"/>
                  <a:pt x="34865" y="310877"/>
                  <a:pt x="28280" y="301658"/>
                </a:cubicBezTo>
                <a:cubicBezTo>
                  <a:pt x="19148" y="288873"/>
                  <a:pt x="9427" y="276519"/>
                  <a:pt x="0" y="263950"/>
                </a:cubicBezTo>
                <a:cubicBezTo>
                  <a:pt x="6284" y="213674"/>
                  <a:pt x="1538" y="160738"/>
                  <a:pt x="18853" y="113121"/>
                </a:cubicBezTo>
                <a:cubicBezTo>
                  <a:pt x="27965" y="88063"/>
                  <a:pt x="54084" y="72559"/>
                  <a:pt x="75414" y="56561"/>
                </a:cubicBezTo>
                <a:cubicBezTo>
                  <a:pt x="121082" y="22310"/>
                  <a:pt x="171437" y="19703"/>
                  <a:pt x="226243" y="9427"/>
                </a:cubicBezTo>
                <a:cubicBezTo>
                  <a:pt x="245029" y="5905"/>
                  <a:pt x="263950" y="3142"/>
                  <a:pt x="282804" y="0"/>
                </a:cubicBezTo>
                <a:cubicBezTo>
                  <a:pt x="298332" y="3451"/>
                  <a:pt x="401019" y="23215"/>
                  <a:pt x="424206" y="37707"/>
                </a:cubicBezTo>
                <a:cubicBezTo>
                  <a:pt x="433813" y="43712"/>
                  <a:pt x="436775" y="56560"/>
                  <a:pt x="443060" y="65987"/>
                </a:cubicBezTo>
                <a:cubicBezTo>
                  <a:pt x="446202" y="91125"/>
                  <a:pt x="453751" y="116100"/>
                  <a:pt x="452486" y="141402"/>
                </a:cubicBezTo>
                <a:cubicBezTo>
                  <a:pt x="450577" y="179582"/>
                  <a:pt x="440786" y="216972"/>
                  <a:pt x="433633" y="254524"/>
                </a:cubicBezTo>
                <a:cubicBezTo>
                  <a:pt x="423191" y="309346"/>
                  <a:pt x="415212" y="345783"/>
                  <a:pt x="395926" y="395926"/>
                </a:cubicBezTo>
                <a:cubicBezTo>
                  <a:pt x="387335" y="418262"/>
                  <a:pt x="377548" y="440127"/>
                  <a:pt x="367645" y="461913"/>
                </a:cubicBezTo>
                <a:cubicBezTo>
                  <a:pt x="361830" y="474706"/>
                  <a:pt x="357937" y="488951"/>
                  <a:pt x="348792" y="499620"/>
                </a:cubicBezTo>
                <a:cubicBezTo>
                  <a:pt x="338567" y="511549"/>
                  <a:pt x="323353" y="518086"/>
                  <a:pt x="311084" y="527901"/>
                </a:cubicBezTo>
                <a:cubicBezTo>
                  <a:pt x="307614" y="530677"/>
                  <a:pt x="304800" y="534186"/>
                  <a:pt x="301658" y="5373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08C8BAC-D3DA-4BBC-916F-3D91BA71E428}"/>
              </a:ext>
            </a:extLst>
          </p:cNvPr>
          <p:cNvSpPr/>
          <p:nvPr/>
        </p:nvSpPr>
        <p:spPr>
          <a:xfrm>
            <a:off x="6636470" y="3506771"/>
            <a:ext cx="1510434" cy="801278"/>
          </a:xfrm>
          <a:custGeom>
            <a:avLst/>
            <a:gdLst>
              <a:gd name="connsiteX0" fmla="*/ 0 w 1510434"/>
              <a:gd name="connsiteY0" fmla="*/ 801278 h 801278"/>
              <a:gd name="connsiteX1" fmla="*/ 47134 w 1510434"/>
              <a:gd name="connsiteY1" fmla="*/ 763571 h 801278"/>
              <a:gd name="connsiteX2" fmla="*/ 84841 w 1510434"/>
              <a:gd name="connsiteY2" fmla="*/ 744718 h 801278"/>
              <a:gd name="connsiteX3" fmla="*/ 292231 w 1510434"/>
              <a:gd name="connsiteY3" fmla="*/ 650450 h 801278"/>
              <a:gd name="connsiteX4" fmla="*/ 641023 w 1510434"/>
              <a:gd name="connsiteY4" fmla="*/ 527901 h 801278"/>
              <a:gd name="connsiteX5" fmla="*/ 754144 w 1510434"/>
              <a:gd name="connsiteY5" fmla="*/ 518474 h 801278"/>
              <a:gd name="connsiteX6" fmla="*/ 876693 w 1510434"/>
              <a:gd name="connsiteY6" fmla="*/ 735291 h 801278"/>
              <a:gd name="connsiteX7" fmla="*/ 838986 w 1510434"/>
              <a:gd name="connsiteY7" fmla="*/ 754144 h 801278"/>
              <a:gd name="connsiteX8" fmla="*/ 801278 w 1510434"/>
              <a:gd name="connsiteY8" fmla="*/ 725864 h 801278"/>
              <a:gd name="connsiteX9" fmla="*/ 876693 w 1510434"/>
              <a:gd name="connsiteY9" fmla="*/ 452487 h 801278"/>
              <a:gd name="connsiteX10" fmla="*/ 1319753 w 1510434"/>
              <a:gd name="connsiteY10" fmla="*/ 103695 h 801278"/>
              <a:gd name="connsiteX11" fmla="*/ 1451728 w 1510434"/>
              <a:gd name="connsiteY11" fmla="*/ 47134 h 801278"/>
              <a:gd name="connsiteX12" fmla="*/ 1508289 w 1510434"/>
              <a:gd name="connsiteY12" fmla="*/ 18854 h 801278"/>
              <a:gd name="connsiteX13" fmla="*/ 1508289 w 1510434"/>
              <a:gd name="connsiteY13" fmla="*/ 0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10434" h="801278">
                <a:moveTo>
                  <a:pt x="0" y="801278"/>
                </a:moveTo>
                <a:cubicBezTo>
                  <a:pt x="15711" y="788709"/>
                  <a:pt x="30393" y="774732"/>
                  <a:pt x="47134" y="763571"/>
                </a:cubicBezTo>
                <a:cubicBezTo>
                  <a:pt x="58826" y="755776"/>
                  <a:pt x="72082" y="750607"/>
                  <a:pt x="84841" y="744718"/>
                </a:cubicBezTo>
                <a:lnTo>
                  <a:pt x="292231" y="650450"/>
                </a:lnTo>
                <a:cubicBezTo>
                  <a:pt x="465570" y="573411"/>
                  <a:pt x="480365" y="552618"/>
                  <a:pt x="641023" y="527901"/>
                </a:cubicBezTo>
                <a:cubicBezTo>
                  <a:pt x="678421" y="522147"/>
                  <a:pt x="716437" y="521616"/>
                  <a:pt x="754144" y="518474"/>
                </a:cubicBezTo>
                <a:cubicBezTo>
                  <a:pt x="859125" y="597210"/>
                  <a:pt x="904539" y="586775"/>
                  <a:pt x="876693" y="735291"/>
                </a:cubicBezTo>
                <a:cubicBezTo>
                  <a:pt x="874103" y="749103"/>
                  <a:pt x="851555" y="747860"/>
                  <a:pt x="838986" y="754144"/>
                </a:cubicBezTo>
                <a:cubicBezTo>
                  <a:pt x="826417" y="744717"/>
                  <a:pt x="806562" y="740660"/>
                  <a:pt x="801278" y="725864"/>
                </a:cubicBezTo>
                <a:cubicBezTo>
                  <a:pt x="766416" y="628251"/>
                  <a:pt x="812244" y="527387"/>
                  <a:pt x="876693" y="452487"/>
                </a:cubicBezTo>
                <a:cubicBezTo>
                  <a:pt x="990011" y="320793"/>
                  <a:pt x="1162632" y="189398"/>
                  <a:pt x="1319753" y="103695"/>
                </a:cubicBezTo>
                <a:cubicBezTo>
                  <a:pt x="1361770" y="80776"/>
                  <a:pt x="1408082" y="66775"/>
                  <a:pt x="1451728" y="47134"/>
                </a:cubicBezTo>
                <a:cubicBezTo>
                  <a:pt x="1470950" y="38484"/>
                  <a:pt x="1492096" y="32348"/>
                  <a:pt x="1508289" y="18854"/>
                </a:cubicBezTo>
                <a:cubicBezTo>
                  <a:pt x="1513117" y="14831"/>
                  <a:pt x="1508289" y="6285"/>
                  <a:pt x="15082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0242EB-6C5F-46BB-9497-3202740A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2177093"/>
            <a:ext cx="9734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0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Multiplication by a Power of 2</a:t>
            </a:r>
            <a:endParaRPr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7B4186-49FE-464C-8F82-E818F301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40" y="1835820"/>
            <a:ext cx="8467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Unsigned Multiplication by a Power of 2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884C91-832F-4317-AFA4-E520155A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78" y="1814169"/>
            <a:ext cx="4438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493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Two’s Complement Multiplication by a Power of 2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A3104-F79D-45DF-AB1C-8434E2A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40" y="1949974"/>
            <a:ext cx="4638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Examples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6C1BA-3DC9-40A8-81ED-69D64AB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43225"/>
            <a:ext cx="6524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6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 2.39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4D515-7B1B-4193-BD95-11B3659C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74" y="1843087"/>
            <a:ext cx="9763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7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 2.39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C17D5-6487-4CCE-A1EA-6319ADC8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10" y="957027"/>
            <a:ext cx="6496050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4BDFF-6F07-49BE-8234-C3826BB2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2" y="2319102"/>
            <a:ext cx="5399760" cy="41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3C255-B543-4CD2-99CB-760EB5E4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1" y="881956"/>
            <a:ext cx="8372475" cy="1152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32869B-3375-486F-8D1B-8E5743C2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1" y="2388104"/>
            <a:ext cx="1005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 2.40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2AB20-D404-4C5A-8017-E4EEFB80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74" y="1770017"/>
            <a:ext cx="9858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 2.40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B1BFCC-76F4-4FFF-A3A9-CE6DC420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4" y="2036922"/>
            <a:ext cx="6848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Multiplying by Constants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 2.40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3DE1A-3C37-4C4E-BF67-7DB4D94A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36" y="3756378"/>
            <a:ext cx="5857875" cy="2343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9F00B7-5AF1-477A-989D-5EA4F811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1797548"/>
            <a:ext cx="9810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58F6D8-E1D4-4EE4-91FF-88792286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08" y="957027"/>
            <a:ext cx="3790950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E69F6-533C-4AA9-9FD4-B479C4DD5F5B}"/>
              </a:ext>
            </a:extLst>
          </p:cNvPr>
          <p:cNvSpPr txBox="1"/>
          <p:nvPr/>
        </p:nvSpPr>
        <p:spPr>
          <a:xfrm>
            <a:off x="8189936" y="203619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Arithmetic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C9AC7-68E9-441D-98BE-1971201F66BE}"/>
              </a:ext>
            </a:extLst>
          </p:cNvPr>
          <p:cNvSpPr txBox="1"/>
          <p:nvPr/>
        </p:nvSpPr>
        <p:spPr>
          <a:xfrm>
            <a:off x="8446417" y="517946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Logic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250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Unsigned division by a power of 2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0EB1D-C982-420F-B033-CDC49D0B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95" y="2086413"/>
            <a:ext cx="5619750" cy="1400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62FE21-D976-44AC-9600-A26720D8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03" y="3770280"/>
            <a:ext cx="5819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2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671512" y="659903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Two’s Complement division by a power of 2 (rounding down)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C56B01-1D1E-48A0-A103-C42AF34C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36" y="1409262"/>
            <a:ext cx="6134100" cy="3362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002E86-3814-4657-B09C-5C84B223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86" y="4449991"/>
            <a:ext cx="6867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3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Two’s Complement division by a power of 2 (rounding up)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D4995-8376-49A4-9350-0A471681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1" y="2086413"/>
            <a:ext cx="5572125" cy="80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6BB7CE-8B0A-4E47-BFF0-894C9296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1" y="4206073"/>
            <a:ext cx="9530932" cy="18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26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Biasing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0FBFC-1456-4548-B0F9-67D00AED00FD}"/>
              </a:ext>
            </a:extLst>
          </p:cNvPr>
          <p:cNvSpPr txBox="1"/>
          <p:nvPr/>
        </p:nvSpPr>
        <p:spPr>
          <a:xfrm>
            <a:off x="1556951" y="1865871"/>
            <a:ext cx="973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음수를 </a:t>
            </a:r>
            <a:r>
              <a:rPr kumimoji="1" lang="en-US" altLang="ko-KR" dirty="0"/>
              <a:t>right shift </a:t>
            </a:r>
            <a:r>
              <a:rPr kumimoji="1" lang="ko-KR" altLang="en-US" dirty="0"/>
              <a:t>할 때 발생하는 </a:t>
            </a:r>
            <a:r>
              <a:rPr kumimoji="1" lang="en-US" altLang="ko-KR" dirty="0"/>
              <a:t>improper rounding </a:t>
            </a:r>
            <a:r>
              <a:rPr kumimoji="1" lang="ko-KR" altLang="en-US" dirty="0"/>
              <a:t>을 고치기 위해 </a:t>
            </a:r>
            <a:r>
              <a:rPr kumimoji="1" lang="en-US" altLang="ko-KR" dirty="0"/>
              <a:t>shift</a:t>
            </a:r>
            <a:r>
              <a:rPr kumimoji="1" lang="ko-KR" altLang="en-US" dirty="0"/>
              <a:t>연산 이전에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에 대해 하는 것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84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63640" y="126030"/>
            <a:ext cx="82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2.3.7</a:t>
            </a:r>
            <a:r>
              <a:rPr kumimoji="1" lang="en-US" altLang="ko-KR" sz="2400" dirty="0"/>
              <a:t> Dividing by Powers of 2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041274" y="1337054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Practice problem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ED8678-7E47-4D35-9256-8FE4C989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09" y="635018"/>
            <a:ext cx="7273733" cy="62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53783" y="150972"/>
            <a:ext cx="68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>
                <a:solidFill>
                  <a:srgbClr val="FF0000"/>
                </a:solidFill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245415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8219FA-932F-4BA2-8AC4-CED03706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7" y="1573638"/>
            <a:ext cx="5505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06228-58C6-4480-AE63-A4468D895300}"/>
              </a:ext>
            </a:extLst>
          </p:cNvPr>
          <p:cNvSpPr txBox="1"/>
          <p:nvPr/>
        </p:nvSpPr>
        <p:spPr>
          <a:xfrm>
            <a:off x="1556951" y="1865871"/>
            <a:ext cx="824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4 bit integers u, v</a:t>
            </a:r>
            <a:endParaRPr kumimoji="1" lang="en-US" altLang="ko-Kore-KR" dirty="0">
              <a:solidFill>
                <a:srgbClr val="00B0F0"/>
              </a:solidFill>
            </a:endParaRPr>
          </a:p>
          <a:p>
            <a:r>
              <a:rPr kumimoji="1" lang="en-US" altLang="ko-Kore-KR" dirty="0"/>
              <a:t>• </a:t>
            </a:r>
            <a:r>
              <a:rPr kumimoji="1" lang="en-US" altLang="ko-KR" dirty="0"/>
              <a:t>compute true sum Add4(u, v)</a:t>
            </a:r>
          </a:p>
          <a:p>
            <a:r>
              <a:rPr kumimoji="1" lang="en-US" altLang="ko-Kore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values increases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linearly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u and v</a:t>
            </a:r>
            <a:endParaRPr kumimoji="1" lang="en-US" altLang="ko-Kore-KR" dirty="0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98EE-EF20-4423-8046-09A7244C5619}"/>
              </a:ext>
            </a:extLst>
          </p:cNvPr>
          <p:cNvSpPr/>
          <p:nvPr/>
        </p:nvSpPr>
        <p:spPr>
          <a:xfrm>
            <a:off x="1041274" y="1337054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Visualizing</a:t>
            </a:r>
            <a:r>
              <a:rPr lang="ko-KR" altLang="en-US" dirty="0"/>
              <a:t> </a:t>
            </a:r>
            <a:r>
              <a:rPr lang="en-US" altLang="ko-KR" dirty="0"/>
              <a:t>Addition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07191-2C73-4C98-A862-3CC21D88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30018"/>
            <a:ext cx="58483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AE359B-37A8-4061-8B9D-D7FB10B4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8" y="4024006"/>
            <a:ext cx="8365012" cy="27079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91B5A-78B1-48AA-B74D-5FF534A0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88" y="1021853"/>
            <a:ext cx="5924724" cy="50226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98EE-EF20-4423-8046-09A7244C5619}"/>
              </a:ext>
            </a:extLst>
          </p:cNvPr>
          <p:cNvSpPr/>
          <p:nvPr/>
        </p:nvSpPr>
        <p:spPr>
          <a:xfrm>
            <a:off x="1041274" y="133705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Visualizing</a:t>
            </a:r>
            <a:r>
              <a:rPr lang="ko-KR" altLang="en-US" dirty="0"/>
              <a:t> </a:t>
            </a:r>
            <a:r>
              <a:rPr lang="en-US" altLang="ko-KR" dirty="0"/>
              <a:t>Unsigned</a:t>
            </a:r>
            <a:r>
              <a:rPr lang="ko-KR" altLang="en-US" dirty="0"/>
              <a:t> </a:t>
            </a:r>
            <a:r>
              <a:rPr lang="en-US" altLang="ko-KR" dirty="0"/>
              <a:t>Addition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6B4DC-66B4-4F07-B5C8-51677BF1EB3D}"/>
              </a:ext>
            </a:extLst>
          </p:cNvPr>
          <p:cNvSpPr txBox="1"/>
          <p:nvPr/>
        </p:nvSpPr>
        <p:spPr>
          <a:xfrm>
            <a:off x="6679014" y="51516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60A1B-D3C1-4900-8A66-A23688FCB37A}"/>
              </a:ext>
            </a:extLst>
          </p:cNvPr>
          <p:cNvSpPr txBox="1"/>
          <p:nvPr/>
        </p:nvSpPr>
        <p:spPr>
          <a:xfrm>
            <a:off x="10196783" y="43801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80E1CC-1BA1-4695-8EAD-D5FFBA69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88" y="1758916"/>
            <a:ext cx="5550148" cy="7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3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98EE-EF20-4423-8046-09A7244C5619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2.27</a:t>
            </a:r>
            <a:endParaRPr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59B1-AE49-420D-87C9-D4A5EB36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318514"/>
            <a:ext cx="8467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.3.1 U</a:t>
            </a:r>
            <a:r>
              <a:rPr kumimoji="1" lang="en-US" altLang="ko-KR" sz="2400" dirty="0"/>
              <a:t>nsigned Addition</a:t>
            </a:r>
            <a:endParaRPr kumimoji="1" lang="ko-Kore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098EE-EF20-4423-8046-09A7244C5619}"/>
              </a:ext>
            </a:extLst>
          </p:cNvPr>
          <p:cNvSpPr/>
          <p:nvPr/>
        </p:nvSpPr>
        <p:spPr>
          <a:xfrm>
            <a:off x="483476" y="82808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Practice Problem 2.27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9A441-C703-4919-93EA-86C01DE2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7" y="1504950"/>
            <a:ext cx="4029075" cy="3848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EB068B-8930-4E65-9127-3DE51863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549" y="5701306"/>
            <a:ext cx="93249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537303" y="126030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dirty="0"/>
              <a:t>2</a:t>
            </a:r>
            <a:r>
              <a:rPr kumimoji="1" lang="en-US" altLang="ko-KR" sz="2400" b="1" dirty="0"/>
              <a:t>.3.2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Two’s Complement Addition</a:t>
            </a:r>
            <a:r>
              <a:rPr kumimoji="1" lang="ko-KR" altLang="en-US" sz="2400" dirty="0"/>
              <a:t> ︎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3597E-C0CC-4DA1-845B-C506BBBF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86" y="3298055"/>
            <a:ext cx="8991600" cy="2543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E5D1C4-EE8F-4152-8252-9CD7F2DA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2" y="928835"/>
            <a:ext cx="9829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371e286-4896-4805-baa4-33c53bca9f0b" Revision="1" Stencil="System.MyShapes" StencilVersion="1.0"/>
</Control>
</file>

<file path=customXml/itemProps1.xml><?xml version="1.0" encoding="utf-8"?>
<ds:datastoreItem xmlns:ds="http://schemas.openxmlformats.org/officeDocument/2006/customXml" ds:itemID="{591002D5-C725-4B8C-BBDC-0DFF334EB9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580</Words>
  <Application>Microsoft Office PowerPoint</Application>
  <PresentationFormat>와이드스크린</PresentationFormat>
  <Paragraphs>107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강 재영</cp:lastModifiedBy>
  <cp:revision>37</cp:revision>
  <dcterms:created xsi:type="dcterms:W3CDTF">2021-07-04T12:55:49Z</dcterms:created>
  <dcterms:modified xsi:type="dcterms:W3CDTF">2021-07-15T05:39:12Z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