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58" r:id="rId3"/>
    <p:sldId id="305" r:id="rId4"/>
    <p:sldId id="281" r:id="rId5"/>
    <p:sldId id="394" r:id="rId6"/>
    <p:sldId id="395" r:id="rId7"/>
    <p:sldId id="396" r:id="rId8"/>
    <p:sldId id="397" r:id="rId9"/>
    <p:sldId id="399" r:id="rId10"/>
    <p:sldId id="400" r:id="rId11"/>
    <p:sldId id="401" r:id="rId12"/>
    <p:sldId id="403" r:id="rId13"/>
    <p:sldId id="409" r:id="rId14"/>
    <p:sldId id="404" r:id="rId15"/>
    <p:sldId id="405" r:id="rId16"/>
    <p:sldId id="407" r:id="rId17"/>
    <p:sldId id="408" r:id="rId18"/>
    <p:sldId id="416" r:id="rId19"/>
    <p:sldId id="410" r:id="rId20"/>
    <p:sldId id="411" r:id="rId21"/>
    <p:sldId id="331" r:id="rId22"/>
    <p:sldId id="413" r:id="rId23"/>
    <p:sldId id="414" r:id="rId24"/>
    <p:sldId id="418" r:id="rId25"/>
    <p:sldId id="355" r:id="rId26"/>
    <p:sldId id="417" r:id="rId27"/>
    <p:sldId id="303" r:id="rId28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 경환" initials="김경" lastIdx="1" clrIdx="0">
    <p:extLst>
      <p:ext uri="{19B8F6BF-5375-455C-9EA6-DF929625EA0E}">
        <p15:presenceInfo xmlns:p15="http://schemas.microsoft.com/office/powerpoint/2012/main" userId="631cee18d28af15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5A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2504"/>
    <p:restoredTop sz="84927"/>
  </p:normalViewPr>
  <p:slideViewPr>
    <p:cSldViewPr snapToGrid="0" snapToObjects="1">
      <p:cViewPr>
        <p:scale>
          <a:sx n="101" d="100"/>
          <a:sy n="101" d="100"/>
        </p:scale>
        <p:origin x="1200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3D93E-4032-C647-A383-10D260B70F2E}" type="datetimeFigureOut">
              <a:t>2021. 8. 12.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B4E1DC-4750-E74C-A474-BD054DF129D0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07826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/>
              <a:t>함수 구현을 위해서 다음과 같은 것들이 필요하고 이를 </a:t>
            </a:r>
            <a:r>
              <a:rPr kumimoji="1" lang="en-US" altLang="ko-KR"/>
              <a:t>machine level</a:t>
            </a:r>
            <a:r>
              <a:rPr kumimoji="1" lang="ko-KR" altLang="en-US"/>
              <a:t>에서 어떻게 구현을 할것인지를 관찰</a:t>
            </a:r>
            <a:endParaRPr kumimoji="1" lang="en-US" altLang="ko-KR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>
                <a:solidFill>
                  <a:srgbClr val="D4D4D4"/>
                </a:solidFill>
                <a:latin typeface="Menlo" panose="020B0609030804020204" pitchFamily="49" charset="0"/>
              </a:rPr>
              <a:t>명령은 점프</a:t>
            </a:r>
            <a:r>
              <a:rPr lang="en-US" altLang="ko-KR">
                <a:solidFill>
                  <a:srgbClr val="D4D4D4"/>
                </a:solidFill>
                <a:latin typeface="Menlo" panose="020B0609030804020204" pitchFamily="49" charset="0"/>
              </a:rPr>
              <a:t>,</a:t>
            </a:r>
            <a:r>
              <a:rPr lang="ko-KR" altLang="en-US">
                <a:solidFill>
                  <a:srgbClr val="D4D4D4"/>
                </a:solidFill>
                <a:latin typeface="Menlo" panose="020B0609030804020204" pitchFamily="49" charset="0"/>
              </a:rPr>
              <a:t> 순차적으로 진행되는데 함수로 점프하고 어떻게 돌아오지</a:t>
            </a:r>
            <a:r>
              <a:rPr lang="en-US" altLang="ko-KR">
                <a:solidFill>
                  <a:srgbClr val="D4D4D4"/>
                </a:solidFill>
                <a:latin typeface="Menlo" panose="020B0609030804020204" pitchFamily="49" charset="0"/>
              </a:rPr>
              <a:t>?</a:t>
            </a:r>
            <a:r>
              <a:rPr lang="ko-KR" altLang="en-US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altLang="ko-KR">
                <a:solidFill>
                  <a:srgbClr val="D4D4D4"/>
                </a:solidFill>
                <a:latin typeface="Menlo" panose="020B0609030804020204" pitchFamily="49" charset="0"/>
              </a:rPr>
              <a:t>Run-time</a:t>
            </a:r>
            <a:r>
              <a:rPr lang="ko-KR" altLang="en-US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altLang="ko-KR">
                <a:solidFill>
                  <a:srgbClr val="D4D4D4"/>
                </a:solidFill>
                <a:latin typeface="Menlo" panose="020B0609030804020204" pitchFamily="49" charset="0"/>
              </a:rPr>
              <a:t>stack, register</a:t>
            </a:r>
            <a:r>
              <a:rPr lang="ko-KR" altLang="en-US">
                <a:solidFill>
                  <a:srgbClr val="D4D4D4"/>
                </a:solidFill>
                <a:latin typeface="Menlo" panose="020B0609030804020204" pitchFamily="49" charset="0"/>
              </a:rPr>
              <a:t>이용</a:t>
            </a:r>
            <a:endParaRPr lang="en" altLang="ko-Kore-KR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4E1DC-4750-E74C-A474-BD054DF129D0}" type="slidenum">
              <a:rPr lang="en-US" altLang="ko-Kore-KR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205500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4E1DC-4750-E74C-A474-BD054DF129D0}" type="slidenum">
              <a:rPr lang="en-US" altLang="ko-Kore-KR"/>
              <a:t>12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69051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/>
              <a:t>Jump</a:t>
            </a:r>
            <a:r>
              <a:rPr kumimoji="1" lang="ko-KR" altLang="en-US"/>
              <a:t>가 </a:t>
            </a:r>
            <a:r>
              <a:rPr kumimoji="1" lang="en-US" altLang="ko-KR"/>
              <a:t>set pc?</a:t>
            </a:r>
          </a:p>
          <a:p>
            <a:r>
              <a:rPr kumimoji="1" lang="en-US" altLang="ko-Kore-KR"/>
              <a:t>Jump</a:t>
            </a:r>
            <a:r>
              <a:rPr kumimoji="1" lang="ko-KR" altLang="en-US"/>
              <a:t>가 작동하는 원리가 </a:t>
            </a:r>
            <a:r>
              <a:rPr kumimoji="1" lang="en-US" altLang="ko-KR"/>
              <a:t>pc</a:t>
            </a:r>
            <a:r>
              <a:rPr kumimoji="1" lang="ko-KR" altLang="en-US"/>
              <a:t>를 바꿔서 해당 구간으로 점프하도록 하는게 아닐까</a:t>
            </a:r>
            <a:r>
              <a:rPr kumimoji="1" lang="en-US" altLang="ko-KR"/>
              <a:t>?</a:t>
            </a:r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4E1DC-4750-E74C-A474-BD054DF129D0}" type="slidenum">
              <a:rPr lang="en-US" altLang="ko-Kore-KR"/>
              <a:t>13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736595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대부분의 프로시저에 대한 스택 프레임은 고정 크기이며 프로시저 시작 시 할당됩니다</a:t>
            </a:r>
            <a:r>
              <a:rPr lang="en-US" altLang="ko-KR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그러나 일부 절차에는 가변 크기 프레임이 필요합니다</a:t>
            </a:r>
            <a:r>
              <a:rPr lang="en-US" altLang="ko-KR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(3.10.5)</a:t>
            </a:r>
          </a:p>
          <a:p>
            <a:endParaRPr kumimoji="1" lang="en-US" altLang="ko-Kore-KR"/>
          </a:p>
          <a:p>
            <a:r>
              <a:rPr kumimoji="1" lang="ko-Kore-KR" altLang="en-US"/>
              <a:t>지역변수</a:t>
            </a:r>
            <a:r>
              <a:rPr kumimoji="1" lang="ko-KR" altLang="en-US"/>
              <a:t> </a:t>
            </a:r>
            <a:r>
              <a:rPr kumimoji="1" lang="ko-Kore-KR" altLang="en-US"/>
              <a:t>생성</a:t>
            </a:r>
            <a:r>
              <a:rPr kumimoji="1" lang="ko-KR" altLang="en-US"/>
              <a:t>시 마다 스택이 늘어나는 것 같던데</a:t>
            </a:r>
            <a:r>
              <a:rPr kumimoji="1" lang="en-US" altLang="ko-KR"/>
              <a:t>..</a:t>
            </a:r>
            <a:r>
              <a:rPr kumimoji="1" lang="ko-KR" altLang="en-US"/>
              <a:t>  </a:t>
            </a:r>
            <a:r>
              <a:rPr kumimoji="1" lang="en-US" altLang="ko-KR"/>
              <a:t>-&gt;</a:t>
            </a:r>
            <a:r>
              <a:rPr kumimoji="1" lang="ko-KR" altLang="en-US"/>
              <a:t> </a:t>
            </a:r>
            <a:r>
              <a:rPr kumimoji="1" lang="en-US" altLang="ko-KR"/>
              <a:t>!!</a:t>
            </a:r>
            <a:r>
              <a:rPr kumimoji="1" lang="ko-KR" altLang="en-US"/>
              <a:t> 스택 프레임의 크기는 미리 결정해놓고 할당만 나중에</a:t>
            </a:r>
            <a:r>
              <a:rPr kumimoji="1" lang="en-US" altLang="ko-KR"/>
              <a:t>!</a:t>
            </a:r>
            <a:endParaRPr kumimoji="1" lang="en-US" altLang="ko-Kore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4E1DC-4750-E74C-A474-BD054DF129D0}" type="slidenum">
              <a:rPr lang="en-US" altLang="ko-Kore-KR"/>
              <a:t>14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40541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4E1DC-4750-E74C-A474-BD054DF129D0}" type="slidenum">
              <a:rPr lang="en-US" altLang="ko-Kore-KR"/>
              <a:t>15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720610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4E1DC-4750-E74C-A474-BD054DF129D0}" type="slidenum">
              <a:rPr lang="en-US" altLang="ko-Kore-KR"/>
              <a:t>16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98362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/>
              <a:t>Stack</a:t>
            </a:r>
            <a:r>
              <a:rPr kumimoji="1" lang="ko-KR" altLang="en-US"/>
              <a:t>이용</a:t>
            </a:r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4E1DC-4750-E74C-A474-BD054DF129D0}" type="slidenum">
              <a:rPr lang="en-US" altLang="ko-Kore-KR"/>
              <a:t>17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079262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/>
              <a:t>함수 구현을 위해서 다음과 같은 것들이 필요하고 이를 </a:t>
            </a:r>
            <a:r>
              <a:rPr kumimoji="1" lang="en-US" altLang="ko-KR"/>
              <a:t>machine level</a:t>
            </a:r>
            <a:r>
              <a:rPr kumimoji="1" lang="ko-KR" altLang="en-US"/>
              <a:t>에서 어떻게 구현을 할것인지를 관찰</a:t>
            </a:r>
            <a:endParaRPr kumimoji="1" lang="en-US" altLang="ko-KR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>
                <a:solidFill>
                  <a:srgbClr val="D4D4D4"/>
                </a:solidFill>
                <a:latin typeface="Menlo" panose="020B0609030804020204" pitchFamily="49" charset="0"/>
              </a:rPr>
              <a:t>명령은 점프</a:t>
            </a:r>
            <a:r>
              <a:rPr lang="en-US" altLang="ko-KR">
                <a:solidFill>
                  <a:srgbClr val="D4D4D4"/>
                </a:solidFill>
                <a:latin typeface="Menlo" panose="020B0609030804020204" pitchFamily="49" charset="0"/>
              </a:rPr>
              <a:t>,</a:t>
            </a:r>
            <a:r>
              <a:rPr lang="ko-KR" altLang="en-US">
                <a:solidFill>
                  <a:srgbClr val="D4D4D4"/>
                </a:solidFill>
                <a:latin typeface="Menlo" panose="020B0609030804020204" pitchFamily="49" charset="0"/>
              </a:rPr>
              <a:t> 순차적으로 진행되는데 함수로 점프하고 어떻게 돌아오지</a:t>
            </a:r>
            <a:r>
              <a:rPr lang="en-US" altLang="ko-KR">
                <a:solidFill>
                  <a:srgbClr val="D4D4D4"/>
                </a:solidFill>
                <a:latin typeface="Menlo" panose="020B0609030804020204" pitchFamily="49" charset="0"/>
              </a:rPr>
              <a:t>?</a:t>
            </a:r>
            <a:r>
              <a:rPr lang="ko-KR" altLang="en-US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altLang="ko-KR">
                <a:solidFill>
                  <a:srgbClr val="D4D4D4"/>
                </a:solidFill>
                <a:latin typeface="Menlo" panose="020B0609030804020204" pitchFamily="49" charset="0"/>
              </a:rPr>
              <a:t>Run-time</a:t>
            </a:r>
            <a:r>
              <a:rPr lang="ko-KR" altLang="en-US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altLang="ko-KR">
                <a:solidFill>
                  <a:srgbClr val="D4D4D4"/>
                </a:solidFill>
                <a:latin typeface="Menlo" panose="020B0609030804020204" pitchFamily="49" charset="0"/>
              </a:rPr>
              <a:t>stack, register</a:t>
            </a:r>
            <a:r>
              <a:rPr lang="ko-KR" altLang="en-US">
                <a:solidFill>
                  <a:srgbClr val="D4D4D4"/>
                </a:solidFill>
                <a:latin typeface="Menlo" panose="020B0609030804020204" pitchFamily="49" charset="0"/>
              </a:rPr>
              <a:t>이용</a:t>
            </a:r>
            <a:endParaRPr lang="en" altLang="ko-Kore-KR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4E1DC-4750-E74C-A474-BD054DF129D0}" type="slidenum">
              <a:rPr lang="en-US" altLang="ko-Kore-KR"/>
              <a:t>18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442727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/>
              <a:t>Jump</a:t>
            </a:r>
            <a:r>
              <a:rPr kumimoji="1" lang="ko-KR" altLang="en-US"/>
              <a:t>가 </a:t>
            </a:r>
            <a:r>
              <a:rPr kumimoji="1" lang="en-US" altLang="ko-KR"/>
              <a:t>set pc?</a:t>
            </a:r>
          </a:p>
          <a:p>
            <a:r>
              <a:rPr kumimoji="1" lang="en-US" altLang="ko-Kore-KR"/>
              <a:t>Jump</a:t>
            </a:r>
            <a:r>
              <a:rPr kumimoji="1" lang="ko-KR" altLang="en-US"/>
              <a:t>가 작동하는 원리가 </a:t>
            </a:r>
            <a:r>
              <a:rPr kumimoji="1" lang="en-US" altLang="ko-KR"/>
              <a:t>pc</a:t>
            </a:r>
            <a:r>
              <a:rPr kumimoji="1" lang="ko-KR" altLang="en-US"/>
              <a:t>를 바꿔서 해당 구간으로 점프하도록 하는게 아닐까</a:t>
            </a:r>
            <a:r>
              <a:rPr kumimoji="1" lang="en-US" altLang="ko-KR"/>
              <a:t>?</a:t>
            </a:r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4E1DC-4750-E74C-A474-BD054DF129D0}" type="slidenum">
              <a:rPr lang="en-US" altLang="ko-Kore-KR"/>
              <a:t>19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073428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4E1DC-4750-E74C-A474-BD054DF129D0}" type="slidenum">
              <a:rPr lang="en-US" altLang="ko-Kore-KR"/>
              <a:t>20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33958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4E1DC-4750-E74C-A474-BD054DF129D0}" type="slidenum">
              <a:rPr lang="en-US" altLang="ko-Kore-KR"/>
              <a:t>21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36392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/>
              <a:t>함수</a:t>
            </a:r>
            <a:r>
              <a:rPr kumimoji="1" lang="ko-KR" altLang="en-US"/>
              <a:t> 구현을 위해서 스택이 어떻게 사용되는지를 관찰</a:t>
            </a:r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4E1DC-4750-E74C-A474-BD054DF129D0}" type="slidenum">
              <a:rPr lang="en-US" altLang="ko-Kore-KR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04695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/>
              <a:t>Jump</a:t>
            </a:r>
            <a:r>
              <a:rPr kumimoji="1" lang="ko-KR" altLang="en-US"/>
              <a:t>가 </a:t>
            </a:r>
            <a:r>
              <a:rPr kumimoji="1" lang="en-US" altLang="ko-KR"/>
              <a:t>set pc?</a:t>
            </a:r>
          </a:p>
          <a:p>
            <a:r>
              <a:rPr kumimoji="1" lang="en-US" altLang="ko-Kore-KR"/>
              <a:t>Jump</a:t>
            </a:r>
            <a:r>
              <a:rPr kumimoji="1" lang="ko-KR" altLang="en-US"/>
              <a:t>가 작동하는 원리가 </a:t>
            </a:r>
            <a:r>
              <a:rPr kumimoji="1" lang="en-US" altLang="ko-KR"/>
              <a:t>pc</a:t>
            </a:r>
            <a:r>
              <a:rPr kumimoji="1" lang="ko-KR" altLang="en-US"/>
              <a:t>를 바꿔서 해당 구간으로 점프하도록 하는게 아닐까</a:t>
            </a:r>
            <a:r>
              <a:rPr kumimoji="1" lang="en-US" altLang="ko-KR"/>
              <a:t>?</a:t>
            </a:r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4E1DC-4750-E74C-A474-BD054DF129D0}" type="slidenum">
              <a:rPr lang="en-US" altLang="ko-Kore-KR"/>
              <a:t>22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928669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4E1DC-4750-E74C-A474-BD054DF129D0}" type="slidenum">
              <a:rPr lang="en-US" altLang="ko-Kore-KR"/>
              <a:t>23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725558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/>
              <a:t>함수 구현을 위해서 다음과 같은 것들이 필요하고 이를 </a:t>
            </a:r>
            <a:r>
              <a:rPr kumimoji="1" lang="en-US" altLang="ko-KR"/>
              <a:t>machine level</a:t>
            </a:r>
            <a:r>
              <a:rPr kumimoji="1" lang="ko-KR" altLang="en-US"/>
              <a:t>에서 어떻게 구현을 할것인지를 관찰</a:t>
            </a:r>
            <a:endParaRPr kumimoji="1" lang="en-US" altLang="ko-KR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>
                <a:solidFill>
                  <a:srgbClr val="D4D4D4"/>
                </a:solidFill>
                <a:latin typeface="Menlo" panose="020B0609030804020204" pitchFamily="49" charset="0"/>
              </a:rPr>
              <a:t>명령은 점프</a:t>
            </a:r>
            <a:r>
              <a:rPr lang="en-US" altLang="ko-KR">
                <a:solidFill>
                  <a:srgbClr val="D4D4D4"/>
                </a:solidFill>
                <a:latin typeface="Menlo" panose="020B0609030804020204" pitchFamily="49" charset="0"/>
              </a:rPr>
              <a:t>,</a:t>
            </a:r>
            <a:r>
              <a:rPr lang="ko-KR" altLang="en-US">
                <a:solidFill>
                  <a:srgbClr val="D4D4D4"/>
                </a:solidFill>
                <a:latin typeface="Menlo" panose="020B0609030804020204" pitchFamily="49" charset="0"/>
              </a:rPr>
              <a:t> 순차적으로 진행되는데 함수로 점프하고 어떻게 돌아오지</a:t>
            </a:r>
            <a:r>
              <a:rPr lang="en-US" altLang="ko-KR">
                <a:solidFill>
                  <a:srgbClr val="D4D4D4"/>
                </a:solidFill>
                <a:latin typeface="Menlo" panose="020B0609030804020204" pitchFamily="49" charset="0"/>
              </a:rPr>
              <a:t>?</a:t>
            </a:r>
            <a:r>
              <a:rPr lang="ko-KR" altLang="en-US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altLang="ko-KR">
                <a:solidFill>
                  <a:srgbClr val="D4D4D4"/>
                </a:solidFill>
                <a:latin typeface="Menlo" panose="020B0609030804020204" pitchFamily="49" charset="0"/>
              </a:rPr>
              <a:t>Run-time</a:t>
            </a:r>
            <a:r>
              <a:rPr lang="ko-KR" altLang="en-US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altLang="ko-KR">
                <a:solidFill>
                  <a:srgbClr val="D4D4D4"/>
                </a:solidFill>
                <a:latin typeface="Menlo" panose="020B0609030804020204" pitchFamily="49" charset="0"/>
              </a:rPr>
              <a:t>stack, register</a:t>
            </a:r>
            <a:r>
              <a:rPr lang="ko-KR" altLang="en-US">
                <a:solidFill>
                  <a:srgbClr val="D4D4D4"/>
                </a:solidFill>
                <a:latin typeface="Menlo" panose="020B0609030804020204" pitchFamily="49" charset="0"/>
              </a:rPr>
              <a:t>이용</a:t>
            </a:r>
            <a:endParaRPr lang="en" altLang="ko-Kore-KR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4E1DC-4750-E74C-A474-BD054DF129D0}" type="slidenum">
              <a:rPr lang="en-US" altLang="ko-Kore-KR"/>
              <a:t>24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768893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ko-KR" altLang="en-US"/>
            </a:br>
            <a:r>
              <a:rPr lang="en" altLang="ko-Kore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Caller saved register: </a:t>
            </a:r>
            <a:r>
              <a:rPr lang="ko-KR" altLang="ko-Kore-KR"/>
              <a:t>호출 간에 보존할 필요가 없는 임시 </a:t>
            </a:r>
            <a:r>
              <a:rPr lang="ko-KR" altLang="en-US"/>
              <a:t>값</a:t>
            </a:r>
            <a:r>
              <a:rPr lang="ko-KR" altLang="ko-Kore-KR"/>
              <a:t>을 유지하는 데 사용됩니다.</a:t>
            </a:r>
            <a:r>
              <a:rPr lang="en-US" altLang="ko-KR"/>
              <a:t>)</a:t>
            </a:r>
            <a:r>
              <a:rPr lang="ko-KR" altLang="en-US"/>
              <a:t> </a:t>
            </a:r>
            <a:r>
              <a:rPr lang="en-US" altLang="ko-KR"/>
              <a:t>caller</a:t>
            </a:r>
            <a:r>
              <a:rPr lang="ko-KR" altLang="en-US"/>
              <a:t>의 책</a:t>
            </a:r>
            <a:r>
              <a:rPr lang="ko-KR" altLang="ko-Kore-KR"/>
              <a:t>임</a:t>
            </a:r>
            <a:endParaRPr kumimoji="1" lang="ko-Kore-KR" altLang="en-US"/>
          </a:p>
          <a:p>
            <a:endParaRPr lang="en" altLang="ko-Kore-KR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" altLang="ko-Kore-KR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" altLang="ko-Kore-KR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" altLang="ko-Kore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Callee saved register : </a:t>
            </a:r>
            <a:r>
              <a:rPr lang="ko-KR" altLang="ko-Kore-KR"/>
              <a:t>호출 간에 보존되어야 하는 수명이 긴 값을 유지하는 데 사용됩니다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ore-KR"/>
              <a:t>이러한 이유로 프로시저 호출 후 이 값을 복원하려는 경우 이러한 레지스터를 스택에 푸시하거나 다른 위치에 복사하는 것은 호출자의 책임입니다.</a:t>
            </a:r>
            <a:r>
              <a:rPr lang="ko-KR" altLang="en-US"/>
              <a:t>따라서 </a:t>
            </a:r>
            <a:r>
              <a:rPr lang="en" altLang="ko-Kore-KR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callee saved register</a:t>
            </a:r>
            <a:r>
              <a:rPr lang="ko-KR" alt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있는 값을 </a:t>
            </a:r>
            <a:r>
              <a:rPr lang="en" altLang="ko-Kore-KR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P(caller)</a:t>
            </a:r>
            <a:r>
              <a:rPr lang="ko-KR" alt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안전하게 저장할 수 있다</a:t>
            </a:r>
            <a:r>
              <a:rPr lang="en-US" altLang="ko-KR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/>
          </a:p>
          <a:p>
            <a:endParaRPr lang="en-US" altLang="ko-KR"/>
          </a:p>
          <a:p>
            <a:r>
              <a:rPr lang="en" altLang="ko-KR"/>
              <a:t>https://stackoverflow.com/questions/9268586/what-are-callee-and-caller-saved-registers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4E1DC-4750-E74C-A474-BD054DF129D0}" type="slidenum">
              <a:rPr lang="en-US" altLang="ko-Kore-KR"/>
              <a:t>25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054404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4E1DC-4750-E74C-A474-BD054DF129D0}" type="slidenum">
              <a:rPr lang="en-US" altLang="ko-Kore-KR"/>
              <a:t>26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742095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4E1DC-4750-E74C-A474-BD054DF129D0}" type="slidenum">
              <a:rPr lang="en-US" altLang="ko-Kore-KR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26073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4E1DC-4750-E74C-A474-BD054DF129D0}" type="slidenum">
              <a:rPr lang="en-US" altLang="ko-Kore-KR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909010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4E1DC-4750-E74C-A474-BD054DF129D0}" type="slidenum">
              <a:rPr lang="en-US" altLang="ko-Kore-KR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823688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4E1DC-4750-E74C-A474-BD054DF129D0}" type="slidenum">
              <a:rPr lang="en-US" altLang="ko-Kore-KR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002798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4E1DC-4750-E74C-A474-BD054DF129D0}" type="slidenum">
              <a:rPr lang="en-US" altLang="ko-Kore-KR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899063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4E1DC-4750-E74C-A474-BD054DF129D0}" type="slidenum">
              <a:rPr lang="en-US" altLang="ko-Kore-KR"/>
              <a:t>10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290498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4E1DC-4750-E74C-A474-BD054DF129D0}" type="slidenum">
              <a:rPr lang="en-US" altLang="ko-Kore-KR"/>
              <a:t>11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41471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AD598E-7E62-CB48-A1B5-89148D072C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7A5EE12-9E3C-2144-BE7C-13F3721BC5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EFD2D0-E5C6-B747-9D4B-9FF8957D2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D00D9-8707-0141-B9B5-FDF80789D3E3}" type="datetimeFigureOut">
              <a:t>2021. 8. 12.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654B19-52F0-B64E-9AA1-C39DD5F99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2913EA-7B59-B648-9CB3-0D2618E73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7D46-E960-9043-81D2-FF74AEA1217A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38891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B7A2C8-4BB9-514F-A893-F15F3693C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D568887-C741-DB4E-83F3-9C0719AAE8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E48A8A-4C6C-5044-AF9C-A1D9F0CA3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D00D9-8707-0141-B9B5-FDF80789D3E3}" type="datetimeFigureOut">
              <a:t>2021. 8. 12.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1EED9B-C219-F948-B1F0-A820569B5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890EDC-AC62-374C-8048-FD6880FAE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7D46-E960-9043-81D2-FF74AEA1217A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99132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5093C32-9271-9B48-9B39-C4A24CB4DC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51E86AC-555E-7A4A-B919-09E196A48D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846001-DC4D-AB40-ABEF-03E8107C9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D00D9-8707-0141-B9B5-FDF80789D3E3}" type="datetimeFigureOut">
              <a:t>2021. 8. 12.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9AF5F9-E340-A744-BD52-46AF9F4F9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ED1FA8-EA42-2846-8571-CD2F347F3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7D46-E960-9043-81D2-FF74AEA1217A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72038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B71BC4-0EE2-6C43-9802-1BA3CE24B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208DE9-A0EA-8545-83CE-D27CA0263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4B37E6-0597-4847-940C-16BC81854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D00D9-8707-0141-B9B5-FDF80789D3E3}" type="datetimeFigureOut">
              <a:t>2021. 8. 12.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034E11-7DB7-E849-917C-6972DDE67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7E38EA-53F0-3244-8228-59766E260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7D46-E960-9043-81D2-FF74AEA1217A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92893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64975F-1B86-2A47-8242-144403EE1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0749FC-6483-E945-A4D4-76BE9EE79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7CF8AA-A590-CC47-BD16-57930F9EF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D00D9-8707-0141-B9B5-FDF80789D3E3}" type="datetimeFigureOut">
              <a:t>2021. 8. 12.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6EA0E4-22D1-C948-B35F-A8D537DD9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81EDD7-9616-1249-8AC9-9D5496045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7D46-E960-9043-81D2-FF74AEA1217A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40957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622AFE-B387-8F46-9455-0A4A4D992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D6B856-4AE7-5E4D-AEC5-6776E13064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E4DE7EA-B219-D642-A3EA-F803B0396A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24B207-03DC-2349-B9F5-ED12E0A0A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D00D9-8707-0141-B9B5-FDF80789D3E3}" type="datetimeFigureOut">
              <a:t>2021. 8. 12.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B03F00-CC25-8C4A-9943-FB843FB9F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FE83D5-2567-6E45-A576-9281C1941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7D46-E960-9043-81D2-FF74AEA1217A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38797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E79F29-68E5-EC44-BA11-894185B90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9754F7-CCA9-494D-B1D6-CB4EEF6E2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5CD3AF0-3B1D-5840-91F8-A65C909BD4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2002F3C-AA60-9245-9565-B7716F5810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A984E52-6079-D84F-9096-D70D8E1B04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3DF64D4-B7BC-9446-96EC-7D05FD26C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D00D9-8707-0141-B9B5-FDF80789D3E3}" type="datetimeFigureOut">
              <a:t>2021. 8. 12.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FC28812-38CD-7D45-93A4-64A5B816F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C518AD7-B9F1-F440-9C2C-30B9B4EA6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7D46-E960-9043-81D2-FF74AEA1217A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27741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4870D5-D477-E243-8E4D-B4BF2BAB0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15C3D7E-A6A8-1947-AF4E-C46ECA8F2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D00D9-8707-0141-B9B5-FDF80789D3E3}" type="datetimeFigureOut">
              <a:t>2021. 8. 12.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43E2A13-78E6-BA45-9226-F736499AD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CF80406-0FBD-9D44-B0EB-EE4A6DC96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7D46-E960-9043-81D2-FF74AEA1217A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62602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6B1D6F4-CD80-CF40-BEAC-FEB0B5124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D00D9-8707-0141-B9B5-FDF80789D3E3}" type="datetimeFigureOut">
              <a:t>2021. 8. 12.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23527A6-05EA-E74D-B107-06214A01C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895FA2E-9424-594D-8D58-363DACF8C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7D46-E960-9043-81D2-FF74AEA1217A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35993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A0D1DC-1FAE-A14C-9979-3F5AB50FD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8856A2-6B5F-2043-B7E2-A2F7ED914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6B12D6-03E3-934E-BEB7-D51BBE4572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7A8FF6-9EBF-4A42-BC79-6DC36A5A7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D00D9-8707-0141-B9B5-FDF80789D3E3}" type="datetimeFigureOut">
              <a:t>2021. 8. 12.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2B3F77-23EA-8642-ACAF-0A31A6442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D057B4-75D3-BF49-9391-A9F073C64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7D46-E960-9043-81D2-FF74AEA1217A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51700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8758F8-285E-5B4F-BD38-564788539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DEEED52-3979-9048-B411-A697BF61B9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0AFB80F-DCA4-CF4E-9152-15A561B1D4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1A305E-E1C2-E64B-A9DE-2C2DEC161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D00D9-8707-0141-B9B5-FDF80789D3E3}" type="datetimeFigureOut">
              <a:t>2021. 8. 12.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D69E0E-3DED-3848-827C-4CB9864F1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7AFE1D-338E-B34C-A04C-3C4C4F2B5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7D46-E960-9043-81D2-FF74AEA1217A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17802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97D4A09-7B17-4A40-B01D-C99DBD0D2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FE10D1-0C1A-3E46-BC67-BB1954442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3CC36E-C2A4-2041-B576-036E803B37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D00D9-8707-0141-B9B5-FDF80789D3E3}" type="datetimeFigureOut">
              <a:t>2021. 8. 12.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2F71DB-AF76-0646-A6D3-3AE34CEF4F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2A594A-DF13-7542-BBC5-E2D99E898D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C7D46-E960-9043-81D2-FF74AEA1217A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28170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192736"/>
            <a:ext cx="11225048" cy="206657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A87855A-2FBD-3F4C-A0DC-C2C8484779FF}"/>
              </a:ext>
            </a:extLst>
          </p:cNvPr>
          <p:cNvSpPr/>
          <p:nvPr/>
        </p:nvSpPr>
        <p:spPr>
          <a:xfrm>
            <a:off x="483476" y="6457611"/>
            <a:ext cx="11225048" cy="206657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C577FB-A317-214E-8E63-9E168657B266}"/>
              </a:ext>
            </a:extLst>
          </p:cNvPr>
          <p:cNvSpPr txBox="1"/>
          <p:nvPr/>
        </p:nvSpPr>
        <p:spPr>
          <a:xfrm>
            <a:off x="2172729" y="1989438"/>
            <a:ext cx="8744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600" b="1"/>
              <a:t>Chapter </a:t>
            </a:r>
            <a:r>
              <a:rPr kumimoji="1" lang="en-US" altLang="ko-KR" sz="3600" b="1"/>
              <a:t>3</a:t>
            </a:r>
            <a:r>
              <a:rPr kumimoji="1" lang="en-US" altLang="ko-Kore-KR" sz="3600"/>
              <a:t>. </a:t>
            </a:r>
            <a:r>
              <a:rPr kumimoji="1" lang="en-US" altLang="ko-KR" sz="2800"/>
              <a:t>Machine-Level</a:t>
            </a:r>
            <a:r>
              <a:rPr kumimoji="1" lang="ko-KR" altLang="en-US" sz="2800"/>
              <a:t> </a:t>
            </a:r>
            <a:r>
              <a:rPr kumimoji="1" lang="en-US" altLang="ko-KR" sz="2800"/>
              <a:t>Representation</a:t>
            </a:r>
            <a:r>
              <a:rPr kumimoji="1" lang="ko-KR" altLang="en-US" sz="2800"/>
              <a:t> </a:t>
            </a:r>
            <a:r>
              <a:rPr kumimoji="1" lang="en-US" altLang="ko-KR" sz="2800"/>
              <a:t>of</a:t>
            </a:r>
            <a:r>
              <a:rPr kumimoji="1" lang="ko-KR" altLang="en-US" sz="2800"/>
              <a:t> </a:t>
            </a:r>
            <a:r>
              <a:rPr kumimoji="1" lang="en-US" altLang="ko-KR" sz="2800"/>
              <a:t>Programs</a:t>
            </a:r>
            <a:endParaRPr kumimoji="1" lang="ko-Kore-KR" altLang="en-US" sz="36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0D1531-0FDE-F843-AFD8-CB1B108E2E2D}"/>
              </a:ext>
            </a:extLst>
          </p:cNvPr>
          <p:cNvSpPr txBox="1"/>
          <p:nvPr/>
        </p:nvSpPr>
        <p:spPr>
          <a:xfrm>
            <a:off x="2172729" y="2635769"/>
            <a:ext cx="2570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Section </a:t>
            </a:r>
            <a:r>
              <a:rPr kumimoji="1" lang="en-US" altLang="ko-KR"/>
              <a:t>3</a:t>
            </a:r>
            <a:r>
              <a:rPr kumimoji="1" lang="en-US" altLang="ko-Kore-KR"/>
              <a:t>.</a:t>
            </a:r>
            <a:r>
              <a:rPr kumimoji="1" lang="en-US" altLang="ko-KR"/>
              <a:t>7</a:t>
            </a:r>
            <a:r>
              <a:rPr kumimoji="1" lang="en-US" altLang="ko-Kore-KR"/>
              <a:t> </a:t>
            </a:r>
            <a:endParaRPr kumimoji="1" lang="ko-Kore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B46344-F301-F545-8104-706674A525B5}"/>
              </a:ext>
            </a:extLst>
          </p:cNvPr>
          <p:cNvSpPr txBox="1"/>
          <p:nvPr/>
        </p:nvSpPr>
        <p:spPr>
          <a:xfrm>
            <a:off x="4698138" y="4731356"/>
            <a:ext cx="279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ko-KR"/>
              <a:t>https://github.com/keltion</a:t>
            </a:r>
            <a:endParaRPr kumimoji="1" lang="en-US" altLang="ko-K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79557F-4475-A944-BF6C-D81EFEAFD516}"/>
              </a:ext>
            </a:extLst>
          </p:cNvPr>
          <p:cNvSpPr txBox="1"/>
          <p:nvPr/>
        </p:nvSpPr>
        <p:spPr>
          <a:xfrm>
            <a:off x="5377244" y="4362024"/>
            <a:ext cx="1437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/>
              <a:t>Juyoung Kim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A1CA0E-879B-7943-976C-0D928206D4BC}"/>
              </a:ext>
            </a:extLst>
          </p:cNvPr>
          <p:cNvSpPr txBox="1"/>
          <p:nvPr/>
        </p:nvSpPr>
        <p:spPr>
          <a:xfrm>
            <a:off x="5452025" y="5352963"/>
            <a:ext cx="159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/>
              <a:t>July</a:t>
            </a:r>
            <a:r>
              <a:rPr kumimoji="1" lang="ko-KR" altLang="en-US"/>
              <a:t> </a:t>
            </a:r>
            <a:r>
              <a:rPr kumimoji="1" lang="en-US" altLang="ko-KR"/>
              <a:t>22,</a:t>
            </a:r>
            <a:r>
              <a:rPr kumimoji="1" lang="ko-KR" altLang="en-US"/>
              <a:t> </a:t>
            </a:r>
            <a:r>
              <a:rPr kumimoji="1" lang="en-US" altLang="ko-KR"/>
              <a:t>2021</a:t>
            </a:r>
          </a:p>
        </p:txBody>
      </p:sp>
    </p:spTree>
    <p:extLst>
      <p:ext uri="{BB962C8B-B14F-4D97-AF65-F5344CB8AC3E}">
        <p14:creationId xmlns:p14="http://schemas.microsoft.com/office/powerpoint/2010/main" val="2830562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396B83B-8534-8142-A3F5-A7D90F2C45AB}"/>
              </a:ext>
            </a:extLst>
          </p:cNvPr>
          <p:cNvSpPr txBox="1"/>
          <p:nvPr/>
        </p:nvSpPr>
        <p:spPr>
          <a:xfrm>
            <a:off x="1013424" y="1223044"/>
            <a:ext cx="10821224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/>
              <a:t>•</a:t>
            </a:r>
            <a:r>
              <a:rPr kumimoji="1" lang="ko-KR" altLang="en-US"/>
              <a:t> </a:t>
            </a:r>
            <a:r>
              <a:rPr kumimoji="1" lang="en-US" altLang="ko-KR"/>
              <a:t>The Run-Time Stack</a:t>
            </a:r>
          </a:p>
          <a:p>
            <a:pPr>
              <a:lnSpc>
                <a:spcPct val="150000"/>
              </a:lnSpc>
            </a:pPr>
            <a:r>
              <a:rPr kumimoji="1" lang="ko-KR" altLang="en-US"/>
              <a:t>   </a:t>
            </a:r>
            <a:r>
              <a:rPr kumimoji="1" lang="en" altLang="ko-KR"/>
              <a:t>- </a:t>
            </a:r>
            <a:r>
              <a:rPr lang="en" altLang="ko-Kore-KR"/>
              <a:t>A key feature of the procedure-calling mechanism of C : stack data structure(LIFO)</a:t>
            </a:r>
          </a:p>
          <a:p>
            <a:pPr>
              <a:lnSpc>
                <a:spcPct val="150000"/>
              </a:lnSpc>
            </a:pPr>
            <a:endParaRPr kumimoji="1" lang="en-US" altLang="ko-KR" b="1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9FF0C4-09EF-524C-966E-D3122FD79F76}"/>
              </a:ext>
            </a:extLst>
          </p:cNvPr>
          <p:cNvSpPr txBox="1"/>
          <p:nvPr/>
        </p:nvSpPr>
        <p:spPr>
          <a:xfrm>
            <a:off x="4485145" y="89417"/>
            <a:ext cx="3569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3.7.1 The Run-Time Stack</a:t>
            </a:r>
            <a:endParaRPr kumimoji="1" lang="ko-Kore-KR" altLang="en-US" sz="240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B78443E-B077-4545-91DB-A79FFEA481D1}"/>
              </a:ext>
            </a:extLst>
          </p:cNvPr>
          <p:cNvSpPr/>
          <p:nvPr/>
        </p:nvSpPr>
        <p:spPr>
          <a:xfrm>
            <a:off x="8169074" y="3429000"/>
            <a:ext cx="1457011" cy="822623"/>
          </a:xfrm>
          <a:prstGeom prst="rect">
            <a:avLst/>
          </a:prstGeom>
          <a:solidFill>
            <a:srgbClr val="00B0F0">
              <a:alpha val="28431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main</a:t>
            </a:r>
            <a:endParaRPr kumimoji="1" lang="ko-Kore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11909C4-A666-A145-8B2C-A5886E21ECFB}"/>
              </a:ext>
            </a:extLst>
          </p:cNvPr>
          <p:cNvSpPr/>
          <p:nvPr/>
        </p:nvSpPr>
        <p:spPr>
          <a:xfrm>
            <a:off x="8169073" y="4944958"/>
            <a:ext cx="1457011" cy="892334"/>
          </a:xfrm>
          <a:prstGeom prst="rect">
            <a:avLst/>
          </a:prstGeom>
          <a:solidFill>
            <a:schemeClr val="accent1">
              <a:alpha val="2798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Q</a:t>
            </a:r>
            <a:endParaRPr kumimoji="1" lang="ko-Kore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DB09FBD-541E-324F-B5EB-434408861A7C}"/>
              </a:ext>
            </a:extLst>
          </p:cNvPr>
          <p:cNvSpPr/>
          <p:nvPr/>
        </p:nvSpPr>
        <p:spPr>
          <a:xfrm>
            <a:off x="8169072" y="4251623"/>
            <a:ext cx="1457011" cy="693335"/>
          </a:xfrm>
          <a:prstGeom prst="rect">
            <a:avLst/>
          </a:prstGeom>
          <a:solidFill>
            <a:schemeClr val="accent5">
              <a:alpha val="28467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P</a:t>
            </a:r>
            <a:endParaRPr kumimoji="1" lang="ko-Kore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A056989-0042-FD42-B4DE-98B58971E290}"/>
              </a:ext>
            </a:extLst>
          </p:cNvPr>
          <p:cNvSpPr/>
          <p:nvPr/>
        </p:nvSpPr>
        <p:spPr>
          <a:xfrm>
            <a:off x="4883500" y="2531472"/>
            <a:ext cx="1457011" cy="36462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07A86FD-1F6B-9542-A60C-68278B69C901}"/>
              </a:ext>
            </a:extLst>
          </p:cNvPr>
          <p:cNvSpPr/>
          <p:nvPr/>
        </p:nvSpPr>
        <p:spPr>
          <a:xfrm>
            <a:off x="4883500" y="2518912"/>
            <a:ext cx="1457011" cy="693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stack</a:t>
            </a:r>
            <a:endParaRPr kumimoji="1" lang="ko-Kore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68E1BEC-439B-6B44-A0B3-043CB381C431}"/>
              </a:ext>
            </a:extLst>
          </p:cNvPr>
          <p:cNvSpPr/>
          <p:nvPr/>
        </p:nvSpPr>
        <p:spPr>
          <a:xfrm>
            <a:off x="4883500" y="4847617"/>
            <a:ext cx="1457011" cy="44338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heap</a:t>
            </a:r>
            <a:endParaRPr kumimoji="1" lang="ko-Kore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E923CEB-81A9-1141-AF8D-17A34ADA0ADD}"/>
              </a:ext>
            </a:extLst>
          </p:cNvPr>
          <p:cNvSpPr/>
          <p:nvPr/>
        </p:nvSpPr>
        <p:spPr>
          <a:xfrm>
            <a:off x="4883500" y="5291000"/>
            <a:ext cx="1457011" cy="29265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data</a:t>
            </a:r>
            <a:endParaRPr kumimoji="1" lang="ko-Kore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30AD59C-49FD-1241-9B14-938BA721576A}"/>
              </a:ext>
            </a:extLst>
          </p:cNvPr>
          <p:cNvSpPr/>
          <p:nvPr/>
        </p:nvSpPr>
        <p:spPr>
          <a:xfrm>
            <a:off x="4883500" y="5583658"/>
            <a:ext cx="1457011" cy="59410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code</a:t>
            </a:r>
            <a:endParaRPr kumimoji="1" lang="ko-Kore-KR" altLang="en-US"/>
          </a:p>
        </p:txBody>
      </p: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227D9111-6517-4545-8CF7-570424C179F1}"/>
              </a:ext>
            </a:extLst>
          </p:cNvPr>
          <p:cNvCxnSpPr/>
          <p:nvPr/>
        </p:nvCxnSpPr>
        <p:spPr>
          <a:xfrm>
            <a:off x="6340511" y="2518912"/>
            <a:ext cx="1828561" cy="9100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[R] 30">
            <a:extLst>
              <a:ext uri="{FF2B5EF4-FFF2-40B4-BE49-F238E27FC236}">
                <a16:creationId xmlns:a16="http://schemas.microsoft.com/office/drawing/2014/main" id="{F53FC33D-F25C-C44A-8C4E-C5F4F7F9B356}"/>
              </a:ext>
            </a:extLst>
          </p:cNvPr>
          <p:cNvCxnSpPr>
            <a:cxnSpLocks/>
          </p:cNvCxnSpPr>
          <p:nvPr/>
        </p:nvCxnSpPr>
        <p:spPr>
          <a:xfrm>
            <a:off x="3123598" y="5807239"/>
            <a:ext cx="1759901" cy="3707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FF8CC8D-476C-1346-8013-3E3669244BDA}"/>
              </a:ext>
            </a:extLst>
          </p:cNvPr>
          <p:cNvSpPr txBox="1"/>
          <p:nvPr/>
        </p:nvSpPr>
        <p:spPr>
          <a:xfrm>
            <a:off x="2008231" y="3498915"/>
            <a:ext cx="1115367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ore-KR" sz="1200" b="1">
                <a:solidFill>
                  <a:schemeClr val="accent6"/>
                </a:solidFill>
              </a:rPr>
              <a:t>Q:</a:t>
            </a:r>
          </a:p>
          <a:p>
            <a:r>
              <a:rPr kumimoji="1" lang="en-US" altLang="ko-Kore-KR" sz="1200">
                <a:solidFill>
                  <a:schemeClr val="bg1">
                    <a:lumMod val="85000"/>
                  </a:schemeClr>
                </a:solidFill>
              </a:rPr>
              <a:t>            (E)</a:t>
            </a:r>
          </a:p>
          <a:p>
            <a:endParaRPr kumimoji="1" lang="en-US" altLang="ko-Kore-KR" sz="1200">
              <a:solidFill>
                <a:schemeClr val="bg1">
                  <a:lumMod val="85000"/>
                </a:schemeClr>
              </a:solidFill>
            </a:endParaRPr>
          </a:p>
          <a:p>
            <a:r>
              <a:rPr kumimoji="1" lang="en-US" altLang="ko-Kore-KR" sz="1200" b="1">
                <a:solidFill>
                  <a:schemeClr val="accent6"/>
                </a:solidFill>
              </a:rPr>
              <a:t>P:</a:t>
            </a:r>
          </a:p>
          <a:p>
            <a:r>
              <a:rPr kumimoji="1" lang="en-US" altLang="ko-Kore-KR" sz="1200"/>
              <a:t>            </a:t>
            </a:r>
            <a:r>
              <a:rPr kumimoji="1" lang="en-US" altLang="ko-Kore-KR" sz="1200">
                <a:solidFill>
                  <a:schemeClr val="bg1">
                    <a:lumMod val="85000"/>
                  </a:schemeClr>
                </a:solidFill>
              </a:rPr>
              <a:t>(C)</a:t>
            </a:r>
          </a:p>
          <a:p>
            <a:r>
              <a:rPr kumimoji="1" lang="en-US" altLang="ko-Kore-KR" sz="1200"/>
              <a:t>            </a:t>
            </a:r>
            <a:r>
              <a:rPr kumimoji="1" lang="en-US" altLang="ko-Kore-KR" sz="1200">
                <a:solidFill>
                  <a:schemeClr val="accent5">
                    <a:lumMod val="60000"/>
                    <a:lumOff val="40000"/>
                  </a:schemeClr>
                </a:solidFill>
              </a:rPr>
              <a:t>call</a:t>
            </a:r>
            <a:r>
              <a:rPr kumimoji="1" lang="en-US" altLang="ko-Kore-KR" sz="1200"/>
              <a:t> </a:t>
            </a:r>
            <a:r>
              <a:rPr kumimoji="1" lang="en-US" altLang="ko-Kore-KR" sz="1200">
                <a:solidFill>
                  <a:schemeClr val="accent5"/>
                </a:solidFill>
              </a:rPr>
              <a:t>Q()</a:t>
            </a:r>
          </a:p>
          <a:p>
            <a:r>
              <a:rPr kumimoji="1" lang="en-US" altLang="ko-Kore-KR" sz="1200">
                <a:solidFill>
                  <a:schemeClr val="bg1">
                    <a:lumMod val="85000"/>
                  </a:schemeClr>
                </a:solidFill>
              </a:rPr>
              <a:t>            (D)</a:t>
            </a:r>
          </a:p>
          <a:p>
            <a:endParaRPr kumimoji="1" lang="en-US" altLang="ko-Kore-KR" sz="1200">
              <a:solidFill>
                <a:schemeClr val="bg1">
                  <a:lumMod val="85000"/>
                </a:schemeClr>
              </a:solidFill>
            </a:endParaRPr>
          </a:p>
          <a:p>
            <a:r>
              <a:rPr kumimoji="1" lang="en-US" altLang="ko-Kore-KR" sz="1200" b="1">
                <a:solidFill>
                  <a:schemeClr val="accent6"/>
                </a:solidFill>
              </a:rPr>
              <a:t>main:</a:t>
            </a:r>
          </a:p>
          <a:p>
            <a:r>
              <a:rPr kumimoji="1" lang="en-US" altLang="ko-Kore-KR" sz="1200">
                <a:solidFill>
                  <a:schemeClr val="bg1">
                    <a:lumMod val="85000"/>
                  </a:schemeClr>
                </a:solidFill>
              </a:rPr>
              <a:t>            (A)</a:t>
            </a:r>
          </a:p>
          <a:p>
            <a:r>
              <a:rPr kumimoji="1" lang="en-US" altLang="ko-Kore-KR" sz="1200"/>
              <a:t>            </a:t>
            </a:r>
            <a:r>
              <a:rPr kumimoji="1" lang="en-US" altLang="ko-Kore-KR" sz="1200">
                <a:solidFill>
                  <a:schemeClr val="accent5">
                    <a:lumMod val="60000"/>
                    <a:lumOff val="40000"/>
                  </a:schemeClr>
                </a:solidFill>
              </a:rPr>
              <a:t>call</a:t>
            </a:r>
            <a:r>
              <a:rPr kumimoji="1" lang="en-US" altLang="ko-Kore-KR" sz="1200"/>
              <a:t> </a:t>
            </a:r>
            <a:r>
              <a:rPr kumimoji="1" lang="en-US" altLang="ko-Kore-KR" sz="1200">
                <a:solidFill>
                  <a:schemeClr val="accent5"/>
                </a:solidFill>
              </a:rPr>
              <a:t>P()</a:t>
            </a:r>
          </a:p>
          <a:p>
            <a:r>
              <a:rPr kumimoji="1" lang="en-US" altLang="ko-Kore-KR" sz="1200">
                <a:solidFill>
                  <a:schemeClr val="bg1">
                    <a:lumMod val="85000"/>
                  </a:schemeClr>
                </a:solidFill>
              </a:rPr>
              <a:t>            (B)</a:t>
            </a:r>
            <a:endParaRPr kumimoji="1" lang="ko-Kore-KR" altLang="en-US" sz="120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22" name="직선 연결선[R] 21">
            <a:extLst>
              <a:ext uri="{FF2B5EF4-FFF2-40B4-BE49-F238E27FC236}">
                <a16:creationId xmlns:a16="http://schemas.microsoft.com/office/drawing/2014/main" id="{1C793C70-F909-DD45-9DD9-8A0EA48830B4}"/>
              </a:ext>
            </a:extLst>
          </p:cNvPr>
          <p:cNvCxnSpPr>
            <a:cxnSpLocks/>
          </p:cNvCxnSpPr>
          <p:nvPr/>
        </p:nvCxnSpPr>
        <p:spPr>
          <a:xfrm>
            <a:off x="6340512" y="3224807"/>
            <a:ext cx="1828560" cy="26124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[R] 31">
            <a:extLst>
              <a:ext uri="{FF2B5EF4-FFF2-40B4-BE49-F238E27FC236}">
                <a16:creationId xmlns:a16="http://schemas.microsoft.com/office/drawing/2014/main" id="{742E3EB0-0445-6C47-A1FD-DFCF30BC4C07}"/>
              </a:ext>
            </a:extLst>
          </p:cNvPr>
          <p:cNvCxnSpPr>
            <a:cxnSpLocks/>
          </p:cNvCxnSpPr>
          <p:nvPr/>
        </p:nvCxnSpPr>
        <p:spPr>
          <a:xfrm>
            <a:off x="3123598" y="3498648"/>
            <a:ext cx="1759901" cy="20955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4489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396B83B-8534-8142-A3F5-A7D90F2C45AB}"/>
              </a:ext>
            </a:extLst>
          </p:cNvPr>
          <p:cNvSpPr txBox="1"/>
          <p:nvPr/>
        </p:nvSpPr>
        <p:spPr>
          <a:xfrm>
            <a:off x="1013424" y="1223044"/>
            <a:ext cx="10821224" cy="2542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/>
              <a:t>•</a:t>
            </a:r>
            <a:r>
              <a:rPr kumimoji="1" lang="ko-KR" altLang="en-US"/>
              <a:t> </a:t>
            </a:r>
            <a:r>
              <a:rPr kumimoji="1" lang="en-US" altLang="ko-KR"/>
              <a:t>The Run-Time Stack</a:t>
            </a:r>
          </a:p>
          <a:p>
            <a:pPr>
              <a:lnSpc>
                <a:spcPct val="150000"/>
              </a:lnSpc>
            </a:pPr>
            <a:r>
              <a:rPr kumimoji="1" lang="ko-KR" altLang="en-US"/>
              <a:t>   </a:t>
            </a:r>
            <a:r>
              <a:rPr kumimoji="1" lang="en" altLang="ko-KR"/>
              <a:t>- </a:t>
            </a:r>
            <a:r>
              <a:rPr lang="en" altLang="ko-Kore-KR"/>
              <a:t>A key feature of the procedure-calling mechanism of C : stack data structure(LIFO)</a:t>
            </a:r>
          </a:p>
          <a:p>
            <a:pPr>
              <a:lnSpc>
                <a:spcPct val="150000"/>
              </a:lnSpc>
            </a:pPr>
            <a:r>
              <a:rPr lang="ko-KR" altLang="en-US"/>
              <a:t>  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As P calls Q, </a:t>
            </a:r>
            <a:r>
              <a:rPr lang="en-US" altLang="ko-KR">
                <a:solidFill>
                  <a:srgbClr val="7030A0"/>
                </a:solidFill>
              </a:rPr>
              <a:t>control</a:t>
            </a:r>
            <a:r>
              <a:rPr lang="en-US" altLang="ko-KR"/>
              <a:t> and </a:t>
            </a:r>
            <a:r>
              <a:rPr lang="en-US" altLang="ko-KR">
                <a:solidFill>
                  <a:schemeClr val="accent6">
                    <a:lumMod val="50000"/>
                  </a:schemeClr>
                </a:solidFill>
              </a:rPr>
              <a:t>data information </a:t>
            </a:r>
            <a:r>
              <a:rPr lang="en-US" altLang="ko-KR"/>
              <a:t>are added to the end of the stack</a:t>
            </a:r>
          </a:p>
          <a:p>
            <a:pPr>
              <a:lnSpc>
                <a:spcPct val="150000"/>
              </a:lnSpc>
            </a:pPr>
            <a:r>
              <a:rPr lang="en-US" altLang="ko-Kore-KR"/>
              <a:t>      ￮ control transfer</a:t>
            </a:r>
          </a:p>
          <a:p>
            <a:pPr>
              <a:lnSpc>
                <a:spcPct val="150000"/>
              </a:lnSpc>
            </a:pPr>
            <a:r>
              <a:rPr lang="en-US" altLang="ko-Kore-KR"/>
              <a:t>      ￮ data transfer</a:t>
            </a:r>
            <a:endParaRPr lang="en" altLang="ko-Kore-KR"/>
          </a:p>
          <a:p>
            <a:pPr>
              <a:lnSpc>
                <a:spcPct val="150000"/>
              </a:lnSpc>
            </a:pPr>
            <a:endParaRPr kumimoji="1" lang="en-US" altLang="ko-KR" b="1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B78443E-B077-4545-91DB-A79FFEA481D1}"/>
              </a:ext>
            </a:extLst>
          </p:cNvPr>
          <p:cNvSpPr/>
          <p:nvPr/>
        </p:nvSpPr>
        <p:spPr>
          <a:xfrm>
            <a:off x="8169074" y="3429000"/>
            <a:ext cx="1457011" cy="822623"/>
          </a:xfrm>
          <a:prstGeom prst="rect">
            <a:avLst/>
          </a:prstGeom>
          <a:solidFill>
            <a:srgbClr val="00B0F0">
              <a:alpha val="28431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main</a:t>
            </a:r>
            <a:endParaRPr kumimoji="1" lang="ko-Kore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DB09FBD-541E-324F-B5EB-434408861A7C}"/>
              </a:ext>
            </a:extLst>
          </p:cNvPr>
          <p:cNvSpPr/>
          <p:nvPr/>
        </p:nvSpPr>
        <p:spPr>
          <a:xfrm>
            <a:off x="8169072" y="4251623"/>
            <a:ext cx="1457011" cy="693335"/>
          </a:xfrm>
          <a:prstGeom prst="rect">
            <a:avLst/>
          </a:prstGeom>
          <a:solidFill>
            <a:schemeClr val="accent5">
              <a:alpha val="28467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P</a:t>
            </a:r>
            <a:endParaRPr kumimoji="1" lang="ko-Kore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E61AE5-CDCD-D340-A13C-6BA51E1310D2}"/>
              </a:ext>
            </a:extLst>
          </p:cNvPr>
          <p:cNvSpPr txBox="1"/>
          <p:nvPr/>
        </p:nvSpPr>
        <p:spPr>
          <a:xfrm>
            <a:off x="1543937" y="4598290"/>
            <a:ext cx="743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/>
              <a:t>0x91</a:t>
            </a:r>
            <a:endParaRPr kumimoji="1" lang="ko-Kore-KR" altLang="en-US" sz="1200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1A1A49CE-B9AF-AF43-AE40-D925B4809685}"/>
              </a:ext>
            </a:extLst>
          </p:cNvPr>
          <p:cNvGrpSpPr/>
          <p:nvPr/>
        </p:nvGrpSpPr>
        <p:grpSpPr>
          <a:xfrm>
            <a:off x="4951902" y="4398285"/>
            <a:ext cx="1388864" cy="400010"/>
            <a:chOff x="810567" y="3406048"/>
            <a:chExt cx="2303899" cy="663551"/>
          </a:xfrm>
        </p:grpSpPr>
        <p:sp>
          <p:nvSpPr>
            <p:cNvPr id="34" name="모서리가 둥근 직사각형 33">
              <a:extLst>
                <a:ext uri="{FF2B5EF4-FFF2-40B4-BE49-F238E27FC236}">
                  <a16:creationId xmlns:a16="http://schemas.microsoft.com/office/drawing/2014/main" id="{D21B63F2-23F4-4A40-AE83-D8FC01C290ED}"/>
                </a:ext>
              </a:extLst>
            </p:cNvPr>
            <p:cNvSpPr/>
            <p:nvPr/>
          </p:nvSpPr>
          <p:spPr>
            <a:xfrm>
              <a:off x="810567" y="3406048"/>
              <a:ext cx="2303899" cy="663551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ore-KR" sz="1200">
                  <a:solidFill>
                    <a:schemeClr val="bg1"/>
                  </a:solidFill>
                </a:rPr>
                <a:t>%rsp   </a:t>
              </a:r>
            </a:p>
            <a:p>
              <a:pPr algn="ctr"/>
              <a:endParaRPr kumimoji="1" lang="ko-Kore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5" name="모서리가 둥근 직사각형 34">
              <a:extLst>
                <a:ext uri="{FF2B5EF4-FFF2-40B4-BE49-F238E27FC236}">
                  <a16:creationId xmlns:a16="http://schemas.microsoft.com/office/drawing/2014/main" id="{75D9A963-1012-D94C-8988-F05D85F6F29C}"/>
                </a:ext>
              </a:extLst>
            </p:cNvPr>
            <p:cNvSpPr/>
            <p:nvPr/>
          </p:nvSpPr>
          <p:spPr>
            <a:xfrm>
              <a:off x="1594336" y="3563432"/>
              <a:ext cx="1366679" cy="413772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/>
                <a:t>0x1239</a:t>
              </a:r>
              <a:endParaRPr kumimoji="1" lang="ko-Kore-KR" altLang="en-US" sz="1200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F8E320DA-8247-DD4D-B180-CDC27A728C11}"/>
              </a:ext>
            </a:extLst>
          </p:cNvPr>
          <p:cNvGrpSpPr/>
          <p:nvPr/>
        </p:nvGrpSpPr>
        <p:grpSpPr>
          <a:xfrm>
            <a:off x="4951902" y="3900617"/>
            <a:ext cx="1388864" cy="400010"/>
            <a:chOff x="810567" y="3406048"/>
            <a:chExt cx="2303899" cy="663551"/>
          </a:xfrm>
        </p:grpSpPr>
        <p:sp>
          <p:nvSpPr>
            <p:cNvPr id="37" name="모서리가 둥근 직사각형 36">
              <a:extLst>
                <a:ext uri="{FF2B5EF4-FFF2-40B4-BE49-F238E27FC236}">
                  <a16:creationId xmlns:a16="http://schemas.microsoft.com/office/drawing/2014/main" id="{1F2F4525-F886-4943-802D-0648FCE2F138}"/>
                </a:ext>
              </a:extLst>
            </p:cNvPr>
            <p:cNvSpPr/>
            <p:nvPr/>
          </p:nvSpPr>
          <p:spPr>
            <a:xfrm>
              <a:off x="810567" y="3406048"/>
              <a:ext cx="2303899" cy="663551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ore-KR" sz="1200">
                  <a:solidFill>
                    <a:schemeClr val="bg1"/>
                  </a:solidFill>
                </a:rPr>
                <a:t>%rip   </a:t>
              </a:r>
            </a:p>
            <a:p>
              <a:pPr algn="ctr"/>
              <a:endParaRPr kumimoji="1" lang="ko-Kore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8" name="모서리가 둥근 직사각형 37">
              <a:extLst>
                <a:ext uri="{FF2B5EF4-FFF2-40B4-BE49-F238E27FC236}">
                  <a16:creationId xmlns:a16="http://schemas.microsoft.com/office/drawing/2014/main" id="{58FBAF21-F2CD-594F-B70B-A3A55F274575}"/>
                </a:ext>
              </a:extLst>
            </p:cNvPr>
            <p:cNvSpPr/>
            <p:nvPr/>
          </p:nvSpPr>
          <p:spPr>
            <a:xfrm>
              <a:off x="1594336" y="3563432"/>
              <a:ext cx="1366679" cy="413772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/>
                <a:t>0x8B</a:t>
              </a:r>
              <a:endParaRPr kumimoji="1" lang="ko-Kore-KR" altLang="en-US" sz="1200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532D87AB-1601-EC43-AB77-0530643E6448}"/>
              </a:ext>
            </a:extLst>
          </p:cNvPr>
          <p:cNvSpPr txBox="1"/>
          <p:nvPr/>
        </p:nvSpPr>
        <p:spPr>
          <a:xfrm>
            <a:off x="1543937" y="4416704"/>
            <a:ext cx="743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/>
              <a:t>0x8B</a:t>
            </a:r>
            <a:endParaRPr kumimoji="1" lang="ko-Kore-KR" altLang="en-US" sz="120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C726DCF-2EC0-D14C-AC3B-9169F637D258}"/>
              </a:ext>
            </a:extLst>
          </p:cNvPr>
          <p:cNvSpPr txBox="1"/>
          <p:nvPr/>
        </p:nvSpPr>
        <p:spPr>
          <a:xfrm>
            <a:off x="1543937" y="3695469"/>
            <a:ext cx="743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/>
              <a:t>0x72</a:t>
            </a:r>
            <a:endParaRPr kumimoji="1" lang="ko-Kore-KR" altLang="en-US" sz="120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C8D0A65-AC68-5341-AFE8-1212BCFA6982}"/>
              </a:ext>
            </a:extLst>
          </p:cNvPr>
          <p:cNvSpPr txBox="1"/>
          <p:nvPr/>
        </p:nvSpPr>
        <p:spPr>
          <a:xfrm>
            <a:off x="7622407" y="4778643"/>
            <a:ext cx="743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/>
              <a:t>0x1239</a:t>
            </a:r>
            <a:endParaRPr kumimoji="1" lang="ko-Kore-KR" altLang="en-US" sz="12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9CE4B62-3616-6844-89C8-81F980CF82B5}"/>
              </a:ext>
            </a:extLst>
          </p:cNvPr>
          <p:cNvSpPr txBox="1"/>
          <p:nvPr/>
        </p:nvSpPr>
        <p:spPr>
          <a:xfrm>
            <a:off x="2008231" y="3498915"/>
            <a:ext cx="1115367" cy="24929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ore-KR" sz="1200" b="1">
                <a:solidFill>
                  <a:schemeClr val="accent6"/>
                </a:solidFill>
              </a:rPr>
              <a:t>Q:</a:t>
            </a:r>
          </a:p>
          <a:p>
            <a:r>
              <a:rPr kumimoji="1" lang="en-US" altLang="ko-Kore-KR" sz="1200">
                <a:solidFill>
                  <a:schemeClr val="bg1">
                    <a:lumMod val="85000"/>
                  </a:schemeClr>
                </a:solidFill>
              </a:rPr>
              <a:t>            (E)</a:t>
            </a:r>
          </a:p>
          <a:p>
            <a:r>
              <a:rPr kumimoji="1" lang="en-US" altLang="ko-Kore-KR" sz="1200">
                <a:solidFill>
                  <a:schemeClr val="bg1">
                    <a:lumMod val="85000"/>
                  </a:schemeClr>
                </a:solidFill>
              </a:rPr>
              <a:t>            </a:t>
            </a:r>
            <a:r>
              <a:rPr kumimoji="1" lang="en-US" altLang="ko-Kore-KR" sz="1200">
                <a:solidFill>
                  <a:schemeClr val="accent5">
                    <a:lumMod val="60000"/>
                    <a:lumOff val="40000"/>
                  </a:schemeClr>
                </a:solidFill>
              </a:rPr>
              <a:t>ret</a:t>
            </a:r>
            <a:r>
              <a:rPr kumimoji="1" lang="en-US" altLang="ko-Kore-KR" sz="1200">
                <a:solidFill>
                  <a:schemeClr val="bg1">
                    <a:lumMod val="85000"/>
                  </a:schemeClr>
                </a:solidFill>
              </a:rPr>
              <a:t>	</a:t>
            </a:r>
          </a:p>
          <a:p>
            <a:r>
              <a:rPr kumimoji="1" lang="en-US" altLang="ko-Kore-KR" sz="1200" b="1">
                <a:solidFill>
                  <a:schemeClr val="accent6"/>
                </a:solidFill>
              </a:rPr>
              <a:t>P:</a:t>
            </a:r>
          </a:p>
          <a:p>
            <a:r>
              <a:rPr kumimoji="1" lang="en-US" altLang="ko-Kore-KR" sz="1200"/>
              <a:t>            </a:t>
            </a:r>
            <a:r>
              <a:rPr kumimoji="1" lang="en-US" altLang="ko-Kore-KR" sz="1200">
                <a:solidFill>
                  <a:schemeClr val="bg1">
                    <a:lumMod val="85000"/>
                  </a:schemeClr>
                </a:solidFill>
              </a:rPr>
              <a:t>(C)</a:t>
            </a:r>
          </a:p>
          <a:p>
            <a:r>
              <a:rPr kumimoji="1" lang="en-US" altLang="ko-Kore-KR" sz="1200"/>
              <a:t>            </a:t>
            </a:r>
            <a:r>
              <a:rPr kumimoji="1" lang="en-US" altLang="ko-Kore-KR" sz="1200">
                <a:solidFill>
                  <a:schemeClr val="accent5">
                    <a:lumMod val="60000"/>
                    <a:lumOff val="40000"/>
                  </a:schemeClr>
                </a:solidFill>
              </a:rPr>
              <a:t>call</a:t>
            </a:r>
            <a:r>
              <a:rPr kumimoji="1" lang="en-US" altLang="ko-Kore-KR" sz="1200"/>
              <a:t> </a:t>
            </a:r>
            <a:r>
              <a:rPr kumimoji="1" lang="en-US" altLang="ko-Kore-KR" sz="1200">
                <a:solidFill>
                  <a:schemeClr val="accent5"/>
                </a:solidFill>
              </a:rPr>
              <a:t>Q</a:t>
            </a:r>
          </a:p>
          <a:p>
            <a:r>
              <a:rPr kumimoji="1" lang="en-US" altLang="ko-Kore-KR" sz="1200">
                <a:solidFill>
                  <a:schemeClr val="bg1">
                    <a:lumMod val="85000"/>
                  </a:schemeClr>
                </a:solidFill>
              </a:rPr>
              <a:t>            (D)</a:t>
            </a:r>
          </a:p>
          <a:p>
            <a:r>
              <a:rPr kumimoji="1" lang="en-US" altLang="ko-Kore-KR" sz="1200">
                <a:solidFill>
                  <a:schemeClr val="bg1">
                    <a:lumMod val="85000"/>
                  </a:schemeClr>
                </a:solidFill>
              </a:rPr>
              <a:t>            </a:t>
            </a:r>
            <a:r>
              <a:rPr kumimoji="1" lang="en-US" altLang="ko-Kore-KR" sz="1200">
                <a:solidFill>
                  <a:schemeClr val="accent5">
                    <a:lumMod val="60000"/>
                    <a:lumOff val="40000"/>
                  </a:schemeClr>
                </a:solidFill>
              </a:rPr>
              <a:t>ret</a:t>
            </a:r>
            <a:endParaRPr kumimoji="1" lang="en-US" altLang="ko-Kore-KR" sz="1200">
              <a:solidFill>
                <a:schemeClr val="bg1">
                  <a:lumMod val="85000"/>
                </a:schemeClr>
              </a:solidFill>
            </a:endParaRPr>
          </a:p>
          <a:p>
            <a:endParaRPr kumimoji="1" lang="en-US" altLang="ko-Kore-KR" sz="1200">
              <a:solidFill>
                <a:schemeClr val="bg1">
                  <a:lumMod val="85000"/>
                </a:schemeClr>
              </a:solidFill>
            </a:endParaRPr>
          </a:p>
          <a:p>
            <a:r>
              <a:rPr kumimoji="1" lang="en-US" altLang="ko-Kore-KR" sz="1200" b="1">
                <a:solidFill>
                  <a:schemeClr val="accent6"/>
                </a:solidFill>
              </a:rPr>
              <a:t>main:</a:t>
            </a:r>
          </a:p>
          <a:p>
            <a:r>
              <a:rPr kumimoji="1" lang="en-US" altLang="ko-Kore-KR" sz="1200">
                <a:solidFill>
                  <a:schemeClr val="bg1">
                    <a:lumMod val="85000"/>
                  </a:schemeClr>
                </a:solidFill>
              </a:rPr>
              <a:t>            (A)</a:t>
            </a:r>
          </a:p>
          <a:p>
            <a:r>
              <a:rPr kumimoji="1" lang="en-US" altLang="ko-Kore-KR" sz="1200"/>
              <a:t>            </a:t>
            </a:r>
            <a:r>
              <a:rPr kumimoji="1" lang="en-US" altLang="ko-Kore-KR" sz="1200">
                <a:solidFill>
                  <a:schemeClr val="accent5">
                    <a:lumMod val="60000"/>
                    <a:lumOff val="40000"/>
                  </a:schemeClr>
                </a:solidFill>
              </a:rPr>
              <a:t>call</a:t>
            </a:r>
            <a:r>
              <a:rPr kumimoji="1" lang="en-US" altLang="ko-Kore-KR" sz="1200"/>
              <a:t> </a:t>
            </a:r>
            <a:r>
              <a:rPr kumimoji="1" lang="en-US" altLang="ko-Kore-KR" sz="1200">
                <a:solidFill>
                  <a:schemeClr val="accent5"/>
                </a:solidFill>
              </a:rPr>
              <a:t>P</a:t>
            </a:r>
          </a:p>
          <a:p>
            <a:r>
              <a:rPr kumimoji="1" lang="en-US" altLang="ko-Kore-KR" sz="1200">
                <a:solidFill>
                  <a:schemeClr val="bg1">
                    <a:lumMod val="85000"/>
                  </a:schemeClr>
                </a:solidFill>
              </a:rPr>
              <a:t>            (B)</a:t>
            </a:r>
            <a:endParaRPr kumimoji="1" lang="ko-Kore-KR" altLang="en-US" sz="120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147F82D-4F06-DE40-9117-71E2638FB8DB}"/>
              </a:ext>
            </a:extLst>
          </p:cNvPr>
          <p:cNvSpPr txBox="1"/>
          <p:nvPr/>
        </p:nvSpPr>
        <p:spPr>
          <a:xfrm>
            <a:off x="1543937" y="3856993"/>
            <a:ext cx="743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/>
              <a:t>0x7A</a:t>
            </a:r>
            <a:endParaRPr kumimoji="1" lang="ko-Kore-KR" altLang="en-US" sz="120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B65D28C-D7FF-7A42-B62D-1DF7AEF27EA8}"/>
              </a:ext>
            </a:extLst>
          </p:cNvPr>
          <p:cNvSpPr txBox="1"/>
          <p:nvPr/>
        </p:nvSpPr>
        <p:spPr>
          <a:xfrm>
            <a:off x="1543937" y="4806458"/>
            <a:ext cx="743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/>
              <a:t>0x99</a:t>
            </a:r>
            <a:endParaRPr kumimoji="1" lang="ko-Kore-KR" altLang="en-US" sz="1200"/>
          </a:p>
        </p:txBody>
      </p:sp>
      <p:sp>
        <p:nvSpPr>
          <p:cNvPr id="41" name="오른쪽 화살표[R] 40">
            <a:extLst>
              <a:ext uri="{FF2B5EF4-FFF2-40B4-BE49-F238E27FC236}">
                <a16:creationId xmlns:a16="http://schemas.microsoft.com/office/drawing/2014/main" id="{FE212AF2-0E5A-A14D-9341-89C09C3833D3}"/>
              </a:ext>
            </a:extLst>
          </p:cNvPr>
          <p:cNvSpPr/>
          <p:nvPr/>
        </p:nvSpPr>
        <p:spPr>
          <a:xfrm rot="10800000">
            <a:off x="2976035" y="4296056"/>
            <a:ext cx="225631" cy="16625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02052C1-3E4E-2A44-9E93-553CACF2C98A}"/>
              </a:ext>
            </a:extLst>
          </p:cNvPr>
          <p:cNvSpPr txBox="1"/>
          <p:nvPr/>
        </p:nvSpPr>
        <p:spPr>
          <a:xfrm>
            <a:off x="4649222" y="89417"/>
            <a:ext cx="2893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3.7.2 Control Transfer</a:t>
            </a:r>
            <a:endParaRPr kumimoji="1" lang="ko-Kore-KR" altLang="en-US" sz="2400"/>
          </a:p>
        </p:txBody>
      </p:sp>
    </p:spTree>
    <p:extLst>
      <p:ext uri="{BB962C8B-B14F-4D97-AF65-F5344CB8AC3E}">
        <p14:creationId xmlns:p14="http://schemas.microsoft.com/office/powerpoint/2010/main" val="3908490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CB2945C1-D09B-8E4D-8F31-913A7EBE6439}"/>
              </a:ext>
            </a:extLst>
          </p:cNvPr>
          <p:cNvSpPr txBox="1"/>
          <p:nvPr/>
        </p:nvSpPr>
        <p:spPr>
          <a:xfrm>
            <a:off x="2008231" y="3498915"/>
            <a:ext cx="1115367" cy="24929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ore-KR" sz="1200" b="1">
                <a:solidFill>
                  <a:schemeClr val="accent6"/>
                </a:solidFill>
              </a:rPr>
              <a:t>Q:</a:t>
            </a:r>
          </a:p>
          <a:p>
            <a:r>
              <a:rPr kumimoji="1" lang="en-US" altLang="ko-Kore-KR" sz="1200">
                <a:solidFill>
                  <a:schemeClr val="bg1">
                    <a:lumMod val="85000"/>
                  </a:schemeClr>
                </a:solidFill>
              </a:rPr>
              <a:t>            (E)</a:t>
            </a:r>
          </a:p>
          <a:p>
            <a:r>
              <a:rPr kumimoji="1" lang="en-US" altLang="ko-Kore-KR" sz="1200">
                <a:solidFill>
                  <a:schemeClr val="bg1">
                    <a:lumMod val="85000"/>
                  </a:schemeClr>
                </a:solidFill>
              </a:rPr>
              <a:t>            </a:t>
            </a:r>
            <a:r>
              <a:rPr kumimoji="1" lang="en-US" altLang="ko-Kore-KR" sz="1200">
                <a:solidFill>
                  <a:schemeClr val="accent5">
                    <a:lumMod val="60000"/>
                    <a:lumOff val="40000"/>
                  </a:schemeClr>
                </a:solidFill>
              </a:rPr>
              <a:t>ret</a:t>
            </a:r>
            <a:r>
              <a:rPr kumimoji="1" lang="en-US" altLang="ko-Kore-KR" sz="1200">
                <a:solidFill>
                  <a:schemeClr val="bg1">
                    <a:lumMod val="85000"/>
                  </a:schemeClr>
                </a:solidFill>
              </a:rPr>
              <a:t>	</a:t>
            </a:r>
          </a:p>
          <a:p>
            <a:r>
              <a:rPr kumimoji="1" lang="en-US" altLang="ko-Kore-KR" sz="1200" b="1">
                <a:solidFill>
                  <a:schemeClr val="accent6"/>
                </a:solidFill>
              </a:rPr>
              <a:t>P:</a:t>
            </a:r>
          </a:p>
          <a:p>
            <a:r>
              <a:rPr kumimoji="1" lang="en-US" altLang="ko-Kore-KR" sz="1200"/>
              <a:t>            </a:t>
            </a:r>
            <a:r>
              <a:rPr kumimoji="1" lang="en-US" altLang="ko-Kore-KR" sz="1200">
                <a:solidFill>
                  <a:schemeClr val="bg1">
                    <a:lumMod val="85000"/>
                  </a:schemeClr>
                </a:solidFill>
              </a:rPr>
              <a:t>(C)</a:t>
            </a:r>
          </a:p>
          <a:p>
            <a:r>
              <a:rPr kumimoji="1" lang="en-US" altLang="ko-Kore-KR" sz="1200"/>
              <a:t>            </a:t>
            </a:r>
            <a:r>
              <a:rPr kumimoji="1" lang="en-US" altLang="ko-Kore-KR" sz="1200">
                <a:solidFill>
                  <a:schemeClr val="accent5">
                    <a:lumMod val="60000"/>
                    <a:lumOff val="40000"/>
                  </a:schemeClr>
                </a:solidFill>
              </a:rPr>
              <a:t>call</a:t>
            </a:r>
            <a:r>
              <a:rPr kumimoji="1" lang="en-US" altLang="ko-Kore-KR" sz="1200"/>
              <a:t> </a:t>
            </a:r>
            <a:r>
              <a:rPr kumimoji="1" lang="en-US" altLang="ko-Kore-KR" sz="1200">
                <a:solidFill>
                  <a:schemeClr val="accent5"/>
                </a:solidFill>
              </a:rPr>
              <a:t>Q</a:t>
            </a:r>
          </a:p>
          <a:p>
            <a:r>
              <a:rPr kumimoji="1" lang="en-US" altLang="ko-Kore-KR" sz="1200">
                <a:solidFill>
                  <a:schemeClr val="bg1">
                    <a:lumMod val="85000"/>
                  </a:schemeClr>
                </a:solidFill>
              </a:rPr>
              <a:t>            (D)</a:t>
            </a:r>
          </a:p>
          <a:p>
            <a:r>
              <a:rPr kumimoji="1" lang="en-US" altLang="ko-Kore-KR" sz="1200">
                <a:solidFill>
                  <a:schemeClr val="bg1">
                    <a:lumMod val="85000"/>
                  </a:schemeClr>
                </a:solidFill>
              </a:rPr>
              <a:t>            </a:t>
            </a:r>
            <a:r>
              <a:rPr kumimoji="1" lang="en-US" altLang="ko-Kore-KR" sz="1200">
                <a:solidFill>
                  <a:schemeClr val="accent5">
                    <a:lumMod val="60000"/>
                    <a:lumOff val="40000"/>
                  </a:schemeClr>
                </a:solidFill>
              </a:rPr>
              <a:t>ret</a:t>
            </a:r>
            <a:endParaRPr kumimoji="1" lang="en-US" altLang="ko-Kore-KR" sz="1200">
              <a:solidFill>
                <a:schemeClr val="bg1">
                  <a:lumMod val="85000"/>
                </a:schemeClr>
              </a:solidFill>
            </a:endParaRPr>
          </a:p>
          <a:p>
            <a:endParaRPr kumimoji="1" lang="en-US" altLang="ko-Kore-KR" sz="1200">
              <a:solidFill>
                <a:schemeClr val="bg1">
                  <a:lumMod val="85000"/>
                </a:schemeClr>
              </a:solidFill>
            </a:endParaRPr>
          </a:p>
          <a:p>
            <a:r>
              <a:rPr kumimoji="1" lang="en-US" altLang="ko-Kore-KR" sz="1200" b="1">
                <a:solidFill>
                  <a:schemeClr val="accent6"/>
                </a:solidFill>
              </a:rPr>
              <a:t>main:</a:t>
            </a:r>
          </a:p>
          <a:p>
            <a:r>
              <a:rPr kumimoji="1" lang="en-US" altLang="ko-Kore-KR" sz="1200">
                <a:solidFill>
                  <a:schemeClr val="bg1">
                    <a:lumMod val="85000"/>
                  </a:schemeClr>
                </a:solidFill>
              </a:rPr>
              <a:t>            (A)</a:t>
            </a:r>
          </a:p>
          <a:p>
            <a:r>
              <a:rPr kumimoji="1" lang="en-US" altLang="ko-Kore-KR" sz="1200"/>
              <a:t>            </a:t>
            </a:r>
            <a:r>
              <a:rPr kumimoji="1" lang="en-US" altLang="ko-Kore-KR" sz="1200">
                <a:solidFill>
                  <a:schemeClr val="accent5">
                    <a:lumMod val="60000"/>
                    <a:lumOff val="40000"/>
                  </a:schemeClr>
                </a:solidFill>
              </a:rPr>
              <a:t>call</a:t>
            </a:r>
            <a:r>
              <a:rPr kumimoji="1" lang="en-US" altLang="ko-Kore-KR" sz="1200"/>
              <a:t> </a:t>
            </a:r>
            <a:r>
              <a:rPr kumimoji="1" lang="en-US" altLang="ko-Kore-KR" sz="1200">
                <a:solidFill>
                  <a:schemeClr val="accent5"/>
                </a:solidFill>
              </a:rPr>
              <a:t>P</a:t>
            </a:r>
          </a:p>
          <a:p>
            <a:r>
              <a:rPr kumimoji="1" lang="en-US" altLang="ko-Kore-KR" sz="1200">
                <a:solidFill>
                  <a:schemeClr val="bg1">
                    <a:lumMod val="85000"/>
                  </a:schemeClr>
                </a:solidFill>
              </a:rPr>
              <a:t>            (B)</a:t>
            </a:r>
            <a:endParaRPr kumimoji="1" lang="ko-Kore-KR" altLang="en-US" sz="120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B78443E-B077-4545-91DB-A79FFEA481D1}"/>
              </a:ext>
            </a:extLst>
          </p:cNvPr>
          <p:cNvSpPr/>
          <p:nvPr/>
        </p:nvSpPr>
        <p:spPr>
          <a:xfrm>
            <a:off x="8169074" y="3429000"/>
            <a:ext cx="1457011" cy="822623"/>
          </a:xfrm>
          <a:prstGeom prst="rect">
            <a:avLst/>
          </a:prstGeom>
          <a:solidFill>
            <a:srgbClr val="00B0F0">
              <a:alpha val="28431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main</a:t>
            </a:r>
            <a:endParaRPr kumimoji="1" lang="ko-Kore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DB09FBD-541E-324F-B5EB-434408861A7C}"/>
              </a:ext>
            </a:extLst>
          </p:cNvPr>
          <p:cNvSpPr/>
          <p:nvPr/>
        </p:nvSpPr>
        <p:spPr>
          <a:xfrm>
            <a:off x="8169072" y="4251623"/>
            <a:ext cx="1457011" cy="1003665"/>
          </a:xfrm>
          <a:prstGeom prst="rect">
            <a:avLst/>
          </a:prstGeom>
          <a:solidFill>
            <a:schemeClr val="accent5">
              <a:alpha val="28467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P</a:t>
            </a:r>
            <a:endParaRPr kumimoji="1" lang="ko-Kore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E61AE5-CDCD-D340-A13C-6BA51E1310D2}"/>
              </a:ext>
            </a:extLst>
          </p:cNvPr>
          <p:cNvSpPr txBox="1"/>
          <p:nvPr/>
        </p:nvSpPr>
        <p:spPr>
          <a:xfrm>
            <a:off x="1543937" y="4598290"/>
            <a:ext cx="743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/>
              <a:t>0x91</a:t>
            </a:r>
            <a:endParaRPr kumimoji="1" lang="ko-Kore-KR" altLang="en-US" sz="1200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1A1A49CE-B9AF-AF43-AE40-D925B4809685}"/>
              </a:ext>
            </a:extLst>
          </p:cNvPr>
          <p:cNvGrpSpPr/>
          <p:nvPr/>
        </p:nvGrpSpPr>
        <p:grpSpPr>
          <a:xfrm>
            <a:off x="4951902" y="4398285"/>
            <a:ext cx="1388864" cy="400010"/>
            <a:chOff x="810567" y="3406048"/>
            <a:chExt cx="2303899" cy="663551"/>
          </a:xfrm>
        </p:grpSpPr>
        <p:sp>
          <p:nvSpPr>
            <p:cNvPr id="34" name="모서리가 둥근 직사각형 33">
              <a:extLst>
                <a:ext uri="{FF2B5EF4-FFF2-40B4-BE49-F238E27FC236}">
                  <a16:creationId xmlns:a16="http://schemas.microsoft.com/office/drawing/2014/main" id="{D21B63F2-23F4-4A40-AE83-D8FC01C290ED}"/>
                </a:ext>
              </a:extLst>
            </p:cNvPr>
            <p:cNvSpPr/>
            <p:nvPr/>
          </p:nvSpPr>
          <p:spPr>
            <a:xfrm>
              <a:off x="810567" y="3406048"/>
              <a:ext cx="2303899" cy="663551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ore-KR" sz="1200">
                  <a:solidFill>
                    <a:schemeClr val="bg1"/>
                  </a:solidFill>
                </a:rPr>
                <a:t>%rsp   </a:t>
              </a:r>
            </a:p>
            <a:p>
              <a:pPr algn="ctr"/>
              <a:endParaRPr kumimoji="1" lang="ko-Kore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5" name="모서리가 둥근 직사각형 34">
              <a:extLst>
                <a:ext uri="{FF2B5EF4-FFF2-40B4-BE49-F238E27FC236}">
                  <a16:creationId xmlns:a16="http://schemas.microsoft.com/office/drawing/2014/main" id="{75D9A963-1012-D94C-8988-F05D85F6F29C}"/>
                </a:ext>
              </a:extLst>
            </p:cNvPr>
            <p:cNvSpPr/>
            <p:nvPr/>
          </p:nvSpPr>
          <p:spPr>
            <a:xfrm>
              <a:off x="1594336" y="3563432"/>
              <a:ext cx="1366679" cy="413772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/>
                <a:t>0x1231</a:t>
              </a:r>
              <a:endParaRPr kumimoji="1" lang="ko-Kore-KR" altLang="en-US" sz="1200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F8E320DA-8247-DD4D-B180-CDC27A728C11}"/>
              </a:ext>
            </a:extLst>
          </p:cNvPr>
          <p:cNvGrpSpPr/>
          <p:nvPr/>
        </p:nvGrpSpPr>
        <p:grpSpPr>
          <a:xfrm>
            <a:off x="4951902" y="3900617"/>
            <a:ext cx="1388864" cy="400010"/>
            <a:chOff x="810567" y="3406048"/>
            <a:chExt cx="2303899" cy="663551"/>
          </a:xfrm>
        </p:grpSpPr>
        <p:sp>
          <p:nvSpPr>
            <p:cNvPr id="37" name="모서리가 둥근 직사각형 36">
              <a:extLst>
                <a:ext uri="{FF2B5EF4-FFF2-40B4-BE49-F238E27FC236}">
                  <a16:creationId xmlns:a16="http://schemas.microsoft.com/office/drawing/2014/main" id="{1F2F4525-F886-4943-802D-0648FCE2F138}"/>
                </a:ext>
              </a:extLst>
            </p:cNvPr>
            <p:cNvSpPr/>
            <p:nvPr/>
          </p:nvSpPr>
          <p:spPr>
            <a:xfrm>
              <a:off x="810567" y="3406048"/>
              <a:ext cx="2303899" cy="663551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ore-KR" sz="1200">
                  <a:solidFill>
                    <a:schemeClr val="bg1"/>
                  </a:solidFill>
                </a:rPr>
                <a:t>%rip   </a:t>
              </a:r>
            </a:p>
            <a:p>
              <a:pPr algn="ctr"/>
              <a:endParaRPr kumimoji="1" lang="ko-Kore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8" name="모서리가 둥근 직사각형 37">
              <a:extLst>
                <a:ext uri="{FF2B5EF4-FFF2-40B4-BE49-F238E27FC236}">
                  <a16:creationId xmlns:a16="http://schemas.microsoft.com/office/drawing/2014/main" id="{58FBAF21-F2CD-594F-B70B-A3A55F274575}"/>
                </a:ext>
              </a:extLst>
            </p:cNvPr>
            <p:cNvSpPr/>
            <p:nvPr/>
          </p:nvSpPr>
          <p:spPr>
            <a:xfrm>
              <a:off x="1594336" y="3563432"/>
              <a:ext cx="1366679" cy="413772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/>
                <a:t>0x91</a:t>
              </a:r>
              <a:endParaRPr kumimoji="1" lang="ko-Kore-KR" altLang="en-US" sz="1200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532D87AB-1601-EC43-AB77-0530643E6448}"/>
              </a:ext>
            </a:extLst>
          </p:cNvPr>
          <p:cNvSpPr txBox="1"/>
          <p:nvPr/>
        </p:nvSpPr>
        <p:spPr>
          <a:xfrm>
            <a:off x="1543937" y="4416704"/>
            <a:ext cx="743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/>
              <a:t>0x8B</a:t>
            </a:r>
            <a:endParaRPr kumimoji="1" lang="ko-Kore-KR" altLang="en-US" sz="120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C726DCF-2EC0-D14C-AC3B-9169F637D258}"/>
              </a:ext>
            </a:extLst>
          </p:cNvPr>
          <p:cNvSpPr txBox="1"/>
          <p:nvPr/>
        </p:nvSpPr>
        <p:spPr>
          <a:xfrm>
            <a:off x="1543937" y="3695469"/>
            <a:ext cx="743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/>
              <a:t>0x72</a:t>
            </a:r>
            <a:endParaRPr kumimoji="1" lang="ko-Kore-KR" altLang="en-US" sz="1200"/>
          </a:p>
        </p:txBody>
      </p:sp>
      <p:sp>
        <p:nvSpPr>
          <p:cNvPr id="41" name="오른쪽 화살표[R] 40">
            <a:extLst>
              <a:ext uri="{FF2B5EF4-FFF2-40B4-BE49-F238E27FC236}">
                <a16:creationId xmlns:a16="http://schemas.microsoft.com/office/drawing/2014/main" id="{FE212AF2-0E5A-A14D-9341-89C09C3833D3}"/>
              </a:ext>
            </a:extLst>
          </p:cNvPr>
          <p:cNvSpPr/>
          <p:nvPr/>
        </p:nvSpPr>
        <p:spPr>
          <a:xfrm rot="10800000">
            <a:off x="2976035" y="4472076"/>
            <a:ext cx="225631" cy="16625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C8D0A65-AC68-5341-AFE8-1212BCFA6982}"/>
              </a:ext>
            </a:extLst>
          </p:cNvPr>
          <p:cNvSpPr txBox="1"/>
          <p:nvPr/>
        </p:nvSpPr>
        <p:spPr>
          <a:xfrm>
            <a:off x="7622407" y="4778643"/>
            <a:ext cx="743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/>
              <a:t>0x1239</a:t>
            </a:r>
            <a:endParaRPr kumimoji="1" lang="ko-Kore-KR" altLang="en-US" sz="12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27D1ED2-1319-A641-A8E1-A45F5330DF23}"/>
              </a:ext>
            </a:extLst>
          </p:cNvPr>
          <p:cNvSpPr txBox="1"/>
          <p:nvPr/>
        </p:nvSpPr>
        <p:spPr>
          <a:xfrm>
            <a:off x="7622407" y="5055642"/>
            <a:ext cx="743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/>
              <a:t>0x1231</a:t>
            </a:r>
            <a:endParaRPr kumimoji="1" lang="ko-Kore-KR" altLang="en-US" sz="120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668EF41-CAAF-8249-8D06-0B53BD086ED7}"/>
              </a:ext>
            </a:extLst>
          </p:cNvPr>
          <p:cNvSpPr/>
          <p:nvPr/>
        </p:nvSpPr>
        <p:spPr>
          <a:xfrm>
            <a:off x="8219194" y="4917142"/>
            <a:ext cx="1356765" cy="276999"/>
          </a:xfrm>
          <a:prstGeom prst="rect">
            <a:avLst/>
          </a:prstGeom>
          <a:solidFill>
            <a:schemeClr val="accent1">
              <a:alpha val="27858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50">
                <a:solidFill>
                  <a:schemeClr val="bg1"/>
                </a:solidFill>
              </a:rPr>
              <a:t>Return address(0x91)</a:t>
            </a:r>
            <a:endParaRPr kumimoji="1" lang="ko-Kore-KR" altLang="en-US" sz="105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C371B0-6966-4D4D-B832-8F769F0B9EF0}"/>
              </a:ext>
            </a:extLst>
          </p:cNvPr>
          <p:cNvSpPr txBox="1"/>
          <p:nvPr/>
        </p:nvSpPr>
        <p:spPr>
          <a:xfrm>
            <a:off x="3201666" y="4339759"/>
            <a:ext cx="11933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50"/>
              <a:t>1. </a:t>
            </a:r>
            <a:r>
              <a:rPr kumimoji="1" lang="en-US" altLang="ko-Kore-KR" sz="1050" b="1"/>
              <a:t>Push</a:t>
            </a:r>
            <a:r>
              <a:rPr kumimoji="1" lang="en-US" altLang="ko-Kore-KR" sz="1050"/>
              <a:t> RIP</a:t>
            </a:r>
          </a:p>
          <a:p>
            <a:r>
              <a:rPr kumimoji="1" lang="en-US" altLang="ko-Kore-KR" sz="1050"/>
              <a:t>2. </a:t>
            </a:r>
            <a:r>
              <a:rPr kumimoji="1" lang="en-US" altLang="ko-Kore-KR" sz="1050" b="1"/>
              <a:t>Jump</a:t>
            </a:r>
            <a:r>
              <a:rPr kumimoji="1" lang="en-US" altLang="ko-Kore-KR" sz="1050"/>
              <a:t> operand</a:t>
            </a:r>
            <a:endParaRPr kumimoji="1" lang="ko-Kore-KR" altLang="en-US" sz="105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997D0CC-72FC-1C41-9E7D-CB8FF8E28A74}"/>
              </a:ext>
            </a:extLst>
          </p:cNvPr>
          <p:cNvSpPr txBox="1"/>
          <p:nvPr/>
        </p:nvSpPr>
        <p:spPr>
          <a:xfrm>
            <a:off x="1543937" y="3856993"/>
            <a:ext cx="743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/>
              <a:t>0x7A</a:t>
            </a:r>
            <a:endParaRPr kumimoji="1" lang="ko-Kore-KR" altLang="en-US" sz="12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EAA8FDD-204A-4046-95A2-FABC3A1BAD4B}"/>
              </a:ext>
            </a:extLst>
          </p:cNvPr>
          <p:cNvSpPr txBox="1"/>
          <p:nvPr/>
        </p:nvSpPr>
        <p:spPr>
          <a:xfrm>
            <a:off x="1543937" y="4806458"/>
            <a:ext cx="743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/>
              <a:t>0x99</a:t>
            </a:r>
            <a:endParaRPr kumimoji="1" lang="ko-Kore-KR" altLang="en-US" sz="12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4E5CEA4-3593-4744-AD77-AE9900851503}"/>
              </a:ext>
            </a:extLst>
          </p:cNvPr>
          <p:cNvSpPr txBox="1"/>
          <p:nvPr/>
        </p:nvSpPr>
        <p:spPr>
          <a:xfrm>
            <a:off x="1013424" y="1223044"/>
            <a:ext cx="10821224" cy="2542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/>
              <a:t>•</a:t>
            </a:r>
            <a:r>
              <a:rPr kumimoji="1" lang="ko-KR" altLang="en-US"/>
              <a:t> </a:t>
            </a:r>
            <a:r>
              <a:rPr kumimoji="1" lang="en-US" altLang="ko-KR"/>
              <a:t>The Run-Time Stack</a:t>
            </a:r>
          </a:p>
          <a:p>
            <a:pPr>
              <a:lnSpc>
                <a:spcPct val="150000"/>
              </a:lnSpc>
            </a:pPr>
            <a:r>
              <a:rPr kumimoji="1" lang="ko-KR" altLang="en-US"/>
              <a:t>   </a:t>
            </a:r>
            <a:r>
              <a:rPr kumimoji="1" lang="en" altLang="ko-KR"/>
              <a:t>- </a:t>
            </a:r>
            <a:r>
              <a:rPr lang="en" altLang="ko-Kore-KR"/>
              <a:t>A key feature of the procedure-calling mechanism of C : stack data structure(LIFO)</a:t>
            </a:r>
          </a:p>
          <a:p>
            <a:pPr>
              <a:lnSpc>
                <a:spcPct val="150000"/>
              </a:lnSpc>
            </a:pPr>
            <a:r>
              <a:rPr lang="ko-KR" altLang="en-US"/>
              <a:t>  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As P calls Q, </a:t>
            </a:r>
            <a:r>
              <a:rPr lang="en-US" altLang="ko-KR">
                <a:solidFill>
                  <a:srgbClr val="7030A0"/>
                </a:solidFill>
              </a:rPr>
              <a:t>control</a:t>
            </a:r>
            <a:r>
              <a:rPr lang="en-US" altLang="ko-KR"/>
              <a:t> and </a:t>
            </a:r>
            <a:r>
              <a:rPr lang="en-US" altLang="ko-KR">
                <a:solidFill>
                  <a:schemeClr val="accent6">
                    <a:lumMod val="50000"/>
                  </a:schemeClr>
                </a:solidFill>
              </a:rPr>
              <a:t>data information </a:t>
            </a:r>
            <a:r>
              <a:rPr lang="en-US" altLang="ko-KR"/>
              <a:t>are added to the end of the stack</a:t>
            </a:r>
          </a:p>
          <a:p>
            <a:pPr>
              <a:lnSpc>
                <a:spcPct val="150000"/>
              </a:lnSpc>
            </a:pPr>
            <a:r>
              <a:rPr lang="en-US" altLang="ko-Kore-KR"/>
              <a:t>      ￮ control transfer</a:t>
            </a:r>
          </a:p>
          <a:p>
            <a:pPr>
              <a:lnSpc>
                <a:spcPct val="150000"/>
              </a:lnSpc>
            </a:pPr>
            <a:r>
              <a:rPr lang="en-US" altLang="ko-Kore-KR"/>
              <a:t>      ￮ data transfer</a:t>
            </a:r>
            <a:endParaRPr lang="en" altLang="ko-Kore-KR"/>
          </a:p>
          <a:p>
            <a:pPr>
              <a:lnSpc>
                <a:spcPct val="150000"/>
              </a:lnSpc>
            </a:pPr>
            <a:endParaRPr kumimoji="1" lang="en-US" altLang="ko-KR" b="1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CF2AD72-BEBD-DA48-B97B-7E79E46D93F0}"/>
              </a:ext>
            </a:extLst>
          </p:cNvPr>
          <p:cNvSpPr txBox="1"/>
          <p:nvPr/>
        </p:nvSpPr>
        <p:spPr>
          <a:xfrm>
            <a:off x="4649222" y="89417"/>
            <a:ext cx="2893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3.7.2 Control Transfer</a:t>
            </a:r>
            <a:endParaRPr kumimoji="1" lang="ko-Kore-KR" altLang="en-US" sz="2400"/>
          </a:p>
        </p:txBody>
      </p:sp>
    </p:spTree>
    <p:extLst>
      <p:ext uri="{BB962C8B-B14F-4D97-AF65-F5344CB8AC3E}">
        <p14:creationId xmlns:p14="http://schemas.microsoft.com/office/powerpoint/2010/main" val="2451336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CB2945C1-D09B-8E4D-8F31-913A7EBE6439}"/>
              </a:ext>
            </a:extLst>
          </p:cNvPr>
          <p:cNvSpPr txBox="1"/>
          <p:nvPr/>
        </p:nvSpPr>
        <p:spPr>
          <a:xfrm>
            <a:off x="2008231" y="3498915"/>
            <a:ext cx="1115367" cy="24929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ore-KR" sz="1200" b="1">
                <a:solidFill>
                  <a:schemeClr val="accent6"/>
                </a:solidFill>
              </a:rPr>
              <a:t>Q:</a:t>
            </a:r>
          </a:p>
          <a:p>
            <a:r>
              <a:rPr kumimoji="1" lang="en-US" altLang="ko-Kore-KR" sz="1200">
                <a:solidFill>
                  <a:schemeClr val="bg1">
                    <a:lumMod val="85000"/>
                  </a:schemeClr>
                </a:solidFill>
              </a:rPr>
              <a:t>            (E)</a:t>
            </a:r>
          </a:p>
          <a:p>
            <a:r>
              <a:rPr kumimoji="1" lang="en-US" altLang="ko-Kore-KR" sz="1200">
                <a:solidFill>
                  <a:schemeClr val="bg1">
                    <a:lumMod val="85000"/>
                  </a:schemeClr>
                </a:solidFill>
              </a:rPr>
              <a:t>            </a:t>
            </a:r>
            <a:r>
              <a:rPr kumimoji="1" lang="en-US" altLang="ko-Kore-KR" sz="1200">
                <a:solidFill>
                  <a:schemeClr val="accent5">
                    <a:lumMod val="60000"/>
                    <a:lumOff val="40000"/>
                  </a:schemeClr>
                </a:solidFill>
              </a:rPr>
              <a:t>ret</a:t>
            </a:r>
            <a:r>
              <a:rPr kumimoji="1" lang="en-US" altLang="ko-Kore-KR" sz="1200">
                <a:solidFill>
                  <a:schemeClr val="bg1">
                    <a:lumMod val="85000"/>
                  </a:schemeClr>
                </a:solidFill>
              </a:rPr>
              <a:t>	</a:t>
            </a:r>
          </a:p>
          <a:p>
            <a:r>
              <a:rPr kumimoji="1" lang="en-US" altLang="ko-Kore-KR" sz="1200" b="1">
                <a:solidFill>
                  <a:schemeClr val="accent6"/>
                </a:solidFill>
              </a:rPr>
              <a:t>P:</a:t>
            </a:r>
          </a:p>
          <a:p>
            <a:r>
              <a:rPr kumimoji="1" lang="en-US" altLang="ko-Kore-KR" sz="1200"/>
              <a:t>            </a:t>
            </a:r>
            <a:r>
              <a:rPr kumimoji="1" lang="en-US" altLang="ko-Kore-KR" sz="1200">
                <a:solidFill>
                  <a:schemeClr val="bg1">
                    <a:lumMod val="85000"/>
                  </a:schemeClr>
                </a:solidFill>
              </a:rPr>
              <a:t>(C)</a:t>
            </a:r>
          </a:p>
          <a:p>
            <a:r>
              <a:rPr kumimoji="1" lang="en-US" altLang="ko-Kore-KR" sz="1200"/>
              <a:t>            </a:t>
            </a:r>
            <a:r>
              <a:rPr kumimoji="1" lang="en-US" altLang="ko-Kore-KR" sz="1200">
                <a:solidFill>
                  <a:schemeClr val="accent5">
                    <a:lumMod val="60000"/>
                    <a:lumOff val="40000"/>
                  </a:schemeClr>
                </a:solidFill>
              </a:rPr>
              <a:t>call</a:t>
            </a:r>
            <a:r>
              <a:rPr kumimoji="1" lang="en-US" altLang="ko-Kore-KR" sz="1200"/>
              <a:t> </a:t>
            </a:r>
            <a:r>
              <a:rPr kumimoji="1" lang="en-US" altLang="ko-Kore-KR" sz="1200">
                <a:solidFill>
                  <a:schemeClr val="accent5"/>
                </a:solidFill>
              </a:rPr>
              <a:t>Q</a:t>
            </a:r>
          </a:p>
          <a:p>
            <a:r>
              <a:rPr kumimoji="1" lang="en-US" altLang="ko-Kore-KR" sz="1200">
                <a:solidFill>
                  <a:schemeClr val="bg1">
                    <a:lumMod val="85000"/>
                  </a:schemeClr>
                </a:solidFill>
              </a:rPr>
              <a:t>            (D)</a:t>
            </a:r>
          </a:p>
          <a:p>
            <a:r>
              <a:rPr kumimoji="1" lang="en-US" altLang="ko-Kore-KR" sz="1200">
                <a:solidFill>
                  <a:schemeClr val="bg1">
                    <a:lumMod val="85000"/>
                  </a:schemeClr>
                </a:solidFill>
              </a:rPr>
              <a:t>            </a:t>
            </a:r>
            <a:r>
              <a:rPr kumimoji="1" lang="en-US" altLang="ko-Kore-KR" sz="1200">
                <a:solidFill>
                  <a:schemeClr val="accent5">
                    <a:lumMod val="60000"/>
                    <a:lumOff val="40000"/>
                  </a:schemeClr>
                </a:solidFill>
              </a:rPr>
              <a:t>ret</a:t>
            </a:r>
            <a:endParaRPr kumimoji="1" lang="en-US" altLang="ko-Kore-KR" sz="1200">
              <a:solidFill>
                <a:schemeClr val="bg1">
                  <a:lumMod val="85000"/>
                </a:schemeClr>
              </a:solidFill>
            </a:endParaRPr>
          </a:p>
          <a:p>
            <a:endParaRPr kumimoji="1" lang="en-US" altLang="ko-Kore-KR" sz="1200">
              <a:solidFill>
                <a:schemeClr val="bg1">
                  <a:lumMod val="85000"/>
                </a:schemeClr>
              </a:solidFill>
            </a:endParaRPr>
          </a:p>
          <a:p>
            <a:r>
              <a:rPr kumimoji="1" lang="en-US" altLang="ko-Kore-KR" sz="1200" b="1">
                <a:solidFill>
                  <a:schemeClr val="accent6"/>
                </a:solidFill>
              </a:rPr>
              <a:t>main:</a:t>
            </a:r>
          </a:p>
          <a:p>
            <a:r>
              <a:rPr kumimoji="1" lang="en-US" altLang="ko-Kore-KR" sz="1200">
                <a:solidFill>
                  <a:schemeClr val="bg1">
                    <a:lumMod val="85000"/>
                  </a:schemeClr>
                </a:solidFill>
              </a:rPr>
              <a:t>            (A)</a:t>
            </a:r>
          </a:p>
          <a:p>
            <a:r>
              <a:rPr kumimoji="1" lang="en-US" altLang="ko-Kore-KR" sz="1200"/>
              <a:t>            </a:t>
            </a:r>
            <a:r>
              <a:rPr kumimoji="1" lang="en-US" altLang="ko-Kore-KR" sz="1200">
                <a:solidFill>
                  <a:schemeClr val="accent5">
                    <a:lumMod val="60000"/>
                    <a:lumOff val="40000"/>
                  </a:schemeClr>
                </a:solidFill>
              </a:rPr>
              <a:t>call</a:t>
            </a:r>
            <a:r>
              <a:rPr kumimoji="1" lang="en-US" altLang="ko-Kore-KR" sz="1200"/>
              <a:t> </a:t>
            </a:r>
            <a:r>
              <a:rPr kumimoji="1" lang="en-US" altLang="ko-Kore-KR" sz="1200">
                <a:solidFill>
                  <a:schemeClr val="accent5"/>
                </a:solidFill>
              </a:rPr>
              <a:t>P</a:t>
            </a:r>
          </a:p>
          <a:p>
            <a:r>
              <a:rPr kumimoji="1" lang="en-US" altLang="ko-Kore-KR" sz="1200">
                <a:solidFill>
                  <a:schemeClr val="bg1">
                    <a:lumMod val="85000"/>
                  </a:schemeClr>
                </a:solidFill>
              </a:rPr>
              <a:t>            (B)</a:t>
            </a:r>
            <a:endParaRPr kumimoji="1" lang="ko-Kore-KR" altLang="en-US" sz="120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B78443E-B077-4545-91DB-A79FFEA481D1}"/>
              </a:ext>
            </a:extLst>
          </p:cNvPr>
          <p:cNvSpPr/>
          <p:nvPr/>
        </p:nvSpPr>
        <p:spPr>
          <a:xfrm>
            <a:off x="8169074" y="3429000"/>
            <a:ext cx="1457011" cy="822623"/>
          </a:xfrm>
          <a:prstGeom prst="rect">
            <a:avLst/>
          </a:prstGeom>
          <a:solidFill>
            <a:srgbClr val="00B0F0">
              <a:alpha val="28431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main</a:t>
            </a:r>
            <a:endParaRPr kumimoji="1" lang="ko-Kore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DB09FBD-541E-324F-B5EB-434408861A7C}"/>
              </a:ext>
            </a:extLst>
          </p:cNvPr>
          <p:cNvSpPr/>
          <p:nvPr/>
        </p:nvSpPr>
        <p:spPr>
          <a:xfrm>
            <a:off x="8169072" y="4251623"/>
            <a:ext cx="1457011" cy="1003665"/>
          </a:xfrm>
          <a:prstGeom prst="rect">
            <a:avLst/>
          </a:prstGeom>
          <a:solidFill>
            <a:schemeClr val="accent5">
              <a:alpha val="28467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P</a:t>
            </a:r>
            <a:endParaRPr kumimoji="1" lang="ko-Kore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E61AE5-CDCD-D340-A13C-6BA51E1310D2}"/>
              </a:ext>
            </a:extLst>
          </p:cNvPr>
          <p:cNvSpPr txBox="1"/>
          <p:nvPr/>
        </p:nvSpPr>
        <p:spPr>
          <a:xfrm>
            <a:off x="1543937" y="4598290"/>
            <a:ext cx="743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/>
              <a:t>0x91</a:t>
            </a:r>
            <a:endParaRPr kumimoji="1" lang="ko-Kore-KR" altLang="en-US" sz="1200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1A1A49CE-B9AF-AF43-AE40-D925B4809685}"/>
              </a:ext>
            </a:extLst>
          </p:cNvPr>
          <p:cNvGrpSpPr/>
          <p:nvPr/>
        </p:nvGrpSpPr>
        <p:grpSpPr>
          <a:xfrm>
            <a:off x="4951902" y="4398285"/>
            <a:ext cx="1388864" cy="400010"/>
            <a:chOff x="810567" y="3406048"/>
            <a:chExt cx="2303899" cy="663551"/>
          </a:xfrm>
        </p:grpSpPr>
        <p:sp>
          <p:nvSpPr>
            <p:cNvPr id="34" name="모서리가 둥근 직사각형 33">
              <a:extLst>
                <a:ext uri="{FF2B5EF4-FFF2-40B4-BE49-F238E27FC236}">
                  <a16:creationId xmlns:a16="http://schemas.microsoft.com/office/drawing/2014/main" id="{D21B63F2-23F4-4A40-AE83-D8FC01C290ED}"/>
                </a:ext>
              </a:extLst>
            </p:cNvPr>
            <p:cNvSpPr/>
            <p:nvPr/>
          </p:nvSpPr>
          <p:spPr>
            <a:xfrm>
              <a:off x="810567" y="3406048"/>
              <a:ext cx="2303899" cy="663551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ore-KR" sz="1200">
                  <a:solidFill>
                    <a:schemeClr val="bg1"/>
                  </a:solidFill>
                </a:rPr>
                <a:t>%rsp   </a:t>
              </a:r>
            </a:p>
            <a:p>
              <a:pPr algn="ctr"/>
              <a:endParaRPr kumimoji="1" lang="ko-Kore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5" name="모서리가 둥근 직사각형 34">
              <a:extLst>
                <a:ext uri="{FF2B5EF4-FFF2-40B4-BE49-F238E27FC236}">
                  <a16:creationId xmlns:a16="http://schemas.microsoft.com/office/drawing/2014/main" id="{75D9A963-1012-D94C-8988-F05D85F6F29C}"/>
                </a:ext>
              </a:extLst>
            </p:cNvPr>
            <p:cNvSpPr/>
            <p:nvPr/>
          </p:nvSpPr>
          <p:spPr>
            <a:xfrm>
              <a:off x="1594336" y="3563432"/>
              <a:ext cx="1366679" cy="413772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/>
                <a:t>0x1231</a:t>
              </a:r>
              <a:endParaRPr kumimoji="1" lang="ko-Kore-KR" altLang="en-US" sz="1200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F8E320DA-8247-DD4D-B180-CDC27A728C11}"/>
              </a:ext>
            </a:extLst>
          </p:cNvPr>
          <p:cNvGrpSpPr/>
          <p:nvPr/>
        </p:nvGrpSpPr>
        <p:grpSpPr>
          <a:xfrm>
            <a:off x="4951902" y="3900617"/>
            <a:ext cx="1388864" cy="400010"/>
            <a:chOff x="810567" y="3406048"/>
            <a:chExt cx="2303899" cy="663551"/>
          </a:xfrm>
        </p:grpSpPr>
        <p:sp>
          <p:nvSpPr>
            <p:cNvPr id="37" name="모서리가 둥근 직사각형 36">
              <a:extLst>
                <a:ext uri="{FF2B5EF4-FFF2-40B4-BE49-F238E27FC236}">
                  <a16:creationId xmlns:a16="http://schemas.microsoft.com/office/drawing/2014/main" id="{1F2F4525-F886-4943-802D-0648FCE2F138}"/>
                </a:ext>
              </a:extLst>
            </p:cNvPr>
            <p:cNvSpPr/>
            <p:nvPr/>
          </p:nvSpPr>
          <p:spPr>
            <a:xfrm>
              <a:off x="810567" y="3406048"/>
              <a:ext cx="2303899" cy="663551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ore-KR" sz="1200">
                  <a:solidFill>
                    <a:schemeClr val="bg1"/>
                  </a:solidFill>
                </a:rPr>
                <a:t>%rip   </a:t>
              </a:r>
            </a:p>
            <a:p>
              <a:pPr algn="ctr"/>
              <a:endParaRPr kumimoji="1" lang="ko-Kore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8" name="모서리가 둥근 직사각형 37">
              <a:extLst>
                <a:ext uri="{FF2B5EF4-FFF2-40B4-BE49-F238E27FC236}">
                  <a16:creationId xmlns:a16="http://schemas.microsoft.com/office/drawing/2014/main" id="{58FBAF21-F2CD-594F-B70B-A3A55F274575}"/>
                </a:ext>
              </a:extLst>
            </p:cNvPr>
            <p:cNvSpPr/>
            <p:nvPr/>
          </p:nvSpPr>
          <p:spPr>
            <a:xfrm>
              <a:off x="1594336" y="3563432"/>
              <a:ext cx="1366679" cy="413772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/>
                <a:t>0x72</a:t>
              </a:r>
              <a:endParaRPr kumimoji="1" lang="ko-Kore-KR" altLang="en-US" sz="1200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532D87AB-1601-EC43-AB77-0530643E6448}"/>
              </a:ext>
            </a:extLst>
          </p:cNvPr>
          <p:cNvSpPr txBox="1"/>
          <p:nvPr/>
        </p:nvSpPr>
        <p:spPr>
          <a:xfrm>
            <a:off x="1543937" y="4416704"/>
            <a:ext cx="743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/>
              <a:t>0x8B</a:t>
            </a:r>
            <a:endParaRPr kumimoji="1" lang="ko-Kore-KR" altLang="en-US" sz="120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C726DCF-2EC0-D14C-AC3B-9169F637D258}"/>
              </a:ext>
            </a:extLst>
          </p:cNvPr>
          <p:cNvSpPr txBox="1"/>
          <p:nvPr/>
        </p:nvSpPr>
        <p:spPr>
          <a:xfrm>
            <a:off x="1543937" y="3695469"/>
            <a:ext cx="743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/>
              <a:t>0x72</a:t>
            </a:r>
            <a:endParaRPr kumimoji="1" lang="ko-Kore-KR" altLang="en-US" sz="1200"/>
          </a:p>
        </p:txBody>
      </p:sp>
      <p:sp>
        <p:nvSpPr>
          <p:cNvPr id="41" name="오른쪽 화살표[R] 40">
            <a:extLst>
              <a:ext uri="{FF2B5EF4-FFF2-40B4-BE49-F238E27FC236}">
                <a16:creationId xmlns:a16="http://schemas.microsoft.com/office/drawing/2014/main" id="{FE212AF2-0E5A-A14D-9341-89C09C3833D3}"/>
              </a:ext>
            </a:extLst>
          </p:cNvPr>
          <p:cNvSpPr/>
          <p:nvPr/>
        </p:nvSpPr>
        <p:spPr>
          <a:xfrm rot="10800000">
            <a:off x="2976035" y="4472076"/>
            <a:ext cx="225631" cy="16625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C8D0A65-AC68-5341-AFE8-1212BCFA6982}"/>
              </a:ext>
            </a:extLst>
          </p:cNvPr>
          <p:cNvSpPr txBox="1"/>
          <p:nvPr/>
        </p:nvSpPr>
        <p:spPr>
          <a:xfrm>
            <a:off x="7622407" y="4778643"/>
            <a:ext cx="743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/>
              <a:t>0x1239</a:t>
            </a:r>
            <a:endParaRPr kumimoji="1" lang="ko-Kore-KR" altLang="en-US" sz="12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27D1ED2-1319-A641-A8E1-A45F5330DF23}"/>
              </a:ext>
            </a:extLst>
          </p:cNvPr>
          <p:cNvSpPr txBox="1"/>
          <p:nvPr/>
        </p:nvSpPr>
        <p:spPr>
          <a:xfrm>
            <a:off x="7622407" y="5055642"/>
            <a:ext cx="743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/>
              <a:t>0x1231</a:t>
            </a:r>
            <a:endParaRPr kumimoji="1" lang="ko-Kore-KR" altLang="en-US" sz="120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668EF41-CAAF-8249-8D06-0B53BD086ED7}"/>
              </a:ext>
            </a:extLst>
          </p:cNvPr>
          <p:cNvSpPr/>
          <p:nvPr/>
        </p:nvSpPr>
        <p:spPr>
          <a:xfrm>
            <a:off x="8219194" y="4917142"/>
            <a:ext cx="1356765" cy="276999"/>
          </a:xfrm>
          <a:prstGeom prst="rect">
            <a:avLst/>
          </a:prstGeom>
          <a:solidFill>
            <a:schemeClr val="accent1">
              <a:alpha val="27858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50">
                <a:solidFill>
                  <a:schemeClr val="bg1"/>
                </a:solidFill>
              </a:rPr>
              <a:t>Return address(0x91)</a:t>
            </a:r>
            <a:endParaRPr kumimoji="1" lang="ko-Kore-KR" altLang="en-US" sz="105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C371B0-6966-4D4D-B832-8F769F0B9EF0}"/>
              </a:ext>
            </a:extLst>
          </p:cNvPr>
          <p:cNvSpPr txBox="1"/>
          <p:nvPr/>
        </p:nvSpPr>
        <p:spPr>
          <a:xfrm>
            <a:off x="3201666" y="4339759"/>
            <a:ext cx="11933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50"/>
              <a:t>1. </a:t>
            </a:r>
            <a:r>
              <a:rPr kumimoji="1" lang="en-US" altLang="ko-Kore-KR" sz="1050" b="1"/>
              <a:t>Push</a:t>
            </a:r>
            <a:r>
              <a:rPr kumimoji="1" lang="en-US" altLang="ko-Kore-KR" sz="1050"/>
              <a:t> RIP</a:t>
            </a:r>
          </a:p>
          <a:p>
            <a:r>
              <a:rPr kumimoji="1" lang="en-US" altLang="ko-Kore-KR" sz="1050"/>
              <a:t>2. </a:t>
            </a:r>
            <a:r>
              <a:rPr kumimoji="1" lang="en-US" altLang="ko-Kore-KR" sz="1050" b="1"/>
              <a:t>Jump</a:t>
            </a:r>
            <a:r>
              <a:rPr kumimoji="1" lang="en-US" altLang="ko-Kore-KR" sz="1050"/>
              <a:t> operand</a:t>
            </a:r>
            <a:endParaRPr kumimoji="1" lang="ko-Kore-KR" altLang="en-US" sz="105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997D0CC-72FC-1C41-9E7D-CB8FF8E28A74}"/>
              </a:ext>
            </a:extLst>
          </p:cNvPr>
          <p:cNvSpPr txBox="1"/>
          <p:nvPr/>
        </p:nvSpPr>
        <p:spPr>
          <a:xfrm>
            <a:off x="1543937" y="3856993"/>
            <a:ext cx="743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/>
              <a:t>0x7A</a:t>
            </a:r>
            <a:endParaRPr kumimoji="1" lang="ko-Kore-KR" altLang="en-US" sz="12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EAA8FDD-204A-4046-95A2-FABC3A1BAD4B}"/>
              </a:ext>
            </a:extLst>
          </p:cNvPr>
          <p:cNvSpPr txBox="1"/>
          <p:nvPr/>
        </p:nvSpPr>
        <p:spPr>
          <a:xfrm>
            <a:off x="1543937" y="4806458"/>
            <a:ext cx="743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/>
              <a:t>0x99</a:t>
            </a:r>
            <a:endParaRPr kumimoji="1" lang="ko-Kore-KR" altLang="en-US" sz="120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71ED0DA-D168-7943-9996-C8DEBAD14AB2}"/>
              </a:ext>
            </a:extLst>
          </p:cNvPr>
          <p:cNvSpPr/>
          <p:nvPr/>
        </p:nvSpPr>
        <p:spPr>
          <a:xfrm>
            <a:off x="3964175" y="6306918"/>
            <a:ext cx="4030021" cy="4630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>
                <a:solidFill>
                  <a:srgbClr val="FF0000"/>
                </a:solidFill>
              </a:rPr>
              <a:t>► </a:t>
            </a:r>
            <a:r>
              <a:rPr kumimoji="1" lang="en-US" altLang="ko-KR" b="1">
                <a:solidFill>
                  <a:srgbClr val="FF0000"/>
                </a:solidFill>
              </a:rPr>
              <a:t> </a:t>
            </a:r>
            <a:r>
              <a:rPr lang="en-US" altLang="ko-KR">
                <a:solidFill>
                  <a:srgbClr val="FF0000"/>
                </a:solidFill>
              </a:rPr>
              <a:t>A call can be either direct or indirect</a:t>
            </a:r>
            <a:endParaRPr lang="en" altLang="ko-Kore-KR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BAF3EF4-8F81-5D45-9B28-111EB590B3BD}"/>
              </a:ext>
            </a:extLst>
          </p:cNvPr>
          <p:cNvSpPr txBox="1"/>
          <p:nvPr/>
        </p:nvSpPr>
        <p:spPr>
          <a:xfrm>
            <a:off x="1013424" y="1223044"/>
            <a:ext cx="10821224" cy="2542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/>
              <a:t>•</a:t>
            </a:r>
            <a:r>
              <a:rPr kumimoji="1" lang="ko-KR" altLang="en-US"/>
              <a:t> </a:t>
            </a:r>
            <a:r>
              <a:rPr kumimoji="1" lang="en-US" altLang="ko-KR"/>
              <a:t>The Run-Time Stack</a:t>
            </a:r>
          </a:p>
          <a:p>
            <a:pPr>
              <a:lnSpc>
                <a:spcPct val="150000"/>
              </a:lnSpc>
            </a:pPr>
            <a:r>
              <a:rPr kumimoji="1" lang="ko-KR" altLang="en-US"/>
              <a:t>   </a:t>
            </a:r>
            <a:r>
              <a:rPr kumimoji="1" lang="en" altLang="ko-KR"/>
              <a:t>- </a:t>
            </a:r>
            <a:r>
              <a:rPr lang="en" altLang="ko-Kore-KR"/>
              <a:t>A key feature of the procedure-calling mechanism of C : stack data structure(LIFO)</a:t>
            </a:r>
          </a:p>
          <a:p>
            <a:pPr>
              <a:lnSpc>
                <a:spcPct val="150000"/>
              </a:lnSpc>
            </a:pPr>
            <a:r>
              <a:rPr lang="ko-KR" altLang="en-US"/>
              <a:t>  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As P calls Q, </a:t>
            </a:r>
            <a:r>
              <a:rPr lang="en-US" altLang="ko-KR">
                <a:solidFill>
                  <a:srgbClr val="7030A0"/>
                </a:solidFill>
              </a:rPr>
              <a:t>control</a:t>
            </a:r>
            <a:r>
              <a:rPr lang="en-US" altLang="ko-KR"/>
              <a:t> and </a:t>
            </a:r>
            <a:r>
              <a:rPr lang="en-US" altLang="ko-KR">
                <a:solidFill>
                  <a:schemeClr val="accent6">
                    <a:lumMod val="50000"/>
                  </a:schemeClr>
                </a:solidFill>
              </a:rPr>
              <a:t>data information </a:t>
            </a:r>
            <a:r>
              <a:rPr lang="en-US" altLang="ko-KR"/>
              <a:t>are added to the end of the stack</a:t>
            </a:r>
          </a:p>
          <a:p>
            <a:pPr>
              <a:lnSpc>
                <a:spcPct val="150000"/>
              </a:lnSpc>
            </a:pPr>
            <a:r>
              <a:rPr lang="en-US" altLang="ko-Kore-KR"/>
              <a:t>      ￮ control transfer</a:t>
            </a:r>
          </a:p>
          <a:p>
            <a:pPr>
              <a:lnSpc>
                <a:spcPct val="150000"/>
              </a:lnSpc>
            </a:pPr>
            <a:r>
              <a:rPr lang="en-US" altLang="ko-Kore-KR"/>
              <a:t>      ￮ data transfer</a:t>
            </a:r>
            <a:endParaRPr lang="en" altLang="ko-Kore-KR"/>
          </a:p>
          <a:p>
            <a:pPr>
              <a:lnSpc>
                <a:spcPct val="150000"/>
              </a:lnSpc>
            </a:pPr>
            <a:endParaRPr kumimoji="1" lang="en-US" altLang="ko-KR" b="1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1C69319-66F3-FA40-83B8-421E649893F0}"/>
              </a:ext>
            </a:extLst>
          </p:cNvPr>
          <p:cNvSpPr txBox="1"/>
          <p:nvPr/>
        </p:nvSpPr>
        <p:spPr>
          <a:xfrm>
            <a:off x="4649222" y="89417"/>
            <a:ext cx="2893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3.7.2 Control Transfer</a:t>
            </a:r>
            <a:endParaRPr kumimoji="1" lang="ko-Kore-KR" altLang="en-US" sz="2400"/>
          </a:p>
        </p:txBody>
      </p:sp>
    </p:spTree>
    <p:extLst>
      <p:ext uri="{BB962C8B-B14F-4D97-AF65-F5344CB8AC3E}">
        <p14:creationId xmlns:p14="http://schemas.microsoft.com/office/powerpoint/2010/main" val="1269559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B78443E-B077-4545-91DB-A79FFEA481D1}"/>
              </a:ext>
            </a:extLst>
          </p:cNvPr>
          <p:cNvSpPr/>
          <p:nvPr/>
        </p:nvSpPr>
        <p:spPr>
          <a:xfrm>
            <a:off x="8169074" y="3429000"/>
            <a:ext cx="1457011" cy="822623"/>
          </a:xfrm>
          <a:prstGeom prst="rect">
            <a:avLst/>
          </a:prstGeom>
          <a:solidFill>
            <a:srgbClr val="00B0F0">
              <a:alpha val="28431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main</a:t>
            </a:r>
            <a:endParaRPr kumimoji="1" lang="ko-Kore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DB09FBD-541E-324F-B5EB-434408861A7C}"/>
              </a:ext>
            </a:extLst>
          </p:cNvPr>
          <p:cNvSpPr/>
          <p:nvPr/>
        </p:nvSpPr>
        <p:spPr>
          <a:xfrm>
            <a:off x="8169072" y="4251623"/>
            <a:ext cx="1457011" cy="1003665"/>
          </a:xfrm>
          <a:prstGeom prst="rect">
            <a:avLst/>
          </a:prstGeom>
          <a:solidFill>
            <a:schemeClr val="accent5">
              <a:alpha val="28467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P</a:t>
            </a:r>
            <a:endParaRPr kumimoji="1" lang="ko-Kore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E61AE5-CDCD-D340-A13C-6BA51E1310D2}"/>
              </a:ext>
            </a:extLst>
          </p:cNvPr>
          <p:cNvSpPr txBox="1"/>
          <p:nvPr/>
        </p:nvSpPr>
        <p:spPr>
          <a:xfrm>
            <a:off x="1543937" y="4598290"/>
            <a:ext cx="743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/>
              <a:t>0x91</a:t>
            </a:r>
            <a:endParaRPr kumimoji="1" lang="ko-Kore-KR" altLang="en-US" sz="12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FF8CC8D-476C-1346-8013-3E3669244BDA}"/>
              </a:ext>
            </a:extLst>
          </p:cNvPr>
          <p:cNvSpPr txBox="1"/>
          <p:nvPr/>
        </p:nvSpPr>
        <p:spPr>
          <a:xfrm>
            <a:off x="2008231" y="3498915"/>
            <a:ext cx="1115367" cy="24929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ore-KR" sz="1200" b="1">
                <a:solidFill>
                  <a:schemeClr val="accent6"/>
                </a:solidFill>
              </a:rPr>
              <a:t>Q:</a:t>
            </a:r>
          </a:p>
          <a:p>
            <a:r>
              <a:rPr kumimoji="1" lang="en-US" altLang="ko-Kore-KR" sz="1200">
                <a:solidFill>
                  <a:schemeClr val="bg1">
                    <a:lumMod val="85000"/>
                  </a:schemeClr>
                </a:solidFill>
              </a:rPr>
              <a:t>            (E)</a:t>
            </a:r>
          </a:p>
          <a:p>
            <a:r>
              <a:rPr kumimoji="1" lang="en-US" altLang="ko-Kore-KR" sz="1200">
                <a:solidFill>
                  <a:schemeClr val="bg1">
                    <a:lumMod val="85000"/>
                  </a:schemeClr>
                </a:solidFill>
              </a:rPr>
              <a:t>            </a:t>
            </a:r>
            <a:r>
              <a:rPr kumimoji="1" lang="en-US" altLang="ko-Kore-KR" sz="1200">
                <a:solidFill>
                  <a:schemeClr val="accent5">
                    <a:lumMod val="60000"/>
                    <a:lumOff val="40000"/>
                  </a:schemeClr>
                </a:solidFill>
              </a:rPr>
              <a:t>ret</a:t>
            </a:r>
            <a:r>
              <a:rPr kumimoji="1" lang="en-US" altLang="ko-Kore-KR" sz="1200">
                <a:solidFill>
                  <a:schemeClr val="bg1">
                    <a:lumMod val="85000"/>
                  </a:schemeClr>
                </a:solidFill>
              </a:rPr>
              <a:t>	</a:t>
            </a:r>
          </a:p>
          <a:p>
            <a:r>
              <a:rPr kumimoji="1" lang="en-US" altLang="ko-Kore-KR" sz="1200" b="1">
                <a:solidFill>
                  <a:schemeClr val="accent6"/>
                </a:solidFill>
              </a:rPr>
              <a:t>P:</a:t>
            </a:r>
          </a:p>
          <a:p>
            <a:r>
              <a:rPr kumimoji="1" lang="en-US" altLang="ko-Kore-KR" sz="1200"/>
              <a:t>            </a:t>
            </a:r>
            <a:r>
              <a:rPr kumimoji="1" lang="en-US" altLang="ko-Kore-KR" sz="1200">
                <a:solidFill>
                  <a:schemeClr val="bg1">
                    <a:lumMod val="85000"/>
                  </a:schemeClr>
                </a:solidFill>
              </a:rPr>
              <a:t>(C)</a:t>
            </a:r>
          </a:p>
          <a:p>
            <a:r>
              <a:rPr kumimoji="1" lang="en-US" altLang="ko-Kore-KR" sz="1200"/>
              <a:t>            </a:t>
            </a:r>
            <a:r>
              <a:rPr kumimoji="1" lang="en-US" altLang="ko-Kore-KR" sz="1200">
                <a:solidFill>
                  <a:schemeClr val="accent5">
                    <a:lumMod val="60000"/>
                    <a:lumOff val="40000"/>
                  </a:schemeClr>
                </a:solidFill>
              </a:rPr>
              <a:t>call</a:t>
            </a:r>
            <a:r>
              <a:rPr kumimoji="1" lang="en-US" altLang="ko-Kore-KR" sz="1200"/>
              <a:t> </a:t>
            </a:r>
            <a:r>
              <a:rPr kumimoji="1" lang="en-US" altLang="ko-Kore-KR" sz="1200">
                <a:solidFill>
                  <a:schemeClr val="accent5"/>
                </a:solidFill>
              </a:rPr>
              <a:t>Q</a:t>
            </a:r>
          </a:p>
          <a:p>
            <a:r>
              <a:rPr kumimoji="1" lang="en-US" altLang="ko-Kore-KR" sz="1200">
                <a:solidFill>
                  <a:schemeClr val="bg1">
                    <a:lumMod val="85000"/>
                  </a:schemeClr>
                </a:solidFill>
              </a:rPr>
              <a:t>            (D)</a:t>
            </a:r>
          </a:p>
          <a:p>
            <a:r>
              <a:rPr kumimoji="1" lang="en-US" altLang="ko-Kore-KR" sz="1200">
                <a:solidFill>
                  <a:schemeClr val="bg1">
                    <a:lumMod val="85000"/>
                  </a:schemeClr>
                </a:solidFill>
              </a:rPr>
              <a:t>            </a:t>
            </a:r>
            <a:r>
              <a:rPr kumimoji="1" lang="en-US" altLang="ko-Kore-KR" sz="1200">
                <a:solidFill>
                  <a:schemeClr val="accent5">
                    <a:lumMod val="60000"/>
                    <a:lumOff val="40000"/>
                  </a:schemeClr>
                </a:solidFill>
              </a:rPr>
              <a:t>ret</a:t>
            </a:r>
            <a:endParaRPr kumimoji="1" lang="en-US" altLang="ko-Kore-KR" sz="1200">
              <a:solidFill>
                <a:schemeClr val="bg1">
                  <a:lumMod val="85000"/>
                </a:schemeClr>
              </a:solidFill>
            </a:endParaRPr>
          </a:p>
          <a:p>
            <a:endParaRPr kumimoji="1" lang="en-US" altLang="ko-Kore-KR" sz="1200">
              <a:solidFill>
                <a:schemeClr val="bg1">
                  <a:lumMod val="85000"/>
                </a:schemeClr>
              </a:solidFill>
            </a:endParaRPr>
          </a:p>
          <a:p>
            <a:r>
              <a:rPr kumimoji="1" lang="en-US" altLang="ko-Kore-KR" sz="1200" b="1">
                <a:solidFill>
                  <a:schemeClr val="accent6"/>
                </a:solidFill>
              </a:rPr>
              <a:t>main:</a:t>
            </a:r>
          </a:p>
          <a:p>
            <a:r>
              <a:rPr kumimoji="1" lang="en-US" altLang="ko-Kore-KR" sz="1200">
                <a:solidFill>
                  <a:schemeClr val="bg1">
                    <a:lumMod val="85000"/>
                  </a:schemeClr>
                </a:solidFill>
              </a:rPr>
              <a:t>            (A)</a:t>
            </a:r>
          </a:p>
          <a:p>
            <a:r>
              <a:rPr kumimoji="1" lang="en-US" altLang="ko-Kore-KR" sz="1200"/>
              <a:t>            </a:t>
            </a:r>
            <a:r>
              <a:rPr kumimoji="1" lang="en-US" altLang="ko-Kore-KR" sz="1200">
                <a:solidFill>
                  <a:schemeClr val="accent5">
                    <a:lumMod val="60000"/>
                    <a:lumOff val="40000"/>
                  </a:schemeClr>
                </a:solidFill>
              </a:rPr>
              <a:t>call</a:t>
            </a:r>
            <a:r>
              <a:rPr kumimoji="1" lang="en-US" altLang="ko-Kore-KR" sz="1200"/>
              <a:t> </a:t>
            </a:r>
            <a:r>
              <a:rPr kumimoji="1" lang="en-US" altLang="ko-Kore-KR" sz="1200">
                <a:solidFill>
                  <a:schemeClr val="accent5"/>
                </a:solidFill>
              </a:rPr>
              <a:t>P</a:t>
            </a:r>
          </a:p>
          <a:p>
            <a:r>
              <a:rPr kumimoji="1" lang="en-US" altLang="ko-Kore-KR" sz="1200">
                <a:solidFill>
                  <a:schemeClr val="bg1">
                    <a:lumMod val="85000"/>
                  </a:schemeClr>
                </a:solidFill>
              </a:rPr>
              <a:t>            (B)</a:t>
            </a:r>
            <a:endParaRPr kumimoji="1" lang="ko-Kore-KR" altLang="en-US" sz="120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1A1A49CE-B9AF-AF43-AE40-D925B4809685}"/>
              </a:ext>
            </a:extLst>
          </p:cNvPr>
          <p:cNvGrpSpPr/>
          <p:nvPr/>
        </p:nvGrpSpPr>
        <p:grpSpPr>
          <a:xfrm>
            <a:off x="4951902" y="4398285"/>
            <a:ext cx="1388864" cy="400010"/>
            <a:chOff x="810567" y="3406048"/>
            <a:chExt cx="2303899" cy="663551"/>
          </a:xfrm>
        </p:grpSpPr>
        <p:sp>
          <p:nvSpPr>
            <p:cNvPr id="34" name="모서리가 둥근 직사각형 33">
              <a:extLst>
                <a:ext uri="{FF2B5EF4-FFF2-40B4-BE49-F238E27FC236}">
                  <a16:creationId xmlns:a16="http://schemas.microsoft.com/office/drawing/2014/main" id="{D21B63F2-23F4-4A40-AE83-D8FC01C290ED}"/>
                </a:ext>
              </a:extLst>
            </p:cNvPr>
            <p:cNvSpPr/>
            <p:nvPr/>
          </p:nvSpPr>
          <p:spPr>
            <a:xfrm>
              <a:off x="810567" y="3406048"/>
              <a:ext cx="2303899" cy="663551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ore-KR" sz="1200">
                  <a:solidFill>
                    <a:schemeClr val="bg1"/>
                  </a:solidFill>
                </a:rPr>
                <a:t>%rsp   </a:t>
              </a:r>
            </a:p>
            <a:p>
              <a:pPr algn="ctr"/>
              <a:endParaRPr kumimoji="1" lang="ko-Kore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5" name="모서리가 둥근 직사각형 34">
              <a:extLst>
                <a:ext uri="{FF2B5EF4-FFF2-40B4-BE49-F238E27FC236}">
                  <a16:creationId xmlns:a16="http://schemas.microsoft.com/office/drawing/2014/main" id="{75D9A963-1012-D94C-8988-F05D85F6F29C}"/>
                </a:ext>
              </a:extLst>
            </p:cNvPr>
            <p:cNvSpPr/>
            <p:nvPr/>
          </p:nvSpPr>
          <p:spPr>
            <a:xfrm>
              <a:off x="1594336" y="3563432"/>
              <a:ext cx="1366679" cy="413772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/>
                <a:t>0x12</a:t>
              </a:r>
              <a:r>
                <a:rPr kumimoji="1" lang="en-US" altLang="ko-KR" sz="1200"/>
                <a:t>2A</a:t>
              </a:r>
              <a:endParaRPr kumimoji="1" lang="ko-Kore-KR" altLang="en-US" sz="1200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F8E320DA-8247-DD4D-B180-CDC27A728C11}"/>
              </a:ext>
            </a:extLst>
          </p:cNvPr>
          <p:cNvGrpSpPr/>
          <p:nvPr/>
        </p:nvGrpSpPr>
        <p:grpSpPr>
          <a:xfrm>
            <a:off x="4951902" y="3900617"/>
            <a:ext cx="1388864" cy="400010"/>
            <a:chOff x="810567" y="3406048"/>
            <a:chExt cx="2303899" cy="663551"/>
          </a:xfrm>
        </p:grpSpPr>
        <p:sp>
          <p:nvSpPr>
            <p:cNvPr id="37" name="모서리가 둥근 직사각형 36">
              <a:extLst>
                <a:ext uri="{FF2B5EF4-FFF2-40B4-BE49-F238E27FC236}">
                  <a16:creationId xmlns:a16="http://schemas.microsoft.com/office/drawing/2014/main" id="{1F2F4525-F886-4943-802D-0648FCE2F138}"/>
                </a:ext>
              </a:extLst>
            </p:cNvPr>
            <p:cNvSpPr/>
            <p:nvPr/>
          </p:nvSpPr>
          <p:spPr>
            <a:xfrm>
              <a:off x="810567" y="3406048"/>
              <a:ext cx="2303899" cy="663551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ore-KR" sz="1200">
                  <a:solidFill>
                    <a:schemeClr val="bg1"/>
                  </a:solidFill>
                </a:rPr>
                <a:t>%rip   </a:t>
              </a:r>
            </a:p>
            <a:p>
              <a:pPr algn="ctr"/>
              <a:endParaRPr kumimoji="1" lang="ko-Kore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8" name="모서리가 둥근 직사각형 37">
              <a:extLst>
                <a:ext uri="{FF2B5EF4-FFF2-40B4-BE49-F238E27FC236}">
                  <a16:creationId xmlns:a16="http://schemas.microsoft.com/office/drawing/2014/main" id="{58FBAF21-F2CD-594F-B70B-A3A55F274575}"/>
                </a:ext>
              </a:extLst>
            </p:cNvPr>
            <p:cNvSpPr/>
            <p:nvPr/>
          </p:nvSpPr>
          <p:spPr>
            <a:xfrm>
              <a:off x="1594336" y="3563432"/>
              <a:ext cx="1366679" cy="413772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/>
                <a:t>0x7A</a:t>
              </a:r>
              <a:endParaRPr kumimoji="1" lang="ko-Kore-KR" altLang="en-US" sz="1200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532D87AB-1601-EC43-AB77-0530643E6448}"/>
              </a:ext>
            </a:extLst>
          </p:cNvPr>
          <p:cNvSpPr txBox="1"/>
          <p:nvPr/>
        </p:nvSpPr>
        <p:spPr>
          <a:xfrm>
            <a:off x="1543937" y="4416704"/>
            <a:ext cx="743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/>
              <a:t>0x8B</a:t>
            </a:r>
            <a:endParaRPr kumimoji="1" lang="ko-Kore-KR" altLang="en-US" sz="120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C726DCF-2EC0-D14C-AC3B-9169F637D258}"/>
              </a:ext>
            </a:extLst>
          </p:cNvPr>
          <p:cNvSpPr txBox="1"/>
          <p:nvPr/>
        </p:nvSpPr>
        <p:spPr>
          <a:xfrm>
            <a:off x="1543937" y="3695469"/>
            <a:ext cx="743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/>
              <a:t>0x72</a:t>
            </a:r>
            <a:endParaRPr kumimoji="1" lang="ko-Kore-KR" altLang="en-US" sz="1200"/>
          </a:p>
        </p:txBody>
      </p:sp>
      <p:sp>
        <p:nvSpPr>
          <p:cNvPr id="41" name="오른쪽 화살표[R] 40">
            <a:extLst>
              <a:ext uri="{FF2B5EF4-FFF2-40B4-BE49-F238E27FC236}">
                <a16:creationId xmlns:a16="http://schemas.microsoft.com/office/drawing/2014/main" id="{FE212AF2-0E5A-A14D-9341-89C09C3833D3}"/>
              </a:ext>
            </a:extLst>
          </p:cNvPr>
          <p:cNvSpPr/>
          <p:nvPr/>
        </p:nvSpPr>
        <p:spPr>
          <a:xfrm rot="10800000">
            <a:off x="2976035" y="3734363"/>
            <a:ext cx="225631" cy="16625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C8D0A65-AC68-5341-AFE8-1212BCFA6982}"/>
              </a:ext>
            </a:extLst>
          </p:cNvPr>
          <p:cNvSpPr txBox="1"/>
          <p:nvPr/>
        </p:nvSpPr>
        <p:spPr>
          <a:xfrm>
            <a:off x="7622407" y="4778643"/>
            <a:ext cx="743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/>
              <a:t>0x1239</a:t>
            </a:r>
            <a:endParaRPr kumimoji="1" lang="ko-Kore-KR" altLang="en-US" sz="12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27D1ED2-1319-A641-A8E1-A45F5330DF23}"/>
              </a:ext>
            </a:extLst>
          </p:cNvPr>
          <p:cNvSpPr txBox="1"/>
          <p:nvPr/>
        </p:nvSpPr>
        <p:spPr>
          <a:xfrm>
            <a:off x="7622407" y="5055642"/>
            <a:ext cx="743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/>
              <a:t>0x1231</a:t>
            </a:r>
            <a:endParaRPr kumimoji="1" lang="ko-Kore-KR" altLang="en-US" sz="120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668EF41-CAAF-8249-8D06-0B53BD086ED7}"/>
              </a:ext>
            </a:extLst>
          </p:cNvPr>
          <p:cNvSpPr/>
          <p:nvPr/>
        </p:nvSpPr>
        <p:spPr>
          <a:xfrm>
            <a:off x="8219194" y="4917142"/>
            <a:ext cx="1356765" cy="276999"/>
          </a:xfrm>
          <a:prstGeom prst="rect">
            <a:avLst/>
          </a:prstGeom>
          <a:solidFill>
            <a:schemeClr val="accent1">
              <a:alpha val="27858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50">
                <a:solidFill>
                  <a:schemeClr val="bg1"/>
                </a:solidFill>
              </a:rPr>
              <a:t>Return address(0x91)</a:t>
            </a:r>
            <a:endParaRPr kumimoji="1" lang="ko-Kore-KR" altLang="en-US" sz="105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0950975-9E38-0C40-B93D-47A131D864EE}"/>
              </a:ext>
            </a:extLst>
          </p:cNvPr>
          <p:cNvSpPr txBox="1"/>
          <p:nvPr/>
        </p:nvSpPr>
        <p:spPr>
          <a:xfrm>
            <a:off x="1543937" y="3856993"/>
            <a:ext cx="743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/>
              <a:t>0x7A</a:t>
            </a:r>
            <a:endParaRPr kumimoji="1" lang="ko-Kore-KR" altLang="en-US" sz="120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98F5572-5887-E04F-B96C-26B0DE604EB9}"/>
              </a:ext>
            </a:extLst>
          </p:cNvPr>
          <p:cNvSpPr/>
          <p:nvPr/>
        </p:nvSpPr>
        <p:spPr>
          <a:xfrm>
            <a:off x="8169073" y="5255288"/>
            <a:ext cx="1457011" cy="892334"/>
          </a:xfrm>
          <a:prstGeom prst="rect">
            <a:avLst/>
          </a:prstGeom>
          <a:solidFill>
            <a:schemeClr val="accent1">
              <a:alpha val="2798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Q</a:t>
            </a:r>
            <a:endParaRPr kumimoji="1" lang="ko-Kore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F6AC579-C75C-1345-AE03-00D468152141}"/>
              </a:ext>
            </a:extLst>
          </p:cNvPr>
          <p:cNvSpPr txBox="1"/>
          <p:nvPr/>
        </p:nvSpPr>
        <p:spPr>
          <a:xfrm>
            <a:off x="1543937" y="4806458"/>
            <a:ext cx="743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/>
              <a:t>0x99</a:t>
            </a:r>
            <a:endParaRPr kumimoji="1" lang="ko-Kore-KR" altLang="en-US" sz="12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2C33527-9862-CA48-B5E3-C29BBCE7182B}"/>
              </a:ext>
            </a:extLst>
          </p:cNvPr>
          <p:cNvSpPr txBox="1"/>
          <p:nvPr/>
        </p:nvSpPr>
        <p:spPr>
          <a:xfrm>
            <a:off x="7622407" y="5981954"/>
            <a:ext cx="743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/>
              <a:t>0x12</a:t>
            </a:r>
            <a:r>
              <a:rPr kumimoji="1" lang="en-US" altLang="ko-KR" sz="1200"/>
              <a:t>2A</a:t>
            </a:r>
            <a:endParaRPr kumimoji="1" lang="ko-Kore-KR" altLang="en-US" sz="12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0AEF183-0B19-7A4B-B820-24E6B1E34087}"/>
              </a:ext>
            </a:extLst>
          </p:cNvPr>
          <p:cNvSpPr txBox="1"/>
          <p:nvPr/>
        </p:nvSpPr>
        <p:spPr>
          <a:xfrm>
            <a:off x="1013424" y="1223044"/>
            <a:ext cx="10821224" cy="2542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/>
              <a:t>•</a:t>
            </a:r>
            <a:r>
              <a:rPr kumimoji="1" lang="ko-KR" altLang="en-US"/>
              <a:t> </a:t>
            </a:r>
            <a:r>
              <a:rPr kumimoji="1" lang="en-US" altLang="ko-KR"/>
              <a:t>The Run-Time Stack</a:t>
            </a:r>
          </a:p>
          <a:p>
            <a:pPr>
              <a:lnSpc>
                <a:spcPct val="150000"/>
              </a:lnSpc>
            </a:pPr>
            <a:r>
              <a:rPr kumimoji="1" lang="ko-KR" altLang="en-US"/>
              <a:t>   </a:t>
            </a:r>
            <a:r>
              <a:rPr kumimoji="1" lang="en" altLang="ko-KR"/>
              <a:t>- </a:t>
            </a:r>
            <a:r>
              <a:rPr lang="en" altLang="ko-Kore-KR"/>
              <a:t>A key feature of the procedure-calling mechanism of C : stack data structure(LIFO)</a:t>
            </a:r>
          </a:p>
          <a:p>
            <a:pPr>
              <a:lnSpc>
                <a:spcPct val="150000"/>
              </a:lnSpc>
            </a:pPr>
            <a:r>
              <a:rPr lang="ko-KR" altLang="en-US"/>
              <a:t>  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As P calls Q, </a:t>
            </a:r>
            <a:r>
              <a:rPr lang="en-US" altLang="ko-KR">
                <a:solidFill>
                  <a:srgbClr val="7030A0"/>
                </a:solidFill>
              </a:rPr>
              <a:t>control</a:t>
            </a:r>
            <a:r>
              <a:rPr lang="en-US" altLang="ko-KR"/>
              <a:t> and </a:t>
            </a:r>
            <a:r>
              <a:rPr lang="en-US" altLang="ko-KR">
                <a:solidFill>
                  <a:schemeClr val="accent6">
                    <a:lumMod val="50000"/>
                  </a:schemeClr>
                </a:solidFill>
              </a:rPr>
              <a:t>data information </a:t>
            </a:r>
            <a:r>
              <a:rPr lang="en-US" altLang="ko-KR"/>
              <a:t>are added to the end of the stack</a:t>
            </a:r>
          </a:p>
          <a:p>
            <a:pPr>
              <a:lnSpc>
                <a:spcPct val="150000"/>
              </a:lnSpc>
            </a:pPr>
            <a:r>
              <a:rPr lang="en-US" altLang="ko-Kore-KR"/>
              <a:t>      ￮ </a:t>
            </a:r>
            <a:r>
              <a:rPr lang="en-US" altLang="ko-Kore-KR" b="1">
                <a:solidFill>
                  <a:srgbClr val="7030A0"/>
                </a:solidFill>
              </a:rPr>
              <a:t>control transfer!!</a:t>
            </a:r>
          </a:p>
          <a:p>
            <a:pPr>
              <a:lnSpc>
                <a:spcPct val="150000"/>
              </a:lnSpc>
            </a:pPr>
            <a:r>
              <a:rPr lang="en-US" altLang="ko-Kore-KR"/>
              <a:t>      ￮ data transfer</a:t>
            </a:r>
            <a:endParaRPr lang="en" altLang="ko-Kore-KR"/>
          </a:p>
          <a:p>
            <a:pPr>
              <a:lnSpc>
                <a:spcPct val="150000"/>
              </a:lnSpc>
            </a:pPr>
            <a:endParaRPr kumimoji="1" lang="en-US" altLang="ko-KR" b="1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59F8BD4-A042-0747-8965-62C588077BB1}"/>
              </a:ext>
            </a:extLst>
          </p:cNvPr>
          <p:cNvSpPr txBox="1"/>
          <p:nvPr/>
        </p:nvSpPr>
        <p:spPr>
          <a:xfrm>
            <a:off x="4649222" y="89417"/>
            <a:ext cx="2893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3.7.2 Control Transfer</a:t>
            </a:r>
            <a:endParaRPr kumimoji="1" lang="ko-Kore-KR" altLang="en-US" sz="2400"/>
          </a:p>
        </p:txBody>
      </p:sp>
    </p:spTree>
    <p:extLst>
      <p:ext uri="{BB962C8B-B14F-4D97-AF65-F5344CB8AC3E}">
        <p14:creationId xmlns:p14="http://schemas.microsoft.com/office/powerpoint/2010/main" val="26643446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B78443E-B077-4545-91DB-A79FFEA481D1}"/>
              </a:ext>
            </a:extLst>
          </p:cNvPr>
          <p:cNvSpPr/>
          <p:nvPr/>
        </p:nvSpPr>
        <p:spPr>
          <a:xfrm>
            <a:off x="8169074" y="3429000"/>
            <a:ext cx="1457011" cy="822623"/>
          </a:xfrm>
          <a:prstGeom prst="rect">
            <a:avLst/>
          </a:prstGeom>
          <a:solidFill>
            <a:srgbClr val="00B0F0">
              <a:alpha val="28431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main</a:t>
            </a:r>
            <a:endParaRPr kumimoji="1" lang="ko-Kore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DB09FBD-541E-324F-B5EB-434408861A7C}"/>
              </a:ext>
            </a:extLst>
          </p:cNvPr>
          <p:cNvSpPr/>
          <p:nvPr/>
        </p:nvSpPr>
        <p:spPr>
          <a:xfrm>
            <a:off x="8169072" y="4251623"/>
            <a:ext cx="1457011" cy="1003665"/>
          </a:xfrm>
          <a:prstGeom prst="rect">
            <a:avLst/>
          </a:prstGeom>
          <a:solidFill>
            <a:schemeClr val="accent5">
              <a:alpha val="28467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P</a:t>
            </a:r>
            <a:endParaRPr kumimoji="1" lang="ko-Kore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E61AE5-CDCD-D340-A13C-6BA51E1310D2}"/>
              </a:ext>
            </a:extLst>
          </p:cNvPr>
          <p:cNvSpPr txBox="1"/>
          <p:nvPr/>
        </p:nvSpPr>
        <p:spPr>
          <a:xfrm>
            <a:off x="1543937" y="4598290"/>
            <a:ext cx="743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/>
              <a:t>0x91</a:t>
            </a:r>
            <a:endParaRPr kumimoji="1" lang="ko-Kore-KR" altLang="en-US" sz="12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FF8CC8D-476C-1346-8013-3E3669244BDA}"/>
              </a:ext>
            </a:extLst>
          </p:cNvPr>
          <p:cNvSpPr txBox="1"/>
          <p:nvPr/>
        </p:nvSpPr>
        <p:spPr>
          <a:xfrm>
            <a:off x="2008231" y="3498915"/>
            <a:ext cx="1115367" cy="24929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ore-KR" sz="1200" b="1">
                <a:solidFill>
                  <a:schemeClr val="accent6"/>
                </a:solidFill>
              </a:rPr>
              <a:t>Q:</a:t>
            </a:r>
          </a:p>
          <a:p>
            <a:r>
              <a:rPr kumimoji="1" lang="en-US" altLang="ko-Kore-KR" sz="1200">
                <a:solidFill>
                  <a:schemeClr val="bg1">
                    <a:lumMod val="85000"/>
                  </a:schemeClr>
                </a:solidFill>
              </a:rPr>
              <a:t>            (E)</a:t>
            </a:r>
          </a:p>
          <a:p>
            <a:r>
              <a:rPr kumimoji="1" lang="en-US" altLang="ko-Kore-KR" sz="1200">
                <a:solidFill>
                  <a:schemeClr val="bg1">
                    <a:lumMod val="85000"/>
                  </a:schemeClr>
                </a:solidFill>
              </a:rPr>
              <a:t>            </a:t>
            </a:r>
            <a:r>
              <a:rPr kumimoji="1" lang="en-US" altLang="ko-Kore-KR" sz="1200">
                <a:solidFill>
                  <a:schemeClr val="accent5">
                    <a:lumMod val="60000"/>
                    <a:lumOff val="40000"/>
                  </a:schemeClr>
                </a:solidFill>
              </a:rPr>
              <a:t>ret</a:t>
            </a:r>
            <a:r>
              <a:rPr kumimoji="1" lang="en-US" altLang="ko-Kore-KR" sz="1200">
                <a:solidFill>
                  <a:schemeClr val="bg1">
                    <a:lumMod val="85000"/>
                  </a:schemeClr>
                </a:solidFill>
              </a:rPr>
              <a:t>	</a:t>
            </a:r>
          </a:p>
          <a:p>
            <a:r>
              <a:rPr kumimoji="1" lang="en-US" altLang="ko-Kore-KR" sz="1200" b="1">
                <a:solidFill>
                  <a:schemeClr val="accent6"/>
                </a:solidFill>
              </a:rPr>
              <a:t>P:</a:t>
            </a:r>
          </a:p>
          <a:p>
            <a:r>
              <a:rPr kumimoji="1" lang="en-US" altLang="ko-Kore-KR" sz="1200"/>
              <a:t>            </a:t>
            </a:r>
            <a:r>
              <a:rPr kumimoji="1" lang="en-US" altLang="ko-Kore-KR" sz="1200">
                <a:solidFill>
                  <a:schemeClr val="bg1">
                    <a:lumMod val="85000"/>
                  </a:schemeClr>
                </a:solidFill>
              </a:rPr>
              <a:t>(C)</a:t>
            </a:r>
          </a:p>
          <a:p>
            <a:r>
              <a:rPr kumimoji="1" lang="en-US" altLang="ko-Kore-KR" sz="1200"/>
              <a:t>            </a:t>
            </a:r>
            <a:r>
              <a:rPr kumimoji="1" lang="en-US" altLang="ko-Kore-KR" sz="1200">
                <a:solidFill>
                  <a:schemeClr val="accent5">
                    <a:lumMod val="60000"/>
                    <a:lumOff val="40000"/>
                  </a:schemeClr>
                </a:solidFill>
              </a:rPr>
              <a:t>call</a:t>
            </a:r>
            <a:r>
              <a:rPr kumimoji="1" lang="en-US" altLang="ko-Kore-KR" sz="1200"/>
              <a:t> </a:t>
            </a:r>
            <a:r>
              <a:rPr kumimoji="1" lang="en-US" altLang="ko-Kore-KR" sz="1200">
                <a:solidFill>
                  <a:schemeClr val="accent5"/>
                </a:solidFill>
              </a:rPr>
              <a:t>Q</a:t>
            </a:r>
          </a:p>
          <a:p>
            <a:r>
              <a:rPr kumimoji="1" lang="en-US" altLang="ko-Kore-KR" sz="1200">
                <a:solidFill>
                  <a:schemeClr val="bg1">
                    <a:lumMod val="85000"/>
                  </a:schemeClr>
                </a:solidFill>
              </a:rPr>
              <a:t>            (D)</a:t>
            </a:r>
          </a:p>
          <a:p>
            <a:r>
              <a:rPr kumimoji="1" lang="en-US" altLang="ko-Kore-KR" sz="1200">
                <a:solidFill>
                  <a:schemeClr val="bg1">
                    <a:lumMod val="85000"/>
                  </a:schemeClr>
                </a:solidFill>
              </a:rPr>
              <a:t>            </a:t>
            </a:r>
            <a:r>
              <a:rPr kumimoji="1" lang="en-US" altLang="ko-Kore-KR" sz="1200">
                <a:solidFill>
                  <a:schemeClr val="accent5">
                    <a:lumMod val="60000"/>
                    <a:lumOff val="40000"/>
                  </a:schemeClr>
                </a:solidFill>
              </a:rPr>
              <a:t>ret</a:t>
            </a:r>
            <a:endParaRPr kumimoji="1" lang="en-US" altLang="ko-Kore-KR" sz="1200">
              <a:solidFill>
                <a:schemeClr val="bg1">
                  <a:lumMod val="85000"/>
                </a:schemeClr>
              </a:solidFill>
            </a:endParaRPr>
          </a:p>
          <a:p>
            <a:endParaRPr kumimoji="1" lang="en-US" altLang="ko-Kore-KR" sz="1200">
              <a:solidFill>
                <a:schemeClr val="bg1">
                  <a:lumMod val="85000"/>
                </a:schemeClr>
              </a:solidFill>
            </a:endParaRPr>
          </a:p>
          <a:p>
            <a:r>
              <a:rPr kumimoji="1" lang="en-US" altLang="ko-Kore-KR" sz="1200" b="1">
                <a:solidFill>
                  <a:schemeClr val="accent6"/>
                </a:solidFill>
              </a:rPr>
              <a:t>main:</a:t>
            </a:r>
          </a:p>
          <a:p>
            <a:r>
              <a:rPr kumimoji="1" lang="en-US" altLang="ko-Kore-KR" sz="1200">
                <a:solidFill>
                  <a:schemeClr val="bg1">
                    <a:lumMod val="85000"/>
                  </a:schemeClr>
                </a:solidFill>
              </a:rPr>
              <a:t>            (A)</a:t>
            </a:r>
          </a:p>
          <a:p>
            <a:r>
              <a:rPr kumimoji="1" lang="en-US" altLang="ko-Kore-KR" sz="1200"/>
              <a:t>            </a:t>
            </a:r>
            <a:r>
              <a:rPr kumimoji="1" lang="en-US" altLang="ko-Kore-KR" sz="1200">
                <a:solidFill>
                  <a:schemeClr val="accent5">
                    <a:lumMod val="60000"/>
                    <a:lumOff val="40000"/>
                  </a:schemeClr>
                </a:solidFill>
              </a:rPr>
              <a:t>call</a:t>
            </a:r>
            <a:r>
              <a:rPr kumimoji="1" lang="en-US" altLang="ko-Kore-KR" sz="1200"/>
              <a:t> </a:t>
            </a:r>
            <a:r>
              <a:rPr kumimoji="1" lang="en-US" altLang="ko-Kore-KR" sz="1200">
                <a:solidFill>
                  <a:schemeClr val="accent5"/>
                </a:solidFill>
              </a:rPr>
              <a:t>P</a:t>
            </a:r>
          </a:p>
          <a:p>
            <a:r>
              <a:rPr kumimoji="1" lang="en-US" altLang="ko-Kore-KR" sz="1200">
                <a:solidFill>
                  <a:schemeClr val="bg1">
                    <a:lumMod val="85000"/>
                  </a:schemeClr>
                </a:solidFill>
              </a:rPr>
              <a:t>            (B)</a:t>
            </a:r>
            <a:endParaRPr kumimoji="1" lang="ko-Kore-KR" altLang="en-US" sz="120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1A1A49CE-B9AF-AF43-AE40-D925B4809685}"/>
              </a:ext>
            </a:extLst>
          </p:cNvPr>
          <p:cNvGrpSpPr/>
          <p:nvPr/>
        </p:nvGrpSpPr>
        <p:grpSpPr>
          <a:xfrm>
            <a:off x="4951902" y="4398285"/>
            <a:ext cx="1388864" cy="400010"/>
            <a:chOff x="810567" y="3406048"/>
            <a:chExt cx="2303899" cy="663551"/>
          </a:xfrm>
        </p:grpSpPr>
        <p:sp>
          <p:nvSpPr>
            <p:cNvPr id="34" name="모서리가 둥근 직사각형 33">
              <a:extLst>
                <a:ext uri="{FF2B5EF4-FFF2-40B4-BE49-F238E27FC236}">
                  <a16:creationId xmlns:a16="http://schemas.microsoft.com/office/drawing/2014/main" id="{D21B63F2-23F4-4A40-AE83-D8FC01C290ED}"/>
                </a:ext>
              </a:extLst>
            </p:cNvPr>
            <p:cNvSpPr/>
            <p:nvPr/>
          </p:nvSpPr>
          <p:spPr>
            <a:xfrm>
              <a:off x="810567" y="3406048"/>
              <a:ext cx="2303899" cy="663551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ore-KR" sz="1200">
                  <a:solidFill>
                    <a:schemeClr val="bg1"/>
                  </a:solidFill>
                </a:rPr>
                <a:t>%rsp   </a:t>
              </a:r>
            </a:p>
            <a:p>
              <a:pPr algn="ctr"/>
              <a:endParaRPr kumimoji="1" lang="ko-Kore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5" name="모서리가 둥근 직사각형 34">
              <a:extLst>
                <a:ext uri="{FF2B5EF4-FFF2-40B4-BE49-F238E27FC236}">
                  <a16:creationId xmlns:a16="http://schemas.microsoft.com/office/drawing/2014/main" id="{75D9A963-1012-D94C-8988-F05D85F6F29C}"/>
                </a:ext>
              </a:extLst>
            </p:cNvPr>
            <p:cNvSpPr/>
            <p:nvPr/>
          </p:nvSpPr>
          <p:spPr>
            <a:xfrm>
              <a:off x="1594336" y="3563432"/>
              <a:ext cx="1366679" cy="413772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/>
                <a:t>0x1231</a:t>
              </a:r>
              <a:endParaRPr kumimoji="1" lang="ko-Kore-KR" altLang="en-US" sz="1200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F8E320DA-8247-DD4D-B180-CDC27A728C11}"/>
              </a:ext>
            </a:extLst>
          </p:cNvPr>
          <p:cNvGrpSpPr/>
          <p:nvPr/>
        </p:nvGrpSpPr>
        <p:grpSpPr>
          <a:xfrm>
            <a:off x="4951902" y="3900617"/>
            <a:ext cx="1388864" cy="400010"/>
            <a:chOff x="810567" y="3406048"/>
            <a:chExt cx="2303899" cy="663551"/>
          </a:xfrm>
        </p:grpSpPr>
        <p:sp>
          <p:nvSpPr>
            <p:cNvPr id="37" name="모서리가 둥근 직사각형 36">
              <a:extLst>
                <a:ext uri="{FF2B5EF4-FFF2-40B4-BE49-F238E27FC236}">
                  <a16:creationId xmlns:a16="http://schemas.microsoft.com/office/drawing/2014/main" id="{1F2F4525-F886-4943-802D-0648FCE2F138}"/>
                </a:ext>
              </a:extLst>
            </p:cNvPr>
            <p:cNvSpPr/>
            <p:nvPr/>
          </p:nvSpPr>
          <p:spPr>
            <a:xfrm>
              <a:off x="810567" y="3406048"/>
              <a:ext cx="2303899" cy="663551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ore-KR" sz="1200">
                  <a:solidFill>
                    <a:schemeClr val="bg1"/>
                  </a:solidFill>
                </a:rPr>
                <a:t>%rip   </a:t>
              </a:r>
            </a:p>
            <a:p>
              <a:pPr algn="ctr"/>
              <a:endParaRPr kumimoji="1" lang="ko-Kore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8" name="모서리가 둥근 직사각형 37">
              <a:extLst>
                <a:ext uri="{FF2B5EF4-FFF2-40B4-BE49-F238E27FC236}">
                  <a16:creationId xmlns:a16="http://schemas.microsoft.com/office/drawing/2014/main" id="{58FBAF21-F2CD-594F-B70B-A3A55F274575}"/>
                </a:ext>
              </a:extLst>
            </p:cNvPr>
            <p:cNvSpPr/>
            <p:nvPr/>
          </p:nvSpPr>
          <p:spPr>
            <a:xfrm>
              <a:off x="1594336" y="3563432"/>
              <a:ext cx="1366679" cy="413772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/>
                <a:t>0x7A</a:t>
              </a:r>
              <a:endParaRPr kumimoji="1" lang="ko-Kore-KR" altLang="en-US" sz="1200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532D87AB-1601-EC43-AB77-0530643E6448}"/>
              </a:ext>
            </a:extLst>
          </p:cNvPr>
          <p:cNvSpPr txBox="1"/>
          <p:nvPr/>
        </p:nvSpPr>
        <p:spPr>
          <a:xfrm>
            <a:off x="1543937" y="4416704"/>
            <a:ext cx="743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/>
              <a:t>0x8B</a:t>
            </a:r>
            <a:endParaRPr kumimoji="1" lang="ko-Kore-KR" altLang="en-US" sz="120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C726DCF-2EC0-D14C-AC3B-9169F637D258}"/>
              </a:ext>
            </a:extLst>
          </p:cNvPr>
          <p:cNvSpPr txBox="1"/>
          <p:nvPr/>
        </p:nvSpPr>
        <p:spPr>
          <a:xfrm>
            <a:off x="1543937" y="3695469"/>
            <a:ext cx="743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/>
              <a:t>0x72</a:t>
            </a:r>
            <a:endParaRPr kumimoji="1" lang="ko-Kore-KR" altLang="en-US" sz="1200"/>
          </a:p>
        </p:txBody>
      </p:sp>
      <p:sp>
        <p:nvSpPr>
          <p:cNvPr id="41" name="오른쪽 화살표[R] 40">
            <a:extLst>
              <a:ext uri="{FF2B5EF4-FFF2-40B4-BE49-F238E27FC236}">
                <a16:creationId xmlns:a16="http://schemas.microsoft.com/office/drawing/2014/main" id="{FE212AF2-0E5A-A14D-9341-89C09C3833D3}"/>
              </a:ext>
            </a:extLst>
          </p:cNvPr>
          <p:cNvSpPr/>
          <p:nvPr/>
        </p:nvSpPr>
        <p:spPr>
          <a:xfrm rot="10800000">
            <a:off x="2976035" y="3912365"/>
            <a:ext cx="225631" cy="16625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C8D0A65-AC68-5341-AFE8-1212BCFA6982}"/>
              </a:ext>
            </a:extLst>
          </p:cNvPr>
          <p:cNvSpPr txBox="1"/>
          <p:nvPr/>
        </p:nvSpPr>
        <p:spPr>
          <a:xfrm>
            <a:off x="7622407" y="4778643"/>
            <a:ext cx="743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/>
              <a:t>0x1239</a:t>
            </a:r>
            <a:endParaRPr kumimoji="1" lang="ko-Kore-KR" altLang="en-US" sz="12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27D1ED2-1319-A641-A8E1-A45F5330DF23}"/>
              </a:ext>
            </a:extLst>
          </p:cNvPr>
          <p:cNvSpPr txBox="1"/>
          <p:nvPr/>
        </p:nvSpPr>
        <p:spPr>
          <a:xfrm>
            <a:off x="7622407" y="5055642"/>
            <a:ext cx="743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/>
              <a:t>0x1231</a:t>
            </a:r>
            <a:endParaRPr kumimoji="1" lang="ko-Kore-KR" altLang="en-US" sz="120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668EF41-CAAF-8249-8D06-0B53BD086ED7}"/>
              </a:ext>
            </a:extLst>
          </p:cNvPr>
          <p:cNvSpPr/>
          <p:nvPr/>
        </p:nvSpPr>
        <p:spPr>
          <a:xfrm>
            <a:off x="8219194" y="4917142"/>
            <a:ext cx="1356765" cy="276999"/>
          </a:xfrm>
          <a:prstGeom prst="rect">
            <a:avLst/>
          </a:prstGeom>
          <a:solidFill>
            <a:schemeClr val="accent1">
              <a:alpha val="27858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50">
                <a:solidFill>
                  <a:schemeClr val="bg1"/>
                </a:solidFill>
              </a:rPr>
              <a:t>Return address(0x91)</a:t>
            </a:r>
            <a:endParaRPr kumimoji="1" lang="ko-Kore-KR" altLang="en-US" sz="105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0950975-9E38-0C40-B93D-47A131D864EE}"/>
              </a:ext>
            </a:extLst>
          </p:cNvPr>
          <p:cNvSpPr txBox="1"/>
          <p:nvPr/>
        </p:nvSpPr>
        <p:spPr>
          <a:xfrm>
            <a:off x="1543937" y="3856993"/>
            <a:ext cx="743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/>
              <a:t>0x7A</a:t>
            </a:r>
            <a:endParaRPr kumimoji="1" lang="ko-Kore-KR" altLang="en-US" sz="12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2E5F14D-3ADA-8A4E-93BD-A10CE3304589}"/>
              </a:ext>
            </a:extLst>
          </p:cNvPr>
          <p:cNvSpPr txBox="1"/>
          <p:nvPr/>
        </p:nvSpPr>
        <p:spPr>
          <a:xfrm>
            <a:off x="3201666" y="3812001"/>
            <a:ext cx="11933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50"/>
              <a:t>1. </a:t>
            </a:r>
            <a:r>
              <a:rPr kumimoji="1" lang="en-US" altLang="ko-Kore-KR" sz="1050" b="1"/>
              <a:t>Pop</a:t>
            </a:r>
            <a:endParaRPr kumimoji="1" lang="en-US" altLang="ko-Kore-KR" sz="1050"/>
          </a:p>
          <a:p>
            <a:r>
              <a:rPr kumimoji="1" lang="en-US" altLang="ko-Kore-KR" sz="1050"/>
              <a:t>2. set </a:t>
            </a:r>
            <a:r>
              <a:rPr kumimoji="1" lang="en-US" altLang="ko-Kore-KR" sz="1050" b="1"/>
              <a:t>RIP</a:t>
            </a:r>
            <a:endParaRPr kumimoji="1" lang="ko-Kore-KR" altLang="en-US" sz="105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8CC4082-FFD3-F048-8AE4-35642A9C1A78}"/>
              </a:ext>
            </a:extLst>
          </p:cNvPr>
          <p:cNvSpPr txBox="1"/>
          <p:nvPr/>
        </p:nvSpPr>
        <p:spPr>
          <a:xfrm>
            <a:off x="1543937" y="4806458"/>
            <a:ext cx="743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/>
              <a:t>0x99</a:t>
            </a:r>
            <a:endParaRPr kumimoji="1" lang="ko-Kore-KR" altLang="en-US" sz="12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9E28C75-5CFC-544F-8487-7E6FFA3CF1A8}"/>
              </a:ext>
            </a:extLst>
          </p:cNvPr>
          <p:cNvSpPr txBox="1"/>
          <p:nvPr/>
        </p:nvSpPr>
        <p:spPr>
          <a:xfrm>
            <a:off x="1013424" y="1223044"/>
            <a:ext cx="10821224" cy="2542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/>
              <a:t>•</a:t>
            </a:r>
            <a:r>
              <a:rPr kumimoji="1" lang="ko-KR" altLang="en-US"/>
              <a:t> </a:t>
            </a:r>
            <a:r>
              <a:rPr kumimoji="1" lang="en-US" altLang="ko-KR"/>
              <a:t>The Run-Time Stack</a:t>
            </a:r>
          </a:p>
          <a:p>
            <a:pPr>
              <a:lnSpc>
                <a:spcPct val="150000"/>
              </a:lnSpc>
            </a:pPr>
            <a:r>
              <a:rPr kumimoji="1" lang="ko-KR" altLang="en-US"/>
              <a:t>   </a:t>
            </a:r>
            <a:r>
              <a:rPr kumimoji="1" lang="en" altLang="ko-KR"/>
              <a:t>- </a:t>
            </a:r>
            <a:r>
              <a:rPr lang="en" altLang="ko-Kore-KR"/>
              <a:t>A key feature of the procedure-calling mechanism of C : stack data structure(LIFO)</a:t>
            </a:r>
          </a:p>
          <a:p>
            <a:pPr>
              <a:lnSpc>
                <a:spcPct val="150000"/>
              </a:lnSpc>
            </a:pPr>
            <a:r>
              <a:rPr lang="ko-KR" altLang="en-US"/>
              <a:t>  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As P calls Q, </a:t>
            </a:r>
            <a:r>
              <a:rPr lang="en-US" altLang="ko-KR">
                <a:solidFill>
                  <a:srgbClr val="7030A0"/>
                </a:solidFill>
              </a:rPr>
              <a:t>control</a:t>
            </a:r>
            <a:r>
              <a:rPr lang="en-US" altLang="ko-KR"/>
              <a:t> and </a:t>
            </a:r>
            <a:r>
              <a:rPr lang="en-US" altLang="ko-KR">
                <a:solidFill>
                  <a:schemeClr val="accent6">
                    <a:lumMod val="50000"/>
                  </a:schemeClr>
                </a:solidFill>
              </a:rPr>
              <a:t>data information </a:t>
            </a:r>
            <a:r>
              <a:rPr lang="en-US" altLang="ko-KR"/>
              <a:t>are added to the end of the stack</a:t>
            </a:r>
          </a:p>
          <a:p>
            <a:pPr>
              <a:lnSpc>
                <a:spcPct val="150000"/>
              </a:lnSpc>
            </a:pPr>
            <a:r>
              <a:rPr lang="en-US" altLang="ko-Kore-KR"/>
              <a:t>      ￮ control transfer</a:t>
            </a:r>
          </a:p>
          <a:p>
            <a:pPr>
              <a:lnSpc>
                <a:spcPct val="150000"/>
              </a:lnSpc>
            </a:pPr>
            <a:r>
              <a:rPr lang="en-US" altLang="ko-Kore-KR"/>
              <a:t>      ￮ data transfer</a:t>
            </a:r>
            <a:endParaRPr lang="en" altLang="ko-Kore-KR"/>
          </a:p>
          <a:p>
            <a:pPr>
              <a:lnSpc>
                <a:spcPct val="150000"/>
              </a:lnSpc>
            </a:pPr>
            <a:endParaRPr kumimoji="1" lang="en-US" altLang="ko-KR" b="1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A501F03-5D13-BD4C-847F-93A7930DF683}"/>
              </a:ext>
            </a:extLst>
          </p:cNvPr>
          <p:cNvSpPr txBox="1"/>
          <p:nvPr/>
        </p:nvSpPr>
        <p:spPr>
          <a:xfrm>
            <a:off x="4649222" y="89417"/>
            <a:ext cx="2893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3.7.2 Control Transfer</a:t>
            </a:r>
            <a:endParaRPr kumimoji="1" lang="ko-Kore-KR" altLang="en-US" sz="2400"/>
          </a:p>
        </p:txBody>
      </p:sp>
    </p:spTree>
    <p:extLst>
      <p:ext uri="{BB962C8B-B14F-4D97-AF65-F5344CB8AC3E}">
        <p14:creationId xmlns:p14="http://schemas.microsoft.com/office/powerpoint/2010/main" val="32991288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B78443E-B077-4545-91DB-A79FFEA481D1}"/>
              </a:ext>
            </a:extLst>
          </p:cNvPr>
          <p:cNvSpPr/>
          <p:nvPr/>
        </p:nvSpPr>
        <p:spPr>
          <a:xfrm>
            <a:off x="8169074" y="3429000"/>
            <a:ext cx="1457011" cy="822623"/>
          </a:xfrm>
          <a:prstGeom prst="rect">
            <a:avLst/>
          </a:prstGeom>
          <a:solidFill>
            <a:srgbClr val="00B0F0">
              <a:alpha val="28431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main</a:t>
            </a:r>
            <a:endParaRPr kumimoji="1" lang="ko-Kore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E61AE5-CDCD-D340-A13C-6BA51E1310D2}"/>
              </a:ext>
            </a:extLst>
          </p:cNvPr>
          <p:cNvSpPr txBox="1"/>
          <p:nvPr/>
        </p:nvSpPr>
        <p:spPr>
          <a:xfrm>
            <a:off x="1543937" y="4598290"/>
            <a:ext cx="743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/>
              <a:t>0x91</a:t>
            </a:r>
            <a:endParaRPr kumimoji="1" lang="ko-Kore-KR" altLang="en-US" sz="12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FF8CC8D-476C-1346-8013-3E3669244BDA}"/>
              </a:ext>
            </a:extLst>
          </p:cNvPr>
          <p:cNvSpPr txBox="1"/>
          <p:nvPr/>
        </p:nvSpPr>
        <p:spPr>
          <a:xfrm>
            <a:off x="2008231" y="3498915"/>
            <a:ext cx="1115367" cy="24929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ore-KR" sz="1200" b="1">
                <a:solidFill>
                  <a:schemeClr val="accent6"/>
                </a:solidFill>
              </a:rPr>
              <a:t>Q:</a:t>
            </a:r>
          </a:p>
          <a:p>
            <a:r>
              <a:rPr kumimoji="1" lang="en-US" altLang="ko-Kore-KR" sz="1200">
                <a:solidFill>
                  <a:schemeClr val="bg1">
                    <a:lumMod val="85000"/>
                  </a:schemeClr>
                </a:solidFill>
              </a:rPr>
              <a:t>            (E)</a:t>
            </a:r>
          </a:p>
          <a:p>
            <a:r>
              <a:rPr kumimoji="1" lang="en-US" altLang="ko-Kore-KR" sz="1200">
                <a:solidFill>
                  <a:schemeClr val="bg1">
                    <a:lumMod val="85000"/>
                  </a:schemeClr>
                </a:solidFill>
              </a:rPr>
              <a:t>            </a:t>
            </a:r>
            <a:r>
              <a:rPr kumimoji="1" lang="en-US" altLang="ko-Kore-KR" sz="1200">
                <a:solidFill>
                  <a:schemeClr val="accent5">
                    <a:lumMod val="60000"/>
                    <a:lumOff val="40000"/>
                  </a:schemeClr>
                </a:solidFill>
              </a:rPr>
              <a:t>ret</a:t>
            </a:r>
            <a:r>
              <a:rPr kumimoji="1" lang="en-US" altLang="ko-Kore-KR" sz="1200">
                <a:solidFill>
                  <a:schemeClr val="bg1">
                    <a:lumMod val="85000"/>
                  </a:schemeClr>
                </a:solidFill>
              </a:rPr>
              <a:t>	</a:t>
            </a:r>
          </a:p>
          <a:p>
            <a:r>
              <a:rPr kumimoji="1" lang="en-US" altLang="ko-Kore-KR" sz="1200" b="1">
                <a:solidFill>
                  <a:schemeClr val="accent6"/>
                </a:solidFill>
              </a:rPr>
              <a:t>P:</a:t>
            </a:r>
          </a:p>
          <a:p>
            <a:r>
              <a:rPr kumimoji="1" lang="en-US" altLang="ko-Kore-KR" sz="1200"/>
              <a:t>            </a:t>
            </a:r>
            <a:r>
              <a:rPr kumimoji="1" lang="en-US" altLang="ko-Kore-KR" sz="1200">
                <a:solidFill>
                  <a:schemeClr val="bg1">
                    <a:lumMod val="85000"/>
                  </a:schemeClr>
                </a:solidFill>
              </a:rPr>
              <a:t>(C)</a:t>
            </a:r>
          </a:p>
          <a:p>
            <a:r>
              <a:rPr kumimoji="1" lang="en-US" altLang="ko-Kore-KR" sz="1200"/>
              <a:t>            </a:t>
            </a:r>
            <a:r>
              <a:rPr kumimoji="1" lang="en-US" altLang="ko-Kore-KR" sz="1200">
                <a:solidFill>
                  <a:schemeClr val="accent5">
                    <a:lumMod val="60000"/>
                    <a:lumOff val="40000"/>
                  </a:schemeClr>
                </a:solidFill>
              </a:rPr>
              <a:t>call</a:t>
            </a:r>
            <a:r>
              <a:rPr kumimoji="1" lang="en-US" altLang="ko-Kore-KR" sz="1200"/>
              <a:t> </a:t>
            </a:r>
            <a:r>
              <a:rPr kumimoji="1" lang="en-US" altLang="ko-Kore-KR" sz="1200">
                <a:solidFill>
                  <a:schemeClr val="accent5"/>
                </a:solidFill>
              </a:rPr>
              <a:t>Q</a:t>
            </a:r>
          </a:p>
          <a:p>
            <a:r>
              <a:rPr kumimoji="1" lang="en-US" altLang="ko-Kore-KR" sz="1200">
                <a:solidFill>
                  <a:schemeClr val="bg1">
                    <a:lumMod val="85000"/>
                  </a:schemeClr>
                </a:solidFill>
              </a:rPr>
              <a:t>            (D)</a:t>
            </a:r>
          </a:p>
          <a:p>
            <a:r>
              <a:rPr kumimoji="1" lang="en-US" altLang="ko-Kore-KR" sz="1200">
                <a:solidFill>
                  <a:schemeClr val="bg1">
                    <a:lumMod val="85000"/>
                  </a:schemeClr>
                </a:solidFill>
              </a:rPr>
              <a:t>            </a:t>
            </a:r>
            <a:r>
              <a:rPr kumimoji="1" lang="en-US" altLang="ko-Kore-KR" sz="1200">
                <a:solidFill>
                  <a:schemeClr val="accent5">
                    <a:lumMod val="60000"/>
                    <a:lumOff val="40000"/>
                  </a:schemeClr>
                </a:solidFill>
              </a:rPr>
              <a:t>ret</a:t>
            </a:r>
            <a:endParaRPr kumimoji="1" lang="en-US" altLang="ko-Kore-KR" sz="1200">
              <a:solidFill>
                <a:schemeClr val="bg1">
                  <a:lumMod val="85000"/>
                </a:schemeClr>
              </a:solidFill>
            </a:endParaRPr>
          </a:p>
          <a:p>
            <a:endParaRPr kumimoji="1" lang="en-US" altLang="ko-Kore-KR" sz="1200">
              <a:solidFill>
                <a:schemeClr val="bg1">
                  <a:lumMod val="85000"/>
                </a:schemeClr>
              </a:solidFill>
            </a:endParaRPr>
          </a:p>
          <a:p>
            <a:r>
              <a:rPr kumimoji="1" lang="en-US" altLang="ko-Kore-KR" sz="1200" b="1">
                <a:solidFill>
                  <a:schemeClr val="accent6"/>
                </a:solidFill>
              </a:rPr>
              <a:t>main:</a:t>
            </a:r>
          </a:p>
          <a:p>
            <a:r>
              <a:rPr kumimoji="1" lang="en-US" altLang="ko-Kore-KR" sz="1200">
                <a:solidFill>
                  <a:schemeClr val="bg1">
                    <a:lumMod val="85000"/>
                  </a:schemeClr>
                </a:solidFill>
              </a:rPr>
              <a:t>            (A)</a:t>
            </a:r>
          </a:p>
          <a:p>
            <a:r>
              <a:rPr kumimoji="1" lang="en-US" altLang="ko-Kore-KR" sz="1200"/>
              <a:t>            </a:t>
            </a:r>
            <a:r>
              <a:rPr kumimoji="1" lang="en-US" altLang="ko-Kore-KR" sz="1200">
                <a:solidFill>
                  <a:schemeClr val="accent5">
                    <a:lumMod val="60000"/>
                    <a:lumOff val="40000"/>
                  </a:schemeClr>
                </a:solidFill>
              </a:rPr>
              <a:t>call</a:t>
            </a:r>
            <a:r>
              <a:rPr kumimoji="1" lang="en-US" altLang="ko-Kore-KR" sz="1200"/>
              <a:t> </a:t>
            </a:r>
            <a:r>
              <a:rPr kumimoji="1" lang="en-US" altLang="ko-Kore-KR" sz="1200">
                <a:solidFill>
                  <a:schemeClr val="accent5"/>
                </a:solidFill>
              </a:rPr>
              <a:t>P</a:t>
            </a:r>
          </a:p>
          <a:p>
            <a:r>
              <a:rPr kumimoji="1" lang="en-US" altLang="ko-Kore-KR" sz="1200">
                <a:solidFill>
                  <a:schemeClr val="bg1">
                    <a:lumMod val="85000"/>
                  </a:schemeClr>
                </a:solidFill>
              </a:rPr>
              <a:t>            (B)</a:t>
            </a:r>
            <a:endParaRPr kumimoji="1" lang="ko-Kore-KR" altLang="en-US" sz="120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1A1A49CE-B9AF-AF43-AE40-D925B4809685}"/>
              </a:ext>
            </a:extLst>
          </p:cNvPr>
          <p:cNvGrpSpPr/>
          <p:nvPr/>
        </p:nvGrpSpPr>
        <p:grpSpPr>
          <a:xfrm>
            <a:off x="4951902" y="4398285"/>
            <a:ext cx="1388864" cy="400010"/>
            <a:chOff x="810567" y="3406048"/>
            <a:chExt cx="2303899" cy="663551"/>
          </a:xfrm>
        </p:grpSpPr>
        <p:sp>
          <p:nvSpPr>
            <p:cNvPr id="34" name="모서리가 둥근 직사각형 33">
              <a:extLst>
                <a:ext uri="{FF2B5EF4-FFF2-40B4-BE49-F238E27FC236}">
                  <a16:creationId xmlns:a16="http://schemas.microsoft.com/office/drawing/2014/main" id="{D21B63F2-23F4-4A40-AE83-D8FC01C290ED}"/>
                </a:ext>
              </a:extLst>
            </p:cNvPr>
            <p:cNvSpPr/>
            <p:nvPr/>
          </p:nvSpPr>
          <p:spPr>
            <a:xfrm>
              <a:off x="810567" y="3406048"/>
              <a:ext cx="2303899" cy="663551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ore-KR" sz="1200">
                  <a:solidFill>
                    <a:schemeClr val="bg1"/>
                  </a:solidFill>
                </a:rPr>
                <a:t>%rsp   </a:t>
              </a:r>
            </a:p>
            <a:p>
              <a:pPr algn="ctr"/>
              <a:endParaRPr kumimoji="1" lang="ko-Kore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5" name="모서리가 둥근 직사각형 34">
              <a:extLst>
                <a:ext uri="{FF2B5EF4-FFF2-40B4-BE49-F238E27FC236}">
                  <a16:creationId xmlns:a16="http://schemas.microsoft.com/office/drawing/2014/main" id="{75D9A963-1012-D94C-8988-F05D85F6F29C}"/>
                </a:ext>
              </a:extLst>
            </p:cNvPr>
            <p:cNvSpPr/>
            <p:nvPr/>
          </p:nvSpPr>
          <p:spPr>
            <a:xfrm>
              <a:off x="1594336" y="3563432"/>
              <a:ext cx="1366679" cy="413772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/>
                <a:t>0x1239</a:t>
              </a:r>
              <a:endParaRPr kumimoji="1" lang="ko-Kore-KR" altLang="en-US" sz="1200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F8E320DA-8247-DD4D-B180-CDC27A728C11}"/>
              </a:ext>
            </a:extLst>
          </p:cNvPr>
          <p:cNvGrpSpPr/>
          <p:nvPr/>
        </p:nvGrpSpPr>
        <p:grpSpPr>
          <a:xfrm>
            <a:off x="4951902" y="3900617"/>
            <a:ext cx="1388864" cy="400010"/>
            <a:chOff x="810567" y="3406048"/>
            <a:chExt cx="2303899" cy="663551"/>
          </a:xfrm>
        </p:grpSpPr>
        <p:sp>
          <p:nvSpPr>
            <p:cNvPr id="37" name="모서리가 둥근 직사각형 36">
              <a:extLst>
                <a:ext uri="{FF2B5EF4-FFF2-40B4-BE49-F238E27FC236}">
                  <a16:creationId xmlns:a16="http://schemas.microsoft.com/office/drawing/2014/main" id="{1F2F4525-F886-4943-802D-0648FCE2F138}"/>
                </a:ext>
              </a:extLst>
            </p:cNvPr>
            <p:cNvSpPr/>
            <p:nvPr/>
          </p:nvSpPr>
          <p:spPr>
            <a:xfrm>
              <a:off x="810567" y="3406048"/>
              <a:ext cx="2303899" cy="663551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ore-KR" sz="1200">
                  <a:solidFill>
                    <a:schemeClr val="bg1"/>
                  </a:solidFill>
                </a:rPr>
                <a:t>%rip   </a:t>
              </a:r>
            </a:p>
            <a:p>
              <a:pPr algn="ctr"/>
              <a:endParaRPr kumimoji="1" lang="ko-Kore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8" name="모서리가 둥근 직사각형 37">
              <a:extLst>
                <a:ext uri="{FF2B5EF4-FFF2-40B4-BE49-F238E27FC236}">
                  <a16:creationId xmlns:a16="http://schemas.microsoft.com/office/drawing/2014/main" id="{58FBAF21-F2CD-594F-B70B-A3A55F274575}"/>
                </a:ext>
              </a:extLst>
            </p:cNvPr>
            <p:cNvSpPr/>
            <p:nvPr/>
          </p:nvSpPr>
          <p:spPr>
            <a:xfrm>
              <a:off x="1594336" y="3563432"/>
              <a:ext cx="1366679" cy="413772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/>
                <a:t>0x91</a:t>
              </a:r>
              <a:endParaRPr kumimoji="1" lang="ko-Kore-KR" altLang="en-US" sz="1200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532D87AB-1601-EC43-AB77-0530643E6448}"/>
              </a:ext>
            </a:extLst>
          </p:cNvPr>
          <p:cNvSpPr txBox="1"/>
          <p:nvPr/>
        </p:nvSpPr>
        <p:spPr>
          <a:xfrm>
            <a:off x="1543937" y="4416704"/>
            <a:ext cx="743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/>
              <a:t>0x8B</a:t>
            </a:r>
            <a:endParaRPr kumimoji="1" lang="ko-Kore-KR" altLang="en-US" sz="120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C726DCF-2EC0-D14C-AC3B-9169F637D258}"/>
              </a:ext>
            </a:extLst>
          </p:cNvPr>
          <p:cNvSpPr txBox="1"/>
          <p:nvPr/>
        </p:nvSpPr>
        <p:spPr>
          <a:xfrm>
            <a:off x="1543937" y="3695469"/>
            <a:ext cx="743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/>
              <a:t>0x72</a:t>
            </a:r>
            <a:endParaRPr kumimoji="1" lang="ko-Kore-KR" altLang="en-US" sz="1200"/>
          </a:p>
        </p:txBody>
      </p:sp>
      <p:sp>
        <p:nvSpPr>
          <p:cNvPr id="41" name="오른쪽 화살표[R] 40">
            <a:extLst>
              <a:ext uri="{FF2B5EF4-FFF2-40B4-BE49-F238E27FC236}">
                <a16:creationId xmlns:a16="http://schemas.microsoft.com/office/drawing/2014/main" id="{FE212AF2-0E5A-A14D-9341-89C09C3833D3}"/>
              </a:ext>
            </a:extLst>
          </p:cNvPr>
          <p:cNvSpPr/>
          <p:nvPr/>
        </p:nvSpPr>
        <p:spPr>
          <a:xfrm rot="10800000">
            <a:off x="2976035" y="3912365"/>
            <a:ext cx="225631" cy="16625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C8D0A65-AC68-5341-AFE8-1212BCFA6982}"/>
              </a:ext>
            </a:extLst>
          </p:cNvPr>
          <p:cNvSpPr txBox="1"/>
          <p:nvPr/>
        </p:nvSpPr>
        <p:spPr>
          <a:xfrm>
            <a:off x="7622407" y="4778643"/>
            <a:ext cx="743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/>
              <a:t>0x1239</a:t>
            </a:r>
            <a:endParaRPr kumimoji="1" lang="ko-Kore-KR" altLang="en-US" sz="120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668EF41-CAAF-8249-8D06-0B53BD086ED7}"/>
              </a:ext>
            </a:extLst>
          </p:cNvPr>
          <p:cNvSpPr/>
          <p:nvPr/>
        </p:nvSpPr>
        <p:spPr>
          <a:xfrm>
            <a:off x="8219194" y="5023211"/>
            <a:ext cx="1356765" cy="276999"/>
          </a:xfrm>
          <a:prstGeom prst="rect">
            <a:avLst/>
          </a:prstGeom>
          <a:solidFill>
            <a:schemeClr val="accent1">
              <a:alpha val="27858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50">
                <a:solidFill>
                  <a:schemeClr val="bg1"/>
                </a:solidFill>
              </a:rPr>
              <a:t>Return address(0x91)</a:t>
            </a:r>
            <a:endParaRPr kumimoji="1" lang="ko-Kore-KR" altLang="en-US" sz="105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0950975-9E38-0C40-B93D-47A131D864EE}"/>
              </a:ext>
            </a:extLst>
          </p:cNvPr>
          <p:cNvSpPr txBox="1"/>
          <p:nvPr/>
        </p:nvSpPr>
        <p:spPr>
          <a:xfrm>
            <a:off x="1543937" y="3856993"/>
            <a:ext cx="743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/>
              <a:t>0x7A</a:t>
            </a:r>
            <a:endParaRPr kumimoji="1" lang="ko-Kore-KR" altLang="en-US" sz="12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2E5F14D-3ADA-8A4E-93BD-A10CE3304589}"/>
              </a:ext>
            </a:extLst>
          </p:cNvPr>
          <p:cNvSpPr txBox="1"/>
          <p:nvPr/>
        </p:nvSpPr>
        <p:spPr>
          <a:xfrm>
            <a:off x="3201666" y="3812001"/>
            <a:ext cx="11933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50"/>
              <a:t>1. </a:t>
            </a:r>
            <a:r>
              <a:rPr kumimoji="1" lang="en-US" altLang="ko-Kore-KR" sz="1050" b="1"/>
              <a:t>Pop</a:t>
            </a:r>
            <a:endParaRPr kumimoji="1" lang="en-US" altLang="ko-Kore-KR" sz="1050"/>
          </a:p>
          <a:p>
            <a:r>
              <a:rPr kumimoji="1" lang="en-US" altLang="ko-Kore-KR" sz="1050"/>
              <a:t>2. set </a:t>
            </a:r>
            <a:r>
              <a:rPr kumimoji="1" lang="en-US" altLang="ko-Kore-KR" sz="1050" b="1"/>
              <a:t>RIP</a:t>
            </a:r>
            <a:endParaRPr kumimoji="1" lang="ko-Kore-KR" altLang="en-US" sz="105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A781DAA-46F8-7C4A-9128-8FBC75E6D096}"/>
              </a:ext>
            </a:extLst>
          </p:cNvPr>
          <p:cNvSpPr/>
          <p:nvPr/>
        </p:nvSpPr>
        <p:spPr>
          <a:xfrm>
            <a:off x="8169072" y="4251623"/>
            <a:ext cx="1457011" cy="693335"/>
          </a:xfrm>
          <a:prstGeom prst="rect">
            <a:avLst/>
          </a:prstGeom>
          <a:solidFill>
            <a:schemeClr val="accent5">
              <a:alpha val="28467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P</a:t>
            </a:r>
            <a:endParaRPr kumimoji="1" lang="ko-Kore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43271A2-0FF3-CF4B-A1AA-48E651283595}"/>
              </a:ext>
            </a:extLst>
          </p:cNvPr>
          <p:cNvSpPr txBox="1"/>
          <p:nvPr/>
        </p:nvSpPr>
        <p:spPr>
          <a:xfrm>
            <a:off x="1543937" y="4806458"/>
            <a:ext cx="743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/>
              <a:t>0x99</a:t>
            </a:r>
            <a:endParaRPr kumimoji="1" lang="ko-Kore-KR" altLang="en-US" sz="12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B33E015-093A-B042-82CD-EC1C5DE5158C}"/>
              </a:ext>
            </a:extLst>
          </p:cNvPr>
          <p:cNvSpPr txBox="1"/>
          <p:nvPr/>
        </p:nvSpPr>
        <p:spPr>
          <a:xfrm>
            <a:off x="1013424" y="1223044"/>
            <a:ext cx="10821224" cy="2542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/>
              <a:t>•</a:t>
            </a:r>
            <a:r>
              <a:rPr kumimoji="1" lang="ko-KR" altLang="en-US"/>
              <a:t> </a:t>
            </a:r>
            <a:r>
              <a:rPr kumimoji="1" lang="en-US" altLang="ko-KR"/>
              <a:t>The Run-Time Stack</a:t>
            </a:r>
          </a:p>
          <a:p>
            <a:pPr>
              <a:lnSpc>
                <a:spcPct val="150000"/>
              </a:lnSpc>
            </a:pPr>
            <a:r>
              <a:rPr kumimoji="1" lang="ko-KR" altLang="en-US"/>
              <a:t>   </a:t>
            </a:r>
            <a:r>
              <a:rPr kumimoji="1" lang="en" altLang="ko-KR"/>
              <a:t>- </a:t>
            </a:r>
            <a:r>
              <a:rPr lang="en" altLang="ko-Kore-KR"/>
              <a:t>A key feature of the procedure-calling mechanism of C : stack data structure(LIFO)</a:t>
            </a:r>
          </a:p>
          <a:p>
            <a:pPr>
              <a:lnSpc>
                <a:spcPct val="150000"/>
              </a:lnSpc>
            </a:pPr>
            <a:r>
              <a:rPr lang="ko-KR" altLang="en-US"/>
              <a:t>  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As P calls Q, </a:t>
            </a:r>
            <a:r>
              <a:rPr lang="en-US" altLang="ko-KR">
                <a:solidFill>
                  <a:srgbClr val="7030A0"/>
                </a:solidFill>
              </a:rPr>
              <a:t>control</a:t>
            </a:r>
            <a:r>
              <a:rPr lang="en-US" altLang="ko-KR"/>
              <a:t> and </a:t>
            </a:r>
            <a:r>
              <a:rPr lang="en-US" altLang="ko-KR">
                <a:solidFill>
                  <a:schemeClr val="accent6">
                    <a:lumMod val="50000"/>
                  </a:schemeClr>
                </a:solidFill>
              </a:rPr>
              <a:t>data information </a:t>
            </a:r>
            <a:r>
              <a:rPr lang="en-US" altLang="ko-KR"/>
              <a:t>are added to the end of the stack</a:t>
            </a:r>
          </a:p>
          <a:p>
            <a:pPr>
              <a:lnSpc>
                <a:spcPct val="150000"/>
              </a:lnSpc>
            </a:pPr>
            <a:r>
              <a:rPr lang="en-US" altLang="ko-Kore-KR"/>
              <a:t>      ￮ control transfer</a:t>
            </a:r>
          </a:p>
          <a:p>
            <a:pPr>
              <a:lnSpc>
                <a:spcPct val="150000"/>
              </a:lnSpc>
            </a:pPr>
            <a:r>
              <a:rPr lang="en-US" altLang="ko-Kore-KR"/>
              <a:t>      ￮ data transfer</a:t>
            </a:r>
            <a:endParaRPr lang="en" altLang="ko-Kore-KR"/>
          </a:p>
          <a:p>
            <a:pPr>
              <a:lnSpc>
                <a:spcPct val="150000"/>
              </a:lnSpc>
            </a:pPr>
            <a:endParaRPr kumimoji="1" lang="en-US" altLang="ko-KR" b="1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987E728-10CD-9647-85A7-9EB342386687}"/>
              </a:ext>
            </a:extLst>
          </p:cNvPr>
          <p:cNvSpPr txBox="1"/>
          <p:nvPr/>
        </p:nvSpPr>
        <p:spPr>
          <a:xfrm>
            <a:off x="4649222" y="89417"/>
            <a:ext cx="2893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3.7.2 Control Transfer</a:t>
            </a:r>
            <a:endParaRPr kumimoji="1" lang="ko-Kore-KR" altLang="en-US" sz="2400"/>
          </a:p>
        </p:txBody>
      </p:sp>
    </p:spTree>
    <p:extLst>
      <p:ext uri="{BB962C8B-B14F-4D97-AF65-F5344CB8AC3E}">
        <p14:creationId xmlns:p14="http://schemas.microsoft.com/office/powerpoint/2010/main" val="13177023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9FF0C4-09EF-524C-966E-D3122FD79F76}"/>
              </a:ext>
            </a:extLst>
          </p:cNvPr>
          <p:cNvSpPr txBox="1"/>
          <p:nvPr/>
        </p:nvSpPr>
        <p:spPr>
          <a:xfrm>
            <a:off x="4649222" y="89417"/>
            <a:ext cx="2893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3.7.2 Control Transfer</a:t>
            </a:r>
            <a:endParaRPr kumimoji="1" lang="ko-Kore-KR" altLang="en-US" sz="240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B78443E-B077-4545-91DB-A79FFEA481D1}"/>
              </a:ext>
            </a:extLst>
          </p:cNvPr>
          <p:cNvSpPr/>
          <p:nvPr/>
        </p:nvSpPr>
        <p:spPr>
          <a:xfrm>
            <a:off x="8169074" y="3429000"/>
            <a:ext cx="1457011" cy="822623"/>
          </a:xfrm>
          <a:prstGeom prst="rect">
            <a:avLst/>
          </a:prstGeom>
          <a:solidFill>
            <a:srgbClr val="00B0F0">
              <a:alpha val="28431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main</a:t>
            </a:r>
            <a:endParaRPr kumimoji="1" lang="ko-Kore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E61AE5-CDCD-D340-A13C-6BA51E1310D2}"/>
              </a:ext>
            </a:extLst>
          </p:cNvPr>
          <p:cNvSpPr txBox="1"/>
          <p:nvPr/>
        </p:nvSpPr>
        <p:spPr>
          <a:xfrm>
            <a:off x="1543937" y="4598290"/>
            <a:ext cx="743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/>
              <a:t>0x91</a:t>
            </a:r>
            <a:endParaRPr kumimoji="1" lang="ko-Kore-KR" altLang="en-US" sz="12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FF8CC8D-476C-1346-8013-3E3669244BDA}"/>
              </a:ext>
            </a:extLst>
          </p:cNvPr>
          <p:cNvSpPr txBox="1"/>
          <p:nvPr/>
        </p:nvSpPr>
        <p:spPr>
          <a:xfrm>
            <a:off x="2008231" y="3498915"/>
            <a:ext cx="1115367" cy="24929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ore-KR" sz="1200" b="1">
                <a:solidFill>
                  <a:schemeClr val="accent6"/>
                </a:solidFill>
              </a:rPr>
              <a:t>Q:</a:t>
            </a:r>
          </a:p>
          <a:p>
            <a:r>
              <a:rPr kumimoji="1" lang="en-US" altLang="ko-Kore-KR" sz="1200">
                <a:solidFill>
                  <a:schemeClr val="bg1">
                    <a:lumMod val="85000"/>
                  </a:schemeClr>
                </a:solidFill>
              </a:rPr>
              <a:t>            (E)</a:t>
            </a:r>
          </a:p>
          <a:p>
            <a:r>
              <a:rPr kumimoji="1" lang="en-US" altLang="ko-Kore-KR" sz="1200">
                <a:solidFill>
                  <a:schemeClr val="bg1">
                    <a:lumMod val="85000"/>
                  </a:schemeClr>
                </a:solidFill>
              </a:rPr>
              <a:t>            </a:t>
            </a:r>
            <a:r>
              <a:rPr kumimoji="1" lang="en-US" altLang="ko-Kore-KR" sz="1200">
                <a:solidFill>
                  <a:schemeClr val="accent5">
                    <a:lumMod val="60000"/>
                    <a:lumOff val="40000"/>
                  </a:schemeClr>
                </a:solidFill>
              </a:rPr>
              <a:t>ret</a:t>
            </a:r>
            <a:r>
              <a:rPr kumimoji="1" lang="en-US" altLang="ko-Kore-KR" sz="1200">
                <a:solidFill>
                  <a:schemeClr val="bg1">
                    <a:lumMod val="85000"/>
                  </a:schemeClr>
                </a:solidFill>
              </a:rPr>
              <a:t>	</a:t>
            </a:r>
          </a:p>
          <a:p>
            <a:r>
              <a:rPr kumimoji="1" lang="en-US" altLang="ko-Kore-KR" sz="1200" b="1">
                <a:solidFill>
                  <a:schemeClr val="accent6"/>
                </a:solidFill>
              </a:rPr>
              <a:t>P:</a:t>
            </a:r>
          </a:p>
          <a:p>
            <a:r>
              <a:rPr kumimoji="1" lang="en-US" altLang="ko-Kore-KR" sz="1200"/>
              <a:t>            </a:t>
            </a:r>
            <a:r>
              <a:rPr kumimoji="1" lang="en-US" altLang="ko-Kore-KR" sz="1200">
                <a:solidFill>
                  <a:schemeClr val="bg1">
                    <a:lumMod val="85000"/>
                  </a:schemeClr>
                </a:solidFill>
              </a:rPr>
              <a:t>(C)</a:t>
            </a:r>
          </a:p>
          <a:p>
            <a:r>
              <a:rPr kumimoji="1" lang="en-US" altLang="ko-Kore-KR" sz="1200"/>
              <a:t>            </a:t>
            </a:r>
            <a:r>
              <a:rPr kumimoji="1" lang="en-US" altLang="ko-Kore-KR" sz="1200">
                <a:solidFill>
                  <a:schemeClr val="accent5">
                    <a:lumMod val="60000"/>
                    <a:lumOff val="40000"/>
                  </a:schemeClr>
                </a:solidFill>
              </a:rPr>
              <a:t>call</a:t>
            </a:r>
            <a:r>
              <a:rPr kumimoji="1" lang="en-US" altLang="ko-Kore-KR" sz="1200"/>
              <a:t> </a:t>
            </a:r>
            <a:r>
              <a:rPr kumimoji="1" lang="en-US" altLang="ko-Kore-KR" sz="1200">
                <a:solidFill>
                  <a:schemeClr val="accent5"/>
                </a:solidFill>
              </a:rPr>
              <a:t>Q</a:t>
            </a:r>
          </a:p>
          <a:p>
            <a:r>
              <a:rPr kumimoji="1" lang="en-US" altLang="ko-Kore-KR" sz="1200">
                <a:solidFill>
                  <a:schemeClr val="bg1">
                    <a:lumMod val="85000"/>
                  </a:schemeClr>
                </a:solidFill>
              </a:rPr>
              <a:t>            (D)</a:t>
            </a:r>
          </a:p>
          <a:p>
            <a:r>
              <a:rPr kumimoji="1" lang="en-US" altLang="ko-Kore-KR" sz="1200">
                <a:solidFill>
                  <a:schemeClr val="bg1">
                    <a:lumMod val="85000"/>
                  </a:schemeClr>
                </a:solidFill>
              </a:rPr>
              <a:t>            </a:t>
            </a:r>
            <a:r>
              <a:rPr kumimoji="1" lang="en-US" altLang="ko-Kore-KR" sz="1200">
                <a:solidFill>
                  <a:schemeClr val="accent5">
                    <a:lumMod val="60000"/>
                    <a:lumOff val="40000"/>
                  </a:schemeClr>
                </a:solidFill>
              </a:rPr>
              <a:t>ret</a:t>
            </a:r>
            <a:endParaRPr kumimoji="1" lang="en-US" altLang="ko-Kore-KR" sz="1200">
              <a:solidFill>
                <a:schemeClr val="bg1">
                  <a:lumMod val="85000"/>
                </a:schemeClr>
              </a:solidFill>
            </a:endParaRPr>
          </a:p>
          <a:p>
            <a:endParaRPr kumimoji="1" lang="en-US" altLang="ko-Kore-KR" sz="1200">
              <a:solidFill>
                <a:schemeClr val="bg1">
                  <a:lumMod val="85000"/>
                </a:schemeClr>
              </a:solidFill>
            </a:endParaRPr>
          </a:p>
          <a:p>
            <a:r>
              <a:rPr kumimoji="1" lang="en-US" altLang="ko-Kore-KR" sz="1200" b="1">
                <a:solidFill>
                  <a:schemeClr val="accent6"/>
                </a:solidFill>
              </a:rPr>
              <a:t>main:</a:t>
            </a:r>
          </a:p>
          <a:p>
            <a:r>
              <a:rPr kumimoji="1" lang="en-US" altLang="ko-Kore-KR" sz="1200">
                <a:solidFill>
                  <a:schemeClr val="bg1">
                    <a:lumMod val="85000"/>
                  </a:schemeClr>
                </a:solidFill>
              </a:rPr>
              <a:t>            (A)</a:t>
            </a:r>
          </a:p>
          <a:p>
            <a:r>
              <a:rPr kumimoji="1" lang="en-US" altLang="ko-Kore-KR" sz="1200"/>
              <a:t>            </a:t>
            </a:r>
            <a:r>
              <a:rPr kumimoji="1" lang="en-US" altLang="ko-Kore-KR" sz="1200">
                <a:solidFill>
                  <a:schemeClr val="accent5">
                    <a:lumMod val="60000"/>
                    <a:lumOff val="40000"/>
                  </a:schemeClr>
                </a:solidFill>
              </a:rPr>
              <a:t>call</a:t>
            </a:r>
            <a:r>
              <a:rPr kumimoji="1" lang="en-US" altLang="ko-Kore-KR" sz="1200"/>
              <a:t> </a:t>
            </a:r>
            <a:r>
              <a:rPr kumimoji="1" lang="en-US" altLang="ko-Kore-KR" sz="1200">
                <a:solidFill>
                  <a:schemeClr val="accent5"/>
                </a:solidFill>
              </a:rPr>
              <a:t>P</a:t>
            </a:r>
          </a:p>
          <a:p>
            <a:r>
              <a:rPr kumimoji="1" lang="en-US" altLang="ko-Kore-KR" sz="1200">
                <a:solidFill>
                  <a:schemeClr val="bg1">
                    <a:lumMod val="85000"/>
                  </a:schemeClr>
                </a:solidFill>
              </a:rPr>
              <a:t>            (B)</a:t>
            </a:r>
            <a:endParaRPr kumimoji="1" lang="ko-Kore-KR" altLang="en-US" sz="120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1A1A49CE-B9AF-AF43-AE40-D925B4809685}"/>
              </a:ext>
            </a:extLst>
          </p:cNvPr>
          <p:cNvGrpSpPr/>
          <p:nvPr/>
        </p:nvGrpSpPr>
        <p:grpSpPr>
          <a:xfrm>
            <a:off x="4951902" y="4398285"/>
            <a:ext cx="1388864" cy="400010"/>
            <a:chOff x="810567" y="3406048"/>
            <a:chExt cx="2303899" cy="663551"/>
          </a:xfrm>
        </p:grpSpPr>
        <p:sp>
          <p:nvSpPr>
            <p:cNvPr id="34" name="모서리가 둥근 직사각형 33">
              <a:extLst>
                <a:ext uri="{FF2B5EF4-FFF2-40B4-BE49-F238E27FC236}">
                  <a16:creationId xmlns:a16="http://schemas.microsoft.com/office/drawing/2014/main" id="{D21B63F2-23F4-4A40-AE83-D8FC01C290ED}"/>
                </a:ext>
              </a:extLst>
            </p:cNvPr>
            <p:cNvSpPr/>
            <p:nvPr/>
          </p:nvSpPr>
          <p:spPr>
            <a:xfrm>
              <a:off x="810567" y="3406048"/>
              <a:ext cx="2303899" cy="663551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ore-KR" sz="1200">
                  <a:solidFill>
                    <a:schemeClr val="bg1"/>
                  </a:solidFill>
                </a:rPr>
                <a:t>%rsp   </a:t>
              </a:r>
            </a:p>
            <a:p>
              <a:pPr algn="ctr"/>
              <a:endParaRPr kumimoji="1" lang="ko-Kore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5" name="모서리가 둥근 직사각형 34">
              <a:extLst>
                <a:ext uri="{FF2B5EF4-FFF2-40B4-BE49-F238E27FC236}">
                  <a16:creationId xmlns:a16="http://schemas.microsoft.com/office/drawing/2014/main" id="{75D9A963-1012-D94C-8988-F05D85F6F29C}"/>
                </a:ext>
              </a:extLst>
            </p:cNvPr>
            <p:cNvSpPr/>
            <p:nvPr/>
          </p:nvSpPr>
          <p:spPr>
            <a:xfrm>
              <a:off x="1594336" y="3563432"/>
              <a:ext cx="1366679" cy="413772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/>
                <a:t>0x1239</a:t>
              </a:r>
              <a:endParaRPr kumimoji="1" lang="ko-Kore-KR" altLang="en-US" sz="1200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F8E320DA-8247-DD4D-B180-CDC27A728C11}"/>
              </a:ext>
            </a:extLst>
          </p:cNvPr>
          <p:cNvGrpSpPr/>
          <p:nvPr/>
        </p:nvGrpSpPr>
        <p:grpSpPr>
          <a:xfrm>
            <a:off x="4951902" y="3900617"/>
            <a:ext cx="1388864" cy="400010"/>
            <a:chOff x="810567" y="3406048"/>
            <a:chExt cx="2303899" cy="663551"/>
          </a:xfrm>
        </p:grpSpPr>
        <p:sp>
          <p:nvSpPr>
            <p:cNvPr id="37" name="모서리가 둥근 직사각형 36">
              <a:extLst>
                <a:ext uri="{FF2B5EF4-FFF2-40B4-BE49-F238E27FC236}">
                  <a16:creationId xmlns:a16="http://schemas.microsoft.com/office/drawing/2014/main" id="{1F2F4525-F886-4943-802D-0648FCE2F138}"/>
                </a:ext>
              </a:extLst>
            </p:cNvPr>
            <p:cNvSpPr/>
            <p:nvPr/>
          </p:nvSpPr>
          <p:spPr>
            <a:xfrm>
              <a:off x="810567" y="3406048"/>
              <a:ext cx="2303899" cy="663551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ore-KR" sz="1200">
                  <a:solidFill>
                    <a:schemeClr val="bg1"/>
                  </a:solidFill>
                </a:rPr>
                <a:t>%rip   </a:t>
              </a:r>
            </a:p>
            <a:p>
              <a:pPr algn="ctr"/>
              <a:endParaRPr kumimoji="1" lang="ko-Kore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8" name="모서리가 둥근 직사각형 37">
              <a:extLst>
                <a:ext uri="{FF2B5EF4-FFF2-40B4-BE49-F238E27FC236}">
                  <a16:creationId xmlns:a16="http://schemas.microsoft.com/office/drawing/2014/main" id="{58FBAF21-F2CD-594F-B70B-A3A55F274575}"/>
                </a:ext>
              </a:extLst>
            </p:cNvPr>
            <p:cNvSpPr/>
            <p:nvPr/>
          </p:nvSpPr>
          <p:spPr>
            <a:xfrm>
              <a:off x="1594336" y="3563432"/>
              <a:ext cx="1366679" cy="413772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/>
                <a:t>0x99</a:t>
              </a:r>
              <a:endParaRPr kumimoji="1" lang="ko-Kore-KR" altLang="en-US" sz="1200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532D87AB-1601-EC43-AB77-0530643E6448}"/>
              </a:ext>
            </a:extLst>
          </p:cNvPr>
          <p:cNvSpPr txBox="1"/>
          <p:nvPr/>
        </p:nvSpPr>
        <p:spPr>
          <a:xfrm>
            <a:off x="1543937" y="4416704"/>
            <a:ext cx="743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/>
              <a:t>0x8B</a:t>
            </a:r>
            <a:endParaRPr kumimoji="1" lang="ko-Kore-KR" altLang="en-US" sz="120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C726DCF-2EC0-D14C-AC3B-9169F637D258}"/>
              </a:ext>
            </a:extLst>
          </p:cNvPr>
          <p:cNvSpPr txBox="1"/>
          <p:nvPr/>
        </p:nvSpPr>
        <p:spPr>
          <a:xfrm>
            <a:off x="1543937" y="3695469"/>
            <a:ext cx="743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/>
              <a:t>0x72</a:t>
            </a:r>
            <a:endParaRPr kumimoji="1" lang="ko-Kore-KR" altLang="en-US" sz="1200"/>
          </a:p>
        </p:txBody>
      </p:sp>
      <p:sp>
        <p:nvSpPr>
          <p:cNvPr id="41" name="오른쪽 화살표[R] 40">
            <a:extLst>
              <a:ext uri="{FF2B5EF4-FFF2-40B4-BE49-F238E27FC236}">
                <a16:creationId xmlns:a16="http://schemas.microsoft.com/office/drawing/2014/main" id="{FE212AF2-0E5A-A14D-9341-89C09C3833D3}"/>
              </a:ext>
            </a:extLst>
          </p:cNvPr>
          <p:cNvSpPr/>
          <p:nvPr/>
        </p:nvSpPr>
        <p:spPr>
          <a:xfrm rot="10800000">
            <a:off x="2976035" y="4662283"/>
            <a:ext cx="225631" cy="16625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C8D0A65-AC68-5341-AFE8-1212BCFA6982}"/>
              </a:ext>
            </a:extLst>
          </p:cNvPr>
          <p:cNvSpPr txBox="1"/>
          <p:nvPr/>
        </p:nvSpPr>
        <p:spPr>
          <a:xfrm>
            <a:off x="7622407" y="4778643"/>
            <a:ext cx="743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/>
              <a:t>0x1239</a:t>
            </a:r>
            <a:endParaRPr kumimoji="1" lang="ko-Kore-KR" altLang="en-US" sz="12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0950975-9E38-0C40-B93D-47A131D864EE}"/>
              </a:ext>
            </a:extLst>
          </p:cNvPr>
          <p:cNvSpPr txBox="1"/>
          <p:nvPr/>
        </p:nvSpPr>
        <p:spPr>
          <a:xfrm>
            <a:off x="1543937" y="3856993"/>
            <a:ext cx="743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/>
              <a:t>0x7A</a:t>
            </a:r>
            <a:endParaRPr kumimoji="1" lang="ko-Kore-KR" altLang="en-US" sz="120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A781DAA-46F8-7C4A-9128-8FBC75E6D096}"/>
              </a:ext>
            </a:extLst>
          </p:cNvPr>
          <p:cNvSpPr/>
          <p:nvPr/>
        </p:nvSpPr>
        <p:spPr>
          <a:xfrm>
            <a:off x="8169072" y="4251623"/>
            <a:ext cx="1457011" cy="693335"/>
          </a:xfrm>
          <a:prstGeom prst="rect">
            <a:avLst/>
          </a:prstGeom>
          <a:solidFill>
            <a:schemeClr val="accent5">
              <a:alpha val="28467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P</a:t>
            </a:r>
            <a:endParaRPr kumimoji="1" lang="ko-Kore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E6AF146-3B21-2643-A807-1FA0D37260F2}"/>
              </a:ext>
            </a:extLst>
          </p:cNvPr>
          <p:cNvSpPr txBox="1"/>
          <p:nvPr/>
        </p:nvSpPr>
        <p:spPr>
          <a:xfrm>
            <a:off x="1543937" y="4806458"/>
            <a:ext cx="743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/>
              <a:t>0x99</a:t>
            </a:r>
            <a:endParaRPr kumimoji="1" lang="ko-Kore-KR" altLang="en-US" sz="12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223548A-84A6-FB42-8486-BB1FB0D5E1E0}"/>
              </a:ext>
            </a:extLst>
          </p:cNvPr>
          <p:cNvSpPr txBox="1"/>
          <p:nvPr/>
        </p:nvSpPr>
        <p:spPr>
          <a:xfrm>
            <a:off x="1013424" y="1223044"/>
            <a:ext cx="10821224" cy="2542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/>
              <a:t>•</a:t>
            </a:r>
            <a:r>
              <a:rPr kumimoji="1" lang="ko-KR" altLang="en-US"/>
              <a:t> </a:t>
            </a:r>
            <a:r>
              <a:rPr kumimoji="1" lang="en-US" altLang="ko-KR"/>
              <a:t>The Run-Time Stack</a:t>
            </a:r>
          </a:p>
          <a:p>
            <a:pPr>
              <a:lnSpc>
                <a:spcPct val="150000"/>
              </a:lnSpc>
            </a:pPr>
            <a:r>
              <a:rPr kumimoji="1" lang="ko-KR" altLang="en-US"/>
              <a:t>   </a:t>
            </a:r>
            <a:r>
              <a:rPr kumimoji="1" lang="en" altLang="ko-KR"/>
              <a:t>- </a:t>
            </a:r>
            <a:r>
              <a:rPr lang="en" altLang="ko-Kore-KR"/>
              <a:t>A key feature of the procedure-calling mechanism of C : stack data structure(LIFO)</a:t>
            </a:r>
          </a:p>
          <a:p>
            <a:pPr>
              <a:lnSpc>
                <a:spcPct val="150000"/>
              </a:lnSpc>
            </a:pPr>
            <a:r>
              <a:rPr lang="ko-KR" altLang="en-US"/>
              <a:t>  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As P calls Q, </a:t>
            </a:r>
            <a:r>
              <a:rPr lang="en-US" altLang="ko-KR">
                <a:solidFill>
                  <a:srgbClr val="7030A0"/>
                </a:solidFill>
              </a:rPr>
              <a:t>control</a:t>
            </a:r>
            <a:r>
              <a:rPr lang="en-US" altLang="ko-KR"/>
              <a:t> and </a:t>
            </a:r>
            <a:r>
              <a:rPr lang="en-US" altLang="ko-KR">
                <a:solidFill>
                  <a:schemeClr val="accent6">
                    <a:lumMod val="50000"/>
                  </a:schemeClr>
                </a:solidFill>
              </a:rPr>
              <a:t>data information </a:t>
            </a:r>
            <a:r>
              <a:rPr lang="en-US" altLang="ko-KR"/>
              <a:t>are added to the end of the stack</a:t>
            </a:r>
          </a:p>
          <a:p>
            <a:pPr>
              <a:lnSpc>
                <a:spcPct val="150000"/>
              </a:lnSpc>
            </a:pPr>
            <a:r>
              <a:rPr lang="en-US" altLang="ko-Kore-KR"/>
              <a:t>      ￮ </a:t>
            </a:r>
            <a:r>
              <a:rPr lang="en-US" altLang="ko-Kore-KR" b="1">
                <a:solidFill>
                  <a:srgbClr val="7030A0"/>
                </a:solidFill>
              </a:rPr>
              <a:t>control transfer!!</a:t>
            </a:r>
          </a:p>
          <a:p>
            <a:pPr>
              <a:lnSpc>
                <a:spcPct val="150000"/>
              </a:lnSpc>
            </a:pPr>
            <a:r>
              <a:rPr lang="en-US" altLang="ko-Kore-KR"/>
              <a:t>      ￮ data transfer</a:t>
            </a:r>
            <a:endParaRPr lang="en" altLang="ko-Kore-KR"/>
          </a:p>
          <a:p>
            <a:pPr>
              <a:lnSpc>
                <a:spcPct val="150000"/>
              </a:lnSpc>
            </a:pPr>
            <a:endParaRPr kumimoji="1" lang="en-US" altLang="ko-KR" b="1"/>
          </a:p>
        </p:txBody>
      </p:sp>
    </p:spTree>
    <p:extLst>
      <p:ext uri="{BB962C8B-B14F-4D97-AF65-F5344CB8AC3E}">
        <p14:creationId xmlns:p14="http://schemas.microsoft.com/office/powerpoint/2010/main" val="31869377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9F05D3-AEC5-2B40-91E1-F9A27D14A48F}"/>
              </a:ext>
            </a:extLst>
          </p:cNvPr>
          <p:cNvSpPr txBox="1"/>
          <p:nvPr/>
        </p:nvSpPr>
        <p:spPr>
          <a:xfrm>
            <a:off x="5720484" y="150972"/>
            <a:ext cx="751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/>
              <a:t>Intro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D983FD-B383-9741-B50F-040C4CABA289}"/>
              </a:ext>
            </a:extLst>
          </p:cNvPr>
          <p:cNvSpPr txBox="1"/>
          <p:nvPr/>
        </p:nvSpPr>
        <p:spPr>
          <a:xfrm>
            <a:off x="9163421" y="3778862"/>
            <a:ext cx="2227317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" altLang="ko-Kore-KR"/>
              <a:t>function Q(int p){…}</a:t>
            </a:r>
          </a:p>
          <a:p>
            <a:r>
              <a:rPr lang="en" altLang="ko-Kore-KR"/>
              <a:t>function P(){</a:t>
            </a:r>
          </a:p>
          <a:p>
            <a:r>
              <a:rPr lang="en" altLang="ko-Kore-KR"/>
              <a:t>      int q=3;      </a:t>
            </a:r>
          </a:p>
          <a:p>
            <a:r>
              <a:rPr lang="en" altLang="ko-Kore-KR"/>
              <a:t>      int p;</a:t>
            </a:r>
          </a:p>
          <a:p>
            <a:r>
              <a:rPr lang="ko-KR" altLang="en-US"/>
              <a:t>      </a:t>
            </a:r>
            <a:r>
              <a:rPr lang="en" altLang="ko-Kore-KR"/>
              <a:t>int a = Q(p);</a:t>
            </a:r>
          </a:p>
          <a:p>
            <a:r>
              <a:rPr lang="en" altLang="ko-Kore-KR"/>
              <a:t>      return p*q;</a:t>
            </a:r>
          </a:p>
          <a:p>
            <a:r>
              <a:rPr lang="en" altLang="ko-Kore-KR"/>
              <a:t>}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E62BE7C-215C-6444-B872-BC871D706014}"/>
              </a:ext>
            </a:extLst>
          </p:cNvPr>
          <p:cNvSpPr/>
          <p:nvPr/>
        </p:nvSpPr>
        <p:spPr>
          <a:xfrm>
            <a:off x="801262" y="1163509"/>
            <a:ext cx="11036996" cy="33688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>
                <a:solidFill>
                  <a:srgbClr val="FF0000"/>
                </a:solidFill>
              </a:rPr>
              <a:t>►</a:t>
            </a:r>
            <a:r>
              <a:rPr kumimoji="1" lang="ko-KR" altLang="en-US" b="1"/>
              <a:t> </a:t>
            </a:r>
            <a:r>
              <a:rPr kumimoji="1" lang="en-US" altLang="ko-KR" b="1"/>
              <a:t>Procedures</a:t>
            </a:r>
          </a:p>
          <a:p>
            <a:pPr>
              <a:lnSpc>
                <a:spcPct val="150000"/>
              </a:lnSpc>
            </a:pPr>
            <a:r>
              <a:rPr kumimoji="1" lang="ko-KR" altLang="en-US" b="1"/>
              <a:t>   </a:t>
            </a:r>
            <a:r>
              <a:rPr kumimoji="1" lang="en-US" altLang="ko-KR" b="1"/>
              <a:t>-</a:t>
            </a:r>
            <a:r>
              <a:rPr kumimoji="1" lang="ko-KR" altLang="en-US" b="1"/>
              <a:t> </a:t>
            </a:r>
            <a:r>
              <a:rPr lang="ko-Kore-KR" altLang="en-US"/>
              <a:t>provide a way to package code that implements some functionality with a designated set of arguments and </a:t>
            </a:r>
            <a:endParaRPr lang="en-US" altLang="ko-Kore-KR"/>
          </a:p>
          <a:p>
            <a:pPr>
              <a:lnSpc>
                <a:spcPct val="150000"/>
              </a:lnSpc>
            </a:pPr>
            <a:r>
              <a:rPr lang="ko-KR" altLang="en-US"/>
              <a:t>     </a:t>
            </a:r>
            <a:r>
              <a:rPr lang="ko-Kore-KR" altLang="en-US"/>
              <a:t>an optional return value. </a:t>
            </a:r>
            <a:endParaRPr lang="en-US" altLang="ko-Kore-KR"/>
          </a:p>
          <a:p>
            <a:pPr>
              <a:lnSpc>
                <a:spcPct val="150000"/>
              </a:lnSpc>
            </a:pPr>
            <a:endParaRPr lang="en-US" altLang="ko-Kore-KR"/>
          </a:p>
          <a:p>
            <a:pPr>
              <a:lnSpc>
                <a:spcPct val="150000"/>
              </a:lnSpc>
            </a:pPr>
            <a:r>
              <a:rPr lang="ko-KR" altLang="en-US"/>
              <a:t>  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" altLang="ko-Kore-KR"/>
              <a:t>There are many different attributes that must be handled when providing machine-level support for procedures. </a:t>
            </a:r>
          </a:p>
          <a:p>
            <a:pPr>
              <a:lnSpc>
                <a:spcPct val="150000"/>
              </a:lnSpc>
            </a:pPr>
            <a:r>
              <a:rPr lang="ko-KR" altLang="en-US"/>
              <a:t>      </a:t>
            </a:r>
            <a:r>
              <a:rPr lang="en" altLang="ko-Kore-KR"/>
              <a:t>￮</a:t>
            </a:r>
            <a:r>
              <a:rPr lang="ko-KR" altLang="en-US"/>
              <a:t> </a:t>
            </a:r>
            <a:r>
              <a:rPr lang="en-US" altLang="ko-KR"/>
              <a:t>Passing control : by setting PC</a:t>
            </a:r>
          </a:p>
          <a:p>
            <a:pPr>
              <a:lnSpc>
                <a:spcPct val="150000"/>
              </a:lnSpc>
            </a:pPr>
            <a:r>
              <a:rPr lang="en-US" altLang="ko-Kore-KR"/>
              <a:t>      </a:t>
            </a:r>
            <a:r>
              <a:rPr lang="en" altLang="ko-Kore-KR"/>
              <a:t>￮ Passing data : provide parameters , be able to return value</a:t>
            </a:r>
          </a:p>
          <a:p>
            <a:pPr>
              <a:lnSpc>
                <a:spcPct val="150000"/>
              </a:lnSpc>
            </a:pPr>
            <a:r>
              <a:rPr lang="en" altLang="ko-Kore-KR"/>
              <a:t>      ￮ Allocating and deallocating memory :   for local variables</a:t>
            </a:r>
          </a:p>
        </p:txBody>
      </p:sp>
      <p:sp>
        <p:nvSpPr>
          <p:cNvPr id="23" name="오른쪽 화살표[R] 22">
            <a:extLst>
              <a:ext uri="{FF2B5EF4-FFF2-40B4-BE49-F238E27FC236}">
                <a16:creationId xmlns:a16="http://schemas.microsoft.com/office/drawing/2014/main" id="{992C5449-1240-4040-94FE-BFE3225B3D7E}"/>
              </a:ext>
            </a:extLst>
          </p:cNvPr>
          <p:cNvSpPr/>
          <p:nvPr/>
        </p:nvSpPr>
        <p:spPr>
          <a:xfrm>
            <a:off x="8847116" y="5015961"/>
            <a:ext cx="225631" cy="16625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" name="오른쪽 화살표[R] 25">
            <a:extLst>
              <a:ext uri="{FF2B5EF4-FFF2-40B4-BE49-F238E27FC236}">
                <a16:creationId xmlns:a16="http://schemas.microsoft.com/office/drawing/2014/main" id="{093E64FE-754B-D042-B005-8FF1EDE724A2}"/>
              </a:ext>
            </a:extLst>
          </p:cNvPr>
          <p:cNvSpPr/>
          <p:nvPr/>
        </p:nvSpPr>
        <p:spPr>
          <a:xfrm>
            <a:off x="8847116" y="3882545"/>
            <a:ext cx="225631" cy="16625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오른쪽 화살표[R] 26">
            <a:extLst>
              <a:ext uri="{FF2B5EF4-FFF2-40B4-BE49-F238E27FC236}">
                <a16:creationId xmlns:a16="http://schemas.microsoft.com/office/drawing/2014/main" id="{BD10C5FE-B5CB-DB48-B853-522D80155E6D}"/>
              </a:ext>
            </a:extLst>
          </p:cNvPr>
          <p:cNvSpPr/>
          <p:nvPr/>
        </p:nvSpPr>
        <p:spPr>
          <a:xfrm>
            <a:off x="8847116" y="5320525"/>
            <a:ext cx="225631" cy="16625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EF1CD80-CAC7-8E43-AA30-34C4E79F7058}"/>
              </a:ext>
            </a:extLst>
          </p:cNvPr>
          <p:cNvSpPr/>
          <p:nvPr/>
        </p:nvSpPr>
        <p:spPr>
          <a:xfrm>
            <a:off x="1145894" y="3287210"/>
            <a:ext cx="3136739" cy="491652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8CE1A1-10BE-B245-8941-9249173D523B}"/>
              </a:ext>
            </a:extLst>
          </p:cNvPr>
          <p:cNvSpPr txBox="1"/>
          <p:nvPr/>
        </p:nvSpPr>
        <p:spPr>
          <a:xfrm>
            <a:off x="1932972" y="4997549"/>
            <a:ext cx="5185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>
                <a:solidFill>
                  <a:srgbClr val="7030A0"/>
                </a:solidFill>
              </a:rPr>
              <a:t>Q1. </a:t>
            </a:r>
            <a:r>
              <a:rPr kumimoji="1" lang="ko-KR" altLang="en-US" b="1">
                <a:solidFill>
                  <a:srgbClr val="7030A0"/>
                </a:solidFill>
              </a:rPr>
              <a:t>다른 함수로 점프하고 어떻게 다시 돌아오지</a:t>
            </a:r>
            <a:r>
              <a:rPr kumimoji="1" lang="en-US" altLang="ko-KR" b="1">
                <a:solidFill>
                  <a:srgbClr val="7030A0"/>
                </a:solidFill>
              </a:rPr>
              <a:t>?</a:t>
            </a:r>
            <a:endParaRPr kumimoji="1" lang="ko-Kore-KR" altLang="en-US" b="1">
              <a:solidFill>
                <a:srgbClr val="7030A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D013DB-3C99-F24E-BC9F-5B03AE91B033}"/>
              </a:ext>
            </a:extLst>
          </p:cNvPr>
          <p:cNvSpPr txBox="1"/>
          <p:nvPr/>
        </p:nvSpPr>
        <p:spPr>
          <a:xfrm>
            <a:off x="1932972" y="5475583"/>
            <a:ext cx="646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>
                <a:solidFill>
                  <a:srgbClr val="FF0000"/>
                </a:solidFill>
              </a:rPr>
              <a:t>Q</a:t>
            </a:r>
            <a:r>
              <a:rPr kumimoji="1" lang="en-US" altLang="ko-KR" b="1">
                <a:solidFill>
                  <a:srgbClr val="FF0000"/>
                </a:solidFill>
              </a:rPr>
              <a:t>2</a:t>
            </a:r>
            <a:r>
              <a:rPr kumimoji="1" lang="en-US" altLang="ko-Kore-KR" b="1">
                <a:solidFill>
                  <a:srgbClr val="FF0000"/>
                </a:solidFill>
              </a:rPr>
              <a:t>. </a:t>
            </a:r>
            <a:r>
              <a:rPr kumimoji="1" lang="ko-KR" altLang="en-US" b="1">
                <a:solidFill>
                  <a:srgbClr val="FF0000"/>
                </a:solidFill>
              </a:rPr>
              <a:t>매개변수를 어떻게 전달하고 </a:t>
            </a:r>
            <a:r>
              <a:rPr kumimoji="1" lang="en-US" altLang="ko-KR" b="1">
                <a:solidFill>
                  <a:srgbClr val="FF0000"/>
                </a:solidFill>
              </a:rPr>
              <a:t>return</a:t>
            </a:r>
            <a:r>
              <a:rPr kumimoji="1" lang="ko-KR" altLang="en-US" b="1">
                <a:solidFill>
                  <a:srgbClr val="FF0000"/>
                </a:solidFill>
              </a:rPr>
              <a:t> 값을 어떻게 받아오지</a:t>
            </a:r>
            <a:r>
              <a:rPr kumimoji="1" lang="en-US" altLang="ko-KR" b="1">
                <a:solidFill>
                  <a:srgbClr val="FF0000"/>
                </a:solidFill>
              </a:rPr>
              <a:t>?</a:t>
            </a:r>
            <a:endParaRPr kumimoji="1" lang="ko-Kore-KR" alt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2633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26" grpId="0" animBg="1"/>
      <p:bldP spid="26" grpId="1" animBg="1"/>
      <p:bldP spid="27" grpId="0" animBg="1"/>
      <p:bldP spid="27" grpId="1" animBg="1"/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B78443E-B077-4545-91DB-A79FFEA481D1}"/>
              </a:ext>
            </a:extLst>
          </p:cNvPr>
          <p:cNvSpPr/>
          <p:nvPr/>
        </p:nvSpPr>
        <p:spPr>
          <a:xfrm>
            <a:off x="8169074" y="3429000"/>
            <a:ext cx="1457011" cy="822623"/>
          </a:xfrm>
          <a:prstGeom prst="rect">
            <a:avLst/>
          </a:prstGeom>
          <a:solidFill>
            <a:srgbClr val="00B0F0">
              <a:alpha val="28431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main</a:t>
            </a:r>
            <a:endParaRPr kumimoji="1" lang="ko-Kore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DB09FBD-541E-324F-B5EB-434408861A7C}"/>
              </a:ext>
            </a:extLst>
          </p:cNvPr>
          <p:cNvSpPr/>
          <p:nvPr/>
        </p:nvSpPr>
        <p:spPr>
          <a:xfrm>
            <a:off x="8169072" y="4251623"/>
            <a:ext cx="1457011" cy="1003665"/>
          </a:xfrm>
          <a:prstGeom prst="rect">
            <a:avLst/>
          </a:prstGeom>
          <a:solidFill>
            <a:schemeClr val="accent5">
              <a:alpha val="28467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P</a:t>
            </a:r>
            <a:endParaRPr kumimoji="1" lang="ko-Kore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E61AE5-CDCD-D340-A13C-6BA51E1310D2}"/>
              </a:ext>
            </a:extLst>
          </p:cNvPr>
          <p:cNvSpPr txBox="1"/>
          <p:nvPr/>
        </p:nvSpPr>
        <p:spPr>
          <a:xfrm>
            <a:off x="1543937" y="4598290"/>
            <a:ext cx="743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/>
              <a:t>0x91</a:t>
            </a:r>
            <a:endParaRPr kumimoji="1" lang="ko-Kore-KR" altLang="en-US" sz="1200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1A1A49CE-B9AF-AF43-AE40-D925B4809685}"/>
              </a:ext>
            </a:extLst>
          </p:cNvPr>
          <p:cNvGrpSpPr/>
          <p:nvPr/>
        </p:nvGrpSpPr>
        <p:grpSpPr>
          <a:xfrm>
            <a:off x="4951902" y="4398285"/>
            <a:ext cx="1388864" cy="400010"/>
            <a:chOff x="810567" y="3406048"/>
            <a:chExt cx="2303899" cy="663551"/>
          </a:xfrm>
        </p:grpSpPr>
        <p:sp>
          <p:nvSpPr>
            <p:cNvPr id="34" name="모서리가 둥근 직사각형 33">
              <a:extLst>
                <a:ext uri="{FF2B5EF4-FFF2-40B4-BE49-F238E27FC236}">
                  <a16:creationId xmlns:a16="http://schemas.microsoft.com/office/drawing/2014/main" id="{D21B63F2-23F4-4A40-AE83-D8FC01C290ED}"/>
                </a:ext>
              </a:extLst>
            </p:cNvPr>
            <p:cNvSpPr/>
            <p:nvPr/>
          </p:nvSpPr>
          <p:spPr>
            <a:xfrm>
              <a:off x="810567" y="3406048"/>
              <a:ext cx="2303899" cy="663551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ore-KR" sz="1200">
                  <a:solidFill>
                    <a:schemeClr val="bg1"/>
                  </a:solidFill>
                </a:rPr>
                <a:t>%rsp   </a:t>
              </a:r>
            </a:p>
            <a:p>
              <a:pPr algn="ctr"/>
              <a:endParaRPr kumimoji="1" lang="ko-Kore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5" name="모서리가 둥근 직사각형 34">
              <a:extLst>
                <a:ext uri="{FF2B5EF4-FFF2-40B4-BE49-F238E27FC236}">
                  <a16:creationId xmlns:a16="http://schemas.microsoft.com/office/drawing/2014/main" id="{75D9A963-1012-D94C-8988-F05D85F6F29C}"/>
                </a:ext>
              </a:extLst>
            </p:cNvPr>
            <p:cNvSpPr/>
            <p:nvPr/>
          </p:nvSpPr>
          <p:spPr>
            <a:xfrm>
              <a:off x="1594336" y="3563432"/>
              <a:ext cx="1366679" cy="413772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/>
                <a:t>0x1231</a:t>
              </a:r>
              <a:endParaRPr kumimoji="1" lang="ko-Kore-KR" altLang="en-US" sz="1200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F8E320DA-8247-DD4D-B180-CDC27A728C11}"/>
              </a:ext>
            </a:extLst>
          </p:cNvPr>
          <p:cNvGrpSpPr/>
          <p:nvPr/>
        </p:nvGrpSpPr>
        <p:grpSpPr>
          <a:xfrm>
            <a:off x="4951902" y="3900617"/>
            <a:ext cx="1388864" cy="400010"/>
            <a:chOff x="810567" y="3406048"/>
            <a:chExt cx="2303899" cy="663551"/>
          </a:xfrm>
        </p:grpSpPr>
        <p:sp>
          <p:nvSpPr>
            <p:cNvPr id="37" name="모서리가 둥근 직사각형 36">
              <a:extLst>
                <a:ext uri="{FF2B5EF4-FFF2-40B4-BE49-F238E27FC236}">
                  <a16:creationId xmlns:a16="http://schemas.microsoft.com/office/drawing/2014/main" id="{1F2F4525-F886-4943-802D-0648FCE2F138}"/>
                </a:ext>
              </a:extLst>
            </p:cNvPr>
            <p:cNvSpPr/>
            <p:nvPr/>
          </p:nvSpPr>
          <p:spPr>
            <a:xfrm>
              <a:off x="810567" y="3406048"/>
              <a:ext cx="2303899" cy="663551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ore-KR" sz="1200">
                  <a:solidFill>
                    <a:schemeClr val="bg1"/>
                  </a:solidFill>
                </a:rPr>
                <a:t>%rip   </a:t>
              </a:r>
            </a:p>
            <a:p>
              <a:pPr algn="ctr"/>
              <a:endParaRPr kumimoji="1" lang="ko-Kore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8" name="모서리가 둥근 직사각형 37">
              <a:extLst>
                <a:ext uri="{FF2B5EF4-FFF2-40B4-BE49-F238E27FC236}">
                  <a16:creationId xmlns:a16="http://schemas.microsoft.com/office/drawing/2014/main" id="{58FBAF21-F2CD-594F-B70B-A3A55F274575}"/>
                </a:ext>
              </a:extLst>
            </p:cNvPr>
            <p:cNvSpPr/>
            <p:nvPr/>
          </p:nvSpPr>
          <p:spPr>
            <a:xfrm>
              <a:off x="1594336" y="3563432"/>
              <a:ext cx="1366679" cy="413772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/>
                <a:t>0x72</a:t>
              </a:r>
              <a:endParaRPr kumimoji="1" lang="ko-Kore-KR" altLang="en-US" sz="1200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532D87AB-1601-EC43-AB77-0530643E6448}"/>
              </a:ext>
            </a:extLst>
          </p:cNvPr>
          <p:cNvSpPr txBox="1"/>
          <p:nvPr/>
        </p:nvSpPr>
        <p:spPr>
          <a:xfrm>
            <a:off x="1543937" y="4416704"/>
            <a:ext cx="743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/>
              <a:t>0x8B</a:t>
            </a:r>
            <a:endParaRPr kumimoji="1" lang="ko-Kore-KR" altLang="en-US" sz="120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C726DCF-2EC0-D14C-AC3B-9169F637D258}"/>
              </a:ext>
            </a:extLst>
          </p:cNvPr>
          <p:cNvSpPr txBox="1"/>
          <p:nvPr/>
        </p:nvSpPr>
        <p:spPr>
          <a:xfrm>
            <a:off x="1543937" y="3695469"/>
            <a:ext cx="743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/>
              <a:t>0x72</a:t>
            </a:r>
            <a:endParaRPr kumimoji="1" lang="ko-Kore-KR" altLang="en-US" sz="1200"/>
          </a:p>
        </p:txBody>
      </p:sp>
      <p:sp>
        <p:nvSpPr>
          <p:cNvPr id="41" name="오른쪽 화살표[R] 40">
            <a:extLst>
              <a:ext uri="{FF2B5EF4-FFF2-40B4-BE49-F238E27FC236}">
                <a16:creationId xmlns:a16="http://schemas.microsoft.com/office/drawing/2014/main" id="{FE212AF2-0E5A-A14D-9341-89C09C3833D3}"/>
              </a:ext>
            </a:extLst>
          </p:cNvPr>
          <p:cNvSpPr/>
          <p:nvPr/>
        </p:nvSpPr>
        <p:spPr>
          <a:xfrm rot="10800000">
            <a:off x="2976035" y="4472076"/>
            <a:ext cx="225631" cy="16625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C8D0A65-AC68-5341-AFE8-1212BCFA6982}"/>
              </a:ext>
            </a:extLst>
          </p:cNvPr>
          <p:cNvSpPr txBox="1"/>
          <p:nvPr/>
        </p:nvSpPr>
        <p:spPr>
          <a:xfrm>
            <a:off x="7622407" y="4778643"/>
            <a:ext cx="743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/>
              <a:t>0x1239</a:t>
            </a:r>
            <a:endParaRPr kumimoji="1" lang="ko-Kore-KR" altLang="en-US" sz="12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27D1ED2-1319-A641-A8E1-A45F5330DF23}"/>
              </a:ext>
            </a:extLst>
          </p:cNvPr>
          <p:cNvSpPr txBox="1"/>
          <p:nvPr/>
        </p:nvSpPr>
        <p:spPr>
          <a:xfrm>
            <a:off x="7622407" y="5055642"/>
            <a:ext cx="743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/>
              <a:t>0x1231</a:t>
            </a:r>
            <a:endParaRPr kumimoji="1" lang="ko-Kore-KR" altLang="en-US" sz="120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668EF41-CAAF-8249-8D06-0B53BD086ED7}"/>
              </a:ext>
            </a:extLst>
          </p:cNvPr>
          <p:cNvSpPr/>
          <p:nvPr/>
        </p:nvSpPr>
        <p:spPr>
          <a:xfrm>
            <a:off x="8219194" y="4917142"/>
            <a:ext cx="1356765" cy="276999"/>
          </a:xfrm>
          <a:prstGeom prst="rect">
            <a:avLst/>
          </a:prstGeom>
          <a:solidFill>
            <a:schemeClr val="accent1">
              <a:alpha val="27858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50"/>
              <a:t>Return address(0x91)</a:t>
            </a:r>
            <a:endParaRPr kumimoji="1" lang="ko-Kore-KR" altLang="en-US" sz="105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C371B0-6966-4D4D-B832-8F769F0B9EF0}"/>
              </a:ext>
            </a:extLst>
          </p:cNvPr>
          <p:cNvSpPr txBox="1"/>
          <p:nvPr/>
        </p:nvSpPr>
        <p:spPr>
          <a:xfrm>
            <a:off x="3201666" y="4339759"/>
            <a:ext cx="11933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50"/>
              <a:t>1. </a:t>
            </a:r>
            <a:r>
              <a:rPr kumimoji="1" lang="en-US" altLang="ko-Kore-KR" sz="1050" b="1"/>
              <a:t>Push</a:t>
            </a:r>
            <a:r>
              <a:rPr kumimoji="1" lang="en-US" altLang="ko-Kore-KR" sz="1050"/>
              <a:t> RIP</a:t>
            </a:r>
          </a:p>
          <a:p>
            <a:r>
              <a:rPr kumimoji="1" lang="en-US" altLang="ko-Kore-KR" sz="1050"/>
              <a:t>2. </a:t>
            </a:r>
            <a:r>
              <a:rPr kumimoji="1" lang="en-US" altLang="ko-Kore-KR" sz="1050" b="1"/>
              <a:t>Jump</a:t>
            </a:r>
            <a:r>
              <a:rPr kumimoji="1" lang="en-US" altLang="ko-Kore-KR" sz="1050"/>
              <a:t> operand</a:t>
            </a:r>
            <a:endParaRPr kumimoji="1" lang="ko-Kore-KR" altLang="en-US" sz="10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B2945C1-D09B-8E4D-8F31-913A7EBE6439}"/>
              </a:ext>
            </a:extLst>
          </p:cNvPr>
          <p:cNvSpPr txBox="1"/>
          <p:nvPr/>
        </p:nvSpPr>
        <p:spPr>
          <a:xfrm>
            <a:off x="2008231" y="3498915"/>
            <a:ext cx="1115367" cy="24929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ore-KR" sz="1200" b="1">
                <a:solidFill>
                  <a:schemeClr val="accent6"/>
                </a:solidFill>
              </a:rPr>
              <a:t>Q:</a:t>
            </a:r>
          </a:p>
          <a:p>
            <a:r>
              <a:rPr kumimoji="1" lang="en-US" altLang="ko-Kore-KR" sz="1200">
                <a:solidFill>
                  <a:schemeClr val="bg1">
                    <a:lumMod val="85000"/>
                  </a:schemeClr>
                </a:solidFill>
              </a:rPr>
              <a:t>            (E)</a:t>
            </a:r>
          </a:p>
          <a:p>
            <a:r>
              <a:rPr kumimoji="1" lang="en-US" altLang="ko-Kore-KR" sz="1200">
                <a:solidFill>
                  <a:schemeClr val="bg1">
                    <a:lumMod val="85000"/>
                  </a:schemeClr>
                </a:solidFill>
              </a:rPr>
              <a:t>            </a:t>
            </a:r>
            <a:r>
              <a:rPr kumimoji="1" lang="en-US" altLang="ko-Kore-KR" sz="1200">
                <a:solidFill>
                  <a:schemeClr val="accent5">
                    <a:lumMod val="60000"/>
                    <a:lumOff val="40000"/>
                  </a:schemeClr>
                </a:solidFill>
              </a:rPr>
              <a:t>ret</a:t>
            </a:r>
            <a:r>
              <a:rPr kumimoji="1" lang="en-US" altLang="ko-Kore-KR" sz="1200">
                <a:solidFill>
                  <a:schemeClr val="bg1">
                    <a:lumMod val="85000"/>
                  </a:schemeClr>
                </a:solidFill>
              </a:rPr>
              <a:t>	</a:t>
            </a:r>
          </a:p>
          <a:p>
            <a:r>
              <a:rPr kumimoji="1" lang="en-US" altLang="ko-Kore-KR" sz="1200" b="1">
                <a:solidFill>
                  <a:schemeClr val="accent6"/>
                </a:solidFill>
              </a:rPr>
              <a:t>P:</a:t>
            </a:r>
          </a:p>
          <a:p>
            <a:r>
              <a:rPr kumimoji="1" lang="en-US" altLang="ko-Kore-KR" sz="1200"/>
              <a:t>            </a:t>
            </a:r>
            <a:r>
              <a:rPr kumimoji="1" lang="en-US" altLang="ko-Kore-KR" sz="1200">
                <a:solidFill>
                  <a:schemeClr val="bg1">
                    <a:lumMod val="85000"/>
                  </a:schemeClr>
                </a:solidFill>
              </a:rPr>
              <a:t>(C)</a:t>
            </a:r>
          </a:p>
          <a:p>
            <a:r>
              <a:rPr kumimoji="1" lang="en-US" altLang="ko-Kore-KR" sz="1200"/>
              <a:t>            </a:t>
            </a:r>
            <a:r>
              <a:rPr kumimoji="1" lang="en-US" altLang="ko-Kore-KR" sz="1200">
                <a:solidFill>
                  <a:schemeClr val="accent5">
                    <a:lumMod val="60000"/>
                    <a:lumOff val="40000"/>
                  </a:schemeClr>
                </a:solidFill>
              </a:rPr>
              <a:t>call</a:t>
            </a:r>
            <a:r>
              <a:rPr kumimoji="1" lang="en-US" altLang="ko-Kore-KR" sz="1200"/>
              <a:t> </a:t>
            </a:r>
            <a:r>
              <a:rPr kumimoji="1" lang="en-US" altLang="ko-Kore-KR" sz="1200">
                <a:solidFill>
                  <a:schemeClr val="accent5"/>
                </a:solidFill>
              </a:rPr>
              <a:t>Q</a:t>
            </a:r>
          </a:p>
          <a:p>
            <a:r>
              <a:rPr kumimoji="1" lang="en-US" altLang="ko-Kore-KR" sz="1200">
                <a:solidFill>
                  <a:schemeClr val="bg1">
                    <a:lumMod val="85000"/>
                  </a:schemeClr>
                </a:solidFill>
              </a:rPr>
              <a:t>            (D)</a:t>
            </a:r>
          </a:p>
          <a:p>
            <a:r>
              <a:rPr kumimoji="1" lang="en-US" altLang="ko-Kore-KR" sz="1200">
                <a:solidFill>
                  <a:schemeClr val="bg1">
                    <a:lumMod val="85000"/>
                  </a:schemeClr>
                </a:solidFill>
              </a:rPr>
              <a:t>            </a:t>
            </a:r>
            <a:r>
              <a:rPr kumimoji="1" lang="en-US" altLang="ko-Kore-KR" sz="1200">
                <a:solidFill>
                  <a:schemeClr val="accent5">
                    <a:lumMod val="60000"/>
                    <a:lumOff val="40000"/>
                  </a:schemeClr>
                </a:solidFill>
              </a:rPr>
              <a:t>ret</a:t>
            </a:r>
            <a:endParaRPr kumimoji="1" lang="en-US" altLang="ko-Kore-KR" sz="1200">
              <a:solidFill>
                <a:schemeClr val="bg1">
                  <a:lumMod val="85000"/>
                </a:schemeClr>
              </a:solidFill>
            </a:endParaRPr>
          </a:p>
          <a:p>
            <a:endParaRPr kumimoji="1" lang="en-US" altLang="ko-Kore-KR" sz="1200">
              <a:solidFill>
                <a:schemeClr val="bg1">
                  <a:lumMod val="85000"/>
                </a:schemeClr>
              </a:solidFill>
            </a:endParaRPr>
          </a:p>
          <a:p>
            <a:r>
              <a:rPr kumimoji="1" lang="en-US" altLang="ko-Kore-KR" sz="1200" b="1">
                <a:solidFill>
                  <a:schemeClr val="accent6"/>
                </a:solidFill>
              </a:rPr>
              <a:t>main:</a:t>
            </a:r>
          </a:p>
          <a:p>
            <a:r>
              <a:rPr kumimoji="1" lang="en-US" altLang="ko-Kore-KR" sz="1200">
                <a:solidFill>
                  <a:schemeClr val="bg1">
                    <a:lumMod val="85000"/>
                  </a:schemeClr>
                </a:solidFill>
              </a:rPr>
              <a:t>            (A)</a:t>
            </a:r>
          </a:p>
          <a:p>
            <a:r>
              <a:rPr kumimoji="1" lang="en-US" altLang="ko-Kore-KR" sz="1200"/>
              <a:t>            </a:t>
            </a:r>
            <a:r>
              <a:rPr kumimoji="1" lang="en-US" altLang="ko-Kore-KR" sz="1200">
                <a:solidFill>
                  <a:schemeClr val="accent5">
                    <a:lumMod val="60000"/>
                    <a:lumOff val="40000"/>
                  </a:schemeClr>
                </a:solidFill>
              </a:rPr>
              <a:t>call</a:t>
            </a:r>
            <a:r>
              <a:rPr kumimoji="1" lang="en-US" altLang="ko-Kore-KR" sz="1200"/>
              <a:t> </a:t>
            </a:r>
            <a:r>
              <a:rPr kumimoji="1" lang="en-US" altLang="ko-Kore-KR" sz="1200">
                <a:solidFill>
                  <a:schemeClr val="accent5"/>
                </a:solidFill>
              </a:rPr>
              <a:t>P</a:t>
            </a:r>
          </a:p>
          <a:p>
            <a:r>
              <a:rPr kumimoji="1" lang="en-US" altLang="ko-Kore-KR" sz="1200">
                <a:solidFill>
                  <a:schemeClr val="bg1">
                    <a:lumMod val="85000"/>
                  </a:schemeClr>
                </a:solidFill>
              </a:rPr>
              <a:t>            (B)</a:t>
            </a:r>
            <a:endParaRPr kumimoji="1" lang="ko-Kore-KR" altLang="en-US" sz="120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997D0CC-72FC-1C41-9E7D-CB8FF8E28A74}"/>
              </a:ext>
            </a:extLst>
          </p:cNvPr>
          <p:cNvSpPr txBox="1"/>
          <p:nvPr/>
        </p:nvSpPr>
        <p:spPr>
          <a:xfrm>
            <a:off x="1543937" y="3856993"/>
            <a:ext cx="743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/>
              <a:t>0x7A</a:t>
            </a:r>
            <a:endParaRPr kumimoji="1" lang="ko-Kore-KR" altLang="en-US" sz="12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EAA8FDD-204A-4046-95A2-FABC3A1BAD4B}"/>
              </a:ext>
            </a:extLst>
          </p:cNvPr>
          <p:cNvSpPr txBox="1"/>
          <p:nvPr/>
        </p:nvSpPr>
        <p:spPr>
          <a:xfrm>
            <a:off x="1543937" y="4806458"/>
            <a:ext cx="743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/>
              <a:t>0x99</a:t>
            </a:r>
            <a:endParaRPr kumimoji="1" lang="ko-Kore-KR" altLang="en-US" sz="12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7771374-4EE4-C94C-AA6B-929A6186B085}"/>
              </a:ext>
            </a:extLst>
          </p:cNvPr>
          <p:cNvSpPr txBox="1"/>
          <p:nvPr/>
        </p:nvSpPr>
        <p:spPr>
          <a:xfrm>
            <a:off x="1013424" y="1223044"/>
            <a:ext cx="10821224" cy="2542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/>
              <a:t>•</a:t>
            </a:r>
            <a:r>
              <a:rPr kumimoji="1" lang="ko-KR" altLang="en-US"/>
              <a:t> </a:t>
            </a:r>
            <a:r>
              <a:rPr kumimoji="1" lang="en-US" altLang="ko-KR"/>
              <a:t>The Run-Time Stack</a:t>
            </a:r>
          </a:p>
          <a:p>
            <a:pPr>
              <a:lnSpc>
                <a:spcPct val="150000"/>
              </a:lnSpc>
            </a:pPr>
            <a:r>
              <a:rPr kumimoji="1" lang="ko-KR" altLang="en-US"/>
              <a:t>   </a:t>
            </a:r>
            <a:r>
              <a:rPr kumimoji="1" lang="en" altLang="ko-KR"/>
              <a:t>- </a:t>
            </a:r>
            <a:r>
              <a:rPr lang="en" altLang="ko-Kore-KR"/>
              <a:t>A key feature of the procedure-calling mechanism of C : stack data structure(LIFO)</a:t>
            </a:r>
          </a:p>
          <a:p>
            <a:pPr>
              <a:lnSpc>
                <a:spcPct val="150000"/>
              </a:lnSpc>
            </a:pPr>
            <a:r>
              <a:rPr lang="ko-KR" altLang="en-US"/>
              <a:t>  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As P calls Q, </a:t>
            </a:r>
            <a:r>
              <a:rPr lang="en-US" altLang="ko-KR">
                <a:solidFill>
                  <a:srgbClr val="7030A0"/>
                </a:solidFill>
              </a:rPr>
              <a:t>control</a:t>
            </a:r>
            <a:r>
              <a:rPr lang="en-US" altLang="ko-KR"/>
              <a:t> and </a:t>
            </a:r>
            <a:r>
              <a:rPr lang="en-US" altLang="ko-KR">
                <a:solidFill>
                  <a:schemeClr val="accent6">
                    <a:lumMod val="50000"/>
                  </a:schemeClr>
                </a:solidFill>
              </a:rPr>
              <a:t>data information </a:t>
            </a:r>
            <a:r>
              <a:rPr lang="en-US" altLang="ko-KR"/>
              <a:t>are added to the end of the stack</a:t>
            </a:r>
          </a:p>
          <a:p>
            <a:pPr>
              <a:lnSpc>
                <a:spcPct val="150000"/>
              </a:lnSpc>
            </a:pPr>
            <a:r>
              <a:rPr lang="en-US" altLang="ko-Kore-KR"/>
              <a:t>      ￮ control transfer</a:t>
            </a:r>
          </a:p>
          <a:p>
            <a:pPr>
              <a:lnSpc>
                <a:spcPct val="150000"/>
              </a:lnSpc>
            </a:pPr>
            <a:r>
              <a:rPr lang="en-US" altLang="ko-Kore-KR"/>
              <a:t>      ￮ data transfer</a:t>
            </a:r>
            <a:endParaRPr lang="en" altLang="ko-Kore-KR"/>
          </a:p>
          <a:p>
            <a:pPr>
              <a:lnSpc>
                <a:spcPct val="150000"/>
              </a:lnSpc>
            </a:pPr>
            <a:endParaRPr kumimoji="1" lang="en-US" altLang="ko-KR" b="1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3F89E9E-1076-8D41-B296-5B1E9BB8E5E8}"/>
              </a:ext>
            </a:extLst>
          </p:cNvPr>
          <p:cNvSpPr txBox="1"/>
          <p:nvPr/>
        </p:nvSpPr>
        <p:spPr>
          <a:xfrm>
            <a:off x="4801622" y="89417"/>
            <a:ext cx="2588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3.7.3 Data Transfer</a:t>
            </a:r>
            <a:endParaRPr kumimoji="1" lang="ko-Kore-KR" altLang="en-US" sz="2400"/>
          </a:p>
        </p:txBody>
      </p:sp>
    </p:spTree>
    <p:extLst>
      <p:ext uri="{BB962C8B-B14F-4D97-AF65-F5344CB8AC3E}">
        <p14:creationId xmlns:p14="http://schemas.microsoft.com/office/powerpoint/2010/main" val="842792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9F05D3-AEC5-2B40-91E1-F9A27D14A48F}"/>
              </a:ext>
            </a:extLst>
          </p:cNvPr>
          <p:cNvSpPr txBox="1"/>
          <p:nvPr/>
        </p:nvSpPr>
        <p:spPr>
          <a:xfrm>
            <a:off x="5531015" y="150972"/>
            <a:ext cx="1129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/>
              <a:t>Contents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E6A5B8-4FF3-D045-BF89-6C5705E347A5}"/>
              </a:ext>
            </a:extLst>
          </p:cNvPr>
          <p:cNvSpPr txBox="1"/>
          <p:nvPr/>
        </p:nvSpPr>
        <p:spPr>
          <a:xfrm>
            <a:off x="1050324" y="2044621"/>
            <a:ext cx="9556716" cy="3460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400"/>
              <a:t>◼︎ </a:t>
            </a:r>
            <a:r>
              <a:rPr kumimoji="1" lang="en-US" altLang="ko-KR" sz="2400" b="1"/>
              <a:t>3.7</a:t>
            </a:r>
            <a:r>
              <a:rPr kumimoji="1" lang="ko-KR" altLang="en-US" sz="2400" b="1"/>
              <a:t> </a:t>
            </a:r>
            <a:r>
              <a:rPr kumimoji="1" lang="en-US" altLang="ko-KR" sz="2400" b="1"/>
              <a:t>Procedures</a:t>
            </a:r>
          </a:p>
          <a:p>
            <a:pPr>
              <a:lnSpc>
                <a:spcPct val="150000"/>
              </a:lnSpc>
            </a:pPr>
            <a:r>
              <a:rPr kumimoji="1" lang="ko-KR" altLang="en-US" sz="2400" b="1"/>
              <a:t>     </a:t>
            </a:r>
            <a:r>
              <a:rPr kumimoji="1" lang="en-US" altLang="ko-Kore-KR" sz="2000"/>
              <a:t>• </a:t>
            </a:r>
            <a:r>
              <a:rPr kumimoji="1" lang="en-US" altLang="ko-KR" sz="2000"/>
              <a:t>3</a:t>
            </a:r>
            <a:r>
              <a:rPr kumimoji="1" lang="en-US" altLang="ko-Kore-KR" sz="2000"/>
              <a:t>.</a:t>
            </a:r>
            <a:r>
              <a:rPr kumimoji="1" lang="en-US" altLang="ko-KR" sz="2000"/>
              <a:t>7</a:t>
            </a:r>
            <a:r>
              <a:rPr kumimoji="1" lang="en-US" altLang="ko-Kore-KR" sz="2000"/>
              <a:t>.1 </a:t>
            </a:r>
            <a:r>
              <a:rPr kumimoji="1" lang="en-US" altLang="ko-KR" sz="2000"/>
              <a:t>The</a:t>
            </a:r>
            <a:r>
              <a:rPr kumimoji="1" lang="ko-KR" altLang="en-US" sz="2000"/>
              <a:t> </a:t>
            </a:r>
            <a:r>
              <a:rPr kumimoji="1" lang="en-US" altLang="ko-KR" sz="2000"/>
              <a:t>Run-Time</a:t>
            </a:r>
            <a:r>
              <a:rPr kumimoji="1" lang="ko-KR" altLang="en-US" sz="2000"/>
              <a:t> </a:t>
            </a:r>
            <a:r>
              <a:rPr kumimoji="1" lang="en-US" altLang="ko-KR" sz="2000"/>
              <a:t>Stack</a:t>
            </a:r>
          </a:p>
          <a:p>
            <a:pPr>
              <a:lnSpc>
                <a:spcPct val="150000"/>
              </a:lnSpc>
            </a:pPr>
            <a:r>
              <a:rPr kumimoji="1" lang="ko-KR" altLang="en-US" sz="2000"/>
              <a:t>      </a:t>
            </a:r>
            <a:r>
              <a:rPr kumimoji="1" lang="en-US" altLang="ko-Kore-KR" sz="2000"/>
              <a:t>• </a:t>
            </a:r>
            <a:r>
              <a:rPr kumimoji="1" lang="en-US" altLang="ko-KR" sz="2000"/>
              <a:t>3</a:t>
            </a:r>
            <a:r>
              <a:rPr kumimoji="1" lang="en-US" altLang="ko-Kore-KR" sz="2000"/>
              <a:t>.</a:t>
            </a:r>
            <a:r>
              <a:rPr kumimoji="1" lang="en-US" altLang="ko-KR" sz="2000"/>
              <a:t>7</a:t>
            </a:r>
            <a:r>
              <a:rPr kumimoji="1" lang="en-US" altLang="ko-Kore-KR" sz="2000"/>
              <a:t>.</a:t>
            </a:r>
            <a:r>
              <a:rPr kumimoji="1" lang="en-US" altLang="ko-KR" sz="2000"/>
              <a:t>2</a:t>
            </a:r>
            <a:r>
              <a:rPr kumimoji="1" lang="en-US" altLang="ko-Kore-KR" sz="2000"/>
              <a:t> </a:t>
            </a:r>
            <a:r>
              <a:rPr kumimoji="1" lang="en-US" altLang="ko-KR" sz="2000"/>
              <a:t>Control</a:t>
            </a:r>
            <a:r>
              <a:rPr kumimoji="1" lang="ko-KR" altLang="en-US" sz="2000"/>
              <a:t> </a:t>
            </a:r>
            <a:r>
              <a:rPr kumimoji="1" lang="en-US" altLang="ko-KR" sz="2000"/>
              <a:t>Transfer</a:t>
            </a:r>
            <a:endParaRPr kumimoji="1" lang="en-US" altLang="ko-Kore-KR" sz="2000"/>
          </a:p>
          <a:p>
            <a:pPr>
              <a:lnSpc>
                <a:spcPct val="150000"/>
              </a:lnSpc>
            </a:pPr>
            <a:r>
              <a:rPr kumimoji="1" lang="en-US" altLang="ko-Kore-KR" sz="2000"/>
              <a:t>      • </a:t>
            </a:r>
            <a:r>
              <a:rPr kumimoji="1" lang="en-US" altLang="ko-KR" sz="2000"/>
              <a:t>3</a:t>
            </a:r>
            <a:r>
              <a:rPr kumimoji="1" lang="en-US" altLang="ko-Kore-KR" sz="2000"/>
              <a:t>.</a:t>
            </a:r>
            <a:r>
              <a:rPr kumimoji="1" lang="en-US" altLang="ko-KR" sz="2000"/>
              <a:t>7</a:t>
            </a:r>
            <a:r>
              <a:rPr kumimoji="1" lang="en-US" altLang="ko-Kore-KR" sz="2000"/>
              <a:t>.</a:t>
            </a:r>
            <a:r>
              <a:rPr kumimoji="1" lang="en-US" altLang="ko-KR" sz="2000"/>
              <a:t>3</a:t>
            </a:r>
            <a:r>
              <a:rPr kumimoji="1" lang="en-US" altLang="ko-Kore-KR" sz="2000"/>
              <a:t> </a:t>
            </a:r>
            <a:r>
              <a:rPr kumimoji="1" lang="en-US" altLang="ko-KR" sz="2000"/>
              <a:t>Data</a:t>
            </a:r>
            <a:r>
              <a:rPr kumimoji="1" lang="ko-KR" altLang="en-US" sz="2000"/>
              <a:t> </a:t>
            </a:r>
            <a:r>
              <a:rPr kumimoji="1" lang="en-US" altLang="ko-KR" sz="2000"/>
              <a:t>Transfer</a:t>
            </a:r>
            <a:endParaRPr kumimoji="1" lang="en-US" altLang="ko-Kore-KR" sz="2000"/>
          </a:p>
          <a:p>
            <a:pPr>
              <a:lnSpc>
                <a:spcPct val="150000"/>
              </a:lnSpc>
            </a:pPr>
            <a:r>
              <a:rPr kumimoji="1" lang="en-US" altLang="ko-Kore-KR" sz="2000"/>
              <a:t>      • </a:t>
            </a:r>
            <a:r>
              <a:rPr kumimoji="1" lang="en-US" altLang="ko-KR" sz="2000"/>
              <a:t>3</a:t>
            </a:r>
            <a:r>
              <a:rPr kumimoji="1" lang="en-US" altLang="ko-Kore-KR" sz="2000"/>
              <a:t>.</a:t>
            </a:r>
            <a:r>
              <a:rPr kumimoji="1" lang="en-US" altLang="ko-KR" sz="2000"/>
              <a:t>7</a:t>
            </a:r>
            <a:r>
              <a:rPr kumimoji="1" lang="en-US" altLang="ko-Kore-KR" sz="2000"/>
              <a:t>.</a:t>
            </a:r>
            <a:r>
              <a:rPr kumimoji="1" lang="en-US" altLang="ko-KR" sz="2000"/>
              <a:t>4</a:t>
            </a:r>
            <a:r>
              <a:rPr kumimoji="1" lang="en-US" altLang="ko-Kore-KR" sz="2000"/>
              <a:t> </a:t>
            </a:r>
            <a:r>
              <a:rPr kumimoji="1" lang="en-US" altLang="ko-KR" sz="2000"/>
              <a:t>Local</a:t>
            </a:r>
            <a:r>
              <a:rPr kumimoji="1" lang="ko-KR" altLang="en-US" sz="2000"/>
              <a:t> </a:t>
            </a:r>
            <a:r>
              <a:rPr kumimoji="1" lang="en-US" altLang="ko-KR" sz="2000"/>
              <a:t>Storage</a:t>
            </a:r>
            <a:r>
              <a:rPr kumimoji="1" lang="ko-KR" altLang="en-US" sz="2000"/>
              <a:t> </a:t>
            </a:r>
            <a:r>
              <a:rPr kumimoji="1" lang="en-US" altLang="ko-KR" sz="2000"/>
              <a:t>on</a:t>
            </a:r>
            <a:r>
              <a:rPr kumimoji="1" lang="ko-KR" altLang="en-US" sz="2000"/>
              <a:t> </a:t>
            </a:r>
            <a:r>
              <a:rPr kumimoji="1" lang="en-US" altLang="ko-KR" sz="2000"/>
              <a:t>the</a:t>
            </a:r>
            <a:r>
              <a:rPr kumimoji="1" lang="ko-KR" altLang="en-US" sz="2000"/>
              <a:t> </a:t>
            </a:r>
            <a:r>
              <a:rPr kumimoji="1" lang="en-US" altLang="ko-KR" sz="2000"/>
              <a:t>Stack</a:t>
            </a:r>
            <a:endParaRPr kumimoji="1" lang="en-US" altLang="ko-Kore-KR" sz="2000"/>
          </a:p>
          <a:p>
            <a:pPr>
              <a:lnSpc>
                <a:spcPct val="150000"/>
              </a:lnSpc>
            </a:pPr>
            <a:r>
              <a:rPr kumimoji="1" lang="en-US" altLang="ko-Kore-KR" sz="2000"/>
              <a:t>      • </a:t>
            </a:r>
            <a:r>
              <a:rPr kumimoji="1" lang="en-US" altLang="ko-KR" sz="2000"/>
              <a:t>3</a:t>
            </a:r>
            <a:r>
              <a:rPr kumimoji="1" lang="en-US" altLang="ko-Kore-KR" sz="2000"/>
              <a:t>.</a:t>
            </a:r>
            <a:r>
              <a:rPr kumimoji="1" lang="en-US" altLang="ko-KR" sz="2000"/>
              <a:t>7</a:t>
            </a:r>
            <a:r>
              <a:rPr kumimoji="1" lang="en-US" altLang="ko-Kore-KR" sz="2000"/>
              <a:t>.</a:t>
            </a:r>
            <a:r>
              <a:rPr kumimoji="1" lang="en-US" altLang="ko-KR" sz="2000"/>
              <a:t>5 Local</a:t>
            </a:r>
            <a:r>
              <a:rPr kumimoji="1" lang="ko-KR" altLang="en-US" sz="2000"/>
              <a:t> </a:t>
            </a:r>
            <a:r>
              <a:rPr kumimoji="1" lang="en-US" altLang="ko-KR" sz="2000"/>
              <a:t>Storage</a:t>
            </a:r>
            <a:r>
              <a:rPr kumimoji="1" lang="ko-KR" altLang="en-US" sz="2000"/>
              <a:t> </a:t>
            </a:r>
            <a:r>
              <a:rPr kumimoji="1" lang="en-US" altLang="ko-KR" sz="2000"/>
              <a:t>in</a:t>
            </a:r>
            <a:r>
              <a:rPr kumimoji="1" lang="ko-KR" altLang="en-US" sz="2000"/>
              <a:t> </a:t>
            </a:r>
            <a:r>
              <a:rPr kumimoji="1" lang="en-US" altLang="ko-KR" sz="2000"/>
              <a:t>Registers</a:t>
            </a:r>
          </a:p>
          <a:p>
            <a:pPr>
              <a:lnSpc>
                <a:spcPct val="150000"/>
              </a:lnSpc>
            </a:pPr>
            <a:r>
              <a:rPr kumimoji="1" lang="en-US" altLang="ko-Kore-KR" sz="2000"/>
              <a:t>      • </a:t>
            </a:r>
            <a:r>
              <a:rPr kumimoji="1" lang="en-US" altLang="ko-KR" sz="2000"/>
              <a:t>3</a:t>
            </a:r>
            <a:r>
              <a:rPr kumimoji="1" lang="en-US" altLang="ko-Kore-KR" sz="2000"/>
              <a:t>.</a:t>
            </a:r>
            <a:r>
              <a:rPr kumimoji="1" lang="en-US" altLang="ko-KR" sz="2000"/>
              <a:t>7</a:t>
            </a:r>
            <a:r>
              <a:rPr kumimoji="1" lang="en-US" altLang="ko-Kore-KR" sz="2000"/>
              <a:t>.6</a:t>
            </a:r>
            <a:r>
              <a:rPr kumimoji="1" lang="en-US" altLang="ko-KR" sz="2000"/>
              <a:t> recursive Procedures</a:t>
            </a:r>
            <a:endParaRPr kumimoji="1" lang="en-US" altLang="ko-Kore-KR" sz="2000"/>
          </a:p>
        </p:txBody>
      </p:sp>
    </p:spTree>
    <p:extLst>
      <p:ext uri="{BB962C8B-B14F-4D97-AF65-F5344CB8AC3E}">
        <p14:creationId xmlns:p14="http://schemas.microsoft.com/office/powerpoint/2010/main" val="21266881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B78443E-B077-4545-91DB-A79FFEA481D1}"/>
              </a:ext>
            </a:extLst>
          </p:cNvPr>
          <p:cNvSpPr/>
          <p:nvPr/>
        </p:nvSpPr>
        <p:spPr>
          <a:xfrm>
            <a:off x="8169074" y="3429000"/>
            <a:ext cx="1457011" cy="822623"/>
          </a:xfrm>
          <a:prstGeom prst="rect">
            <a:avLst/>
          </a:prstGeom>
          <a:solidFill>
            <a:srgbClr val="00B0F0">
              <a:alpha val="28431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main</a:t>
            </a:r>
            <a:endParaRPr kumimoji="1" lang="ko-Kore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DB09FBD-541E-324F-B5EB-434408861A7C}"/>
              </a:ext>
            </a:extLst>
          </p:cNvPr>
          <p:cNvSpPr/>
          <p:nvPr/>
        </p:nvSpPr>
        <p:spPr>
          <a:xfrm>
            <a:off x="8169072" y="4251623"/>
            <a:ext cx="1457011" cy="1003665"/>
          </a:xfrm>
          <a:prstGeom prst="rect">
            <a:avLst/>
          </a:prstGeom>
          <a:solidFill>
            <a:schemeClr val="accent5">
              <a:alpha val="28467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P</a:t>
            </a:r>
            <a:endParaRPr kumimoji="1" lang="ko-Kore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E61AE5-CDCD-D340-A13C-6BA51E1310D2}"/>
              </a:ext>
            </a:extLst>
          </p:cNvPr>
          <p:cNvSpPr txBox="1"/>
          <p:nvPr/>
        </p:nvSpPr>
        <p:spPr>
          <a:xfrm>
            <a:off x="1543937" y="4598290"/>
            <a:ext cx="743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/>
              <a:t>0x91</a:t>
            </a:r>
            <a:endParaRPr kumimoji="1" lang="ko-Kore-KR" altLang="en-US" sz="12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FF8CC8D-476C-1346-8013-3E3669244BDA}"/>
              </a:ext>
            </a:extLst>
          </p:cNvPr>
          <p:cNvSpPr txBox="1"/>
          <p:nvPr/>
        </p:nvSpPr>
        <p:spPr>
          <a:xfrm>
            <a:off x="2008231" y="3498915"/>
            <a:ext cx="1115367" cy="24929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ore-KR" sz="1200" b="1">
                <a:solidFill>
                  <a:schemeClr val="accent6"/>
                </a:solidFill>
              </a:rPr>
              <a:t>Q:</a:t>
            </a:r>
          </a:p>
          <a:p>
            <a:r>
              <a:rPr kumimoji="1" lang="en-US" altLang="ko-Kore-KR" sz="1200">
                <a:solidFill>
                  <a:schemeClr val="bg1">
                    <a:lumMod val="85000"/>
                  </a:schemeClr>
                </a:solidFill>
              </a:rPr>
              <a:t>            (E)</a:t>
            </a:r>
          </a:p>
          <a:p>
            <a:r>
              <a:rPr kumimoji="1" lang="en-US" altLang="ko-Kore-KR" sz="1200">
                <a:solidFill>
                  <a:schemeClr val="bg1">
                    <a:lumMod val="85000"/>
                  </a:schemeClr>
                </a:solidFill>
              </a:rPr>
              <a:t>            </a:t>
            </a:r>
            <a:r>
              <a:rPr kumimoji="1" lang="en-US" altLang="ko-Kore-KR" sz="1200">
                <a:solidFill>
                  <a:schemeClr val="accent5">
                    <a:lumMod val="60000"/>
                    <a:lumOff val="40000"/>
                  </a:schemeClr>
                </a:solidFill>
              </a:rPr>
              <a:t>ret</a:t>
            </a:r>
            <a:r>
              <a:rPr kumimoji="1" lang="en-US" altLang="ko-Kore-KR" sz="1200">
                <a:solidFill>
                  <a:schemeClr val="bg1">
                    <a:lumMod val="85000"/>
                  </a:schemeClr>
                </a:solidFill>
              </a:rPr>
              <a:t>	</a:t>
            </a:r>
          </a:p>
          <a:p>
            <a:r>
              <a:rPr kumimoji="1" lang="en-US" altLang="ko-Kore-KR" sz="1200" b="1">
                <a:solidFill>
                  <a:schemeClr val="accent6"/>
                </a:solidFill>
              </a:rPr>
              <a:t>P:</a:t>
            </a:r>
          </a:p>
          <a:p>
            <a:r>
              <a:rPr kumimoji="1" lang="en-US" altLang="ko-Kore-KR" sz="1200"/>
              <a:t>            </a:t>
            </a:r>
            <a:r>
              <a:rPr kumimoji="1" lang="en-US" altLang="ko-Kore-KR" sz="1200">
                <a:solidFill>
                  <a:schemeClr val="bg1">
                    <a:lumMod val="85000"/>
                  </a:schemeClr>
                </a:solidFill>
              </a:rPr>
              <a:t>(C)</a:t>
            </a:r>
          </a:p>
          <a:p>
            <a:r>
              <a:rPr kumimoji="1" lang="en-US" altLang="ko-Kore-KR" sz="1200"/>
              <a:t>            </a:t>
            </a:r>
            <a:r>
              <a:rPr kumimoji="1" lang="en-US" altLang="ko-Kore-KR" sz="1200">
                <a:solidFill>
                  <a:schemeClr val="accent5">
                    <a:lumMod val="60000"/>
                    <a:lumOff val="40000"/>
                  </a:schemeClr>
                </a:solidFill>
              </a:rPr>
              <a:t>call</a:t>
            </a:r>
            <a:r>
              <a:rPr kumimoji="1" lang="en-US" altLang="ko-Kore-KR" sz="1200"/>
              <a:t> </a:t>
            </a:r>
            <a:r>
              <a:rPr kumimoji="1" lang="en-US" altLang="ko-Kore-KR" sz="1200">
                <a:solidFill>
                  <a:schemeClr val="accent5"/>
                </a:solidFill>
              </a:rPr>
              <a:t>Q</a:t>
            </a:r>
          </a:p>
          <a:p>
            <a:r>
              <a:rPr kumimoji="1" lang="en-US" altLang="ko-Kore-KR" sz="1200">
                <a:solidFill>
                  <a:schemeClr val="bg1">
                    <a:lumMod val="85000"/>
                  </a:schemeClr>
                </a:solidFill>
              </a:rPr>
              <a:t>            (D)</a:t>
            </a:r>
          </a:p>
          <a:p>
            <a:r>
              <a:rPr kumimoji="1" lang="en-US" altLang="ko-Kore-KR" sz="1200">
                <a:solidFill>
                  <a:schemeClr val="bg1">
                    <a:lumMod val="85000"/>
                  </a:schemeClr>
                </a:solidFill>
              </a:rPr>
              <a:t>            </a:t>
            </a:r>
            <a:r>
              <a:rPr kumimoji="1" lang="en-US" altLang="ko-Kore-KR" sz="1200">
                <a:solidFill>
                  <a:schemeClr val="accent5">
                    <a:lumMod val="60000"/>
                    <a:lumOff val="40000"/>
                  </a:schemeClr>
                </a:solidFill>
              </a:rPr>
              <a:t>ret</a:t>
            </a:r>
            <a:endParaRPr kumimoji="1" lang="en-US" altLang="ko-Kore-KR" sz="1200">
              <a:solidFill>
                <a:schemeClr val="bg1">
                  <a:lumMod val="85000"/>
                </a:schemeClr>
              </a:solidFill>
            </a:endParaRPr>
          </a:p>
          <a:p>
            <a:endParaRPr kumimoji="1" lang="en-US" altLang="ko-Kore-KR" sz="1200">
              <a:solidFill>
                <a:schemeClr val="bg1">
                  <a:lumMod val="85000"/>
                </a:schemeClr>
              </a:solidFill>
            </a:endParaRPr>
          </a:p>
          <a:p>
            <a:r>
              <a:rPr kumimoji="1" lang="en-US" altLang="ko-Kore-KR" sz="1200" b="1">
                <a:solidFill>
                  <a:schemeClr val="accent6"/>
                </a:solidFill>
              </a:rPr>
              <a:t>main:</a:t>
            </a:r>
          </a:p>
          <a:p>
            <a:r>
              <a:rPr kumimoji="1" lang="en-US" altLang="ko-Kore-KR" sz="1200">
                <a:solidFill>
                  <a:schemeClr val="bg1">
                    <a:lumMod val="85000"/>
                  </a:schemeClr>
                </a:solidFill>
              </a:rPr>
              <a:t>            (A)</a:t>
            </a:r>
          </a:p>
          <a:p>
            <a:r>
              <a:rPr kumimoji="1" lang="en-US" altLang="ko-Kore-KR" sz="1200"/>
              <a:t>            </a:t>
            </a:r>
            <a:r>
              <a:rPr kumimoji="1" lang="en-US" altLang="ko-Kore-KR" sz="1200">
                <a:solidFill>
                  <a:schemeClr val="accent5">
                    <a:lumMod val="60000"/>
                    <a:lumOff val="40000"/>
                  </a:schemeClr>
                </a:solidFill>
              </a:rPr>
              <a:t>call</a:t>
            </a:r>
            <a:r>
              <a:rPr kumimoji="1" lang="en-US" altLang="ko-Kore-KR" sz="1200"/>
              <a:t> </a:t>
            </a:r>
            <a:r>
              <a:rPr kumimoji="1" lang="en-US" altLang="ko-Kore-KR" sz="1200">
                <a:solidFill>
                  <a:schemeClr val="accent5"/>
                </a:solidFill>
              </a:rPr>
              <a:t>P</a:t>
            </a:r>
          </a:p>
          <a:p>
            <a:r>
              <a:rPr kumimoji="1" lang="en-US" altLang="ko-Kore-KR" sz="1200">
                <a:solidFill>
                  <a:schemeClr val="bg1">
                    <a:lumMod val="85000"/>
                  </a:schemeClr>
                </a:solidFill>
              </a:rPr>
              <a:t>            (B)</a:t>
            </a:r>
            <a:endParaRPr kumimoji="1" lang="ko-Kore-KR" altLang="en-US" sz="120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1A1A49CE-B9AF-AF43-AE40-D925B4809685}"/>
              </a:ext>
            </a:extLst>
          </p:cNvPr>
          <p:cNvGrpSpPr/>
          <p:nvPr/>
        </p:nvGrpSpPr>
        <p:grpSpPr>
          <a:xfrm>
            <a:off x="4951902" y="4398285"/>
            <a:ext cx="1388864" cy="400010"/>
            <a:chOff x="810567" y="3406048"/>
            <a:chExt cx="2303899" cy="663551"/>
          </a:xfrm>
        </p:grpSpPr>
        <p:sp>
          <p:nvSpPr>
            <p:cNvPr id="34" name="모서리가 둥근 직사각형 33">
              <a:extLst>
                <a:ext uri="{FF2B5EF4-FFF2-40B4-BE49-F238E27FC236}">
                  <a16:creationId xmlns:a16="http://schemas.microsoft.com/office/drawing/2014/main" id="{D21B63F2-23F4-4A40-AE83-D8FC01C290ED}"/>
                </a:ext>
              </a:extLst>
            </p:cNvPr>
            <p:cNvSpPr/>
            <p:nvPr/>
          </p:nvSpPr>
          <p:spPr>
            <a:xfrm>
              <a:off x="810567" y="3406048"/>
              <a:ext cx="2303899" cy="663551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ore-KR" sz="1200">
                  <a:solidFill>
                    <a:schemeClr val="bg1"/>
                  </a:solidFill>
                </a:rPr>
                <a:t>%rsp   </a:t>
              </a:r>
            </a:p>
            <a:p>
              <a:pPr algn="ctr"/>
              <a:endParaRPr kumimoji="1" lang="ko-Kore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5" name="모서리가 둥근 직사각형 34">
              <a:extLst>
                <a:ext uri="{FF2B5EF4-FFF2-40B4-BE49-F238E27FC236}">
                  <a16:creationId xmlns:a16="http://schemas.microsoft.com/office/drawing/2014/main" id="{75D9A963-1012-D94C-8988-F05D85F6F29C}"/>
                </a:ext>
              </a:extLst>
            </p:cNvPr>
            <p:cNvSpPr/>
            <p:nvPr/>
          </p:nvSpPr>
          <p:spPr>
            <a:xfrm>
              <a:off x="1594336" y="3563432"/>
              <a:ext cx="1366679" cy="413772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/>
                <a:t>0x122A</a:t>
              </a:r>
              <a:endParaRPr kumimoji="1" lang="ko-Kore-KR" altLang="en-US" sz="1200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F8E320DA-8247-DD4D-B180-CDC27A728C11}"/>
              </a:ext>
            </a:extLst>
          </p:cNvPr>
          <p:cNvGrpSpPr/>
          <p:nvPr/>
        </p:nvGrpSpPr>
        <p:grpSpPr>
          <a:xfrm>
            <a:off x="4951902" y="3900617"/>
            <a:ext cx="1388864" cy="400010"/>
            <a:chOff x="810567" y="3406048"/>
            <a:chExt cx="2303899" cy="663551"/>
          </a:xfrm>
        </p:grpSpPr>
        <p:sp>
          <p:nvSpPr>
            <p:cNvPr id="37" name="모서리가 둥근 직사각형 36">
              <a:extLst>
                <a:ext uri="{FF2B5EF4-FFF2-40B4-BE49-F238E27FC236}">
                  <a16:creationId xmlns:a16="http://schemas.microsoft.com/office/drawing/2014/main" id="{1F2F4525-F886-4943-802D-0648FCE2F138}"/>
                </a:ext>
              </a:extLst>
            </p:cNvPr>
            <p:cNvSpPr/>
            <p:nvPr/>
          </p:nvSpPr>
          <p:spPr>
            <a:xfrm>
              <a:off x="810567" y="3406048"/>
              <a:ext cx="2303899" cy="663551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ore-KR" sz="1200">
                  <a:solidFill>
                    <a:schemeClr val="bg1"/>
                  </a:solidFill>
                </a:rPr>
                <a:t>%rip   </a:t>
              </a:r>
            </a:p>
            <a:p>
              <a:pPr algn="ctr"/>
              <a:endParaRPr kumimoji="1" lang="ko-Kore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8" name="모서리가 둥근 직사각형 37">
              <a:extLst>
                <a:ext uri="{FF2B5EF4-FFF2-40B4-BE49-F238E27FC236}">
                  <a16:creationId xmlns:a16="http://schemas.microsoft.com/office/drawing/2014/main" id="{58FBAF21-F2CD-594F-B70B-A3A55F274575}"/>
                </a:ext>
              </a:extLst>
            </p:cNvPr>
            <p:cNvSpPr/>
            <p:nvPr/>
          </p:nvSpPr>
          <p:spPr>
            <a:xfrm>
              <a:off x="1594336" y="3563432"/>
              <a:ext cx="1366679" cy="413772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/>
                <a:t>0x7A</a:t>
              </a:r>
              <a:endParaRPr kumimoji="1" lang="ko-Kore-KR" altLang="en-US" sz="1200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532D87AB-1601-EC43-AB77-0530643E6448}"/>
              </a:ext>
            </a:extLst>
          </p:cNvPr>
          <p:cNvSpPr txBox="1"/>
          <p:nvPr/>
        </p:nvSpPr>
        <p:spPr>
          <a:xfrm>
            <a:off x="1543937" y="4416704"/>
            <a:ext cx="743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/>
              <a:t>0x8B</a:t>
            </a:r>
            <a:endParaRPr kumimoji="1" lang="ko-Kore-KR" altLang="en-US" sz="120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C726DCF-2EC0-D14C-AC3B-9169F637D258}"/>
              </a:ext>
            </a:extLst>
          </p:cNvPr>
          <p:cNvSpPr txBox="1"/>
          <p:nvPr/>
        </p:nvSpPr>
        <p:spPr>
          <a:xfrm>
            <a:off x="1543937" y="3695469"/>
            <a:ext cx="743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/>
              <a:t>0x72</a:t>
            </a:r>
            <a:endParaRPr kumimoji="1" lang="ko-Kore-KR" altLang="en-US" sz="1200"/>
          </a:p>
        </p:txBody>
      </p:sp>
      <p:sp>
        <p:nvSpPr>
          <p:cNvPr id="41" name="오른쪽 화살표[R] 40">
            <a:extLst>
              <a:ext uri="{FF2B5EF4-FFF2-40B4-BE49-F238E27FC236}">
                <a16:creationId xmlns:a16="http://schemas.microsoft.com/office/drawing/2014/main" id="{FE212AF2-0E5A-A14D-9341-89C09C3833D3}"/>
              </a:ext>
            </a:extLst>
          </p:cNvPr>
          <p:cNvSpPr/>
          <p:nvPr/>
        </p:nvSpPr>
        <p:spPr>
          <a:xfrm rot="10800000">
            <a:off x="2976035" y="3734363"/>
            <a:ext cx="225631" cy="16625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C8D0A65-AC68-5341-AFE8-1212BCFA6982}"/>
              </a:ext>
            </a:extLst>
          </p:cNvPr>
          <p:cNvSpPr txBox="1"/>
          <p:nvPr/>
        </p:nvSpPr>
        <p:spPr>
          <a:xfrm>
            <a:off x="7622407" y="4778643"/>
            <a:ext cx="743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/>
              <a:t>0x1239</a:t>
            </a:r>
            <a:endParaRPr kumimoji="1" lang="ko-Kore-KR" altLang="en-US" sz="12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27D1ED2-1319-A641-A8E1-A45F5330DF23}"/>
              </a:ext>
            </a:extLst>
          </p:cNvPr>
          <p:cNvSpPr txBox="1"/>
          <p:nvPr/>
        </p:nvSpPr>
        <p:spPr>
          <a:xfrm>
            <a:off x="7622407" y="5055642"/>
            <a:ext cx="743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/>
              <a:t>0x1231</a:t>
            </a:r>
            <a:endParaRPr kumimoji="1" lang="ko-Kore-KR" altLang="en-US" sz="120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668EF41-CAAF-8249-8D06-0B53BD086ED7}"/>
              </a:ext>
            </a:extLst>
          </p:cNvPr>
          <p:cNvSpPr/>
          <p:nvPr/>
        </p:nvSpPr>
        <p:spPr>
          <a:xfrm>
            <a:off x="8219194" y="4917142"/>
            <a:ext cx="1356765" cy="276999"/>
          </a:xfrm>
          <a:prstGeom prst="rect">
            <a:avLst/>
          </a:prstGeom>
          <a:solidFill>
            <a:schemeClr val="accent1">
              <a:alpha val="27858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50"/>
              <a:t>Return address(0x91)</a:t>
            </a:r>
            <a:endParaRPr kumimoji="1" lang="ko-Kore-KR" altLang="en-US" sz="10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0950975-9E38-0C40-B93D-47A131D864EE}"/>
              </a:ext>
            </a:extLst>
          </p:cNvPr>
          <p:cNvSpPr txBox="1"/>
          <p:nvPr/>
        </p:nvSpPr>
        <p:spPr>
          <a:xfrm>
            <a:off x="1543937" y="3856993"/>
            <a:ext cx="743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/>
              <a:t>0x7A</a:t>
            </a:r>
            <a:endParaRPr kumimoji="1" lang="ko-Kore-KR" altLang="en-US" sz="120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98F5572-5887-E04F-B96C-26B0DE604EB9}"/>
              </a:ext>
            </a:extLst>
          </p:cNvPr>
          <p:cNvSpPr/>
          <p:nvPr/>
        </p:nvSpPr>
        <p:spPr>
          <a:xfrm>
            <a:off x="8169073" y="5255288"/>
            <a:ext cx="1457011" cy="892334"/>
          </a:xfrm>
          <a:prstGeom prst="rect">
            <a:avLst/>
          </a:prstGeom>
          <a:solidFill>
            <a:schemeClr val="accent1">
              <a:alpha val="2798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Q</a:t>
            </a:r>
            <a:endParaRPr kumimoji="1" lang="ko-Kore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F6AC579-C75C-1345-AE03-00D468152141}"/>
              </a:ext>
            </a:extLst>
          </p:cNvPr>
          <p:cNvSpPr txBox="1"/>
          <p:nvPr/>
        </p:nvSpPr>
        <p:spPr>
          <a:xfrm>
            <a:off x="1543937" y="4806458"/>
            <a:ext cx="743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/>
              <a:t>0x99</a:t>
            </a:r>
            <a:endParaRPr kumimoji="1" lang="ko-Kore-KR" altLang="en-US" sz="12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1C57E32-C98A-F34B-929B-97BB3FA9D64D}"/>
              </a:ext>
            </a:extLst>
          </p:cNvPr>
          <p:cNvSpPr txBox="1"/>
          <p:nvPr/>
        </p:nvSpPr>
        <p:spPr>
          <a:xfrm>
            <a:off x="7622407" y="5981954"/>
            <a:ext cx="743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/>
              <a:t>0x12</a:t>
            </a:r>
            <a:r>
              <a:rPr kumimoji="1" lang="en-US" altLang="ko-KR" sz="1200"/>
              <a:t>2A</a:t>
            </a:r>
            <a:endParaRPr kumimoji="1" lang="ko-Kore-KR" altLang="en-US" sz="12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A83C593-EA03-F74E-99C4-DA95AE412D58}"/>
              </a:ext>
            </a:extLst>
          </p:cNvPr>
          <p:cNvSpPr txBox="1"/>
          <p:nvPr/>
        </p:nvSpPr>
        <p:spPr>
          <a:xfrm>
            <a:off x="1013424" y="1223044"/>
            <a:ext cx="10821224" cy="2542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/>
              <a:t>•</a:t>
            </a:r>
            <a:r>
              <a:rPr kumimoji="1" lang="ko-KR" altLang="en-US"/>
              <a:t> </a:t>
            </a:r>
            <a:r>
              <a:rPr kumimoji="1" lang="en-US" altLang="ko-KR"/>
              <a:t>The Run-Time Stack</a:t>
            </a:r>
          </a:p>
          <a:p>
            <a:pPr>
              <a:lnSpc>
                <a:spcPct val="150000"/>
              </a:lnSpc>
            </a:pPr>
            <a:r>
              <a:rPr kumimoji="1" lang="ko-KR" altLang="en-US"/>
              <a:t>   </a:t>
            </a:r>
            <a:r>
              <a:rPr kumimoji="1" lang="en" altLang="ko-KR"/>
              <a:t>- </a:t>
            </a:r>
            <a:r>
              <a:rPr lang="en" altLang="ko-Kore-KR"/>
              <a:t>A key feature of the procedure-calling mechanism of C : stack data structure(LIFO)</a:t>
            </a:r>
          </a:p>
          <a:p>
            <a:pPr>
              <a:lnSpc>
                <a:spcPct val="150000"/>
              </a:lnSpc>
            </a:pPr>
            <a:r>
              <a:rPr lang="ko-KR" altLang="en-US"/>
              <a:t>  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As P calls Q, </a:t>
            </a:r>
            <a:r>
              <a:rPr lang="en-US" altLang="ko-KR">
                <a:solidFill>
                  <a:srgbClr val="7030A0"/>
                </a:solidFill>
              </a:rPr>
              <a:t>control</a:t>
            </a:r>
            <a:r>
              <a:rPr lang="en-US" altLang="ko-KR"/>
              <a:t> and </a:t>
            </a:r>
            <a:r>
              <a:rPr lang="en-US" altLang="ko-KR">
                <a:solidFill>
                  <a:schemeClr val="accent6">
                    <a:lumMod val="50000"/>
                  </a:schemeClr>
                </a:solidFill>
              </a:rPr>
              <a:t>data information </a:t>
            </a:r>
            <a:r>
              <a:rPr lang="en-US" altLang="ko-KR"/>
              <a:t>are added to the end of the stack</a:t>
            </a:r>
          </a:p>
          <a:p>
            <a:pPr>
              <a:lnSpc>
                <a:spcPct val="150000"/>
              </a:lnSpc>
            </a:pPr>
            <a:r>
              <a:rPr lang="en-US" altLang="ko-Kore-KR"/>
              <a:t>      ￮ control transfer</a:t>
            </a:r>
          </a:p>
          <a:p>
            <a:pPr>
              <a:lnSpc>
                <a:spcPct val="150000"/>
              </a:lnSpc>
            </a:pPr>
            <a:r>
              <a:rPr lang="en-US" altLang="ko-Kore-KR"/>
              <a:t>      ￮ data transfer</a:t>
            </a:r>
            <a:endParaRPr lang="en" altLang="ko-Kore-KR"/>
          </a:p>
          <a:p>
            <a:pPr>
              <a:lnSpc>
                <a:spcPct val="150000"/>
              </a:lnSpc>
            </a:pPr>
            <a:endParaRPr kumimoji="1" lang="en-US" altLang="ko-KR" b="1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FEB922D-6BC2-9245-98CA-399A747342A9}"/>
              </a:ext>
            </a:extLst>
          </p:cNvPr>
          <p:cNvSpPr txBox="1"/>
          <p:nvPr/>
        </p:nvSpPr>
        <p:spPr>
          <a:xfrm>
            <a:off x="4801622" y="89417"/>
            <a:ext cx="2588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3.7.3 Data Transfer</a:t>
            </a:r>
            <a:endParaRPr kumimoji="1" lang="ko-Kore-KR" altLang="en-US" sz="2400"/>
          </a:p>
        </p:txBody>
      </p:sp>
    </p:spTree>
    <p:extLst>
      <p:ext uri="{BB962C8B-B14F-4D97-AF65-F5344CB8AC3E}">
        <p14:creationId xmlns:p14="http://schemas.microsoft.com/office/powerpoint/2010/main" val="7394092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F6412EB-5D5B-6340-ADD9-1A925038759D}"/>
              </a:ext>
            </a:extLst>
          </p:cNvPr>
          <p:cNvSpPr txBox="1"/>
          <p:nvPr/>
        </p:nvSpPr>
        <p:spPr>
          <a:xfrm>
            <a:off x="5393517" y="89417"/>
            <a:ext cx="14049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>
                <a:solidFill>
                  <a:srgbClr val="FF0000"/>
                </a:solidFill>
              </a:rPr>
              <a:t>reference</a:t>
            </a:r>
            <a:endParaRPr kumimoji="1" lang="ko-Kore-KR" altLang="en-US" sz="2400">
              <a:solidFill>
                <a:srgbClr val="FF0000"/>
              </a:solidFill>
            </a:endParaRP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6734A0F9-6EE5-6A41-B387-4B45E3327F89}"/>
              </a:ext>
            </a:extLst>
          </p:cNvPr>
          <p:cNvSpPr/>
          <p:nvPr/>
        </p:nvSpPr>
        <p:spPr>
          <a:xfrm>
            <a:off x="2140380" y="3820808"/>
            <a:ext cx="1404890" cy="404626"/>
          </a:xfrm>
          <a:prstGeom prst="round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1200">
                <a:solidFill>
                  <a:schemeClr val="bg1"/>
                </a:solidFill>
              </a:rPr>
              <a:t>%rdi   </a:t>
            </a:r>
          </a:p>
          <a:p>
            <a:pPr algn="ctr"/>
            <a:endParaRPr kumimoji="1" lang="ko-Kore-KR" altLang="en-US" sz="120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4F5B6D46-1770-3D4E-B726-EF865F9F0379}"/>
              </a:ext>
            </a:extLst>
          </p:cNvPr>
          <p:cNvSpPr/>
          <p:nvPr/>
        </p:nvSpPr>
        <p:spPr>
          <a:xfrm>
            <a:off x="2140380" y="4332320"/>
            <a:ext cx="1404890" cy="404626"/>
          </a:xfrm>
          <a:prstGeom prst="round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1200">
                <a:solidFill>
                  <a:schemeClr val="bg1"/>
                </a:solidFill>
              </a:rPr>
              <a:t>%rsi</a:t>
            </a:r>
          </a:p>
          <a:p>
            <a:pPr algn="ctr"/>
            <a:endParaRPr kumimoji="1" lang="ko-Kore-KR" altLang="en-US" sz="120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7867C124-A3D3-1742-8572-AA62A232344D}"/>
              </a:ext>
            </a:extLst>
          </p:cNvPr>
          <p:cNvSpPr/>
          <p:nvPr/>
        </p:nvSpPr>
        <p:spPr>
          <a:xfrm>
            <a:off x="2593226" y="3914193"/>
            <a:ext cx="833386" cy="2523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/>
              <a:t>0xE</a:t>
            </a:r>
            <a:endParaRPr kumimoji="1" lang="ko-Kore-KR" altLang="en-US" sz="1200"/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DAE9100A-9237-0045-97E2-B3B971F5D854}"/>
              </a:ext>
            </a:extLst>
          </p:cNvPr>
          <p:cNvSpPr/>
          <p:nvPr/>
        </p:nvSpPr>
        <p:spPr>
          <a:xfrm>
            <a:off x="2593226" y="4399729"/>
            <a:ext cx="833386" cy="2523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/>
              <a:t>0x1</a:t>
            </a:r>
            <a:endParaRPr kumimoji="1" lang="ko-Kore-KR" altLang="en-US" sz="1200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1257C336-0AC4-2D46-89A9-E445D9E81BB1}"/>
              </a:ext>
            </a:extLst>
          </p:cNvPr>
          <p:cNvSpPr/>
          <p:nvPr/>
        </p:nvSpPr>
        <p:spPr>
          <a:xfrm>
            <a:off x="2140380" y="4843832"/>
            <a:ext cx="1404890" cy="404626"/>
          </a:xfrm>
          <a:prstGeom prst="round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1200">
                <a:solidFill>
                  <a:schemeClr val="bg1"/>
                </a:solidFill>
              </a:rPr>
              <a:t>%rdx   </a:t>
            </a:r>
          </a:p>
          <a:p>
            <a:pPr algn="ctr"/>
            <a:endParaRPr kumimoji="1" lang="ko-Kore-KR" altLang="en-US" sz="120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2F751124-158D-9B43-A6C4-F886C3C21BCA}"/>
              </a:ext>
            </a:extLst>
          </p:cNvPr>
          <p:cNvSpPr/>
          <p:nvPr/>
        </p:nvSpPr>
        <p:spPr>
          <a:xfrm>
            <a:off x="2593226" y="4937217"/>
            <a:ext cx="833386" cy="2523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/>
              <a:t>0xC</a:t>
            </a:r>
            <a:endParaRPr kumimoji="1" lang="ko-Kore-KR" altLang="en-US" sz="120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A67EA650-4860-424C-80E7-278307C7C4CA}"/>
              </a:ext>
            </a:extLst>
          </p:cNvPr>
          <p:cNvSpPr/>
          <p:nvPr/>
        </p:nvSpPr>
        <p:spPr>
          <a:xfrm>
            <a:off x="2815664" y="5415879"/>
            <a:ext cx="54321" cy="54321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A1E2885C-1A41-9A41-B20F-AB463A94DD0B}"/>
              </a:ext>
            </a:extLst>
          </p:cNvPr>
          <p:cNvSpPr/>
          <p:nvPr/>
        </p:nvSpPr>
        <p:spPr>
          <a:xfrm>
            <a:off x="2815663" y="5583300"/>
            <a:ext cx="54321" cy="54321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CA8B40B4-AD70-E84B-B9D3-C933C3C73522}"/>
              </a:ext>
            </a:extLst>
          </p:cNvPr>
          <p:cNvSpPr/>
          <p:nvPr/>
        </p:nvSpPr>
        <p:spPr>
          <a:xfrm>
            <a:off x="2815663" y="5750721"/>
            <a:ext cx="54321" cy="54321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42DD52D-09EA-174C-81D4-171D90FEC32F}"/>
              </a:ext>
            </a:extLst>
          </p:cNvPr>
          <p:cNvSpPr txBox="1"/>
          <p:nvPr/>
        </p:nvSpPr>
        <p:spPr>
          <a:xfrm>
            <a:off x="979895" y="1193142"/>
            <a:ext cx="996190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>
                <a:solidFill>
                  <a:srgbClr val="FF0000"/>
                </a:solidFill>
              </a:rPr>
              <a:t>► </a:t>
            </a:r>
            <a:r>
              <a:rPr kumimoji="1" lang="en-US" altLang="ko-KR"/>
              <a:t>x86-64</a:t>
            </a:r>
            <a:r>
              <a:rPr kumimoji="1" lang="en-US" altLang="ko-KR" b="1"/>
              <a:t> </a:t>
            </a:r>
            <a:r>
              <a:rPr kumimoji="1" lang="en-US" altLang="ko-KR"/>
              <a:t>order of passing parameters in registers</a:t>
            </a:r>
            <a:endParaRPr kumimoji="1" lang="en-US" altLang="ko-Kore-KR"/>
          </a:p>
          <a:p>
            <a:r>
              <a:rPr kumimoji="1" lang="en-US" altLang="ko-KR" b="1"/>
              <a:t>   </a:t>
            </a:r>
          </a:p>
          <a:p>
            <a:r>
              <a:rPr lang="en" altLang="ko-Kore-KR"/>
              <a:t>   - Six registers are used to store the six parameters of the function call(%rdi, %rsi, %rdx, %rcx, %r8, %r9)</a:t>
            </a:r>
            <a:endParaRPr kumimoji="1" lang="en-US" altLang="ko-KR" b="1"/>
          </a:p>
          <a:p>
            <a:r>
              <a:rPr kumimoji="1" lang="en-US" altLang="ko-KR" b="1"/>
              <a:t>   - example</a:t>
            </a:r>
            <a:endParaRPr kumimoji="1" lang="en-US" altLang="ko-Kore-KR" b="1"/>
          </a:p>
          <a:p>
            <a:r>
              <a:rPr kumimoji="1" lang="ko-KR" altLang="en-US" b="1"/>
              <a:t>   </a:t>
            </a:r>
            <a:r>
              <a:rPr kumimoji="1" lang="en-US" altLang="ko-KR" b="1"/>
              <a:t>   -</a:t>
            </a:r>
            <a:r>
              <a:rPr kumimoji="1" lang="ko-KR" altLang="en-US" b="1"/>
              <a:t> </a:t>
            </a:r>
            <a:r>
              <a:rPr kumimoji="1" lang="en-US" altLang="ko-Kore-KR" b="1"/>
              <a:t>function prototype </a:t>
            </a:r>
            <a:r>
              <a:rPr kumimoji="1" lang="en-US" altLang="ko-Kore-KR"/>
              <a:t>     void func(int p1, int p2, int p3);</a:t>
            </a:r>
          </a:p>
          <a:p>
            <a:r>
              <a:rPr kumimoji="1" lang="ko-KR" altLang="en-US" b="1"/>
              <a:t>   </a:t>
            </a:r>
            <a:r>
              <a:rPr kumimoji="1" lang="en-US" altLang="ko-KR" b="1"/>
              <a:t>   -</a:t>
            </a:r>
            <a:r>
              <a:rPr kumimoji="1" lang="ko-KR" altLang="en-US" b="1"/>
              <a:t> </a:t>
            </a:r>
            <a:r>
              <a:rPr kumimoji="1" lang="en-US" altLang="ko-Kore-KR" b="1"/>
              <a:t>function call                  </a:t>
            </a:r>
            <a:r>
              <a:rPr kumimoji="1" lang="en-US" altLang="ko-Kore-KR"/>
              <a:t>void func(14, 1, 12);</a:t>
            </a:r>
          </a:p>
          <a:p>
            <a:endParaRPr kumimoji="1" lang="en-US" altLang="ko-Kore-KR"/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9180CE98-0D59-244B-9D95-567C3FD06B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8482" y="3559309"/>
            <a:ext cx="3739827" cy="2581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7471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B78443E-B077-4545-91DB-A79FFEA481D1}"/>
              </a:ext>
            </a:extLst>
          </p:cNvPr>
          <p:cNvSpPr/>
          <p:nvPr/>
        </p:nvSpPr>
        <p:spPr>
          <a:xfrm>
            <a:off x="8169074" y="3429000"/>
            <a:ext cx="1457011" cy="822623"/>
          </a:xfrm>
          <a:prstGeom prst="rect">
            <a:avLst/>
          </a:prstGeom>
          <a:solidFill>
            <a:srgbClr val="00B0F0">
              <a:alpha val="28431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main</a:t>
            </a:r>
            <a:endParaRPr kumimoji="1" lang="ko-Kore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DB09FBD-541E-324F-B5EB-434408861A7C}"/>
              </a:ext>
            </a:extLst>
          </p:cNvPr>
          <p:cNvSpPr/>
          <p:nvPr/>
        </p:nvSpPr>
        <p:spPr>
          <a:xfrm>
            <a:off x="8169072" y="4251623"/>
            <a:ext cx="1457011" cy="1003665"/>
          </a:xfrm>
          <a:prstGeom prst="rect">
            <a:avLst/>
          </a:prstGeom>
          <a:solidFill>
            <a:schemeClr val="accent5">
              <a:alpha val="28467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P</a:t>
            </a:r>
            <a:endParaRPr kumimoji="1" lang="ko-Kore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E61AE5-CDCD-D340-A13C-6BA51E1310D2}"/>
              </a:ext>
            </a:extLst>
          </p:cNvPr>
          <p:cNvSpPr txBox="1"/>
          <p:nvPr/>
        </p:nvSpPr>
        <p:spPr>
          <a:xfrm>
            <a:off x="1543937" y="4598290"/>
            <a:ext cx="743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/>
              <a:t>0x91</a:t>
            </a:r>
            <a:endParaRPr kumimoji="1" lang="ko-Kore-KR" altLang="en-US" sz="1200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1A1A49CE-B9AF-AF43-AE40-D925B4809685}"/>
              </a:ext>
            </a:extLst>
          </p:cNvPr>
          <p:cNvGrpSpPr/>
          <p:nvPr/>
        </p:nvGrpSpPr>
        <p:grpSpPr>
          <a:xfrm>
            <a:off x="4951902" y="4398285"/>
            <a:ext cx="1388864" cy="400010"/>
            <a:chOff x="810567" y="3406048"/>
            <a:chExt cx="2303899" cy="663551"/>
          </a:xfrm>
        </p:grpSpPr>
        <p:sp>
          <p:nvSpPr>
            <p:cNvPr id="34" name="모서리가 둥근 직사각형 33">
              <a:extLst>
                <a:ext uri="{FF2B5EF4-FFF2-40B4-BE49-F238E27FC236}">
                  <a16:creationId xmlns:a16="http://schemas.microsoft.com/office/drawing/2014/main" id="{D21B63F2-23F4-4A40-AE83-D8FC01C290ED}"/>
                </a:ext>
              </a:extLst>
            </p:cNvPr>
            <p:cNvSpPr/>
            <p:nvPr/>
          </p:nvSpPr>
          <p:spPr>
            <a:xfrm>
              <a:off x="810567" y="3406048"/>
              <a:ext cx="2303899" cy="663551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ore-KR" sz="1200">
                  <a:solidFill>
                    <a:schemeClr val="bg1"/>
                  </a:solidFill>
                </a:rPr>
                <a:t>%rsp   </a:t>
              </a:r>
            </a:p>
            <a:p>
              <a:pPr algn="ctr"/>
              <a:endParaRPr kumimoji="1" lang="ko-Kore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5" name="모서리가 둥근 직사각형 34">
              <a:extLst>
                <a:ext uri="{FF2B5EF4-FFF2-40B4-BE49-F238E27FC236}">
                  <a16:creationId xmlns:a16="http://schemas.microsoft.com/office/drawing/2014/main" id="{75D9A963-1012-D94C-8988-F05D85F6F29C}"/>
                </a:ext>
              </a:extLst>
            </p:cNvPr>
            <p:cNvSpPr/>
            <p:nvPr/>
          </p:nvSpPr>
          <p:spPr>
            <a:xfrm>
              <a:off x="1594336" y="3563432"/>
              <a:ext cx="1366679" cy="413772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/>
                <a:t>0x1231</a:t>
              </a:r>
              <a:endParaRPr kumimoji="1" lang="ko-Kore-KR" altLang="en-US" sz="1200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F8E320DA-8247-DD4D-B180-CDC27A728C11}"/>
              </a:ext>
            </a:extLst>
          </p:cNvPr>
          <p:cNvGrpSpPr/>
          <p:nvPr/>
        </p:nvGrpSpPr>
        <p:grpSpPr>
          <a:xfrm>
            <a:off x="4951902" y="3900617"/>
            <a:ext cx="1388864" cy="400010"/>
            <a:chOff x="810567" y="3406048"/>
            <a:chExt cx="2303899" cy="663551"/>
          </a:xfrm>
        </p:grpSpPr>
        <p:sp>
          <p:nvSpPr>
            <p:cNvPr id="37" name="모서리가 둥근 직사각형 36">
              <a:extLst>
                <a:ext uri="{FF2B5EF4-FFF2-40B4-BE49-F238E27FC236}">
                  <a16:creationId xmlns:a16="http://schemas.microsoft.com/office/drawing/2014/main" id="{1F2F4525-F886-4943-802D-0648FCE2F138}"/>
                </a:ext>
              </a:extLst>
            </p:cNvPr>
            <p:cNvSpPr/>
            <p:nvPr/>
          </p:nvSpPr>
          <p:spPr>
            <a:xfrm>
              <a:off x="810567" y="3406048"/>
              <a:ext cx="2303899" cy="663551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ore-KR" sz="1200">
                  <a:solidFill>
                    <a:schemeClr val="bg1"/>
                  </a:solidFill>
                </a:rPr>
                <a:t>%rip   </a:t>
              </a:r>
            </a:p>
            <a:p>
              <a:pPr algn="ctr"/>
              <a:endParaRPr kumimoji="1" lang="ko-Kore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8" name="모서리가 둥근 직사각형 37">
              <a:extLst>
                <a:ext uri="{FF2B5EF4-FFF2-40B4-BE49-F238E27FC236}">
                  <a16:creationId xmlns:a16="http://schemas.microsoft.com/office/drawing/2014/main" id="{58FBAF21-F2CD-594F-B70B-A3A55F274575}"/>
                </a:ext>
              </a:extLst>
            </p:cNvPr>
            <p:cNvSpPr/>
            <p:nvPr/>
          </p:nvSpPr>
          <p:spPr>
            <a:xfrm>
              <a:off x="1594336" y="3563432"/>
              <a:ext cx="1366679" cy="413772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/>
                <a:t>0x72</a:t>
              </a:r>
              <a:endParaRPr kumimoji="1" lang="ko-Kore-KR" altLang="en-US" sz="1200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532D87AB-1601-EC43-AB77-0530643E6448}"/>
              </a:ext>
            </a:extLst>
          </p:cNvPr>
          <p:cNvSpPr txBox="1"/>
          <p:nvPr/>
        </p:nvSpPr>
        <p:spPr>
          <a:xfrm>
            <a:off x="1543937" y="4416704"/>
            <a:ext cx="743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/>
              <a:t>0x8B</a:t>
            </a:r>
            <a:endParaRPr kumimoji="1" lang="ko-Kore-KR" altLang="en-US" sz="120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C726DCF-2EC0-D14C-AC3B-9169F637D258}"/>
              </a:ext>
            </a:extLst>
          </p:cNvPr>
          <p:cNvSpPr txBox="1"/>
          <p:nvPr/>
        </p:nvSpPr>
        <p:spPr>
          <a:xfrm>
            <a:off x="1543937" y="3695469"/>
            <a:ext cx="743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/>
              <a:t>0x72</a:t>
            </a:r>
            <a:endParaRPr kumimoji="1" lang="ko-Kore-KR" altLang="en-US" sz="1200"/>
          </a:p>
        </p:txBody>
      </p:sp>
      <p:sp>
        <p:nvSpPr>
          <p:cNvPr id="41" name="오른쪽 화살표[R] 40">
            <a:extLst>
              <a:ext uri="{FF2B5EF4-FFF2-40B4-BE49-F238E27FC236}">
                <a16:creationId xmlns:a16="http://schemas.microsoft.com/office/drawing/2014/main" id="{FE212AF2-0E5A-A14D-9341-89C09C3833D3}"/>
              </a:ext>
            </a:extLst>
          </p:cNvPr>
          <p:cNvSpPr/>
          <p:nvPr/>
        </p:nvSpPr>
        <p:spPr>
          <a:xfrm rot="10800000">
            <a:off x="2976035" y="4472076"/>
            <a:ext cx="225631" cy="16625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C8D0A65-AC68-5341-AFE8-1212BCFA6982}"/>
              </a:ext>
            </a:extLst>
          </p:cNvPr>
          <p:cNvSpPr txBox="1"/>
          <p:nvPr/>
        </p:nvSpPr>
        <p:spPr>
          <a:xfrm>
            <a:off x="7622407" y="4778643"/>
            <a:ext cx="743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/>
              <a:t>0x1239</a:t>
            </a:r>
            <a:endParaRPr kumimoji="1" lang="ko-Kore-KR" altLang="en-US" sz="12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27D1ED2-1319-A641-A8E1-A45F5330DF23}"/>
              </a:ext>
            </a:extLst>
          </p:cNvPr>
          <p:cNvSpPr txBox="1"/>
          <p:nvPr/>
        </p:nvSpPr>
        <p:spPr>
          <a:xfrm>
            <a:off x="7622407" y="5055642"/>
            <a:ext cx="743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/>
              <a:t>0x1231</a:t>
            </a:r>
            <a:endParaRPr kumimoji="1" lang="ko-Kore-KR" altLang="en-US" sz="120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668EF41-CAAF-8249-8D06-0B53BD086ED7}"/>
              </a:ext>
            </a:extLst>
          </p:cNvPr>
          <p:cNvSpPr/>
          <p:nvPr/>
        </p:nvSpPr>
        <p:spPr>
          <a:xfrm>
            <a:off x="8219194" y="4917142"/>
            <a:ext cx="1356765" cy="276999"/>
          </a:xfrm>
          <a:prstGeom prst="rect">
            <a:avLst/>
          </a:prstGeom>
          <a:solidFill>
            <a:schemeClr val="accent1">
              <a:alpha val="27858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50"/>
              <a:t>Return address(0x91)</a:t>
            </a:r>
            <a:endParaRPr kumimoji="1" lang="ko-Kore-KR" altLang="en-US" sz="105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C371B0-6966-4D4D-B832-8F769F0B9EF0}"/>
              </a:ext>
            </a:extLst>
          </p:cNvPr>
          <p:cNvSpPr txBox="1"/>
          <p:nvPr/>
        </p:nvSpPr>
        <p:spPr>
          <a:xfrm>
            <a:off x="3201666" y="4339759"/>
            <a:ext cx="11933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50"/>
              <a:t>1. </a:t>
            </a:r>
            <a:r>
              <a:rPr kumimoji="1" lang="en-US" altLang="ko-Kore-KR" sz="1050" b="1"/>
              <a:t>Push</a:t>
            </a:r>
            <a:r>
              <a:rPr kumimoji="1" lang="en-US" altLang="ko-Kore-KR" sz="1050"/>
              <a:t> RIP</a:t>
            </a:r>
          </a:p>
          <a:p>
            <a:r>
              <a:rPr kumimoji="1" lang="en-US" altLang="ko-Kore-KR" sz="1050"/>
              <a:t>2. </a:t>
            </a:r>
            <a:r>
              <a:rPr kumimoji="1" lang="en-US" altLang="ko-Kore-KR" sz="1050" b="1"/>
              <a:t>Jump</a:t>
            </a:r>
            <a:r>
              <a:rPr kumimoji="1" lang="en-US" altLang="ko-Kore-KR" sz="1050"/>
              <a:t> operand</a:t>
            </a:r>
            <a:endParaRPr kumimoji="1" lang="ko-Kore-KR" altLang="en-US" sz="10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B2945C1-D09B-8E4D-8F31-913A7EBE6439}"/>
              </a:ext>
            </a:extLst>
          </p:cNvPr>
          <p:cNvSpPr txBox="1"/>
          <p:nvPr/>
        </p:nvSpPr>
        <p:spPr>
          <a:xfrm>
            <a:off x="2008231" y="3498915"/>
            <a:ext cx="1115367" cy="24929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ore-KR" sz="1200" b="1">
                <a:solidFill>
                  <a:schemeClr val="accent6"/>
                </a:solidFill>
              </a:rPr>
              <a:t>Q:</a:t>
            </a:r>
          </a:p>
          <a:p>
            <a:r>
              <a:rPr kumimoji="1" lang="en-US" altLang="ko-Kore-KR" sz="1200">
                <a:solidFill>
                  <a:schemeClr val="bg1">
                    <a:lumMod val="85000"/>
                  </a:schemeClr>
                </a:solidFill>
              </a:rPr>
              <a:t>            (E)</a:t>
            </a:r>
          </a:p>
          <a:p>
            <a:r>
              <a:rPr kumimoji="1" lang="en-US" altLang="ko-Kore-KR" sz="1200">
                <a:solidFill>
                  <a:schemeClr val="bg1">
                    <a:lumMod val="85000"/>
                  </a:schemeClr>
                </a:solidFill>
              </a:rPr>
              <a:t>            </a:t>
            </a:r>
            <a:r>
              <a:rPr kumimoji="1" lang="en-US" altLang="ko-Kore-KR" sz="1200">
                <a:solidFill>
                  <a:schemeClr val="accent5">
                    <a:lumMod val="60000"/>
                    <a:lumOff val="40000"/>
                  </a:schemeClr>
                </a:solidFill>
              </a:rPr>
              <a:t>ret</a:t>
            </a:r>
            <a:r>
              <a:rPr kumimoji="1" lang="en-US" altLang="ko-Kore-KR" sz="1200">
                <a:solidFill>
                  <a:schemeClr val="bg1">
                    <a:lumMod val="85000"/>
                  </a:schemeClr>
                </a:solidFill>
              </a:rPr>
              <a:t>	</a:t>
            </a:r>
          </a:p>
          <a:p>
            <a:r>
              <a:rPr kumimoji="1" lang="en-US" altLang="ko-Kore-KR" sz="1200" b="1">
                <a:solidFill>
                  <a:schemeClr val="accent6"/>
                </a:solidFill>
              </a:rPr>
              <a:t>P:</a:t>
            </a:r>
          </a:p>
          <a:p>
            <a:r>
              <a:rPr kumimoji="1" lang="en-US" altLang="ko-Kore-KR" sz="1200"/>
              <a:t>            </a:t>
            </a:r>
            <a:r>
              <a:rPr kumimoji="1" lang="en-US" altLang="ko-Kore-KR" sz="1200">
                <a:solidFill>
                  <a:schemeClr val="bg1">
                    <a:lumMod val="85000"/>
                  </a:schemeClr>
                </a:solidFill>
              </a:rPr>
              <a:t>(C)</a:t>
            </a:r>
          </a:p>
          <a:p>
            <a:r>
              <a:rPr kumimoji="1" lang="en-US" altLang="ko-Kore-KR" sz="1200"/>
              <a:t>            </a:t>
            </a:r>
            <a:r>
              <a:rPr kumimoji="1" lang="en-US" altLang="ko-Kore-KR" sz="1200">
                <a:solidFill>
                  <a:schemeClr val="accent5">
                    <a:lumMod val="60000"/>
                    <a:lumOff val="40000"/>
                  </a:schemeClr>
                </a:solidFill>
              </a:rPr>
              <a:t>call</a:t>
            </a:r>
            <a:r>
              <a:rPr kumimoji="1" lang="en-US" altLang="ko-Kore-KR" sz="1200"/>
              <a:t> </a:t>
            </a:r>
            <a:r>
              <a:rPr kumimoji="1" lang="en-US" altLang="ko-Kore-KR" sz="1200">
                <a:solidFill>
                  <a:schemeClr val="accent5"/>
                </a:solidFill>
              </a:rPr>
              <a:t>Q</a:t>
            </a:r>
          </a:p>
          <a:p>
            <a:r>
              <a:rPr kumimoji="1" lang="en-US" altLang="ko-Kore-KR" sz="1200">
                <a:solidFill>
                  <a:schemeClr val="bg1">
                    <a:lumMod val="85000"/>
                  </a:schemeClr>
                </a:solidFill>
              </a:rPr>
              <a:t>            (D)</a:t>
            </a:r>
          </a:p>
          <a:p>
            <a:r>
              <a:rPr kumimoji="1" lang="en-US" altLang="ko-Kore-KR" sz="1200">
                <a:solidFill>
                  <a:schemeClr val="bg1">
                    <a:lumMod val="85000"/>
                  </a:schemeClr>
                </a:solidFill>
              </a:rPr>
              <a:t>            </a:t>
            </a:r>
            <a:r>
              <a:rPr kumimoji="1" lang="en-US" altLang="ko-Kore-KR" sz="1200">
                <a:solidFill>
                  <a:schemeClr val="accent5">
                    <a:lumMod val="60000"/>
                    <a:lumOff val="40000"/>
                  </a:schemeClr>
                </a:solidFill>
              </a:rPr>
              <a:t>ret</a:t>
            </a:r>
            <a:endParaRPr kumimoji="1" lang="en-US" altLang="ko-Kore-KR" sz="1200">
              <a:solidFill>
                <a:schemeClr val="bg1">
                  <a:lumMod val="85000"/>
                </a:schemeClr>
              </a:solidFill>
            </a:endParaRPr>
          </a:p>
          <a:p>
            <a:endParaRPr kumimoji="1" lang="en-US" altLang="ko-Kore-KR" sz="1200">
              <a:solidFill>
                <a:schemeClr val="bg1">
                  <a:lumMod val="85000"/>
                </a:schemeClr>
              </a:solidFill>
            </a:endParaRPr>
          </a:p>
          <a:p>
            <a:r>
              <a:rPr kumimoji="1" lang="en-US" altLang="ko-Kore-KR" sz="1200" b="1">
                <a:solidFill>
                  <a:schemeClr val="accent6"/>
                </a:solidFill>
              </a:rPr>
              <a:t>main:</a:t>
            </a:r>
          </a:p>
          <a:p>
            <a:r>
              <a:rPr kumimoji="1" lang="en-US" altLang="ko-Kore-KR" sz="1200">
                <a:solidFill>
                  <a:schemeClr val="bg1">
                    <a:lumMod val="85000"/>
                  </a:schemeClr>
                </a:solidFill>
              </a:rPr>
              <a:t>            (A)</a:t>
            </a:r>
          </a:p>
          <a:p>
            <a:r>
              <a:rPr kumimoji="1" lang="en-US" altLang="ko-Kore-KR" sz="1200"/>
              <a:t>            </a:t>
            </a:r>
            <a:r>
              <a:rPr kumimoji="1" lang="en-US" altLang="ko-Kore-KR" sz="1200">
                <a:solidFill>
                  <a:schemeClr val="accent5">
                    <a:lumMod val="60000"/>
                    <a:lumOff val="40000"/>
                  </a:schemeClr>
                </a:solidFill>
              </a:rPr>
              <a:t>call</a:t>
            </a:r>
            <a:r>
              <a:rPr kumimoji="1" lang="en-US" altLang="ko-Kore-KR" sz="1200"/>
              <a:t> </a:t>
            </a:r>
            <a:r>
              <a:rPr kumimoji="1" lang="en-US" altLang="ko-Kore-KR" sz="1200">
                <a:solidFill>
                  <a:schemeClr val="accent5"/>
                </a:solidFill>
              </a:rPr>
              <a:t>P</a:t>
            </a:r>
          </a:p>
          <a:p>
            <a:r>
              <a:rPr kumimoji="1" lang="en-US" altLang="ko-Kore-KR" sz="1200">
                <a:solidFill>
                  <a:schemeClr val="bg1">
                    <a:lumMod val="85000"/>
                  </a:schemeClr>
                </a:solidFill>
              </a:rPr>
              <a:t>            (B)</a:t>
            </a:r>
            <a:endParaRPr kumimoji="1" lang="ko-Kore-KR" altLang="en-US" sz="120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997D0CC-72FC-1C41-9E7D-CB8FF8E28A74}"/>
              </a:ext>
            </a:extLst>
          </p:cNvPr>
          <p:cNvSpPr txBox="1"/>
          <p:nvPr/>
        </p:nvSpPr>
        <p:spPr>
          <a:xfrm>
            <a:off x="1543937" y="3856993"/>
            <a:ext cx="743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/>
              <a:t>0x7A</a:t>
            </a:r>
            <a:endParaRPr kumimoji="1" lang="ko-Kore-KR" altLang="en-US" sz="12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EAA8FDD-204A-4046-95A2-FABC3A1BAD4B}"/>
              </a:ext>
            </a:extLst>
          </p:cNvPr>
          <p:cNvSpPr txBox="1"/>
          <p:nvPr/>
        </p:nvSpPr>
        <p:spPr>
          <a:xfrm>
            <a:off x="1543937" y="4806458"/>
            <a:ext cx="743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/>
              <a:t>0x99</a:t>
            </a:r>
            <a:endParaRPr kumimoji="1" lang="ko-Kore-KR" altLang="en-US" sz="12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21FAA06-D7F8-A34C-BF2F-0AED9BDE7708}"/>
              </a:ext>
            </a:extLst>
          </p:cNvPr>
          <p:cNvSpPr txBox="1"/>
          <p:nvPr/>
        </p:nvSpPr>
        <p:spPr>
          <a:xfrm>
            <a:off x="1013424" y="1223044"/>
            <a:ext cx="10821224" cy="2542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/>
              <a:t>•</a:t>
            </a:r>
            <a:r>
              <a:rPr kumimoji="1" lang="ko-KR" altLang="en-US"/>
              <a:t> </a:t>
            </a:r>
            <a:r>
              <a:rPr kumimoji="1" lang="en-US" altLang="ko-KR"/>
              <a:t>The Run-Time Stack</a:t>
            </a:r>
          </a:p>
          <a:p>
            <a:pPr>
              <a:lnSpc>
                <a:spcPct val="150000"/>
              </a:lnSpc>
            </a:pPr>
            <a:r>
              <a:rPr kumimoji="1" lang="ko-KR" altLang="en-US"/>
              <a:t>   </a:t>
            </a:r>
            <a:r>
              <a:rPr kumimoji="1" lang="en" altLang="ko-KR"/>
              <a:t>- </a:t>
            </a:r>
            <a:r>
              <a:rPr lang="en" altLang="ko-Kore-KR"/>
              <a:t>A key feature of the procedure-calling mechanism of C : stack data structure(LIFO)</a:t>
            </a:r>
          </a:p>
          <a:p>
            <a:pPr>
              <a:lnSpc>
                <a:spcPct val="150000"/>
              </a:lnSpc>
            </a:pPr>
            <a:r>
              <a:rPr lang="ko-KR" altLang="en-US"/>
              <a:t>  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As P calls Q, </a:t>
            </a:r>
            <a:r>
              <a:rPr lang="en-US" altLang="ko-KR">
                <a:solidFill>
                  <a:srgbClr val="7030A0"/>
                </a:solidFill>
              </a:rPr>
              <a:t>control</a:t>
            </a:r>
            <a:r>
              <a:rPr lang="en-US" altLang="ko-KR"/>
              <a:t> and </a:t>
            </a:r>
            <a:r>
              <a:rPr lang="en-US" altLang="ko-KR">
                <a:solidFill>
                  <a:schemeClr val="accent6">
                    <a:lumMod val="50000"/>
                  </a:schemeClr>
                </a:solidFill>
              </a:rPr>
              <a:t>data information </a:t>
            </a:r>
            <a:r>
              <a:rPr lang="en-US" altLang="ko-KR"/>
              <a:t>are added to the end of the stack</a:t>
            </a:r>
          </a:p>
          <a:p>
            <a:pPr>
              <a:lnSpc>
                <a:spcPct val="150000"/>
              </a:lnSpc>
            </a:pPr>
            <a:r>
              <a:rPr lang="en-US" altLang="ko-Kore-KR"/>
              <a:t>      ￮ control transfer</a:t>
            </a:r>
          </a:p>
          <a:p>
            <a:pPr>
              <a:lnSpc>
                <a:spcPct val="150000"/>
              </a:lnSpc>
            </a:pPr>
            <a:r>
              <a:rPr lang="en-US" altLang="ko-Kore-KR"/>
              <a:t>      ￮ data transfer</a:t>
            </a:r>
            <a:endParaRPr lang="en" altLang="ko-Kore-KR"/>
          </a:p>
          <a:p>
            <a:pPr>
              <a:lnSpc>
                <a:spcPct val="150000"/>
              </a:lnSpc>
            </a:pPr>
            <a:endParaRPr kumimoji="1" lang="en-US" altLang="ko-KR" b="1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3C7958F-EC8B-2643-9F9B-7C78D27D89B9}"/>
              </a:ext>
            </a:extLst>
          </p:cNvPr>
          <p:cNvSpPr txBox="1"/>
          <p:nvPr/>
        </p:nvSpPr>
        <p:spPr>
          <a:xfrm>
            <a:off x="4801622" y="89417"/>
            <a:ext cx="2588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3.7.3 Data Transfer</a:t>
            </a:r>
            <a:endParaRPr kumimoji="1" lang="ko-Kore-KR" altLang="en-US" sz="2400"/>
          </a:p>
        </p:txBody>
      </p:sp>
    </p:spTree>
    <p:extLst>
      <p:ext uri="{BB962C8B-B14F-4D97-AF65-F5344CB8AC3E}">
        <p14:creationId xmlns:p14="http://schemas.microsoft.com/office/powerpoint/2010/main" val="40075685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9FF0C4-09EF-524C-966E-D3122FD79F76}"/>
              </a:ext>
            </a:extLst>
          </p:cNvPr>
          <p:cNvSpPr txBox="1"/>
          <p:nvPr/>
        </p:nvSpPr>
        <p:spPr>
          <a:xfrm>
            <a:off x="4801622" y="89417"/>
            <a:ext cx="2588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3.7.3 Data Transfer</a:t>
            </a:r>
            <a:endParaRPr kumimoji="1" lang="ko-Kore-KR" altLang="en-US" sz="240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B78443E-B077-4545-91DB-A79FFEA481D1}"/>
              </a:ext>
            </a:extLst>
          </p:cNvPr>
          <p:cNvSpPr/>
          <p:nvPr/>
        </p:nvSpPr>
        <p:spPr>
          <a:xfrm>
            <a:off x="8169074" y="3429000"/>
            <a:ext cx="1457011" cy="822623"/>
          </a:xfrm>
          <a:prstGeom prst="rect">
            <a:avLst/>
          </a:prstGeom>
          <a:solidFill>
            <a:srgbClr val="00B0F0">
              <a:alpha val="28431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main</a:t>
            </a:r>
            <a:endParaRPr kumimoji="1" lang="ko-Kore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DB09FBD-541E-324F-B5EB-434408861A7C}"/>
              </a:ext>
            </a:extLst>
          </p:cNvPr>
          <p:cNvSpPr/>
          <p:nvPr/>
        </p:nvSpPr>
        <p:spPr>
          <a:xfrm>
            <a:off x="8169072" y="4251623"/>
            <a:ext cx="1457011" cy="1003665"/>
          </a:xfrm>
          <a:prstGeom prst="rect">
            <a:avLst/>
          </a:prstGeom>
          <a:solidFill>
            <a:schemeClr val="accent5">
              <a:alpha val="28467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P</a:t>
            </a:r>
            <a:endParaRPr kumimoji="1" lang="ko-Kore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E61AE5-CDCD-D340-A13C-6BA51E1310D2}"/>
              </a:ext>
            </a:extLst>
          </p:cNvPr>
          <p:cNvSpPr txBox="1"/>
          <p:nvPr/>
        </p:nvSpPr>
        <p:spPr>
          <a:xfrm>
            <a:off x="1543937" y="4598290"/>
            <a:ext cx="743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/>
              <a:t>0x91</a:t>
            </a:r>
            <a:endParaRPr kumimoji="1" lang="ko-Kore-KR" altLang="en-US" sz="12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FF8CC8D-476C-1346-8013-3E3669244BDA}"/>
              </a:ext>
            </a:extLst>
          </p:cNvPr>
          <p:cNvSpPr txBox="1"/>
          <p:nvPr/>
        </p:nvSpPr>
        <p:spPr>
          <a:xfrm>
            <a:off x="2008231" y="3498915"/>
            <a:ext cx="1115367" cy="24929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ore-KR" sz="1200" b="1">
                <a:solidFill>
                  <a:schemeClr val="accent6"/>
                </a:solidFill>
              </a:rPr>
              <a:t>Q:</a:t>
            </a:r>
          </a:p>
          <a:p>
            <a:r>
              <a:rPr kumimoji="1" lang="en-US" altLang="ko-Kore-KR" sz="1200">
                <a:solidFill>
                  <a:schemeClr val="bg1">
                    <a:lumMod val="85000"/>
                  </a:schemeClr>
                </a:solidFill>
              </a:rPr>
              <a:t>            (E)</a:t>
            </a:r>
          </a:p>
          <a:p>
            <a:r>
              <a:rPr kumimoji="1" lang="en-US" altLang="ko-Kore-KR" sz="1200">
                <a:solidFill>
                  <a:schemeClr val="bg1">
                    <a:lumMod val="85000"/>
                  </a:schemeClr>
                </a:solidFill>
              </a:rPr>
              <a:t>            </a:t>
            </a:r>
            <a:r>
              <a:rPr kumimoji="1" lang="en-US" altLang="ko-Kore-KR" sz="1200">
                <a:solidFill>
                  <a:schemeClr val="accent5">
                    <a:lumMod val="60000"/>
                    <a:lumOff val="40000"/>
                  </a:schemeClr>
                </a:solidFill>
              </a:rPr>
              <a:t>ret</a:t>
            </a:r>
            <a:r>
              <a:rPr kumimoji="1" lang="en-US" altLang="ko-Kore-KR" sz="1200">
                <a:solidFill>
                  <a:schemeClr val="bg1">
                    <a:lumMod val="85000"/>
                  </a:schemeClr>
                </a:solidFill>
              </a:rPr>
              <a:t>	</a:t>
            </a:r>
          </a:p>
          <a:p>
            <a:r>
              <a:rPr kumimoji="1" lang="en-US" altLang="ko-Kore-KR" sz="1200" b="1">
                <a:solidFill>
                  <a:schemeClr val="accent6"/>
                </a:solidFill>
              </a:rPr>
              <a:t>P:</a:t>
            </a:r>
          </a:p>
          <a:p>
            <a:r>
              <a:rPr kumimoji="1" lang="en-US" altLang="ko-Kore-KR" sz="1200"/>
              <a:t>            </a:t>
            </a:r>
            <a:r>
              <a:rPr kumimoji="1" lang="en-US" altLang="ko-Kore-KR" sz="1200">
                <a:solidFill>
                  <a:schemeClr val="bg1">
                    <a:lumMod val="85000"/>
                  </a:schemeClr>
                </a:solidFill>
              </a:rPr>
              <a:t>(C)</a:t>
            </a:r>
          </a:p>
          <a:p>
            <a:r>
              <a:rPr kumimoji="1" lang="en-US" altLang="ko-Kore-KR" sz="1200"/>
              <a:t>            </a:t>
            </a:r>
            <a:r>
              <a:rPr kumimoji="1" lang="en-US" altLang="ko-Kore-KR" sz="1200">
                <a:solidFill>
                  <a:schemeClr val="accent5">
                    <a:lumMod val="60000"/>
                    <a:lumOff val="40000"/>
                  </a:schemeClr>
                </a:solidFill>
              </a:rPr>
              <a:t>call</a:t>
            </a:r>
            <a:r>
              <a:rPr kumimoji="1" lang="en-US" altLang="ko-Kore-KR" sz="1200"/>
              <a:t> </a:t>
            </a:r>
            <a:r>
              <a:rPr kumimoji="1" lang="en-US" altLang="ko-Kore-KR" sz="1200">
                <a:solidFill>
                  <a:schemeClr val="accent5"/>
                </a:solidFill>
              </a:rPr>
              <a:t>Q</a:t>
            </a:r>
          </a:p>
          <a:p>
            <a:r>
              <a:rPr kumimoji="1" lang="en-US" altLang="ko-Kore-KR" sz="1200">
                <a:solidFill>
                  <a:schemeClr val="bg1">
                    <a:lumMod val="85000"/>
                  </a:schemeClr>
                </a:solidFill>
              </a:rPr>
              <a:t>            (D)</a:t>
            </a:r>
          </a:p>
          <a:p>
            <a:r>
              <a:rPr kumimoji="1" lang="en-US" altLang="ko-Kore-KR" sz="1200">
                <a:solidFill>
                  <a:schemeClr val="bg1">
                    <a:lumMod val="85000"/>
                  </a:schemeClr>
                </a:solidFill>
              </a:rPr>
              <a:t>            </a:t>
            </a:r>
            <a:r>
              <a:rPr kumimoji="1" lang="en-US" altLang="ko-Kore-KR" sz="1200">
                <a:solidFill>
                  <a:schemeClr val="accent5">
                    <a:lumMod val="60000"/>
                    <a:lumOff val="40000"/>
                  </a:schemeClr>
                </a:solidFill>
              </a:rPr>
              <a:t>ret</a:t>
            </a:r>
            <a:endParaRPr kumimoji="1" lang="en-US" altLang="ko-Kore-KR" sz="1200">
              <a:solidFill>
                <a:schemeClr val="bg1">
                  <a:lumMod val="85000"/>
                </a:schemeClr>
              </a:solidFill>
            </a:endParaRPr>
          </a:p>
          <a:p>
            <a:endParaRPr kumimoji="1" lang="en-US" altLang="ko-Kore-KR" sz="1200">
              <a:solidFill>
                <a:schemeClr val="bg1">
                  <a:lumMod val="85000"/>
                </a:schemeClr>
              </a:solidFill>
            </a:endParaRPr>
          </a:p>
          <a:p>
            <a:r>
              <a:rPr kumimoji="1" lang="en-US" altLang="ko-Kore-KR" sz="1200" b="1">
                <a:solidFill>
                  <a:schemeClr val="accent6"/>
                </a:solidFill>
              </a:rPr>
              <a:t>main:</a:t>
            </a:r>
          </a:p>
          <a:p>
            <a:r>
              <a:rPr kumimoji="1" lang="en-US" altLang="ko-Kore-KR" sz="1200">
                <a:solidFill>
                  <a:schemeClr val="bg1">
                    <a:lumMod val="85000"/>
                  </a:schemeClr>
                </a:solidFill>
              </a:rPr>
              <a:t>            (A)</a:t>
            </a:r>
          </a:p>
          <a:p>
            <a:r>
              <a:rPr kumimoji="1" lang="en-US" altLang="ko-Kore-KR" sz="1200"/>
              <a:t>            </a:t>
            </a:r>
            <a:r>
              <a:rPr kumimoji="1" lang="en-US" altLang="ko-Kore-KR" sz="1200">
                <a:solidFill>
                  <a:schemeClr val="accent5">
                    <a:lumMod val="60000"/>
                    <a:lumOff val="40000"/>
                  </a:schemeClr>
                </a:solidFill>
              </a:rPr>
              <a:t>call</a:t>
            </a:r>
            <a:r>
              <a:rPr kumimoji="1" lang="en-US" altLang="ko-Kore-KR" sz="1200"/>
              <a:t> </a:t>
            </a:r>
            <a:r>
              <a:rPr kumimoji="1" lang="en-US" altLang="ko-Kore-KR" sz="1200">
                <a:solidFill>
                  <a:schemeClr val="accent5"/>
                </a:solidFill>
              </a:rPr>
              <a:t>P</a:t>
            </a:r>
          </a:p>
          <a:p>
            <a:r>
              <a:rPr kumimoji="1" lang="en-US" altLang="ko-Kore-KR" sz="1200">
                <a:solidFill>
                  <a:schemeClr val="bg1">
                    <a:lumMod val="85000"/>
                  </a:schemeClr>
                </a:solidFill>
              </a:rPr>
              <a:t>            (B)</a:t>
            </a:r>
            <a:endParaRPr kumimoji="1" lang="ko-Kore-KR" altLang="en-US" sz="120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1A1A49CE-B9AF-AF43-AE40-D925B4809685}"/>
              </a:ext>
            </a:extLst>
          </p:cNvPr>
          <p:cNvGrpSpPr/>
          <p:nvPr/>
        </p:nvGrpSpPr>
        <p:grpSpPr>
          <a:xfrm>
            <a:off x="4951902" y="4398285"/>
            <a:ext cx="1388864" cy="400010"/>
            <a:chOff x="810567" y="3406048"/>
            <a:chExt cx="2303899" cy="663551"/>
          </a:xfrm>
        </p:grpSpPr>
        <p:sp>
          <p:nvSpPr>
            <p:cNvPr id="34" name="모서리가 둥근 직사각형 33">
              <a:extLst>
                <a:ext uri="{FF2B5EF4-FFF2-40B4-BE49-F238E27FC236}">
                  <a16:creationId xmlns:a16="http://schemas.microsoft.com/office/drawing/2014/main" id="{D21B63F2-23F4-4A40-AE83-D8FC01C290ED}"/>
                </a:ext>
              </a:extLst>
            </p:cNvPr>
            <p:cNvSpPr/>
            <p:nvPr/>
          </p:nvSpPr>
          <p:spPr>
            <a:xfrm>
              <a:off x="810567" y="3406048"/>
              <a:ext cx="2303899" cy="663551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ore-KR" sz="1200">
                  <a:solidFill>
                    <a:schemeClr val="bg1"/>
                  </a:solidFill>
                </a:rPr>
                <a:t>%rsp   </a:t>
              </a:r>
            </a:p>
            <a:p>
              <a:pPr algn="ctr"/>
              <a:endParaRPr kumimoji="1" lang="ko-Kore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5" name="모서리가 둥근 직사각형 34">
              <a:extLst>
                <a:ext uri="{FF2B5EF4-FFF2-40B4-BE49-F238E27FC236}">
                  <a16:creationId xmlns:a16="http://schemas.microsoft.com/office/drawing/2014/main" id="{75D9A963-1012-D94C-8988-F05D85F6F29C}"/>
                </a:ext>
              </a:extLst>
            </p:cNvPr>
            <p:cNvSpPr/>
            <p:nvPr/>
          </p:nvSpPr>
          <p:spPr>
            <a:xfrm>
              <a:off x="1594336" y="3563432"/>
              <a:ext cx="1366679" cy="413772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/>
                <a:t>0x122A</a:t>
              </a:r>
              <a:endParaRPr kumimoji="1" lang="ko-Kore-KR" altLang="en-US" sz="1200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F8E320DA-8247-DD4D-B180-CDC27A728C11}"/>
              </a:ext>
            </a:extLst>
          </p:cNvPr>
          <p:cNvGrpSpPr/>
          <p:nvPr/>
        </p:nvGrpSpPr>
        <p:grpSpPr>
          <a:xfrm>
            <a:off x="4951902" y="3900617"/>
            <a:ext cx="1388864" cy="400010"/>
            <a:chOff x="810567" y="3406048"/>
            <a:chExt cx="2303899" cy="663551"/>
          </a:xfrm>
        </p:grpSpPr>
        <p:sp>
          <p:nvSpPr>
            <p:cNvPr id="37" name="모서리가 둥근 직사각형 36">
              <a:extLst>
                <a:ext uri="{FF2B5EF4-FFF2-40B4-BE49-F238E27FC236}">
                  <a16:creationId xmlns:a16="http://schemas.microsoft.com/office/drawing/2014/main" id="{1F2F4525-F886-4943-802D-0648FCE2F138}"/>
                </a:ext>
              </a:extLst>
            </p:cNvPr>
            <p:cNvSpPr/>
            <p:nvPr/>
          </p:nvSpPr>
          <p:spPr>
            <a:xfrm>
              <a:off x="810567" y="3406048"/>
              <a:ext cx="2303899" cy="663551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ore-KR" sz="1200">
                  <a:solidFill>
                    <a:schemeClr val="bg1"/>
                  </a:solidFill>
                </a:rPr>
                <a:t>%rip   </a:t>
              </a:r>
            </a:p>
            <a:p>
              <a:pPr algn="ctr"/>
              <a:endParaRPr kumimoji="1" lang="ko-Kore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8" name="모서리가 둥근 직사각형 37">
              <a:extLst>
                <a:ext uri="{FF2B5EF4-FFF2-40B4-BE49-F238E27FC236}">
                  <a16:creationId xmlns:a16="http://schemas.microsoft.com/office/drawing/2014/main" id="{58FBAF21-F2CD-594F-B70B-A3A55F274575}"/>
                </a:ext>
              </a:extLst>
            </p:cNvPr>
            <p:cNvSpPr/>
            <p:nvPr/>
          </p:nvSpPr>
          <p:spPr>
            <a:xfrm>
              <a:off x="1594336" y="3563432"/>
              <a:ext cx="1366679" cy="413772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/>
                <a:t>0x7A</a:t>
              </a:r>
              <a:endParaRPr kumimoji="1" lang="ko-Kore-KR" altLang="en-US" sz="1200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532D87AB-1601-EC43-AB77-0530643E6448}"/>
              </a:ext>
            </a:extLst>
          </p:cNvPr>
          <p:cNvSpPr txBox="1"/>
          <p:nvPr/>
        </p:nvSpPr>
        <p:spPr>
          <a:xfrm>
            <a:off x="1543937" y="4416704"/>
            <a:ext cx="743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/>
              <a:t>0x8B</a:t>
            </a:r>
            <a:endParaRPr kumimoji="1" lang="ko-Kore-KR" altLang="en-US" sz="120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C726DCF-2EC0-D14C-AC3B-9169F637D258}"/>
              </a:ext>
            </a:extLst>
          </p:cNvPr>
          <p:cNvSpPr txBox="1"/>
          <p:nvPr/>
        </p:nvSpPr>
        <p:spPr>
          <a:xfrm>
            <a:off x="1543937" y="3695469"/>
            <a:ext cx="743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/>
              <a:t>0x72</a:t>
            </a:r>
            <a:endParaRPr kumimoji="1" lang="ko-Kore-KR" altLang="en-US" sz="1200"/>
          </a:p>
        </p:txBody>
      </p:sp>
      <p:sp>
        <p:nvSpPr>
          <p:cNvPr id="41" name="오른쪽 화살표[R] 40">
            <a:extLst>
              <a:ext uri="{FF2B5EF4-FFF2-40B4-BE49-F238E27FC236}">
                <a16:creationId xmlns:a16="http://schemas.microsoft.com/office/drawing/2014/main" id="{FE212AF2-0E5A-A14D-9341-89C09C3833D3}"/>
              </a:ext>
            </a:extLst>
          </p:cNvPr>
          <p:cNvSpPr/>
          <p:nvPr/>
        </p:nvSpPr>
        <p:spPr>
          <a:xfrm rot="10800000">
            <a:off x="2976035" y="3734363"/>
            <a:ext cx="225631" cy="16625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C8D0A65-AC68-5341-AFE8-1212BCFA6982}"/>
              </a:ext>
            </a:extLst>
          </p:cNvPr>
          <p:cNvSpPr txBox="1"/>
          <p:nvPr/>
        </p:nvSpPr>
        <p:spPr>
          <a:xfrm>
            <a:off x="7622407" y="4778643"/>
            <a:ext cx="743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/>
              <a:t>0x1239</a:t>
            </a:r>
            <a:endParaRPr kumimoji="1" lang="ko-Kore-KR" altLang="en-US" sz="12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27D1ED2-1319-A641-A8E1-A45F5330DF23}"/>
              </a:ext>
            </a:extLst>
          </p:cNvPr>
          <p:cNvSpPr txBox="1"/>
          <p:nvPr/>
        </p:nvSpPr>
        <p:spPr>
          <a:xfrm>
            <a:off x="7622407" y="5055642"/>
            <a:ext cx="743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/>
              <a:t>0x1231</a:t>
            </a:r>
            <a:endParaRPr kumimoji="1" lang="ko-Kore-KR" altLang="en-US" sz="120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668EF41-CAAF-8249-8D06-0B53BD086ED7}"/>
              </a:ext>
            </a:extLst>
          </p:cNvPr>
          <p:cNvSpPr/>
          <p:nvPr/>
        </p:nvSpPr>
        <p:spPr>
          <a:xfrm>
            <a:off x="8219194" y="4917142"/>
            <a:ext cx="1356765" cy="276999"/>
          </a:xfrm>
          <a:prstGeom prst="rect">
            <a:avLst/>
          </a:prstGeom>
          <a:solidFill>
            <a:schemeClr val="accent1">
              <a:alpha val="27858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50"/>
              <a:t>Return address(0x91)</a:t>
            </a:r>
            <a:endParaRPr kumimoji="1" lang="ko-Kore-KR" altLang="en-US" sz="10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0950975-9E38-0C40-B93D-47A131D864EE}"/>
              </a:ext>
            </a:extLst>
          </p:cNvPr>
          <p:cNvSpPr txBox="1"/>
          <p:nvPr/>
        </p:nvSpPr>
        <p:spPr>
          <a:xfrm>
            <a:off x="1543937" y="3856993"/>
            <a:ext cx="743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/>
              <a:t>0x7A</a:t>
            </a:r>
            <a:endParaRPr kumimoji="1" lang="ko-Kore-KR" altLang="en-US" sz="120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98F5572-5887-E04F-B96C-26B0DE604EB9}"/>
              </a:ext>
            </a:extLst>
          </p:cNvPr>
          <p:cNvSpPr/>
          <p:nvPr/>
        </p:nvSpPr>
        <p:spPr>
          <a:xfrm>
            <a:off x="8169073" y="5255288"/>
            <a:ext cx="1457011" cy="892334"/>
          </a:xfrm>
          <a:prstGeom prst="rect">
            <a:avLst/>
          </a:prstGeom>
          <a:solidFill>
            <a:schemeClr val="accent1">
              <a:alpha val="2798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Q</a:t>
            </a:r>
            <a:endParaRPr kumimoji="1" lang="ko-Kore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F6AC579-C75C-1345-AE03-00D468152141}"/>
              </a:ext>
            </a:extLst>
          </p:cNvPr>
          <p:cNvSpPr txBox="1"/>
          <p:nvPr/>
        </p:nvSpPr>
        <p:spPr>
          <a:xfrm>
            <a:off x="1543937" y="4806458"/>
            <a:ext cx="743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/>
              <a:t>0x99</a:t>
            </a:r>
            <a:endParaRPr kumimoji="1" lang="ko-Kore-KR" altLang="en-US" sz="120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B19E4DA-40E6-B343-89EE-8AC915D7616C}"/>
              </a:ext>
            </a:extLst>
          </p:cNvPr>
          <p:cNvSpPr/>
          <p:nvPr/>
        </p:nvSpPr>
        <p:spPr>
          <a:xfrm>
            <a:off x="8219194" y="5285956"/>
            <a:ext cx="1356765" cy="276999"/>
          </a:xfrm>
          <a:prstGeom prst="rect">
            <a:avLst/>
          </a:prstGeom>
          <a:solidFill>
            <a:srgbClr val="002060">
              <a:alpha val="27858"/>
            </a:srgb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50"/>
              <a:t>$111</a:t>
            </a:r>
            <a:endParaRPr kumimoji="1" lang="ko-Kore-KR" altLang="en-US" sz="105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D004BB2-C5D5-5348-AA06-A0FF7CA2BF56}"/>
              </a:ext>
            </a:extLst>
          </p:cNvPr>
          <p:cNvSpPr txBox="1"/>
          <p:nvPr/>
        </p:nvSpPr>
        <p:spPr>
          <a:xfrm>
            <a:off x="7622407" y="5981954"/>
            <a:ext cx="743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/>
              <a:t>0x12</a:t>
            </a:r>
            <a:r>
              <a:rPr kumimoji="1" lang="en-US" altLang="ko-KR" sz="1200"/>
              <a:t>2A</a:t>
            </a:r>
            <a:endParaRPr kumimoji="1" lang="ko-Kore-KR" altLang="en-US" sz="120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7601281-840F-B84F-8DB8-49CB2849243E}"/>
              </a:ext>
            </a:extLst>
          </p:cNvPr>
          <p:cNvSpPr txBox="1"/>
          <p:nvPr/>
        </p:nvSpPr>
        <p:spPr>
          <a:xfrm>
            <a:off x="1013424" y="1223044"/>
            <a:ext cx="10821224" cy="2542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/>
              <a:t>•</a:t>
            </a:r>
            <a:r>
              <a:rPr kumimoji="1" lang="ko-KR" altLang="en-US"/>
              <a:t> </a:t>
            </a:r>
            <a:r>
              <a:rPr kumimoji="1" lang="en-US" altLang="ko-KR"/>
              <a:t>The Run-Time Stack</a:t>
            </a:r>
          </a:p>
          <a:p>
            <a:pPr>
              <a:lnSpc>
                <a:spcPct val="150000"/>
              </a:lnSpc>
            </a:pPr>
            <a:r>
              <a:rPr kumimoji="1" lang="ko-KR" altLang="en-US"/>
              <a:t>   </a:t>
            </a:r>
            <a:r>
              <a:rPr kumimoji="1" lang="en" altLang="ko-KR"/>
              <a:t>- </a:t>
            </a:r>
            <a:r>
              <a:rPr lang="en" altLang="ko-Kore-KR"/>
              <a:t>A key feature of the procedure-calling mechanism of C : stack data structure(LIFO)</a:t>
            </a:r>
          </a:p>
          <a:p>
            <a:pPr>
              <a:lnSpc>
                <a:spcPct val="150000"/>
              </a:lnSpc>
            </a:pPr>
            <a:r>
              <a:rPr lang="ko-KR" altLang="en-US"/>
              <a:t>  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As P calls Q, </a:t>
            </a:r>
            <a:r>
              <a:rPr lang="en-US" altLang="ko-KR">
                <a:solidFill>
                  <a:srgbClr val="7030A0"/>
                </a:solidFill>
              </a:rPr>
              <a:t>control</a:t>
            </a:r>
            <a:r>
              <a:rPr lang="en-US" altLang="ko-KR"/>
              <a:t> and </a:t>
            </a:r>
            <a:r>
              <a:rPr lang="en-US" altLang="ko-KR">
                <a:solidFill>
                  <a:schemeClr val="accent6">
                    <a:lumMod val="50000"/>
                  </a:schemeClr>
                </a:solidFill>
              </a:rPr>
              <a:t>data information </a:t>
            </a:r>
            <a:r>
              <a:rPr lang="en-US" altLang="ko-KR"/>
              <a:t>are added to the end of the stack</a:t>
            </a:r>
          </a:p>
          <a:p>
            <a:pPr>
              <a:lnSpc>
                <a:spcPct val="150000"/>
              </a:lnSpc>
            </a:pPr>
            <a:r>
              <a:rPr lang="en-US" altLang="ko-Kore-KR"/>
              <a:t>      ￮ control transfer</a:t>
            </a:r>
          </a:p>
          <a:p>
            <a:pPr>
              <a:lnSpc>
                <a:spcPct val="150000"/>
              </a:lnSpc>
            </a:pPr>
            <a:r>
              <a:rPr lang="en-US" altLang="ko-Kore-KR"/>
              <a:t>      ￮ </a:t>
            </a:r>
            <a:r>
              <a:rPr lang="en-US" altLang="ko-Kore-KR" b="1">
                <a:solidFill>
                  <a:schemeClr val="accent6">
                    <a:lumMod val="50000"/>
                  </a:schemeClr>
                </a:solidFill>
              </a:rPr>
              <a:t>data transfer!! : </a:t>
            </a:r>
            <a:r>
              <a:rPr lang="en-US" altLang="ko-Kore-KR"/>
              <a:t>by register &amp; stack</a:t>
            </a:r>
            <a:endParaRPr lang="en" altLang="ko-Kore-KR"/>
          </a:p>
          <a:p>
            <a:pPr>
              <a:lnSpc>
                <a:spcPct val="150000"/>
              </a:lnSpc>
            </a:pPr>
            <a:endParaRPr kumimoji="1" lang="en-US" altLang="ko-KR" b="1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BCEEC51-C8B9-984F-B0A8-4041A55F1CD4}"/>
              </a:ext>
            </a:extLst>
          </p:cNvPr>
          <p:cNvSpPr/>
          <p:nvPr/>
        </p:nvSpPr>
        <p:spPr>
          <a:xfrm>
            <a:off x="1543937" y="6414744"/>
            <a:ext cx="91124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>
                <a:solidFill>
                  <a:srgbClr val="FF0000"/>
                </a:solidFill>
              </a:rPr>
              <a:t>► When passing parameters on the stack, all data sizes are rounded up to be multiples of eight </a:t>
            </a:r>
          </a:p>
        </p:txBody>
      </p:sp>
    </p:spTree>
    <p:extLst>
      <p:ext uri="{BB962C8B-B14F-4D97-AF65-F5344CB8AC3E}">
        <p14:creationId xmlns:p14="http://schemas.microsoft.com/office/powerpoint/2010/main" val="38979412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9F05D3-AEC5-2B40-91E1-F9A27D14A48F}"/>
              </a:ext>
            </a:extLst>
          </p:cNvPr>
          <p:cNvSpPr txBox="1"/>
          <p:nvPr/>
        </p:nvSpPr>
        <p:spPr>
          <a:xfrm>
            <a:off x="5720484" y="150972"/>
            <a:ext cx="751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/>
              <a:t>Intro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D983FD-B383-9741-B50F-040C4CABA289}"/>
              </a:ext>
            </a:extLst>
          </p:cNvPr>
          <p:cNvSpPr txBox="1"/>
          <p:nvPr/>
        </p:nvSpPr>
        <p:spPr>
          <a:xfrm>
            <a:off x="9163421" y="3778862"/>
            <a:ext cx="2227317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" altLang="ko-Kore-KR"/>
              <a:t>function Q(int p){…}</a:t>
            </a:r>
          </a:p>
          <a:p>
            <a:r>
              <a:rPr lang="en" altLang="ko-Kore-KR"/>
              <a:t>function P(){</a:t>
            </a:r>
          </a:p>
          <a:p>
            <a:r>
              <a:rPr lang="en" altLang="ko-Kore-KR"/>
              <a:t>      int q=3;      </a:t>
            </a:r>
          </a:p>
          <a:p>
            <a:r>
              <a:rPr lang="en" altLang="ko-Kore-KR"/>
              <a:t>      int p;</a:t>
            </a:r>
          </a:p>
          <a:p>
            <a:r>
              <a:rPr lang="ko-KR" altLang="en-US"/>
              <a:t>      </a:t>
            </a:r>
            <a:r>
              <a:rPr lang="en" altLang="ko-Kore-KR"/>
              <a:t>int a = Q(p);</a:t>
            </a:r>
          </a:p>
          <a:p>
            <a:r>
              <a:rPr lang="en" altLang="ko-Kore-KR"/>
              <a:t>      return p*q;</a:t>
            </a:r>
          </a:p>
          <a:p>
            <a:r>
              <a:rPr lang="en" altLang="ko-Kore-KR"/>
              <a:t>}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E62BE7C-215C-6444-B872-BC871D706014}"/>
              </a:ext>
            </a:extLst>
          </p:cNvPr>
          <p:cNvSpPr/>
          <p:nvPr/>
        </p:nvSpPr>
        <p:spPr>
          <a:xfrm>
            <a:off x="801262" y="1163509"/>
            <a:ext cx="11036996" cy="33688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>
                <a:solidFill>
                  <a:srgbClr val="FF0000"/>
                </a:solidFill>
              </a:rPr>
              <a:t>►</a:t>
            </a:r>
            <a:r>
              <a:rPr kumimoji="1" lang="ko-KR" altLang="en-US" b="1"/>
              <a:t> </a:t>
            </a:r>
            <a:r>
              <a:rPr kumimoji="1" lang="en-US" altLang="ko-KR" b="1"/>
              <a:t>Procedures</a:t>
            </a:r>
          </a:p>
          <a:p>
            <a:pPr>
              <a:lnSpc>
                <a:spcPct val="150000"/>
              </a:lnSpc>
            </a:pPr>
            <a:r>
              <a:rPr kumimoji="1" lang="ko-KR" altLang="en-US" b="1"/>
              <a:t>   </a:t>
            </a:r>
            <a:r>
              <a:rPr kumimoji="1" lang="en-US" altLang="ko-KR" b="1"/>
              <a:t>-</a:t>
            </a:r>
            <a:r>
              <a:rPr kumimoji="1" lang="ko-KR" altLang="en-US" b="1"/>
              <a:t> </a:t>
            </a:r>
            <a:r>
              <a:rPr lang="ko-Kore-KR" altLang="en-US"/>
              <a:t>provide a way to package code that implements some functionality with a designated set of arguments and </a:t>
            </a:r>
            <a:endParaRPr lang="en-US" altLang="ko-Kore-KR"/>
          </a:p>
          <a:p>
            <a:pPr>
              <a:lnSpc>
                <a:spcPct val="150000"/>
              </a:lnSpc>
            </a:pPr>
            <a:r>
              <a:rPr lang="ko-KR" altLang="en-US"/>
              <a:t>     </a:t>
            </a:r>
            <a:r>
              <a:rPr lang="ko-Kore-KR" altLang="en-US"/>
              <a:t>an optional return value. </a:t>
            </a:r>
            <a:endParaRPr lang="en-US" altLang="ko-Kore-KR"/>
          </a:p>
          <a:p>
            <a:pPr>
              <a:lnSpc>
                <a:spcPct val="150000"/>
              </a:lnSpc>
            </a:pPr>
            <a:endParaRPr lang="en-US" altLang="ko-Kore-KR"/>
          </a:p>
          <a:p>
            <a:pPr>
              <a:lnSpc>
                <a:spcPct val="150000"/>
              </a:lnSpc>
            </a:pPr>
            <a:r>
              <a:rPr lang="ko-KR" altLang="en-US"/>
              <a:t>  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" altLang="ko-Kore-KR"/>
              <a:t>There are many different attributes that must be handled when providing machine-level support for procedures. </a:t>
            </a:r>
          </a:p>
          <a:p>
            <a:pPr>
              <a:lnSpc>
                <a:spcPct val="150000"/>
              </a:lnSpc>
            </a:pPr>
            <a:r>
              <a:rPr lang="ko-KR" altLang="en-US"/>
              <a:t>      </a:t>
            </a:r>
            <a:r>
              <a:rPr lang="en" altLang="ko-Kore-KR"/>
              <a:t>￮</a:t>
            </a:r>
            <a:r>
              <a:rPr lang="ko-KR" altLang="en-US"/>
              <a:t> </a:t>
            </a:r>
            <a:r>
              <a:rPr lang="en-US" altLang="ko-KR"/>
              <a:t>Passing control : by setting PC</a:t>
            </a:r>
          </a:p>
          <a:p>
            <a:pPr>
              <a:lnSpc>
                <a:spcPct val="150000"/>
              </a:lnSpc>
            </a:pPr>
            <a:r>
              <a:rPr lang="en-US" altLang="ko-Kore-KR"/>
              <a:t>      </a:t>
            </a:r>
            <a:r>
              <a:rPr lang="en" altLang="ko-Kore-KR"/>
              <a:t>￮ Passing data : provide parameters , be able to return value</a:t>
            </a:r>
          </a:p>
          <a:p>
            <a:pPr>
              <a:lnSpc>
                <a:spcPct val="150000"/>
              </a:lnSpc>
            </a:pPr>
            <a:r>
              <a:rPr lang="en" altLang="ko-Kore-KR"/>
              <a:t>      ￮ Allocating and deallocating memory :   for local variables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EF1CD80-CAC7-8E43-AA30-34C4E79F7058}"/>
              </a:ext>
            </a:extLst>
          </p:cNvPr>
          <p:cNvSpPr/>
          <p:nvPr/>
        </p:nvSpPr>
        <p:spPr>
          <a:xfrm>
            <a:off x="1145894" y="3655510"/>
            <a:ext cx="5699406" cy="491652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D013DB-3C99-F24E-BC9F-5B03AE91B033}"/>
              </a:ext>
            </a:extLst>
          </p:cNvPr>
          <p:cNvSpPr txBox="1"/>
          <p:nvPr/>
        </p:nvSpPr>
        <p:spPr>
          <a:xfrm>
            <a:off x="1932972" y="5475583"/>
            <a:ext cx="646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>
                <a:solidFill>
                  <a:srgbClr val="FF0000"/>
                </a:solidFill>
              </a:rPr>
              <a:t>Q</a:t>
            </a:r>
            <a:r>
              <a:rPr kumimoji="1" lang="en-US" altLang="ko-KR" b="1">
                <a:solidFill>
                  <a:srgbClr val="FF0000"/>
                </a:solidFill>
              </a:rPr>
              <a:t>2</a:t>
            </a:r>
            <a:r>
              <a:rPr kumimoji="1" lang="en-US" altLang="ko-Kore-KR" b="1">
                <a:solidFill>
                  <a:srgbClr val="FF0000"/>
                </a:solidFill>
              </a:rPr>
              <a:t>. </a:t>
            </a:r>
            <a:r>
              <a:rPr kumimoji="1" lang="ko-KR" altLang="en-US" b="1">
                <a:solidFill>
                  <a:srgbClr val="FF0000"/>
                </a:solidFill>
              </a:rPr>
              <a:t>매개변수를 어떻게 전달하고 </a:t>
            </a:r>
            <a:r>
              <a:rPr kumimoji="1" lang="en-US" altLang="ko-KR" b="1">
                <a:solidFill>
                  <a:srgbClr val="FF0000"/>
                </a:solidFill>
              </a:rPr>
              <a:t>return</a:t>
            </a:r>
            <a:r>
              <a:rPr kumimoji="1" lang="ko-KR" altLang="en-US" b="1">
                <a:solidFill>
                  <a:srgbClr val="FF0000"/>
                </a:solidFill>
              </a:rPr>
              <a:t> 값을 어떻게 받아오지</a:t>
            </a:r>
            <a:r>
              <a:rPr kumimoji="1" lang="en-US" altLang="ko-KR" b="1">
                <a:solidFill>
                  <a:srgbClr val="FF0000"/>
                </a:solidFill>
              </a:rPr>
              <a:t>?</a:t>
            </a:r>
            <a:endParaRPr kumimoji="1" lang="ko-Kore-KR" altLang="en-US" b="1">
              <a:solidFill>
                <a:srgbClr val="FF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BC9EE78-9C2F-3041-8A6A-8D2BDEB88885}"/>
              </a:ext>
            </a:extLst>
          </p:cNvPr>
          <p:cNvSpPr/>
          <p:nvPr/>
        </p:nvSpPr>
        <p:spPr>
          <a:xfrm>
            <a:off x="10359850" y="4946806"/>
            <a:ext cx="251209" cy="2354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D694263-19E9-D045-9850-E9808FB4D00C}"/>
              </a:ext>
            </a:extLst>
          </p:cNvPr>
          <p:cNvSpPr/>
          <p:nvPr/>
        </p:nvSpPr>
        <p:spPr>
          <a:xfrm>
            <a:off x="9467222" y="4870605"/>
            <a:ext cx="1295238" cy="3878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48496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2" grpId="0" animBg="1"/>
      <p:bldP spid="12" grpId="1" animBg="1"/>
      <p:bldP spid="1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BE3B4B6-4EA0-5042-9BB9-113656E21EA4}"/>
              </a:ext>
            </a:extLst>
          </p:cNvPr>
          <p:cNvSpPr txBox="1"/>
          <p:nvPr/>
        </p:nvSpPr>
        <p:spPr>
          <a:xfrm>
            <a:off x="4039622" y="89417"/>
            <a:ext cx="4112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3.7.5 Local Storage in Registers</a:t>
            </a:r>
            <a:endParaRPr kumimoji="1" lang="ko-Kore-KR" altLang="en-US" sz="240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38E658D-2B31-C447-B2A4-AFB711079A9D}"/>
              </a:ext>
            </a:extLst>
          </p:cNvPr>
          <p:cNvSpPr txBox="1"/>
          <p:nvPr/>
        </p:nvSpPr>
        <p:spPr>
          <a:xfrm>
            <a:off x="1013424" y="1223044"/>
            <a:ext cx="10821224" cy="2542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/>
              <a:t>•</a:t>
            </a:r>
            <a:r>
              <a:rPr kumimoji="1" lang="ko-KR" altLang="en-US"/>
              <a:t> </a:t>
            </a:r>
            <a:r>
              <a:rPr kumimoji="1" lang="en-US" altLang="ko-KR"/>
              <a:t>Local Storage in Registers</a:t>
            </a:r>
          </a:p>
          <a:p>
            <a:pPr>
              <a:lnSpc>
                <a:spcPct val="150000"/>
              </a:lnSpc>
            </a:pPr>
            <a:r>
              <a:rPr kumimoji="1" lang="en-US" altLang="ko-KR"/>
              <a:t>   </a:t>
            </a:r>
            <a:r>
              <a:rPr kumimoji="1" lang="en" altLang="ko-KR"/>
              <a:t>- The set of program registers acts as a single resource shared by all of the procedures</a:t>
            </a:r>
            <a:endParaRPr lang="en" altLang="ko-Kore-KR"/>
          </a:p>
          <a:p>
            <a:pPr>
              <a:lnSpc>
                <a:spcPct val="150000"/>
              </a:lnSpc>
            </a:pPr>
            <a:r>
              <a:rPr lang="ko-KR" altLang="en-US"/>
              <a:t>  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we must make sure that when one procedure(the caller) calls another(the callee)</a:t>
            </a:r>
          </a:p>
          <a:p>
            <a:pPr>
              <a:lnSpc>
                <a:spcPct val="150000"/>
              </a:lnSpc>
            </a:pPr>
            <a:r>
              <a:rPr lang="en-US" altLang="ko-Kore-KR"/>
              <a:t>      ￮ callee-saved registers : %rbx, %rbp, %r12~%r15</a:t>
            </a:r>
          </a:p>
          <a:p>
            <a:pPr>
              <a:lnSpc>
                <a:spcPct val="150000"/>
              </a:lnSpc>
            </a:pPr>
            <a:r>
              <a:rPr lang="en-US" altLang="ko-Kore-KR"/>
              <a:t>      ￮ caller-saved registers: All other registers, except %rsp</a:t>
            </a:r>
            <a:endParaRPr lang="en-US" altLang="ko-KR"/>
          </a:p>
          <a:p>
            <a:pPr>
              <a:lnSpc>
                <a:spcPct val="150000"/>
              </a:lnSpc>
            </a:pPr>
            <a:endParaRPr kumimoji="1" lang="en-US" altLang="ko-KR" b="1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8DAA4BAC-BC14-F246-926A-C07E6896FCE9}"/>
              </a:ext>
            </a:extLst>
          </p:cNvPr>
          <p:cNvGrpSpPr/>
          <p:nvPr/>
        </p:nvGrpSpPr>
        <p:grpSpPr>
          <a:xfrm>
            <a:off x="778750" y="3360418"/>
            <a:ext cx="1388864" cy="400010"/>
            <a:chOff x="810567" y="3406047"/>
            <a:chExt cx="2303899" cy="663551"/>
          </a:xfrm>
        </p:grpSpPr>
        <p:sp>
          <p:nvSpPr>
            <p:cNvPr id="43" name="모서리가 둥근 직사각형 42">
              <a:extLst>
                <a:ext uri="{FF2B5EF4-FFF2-40B4-BE49-F238E27FC236}">
                  <a16:creationId xmlns:a16="http://schemas.microsoft.com/office/drawing/2014/main" id="{B81531EB-CC1C-424F-B66E-9D177E438026}"/>
                </a:ext>
              </a:extLst>
            </p:cNvPr>
            <p:cNvSpPr/>
            <p:nvPr/>
          </p:nvSpPr>
          <p:spPr>
            <a:xfrm>
              <a:off x="810567" y="3406047"/>
              <a:ext cx="2303899" cy="663551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ore-KR" sz="1200">
                  <a:solidFill>
                    <a:schemeClr val="bg1"/>
                  </a:solidFill>
                </a:rPr>
                <a:t>%rax   </a:t>
              </a:r>
            </a:p>
            <a:p>
              <a:pPr algn="ctr"/>
              <a:endParaRPr kumimoji="1" lang="ko-Kore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45" name="모서리가 둥근 직사각형 44">
              <a:extLst>
                <a:ext uri="{FF2B5EF4-FFF2-40B4-BE49-F238E27FC236}">
                  <a16:creationId xmlns:a16="http://schemas.microsoft.com/office/drawing/2014/main" id="{5A20EF5B-5D23-0442-BC7E-D8C89842B562}"/>
                </a:ext>
              </a:extLst>
            </p:cNvPr>
            <p:cNvSpPr/>
            <p:nvPr/>
          </p:nvSpPr>
          <p:spPr>
            <a:xfrm>
              <a:off x="1594336" y="3563432"/>
              <a:ext cx="1366679" cy="413772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/>
                <a:t>0x7A</a:t>
              </a:r>
              <a:endParaRPr kumimoji="1" lang="ko-Kore-KR" altLang="en-US" sz="1200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EAB4820D-BAD4-304D-9B19-8C4A591D788D}"/>
              </a:ext>
            </a:extLst>
          </p:cNvPr>
          <p:cNvGrpSpPr/>
          <p:nvPr/>
        </p:nvGrpSpPr>
        <p:grpSpPr>
          <a:xfrm>
            <a:off x="778750" y="3799607"/>
            <a:ext cx="1388864" cy="400010"/>
            <a:chOff x="810567" y="3406047"/>
            <a:chExt cx="2303899" cy="663551"/>
          </a:xfrm>
        </p:grpSpPr>
        <p:sp>
          <p:nvSpPr>
            <p:cNvPr id="47" name="모서리가 둥근 직사각형 46">
              <a:extLst>
                <a:ext uri="{FF2B5EF4-FFF2-40B4-BE49-F238E27FC236}">
                  <a16:creationId xmlns:a16="http://schemas.microsoft.com/office/drawing/2014/main" id="{46D4D758-096B-AE49-8874-086B0F0CF4D7}"/>
                </a:ext>
              </a:extLst>
            </p:cNvPr>
            <p:cNvSpPr/>
            <p:nvPr/>
          </p:nvSpPr>
          <p:spPr>
            <a:xfrm>
              <a:off x="810567" y="3406047"/>
              <a:ext cx="2303899" cy="663551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ore-KR" sz="1200">
                  <a:solidFill>
                    <a:schemeClr val="bg1"/>
                  </a:solidFill>
                </a:rPr>
                <a:t>%rbx   </a:t>
              </a:r>
            </a:p>
            <a:p>
              <a:pPr algn="ctr"/>
              <a:endParaRPr kumimoji="1" lang="ko-Kore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48" name="모서리가 둥근 직사각형 47">
              <a:extLst>
                <a:ext uri="{FF2B5EF4-FFF2-40B4-BE49-F238E27FC236}">
                  <a16:creationId xmlns:a16="http://schemas.microsoft.com/office/drawing/2014/main" id="{F87BA712-A1EF-B040-B46B-1ABDA0EBC90D}"/>
                </a:ext>
              </a:extLst>
            </p:cNvPr>
            <p:cNvSpPr/>
            <p:nvPr/>
          </p:nvSpPr>
          <p:spPr>
            <a:xfrm>
              <a:off x="1594336" y="3563432"/>
              <a:ext cx="1366679" cy="413772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/>
                <a:t>$111</a:t>
              </a:r>
              <a:endParaRPr kumimoji="1" lang="ko-Kore-KR" altLang="en-US" sz="1200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D39EF29A-3AC4-F14C-A3AA-9204E4052007}"/>
              </a:ext>
            </a:extLst>
          </p:cNvPr>
          <p:cNvGrpSpPr/>
          <p:nvPr/>
        </p:nvGrpSpPr>
        <p:grpSpPr>
          <a:xfrm>
            <a:off x="778750" y="4238796"/>
            <a:ext cx="1388864" cy="400010"/>
            <a:chOff x="810567" y="3406047"/>
            <a:chExt cx="2303899" cy="663551"/>
          </a:xfrm>
        </p:grpSpPr>
        <p:sp>
          <p:nvSpPr>
            <p:cNvPr id="50" name="모서리가 둥근 직사각형 49">
              <a:extLst>
                <a:ext uri="{FF2B5EF4-FFF2-40B4-BE49-F238E27FC236}">
                  <a16:creationId xmlns:a16="http://schemas.microsoft.com/office/drawing/2014/main" id="{6C753B3F-B265-3041-A865-1A9582DF5B4E}"/>
                </a:ext>
              </a:extLst>
            </p:cNvPr>
            <p:cNvSpPr/>
            <p:nvPr/>
          </p:nvSpPr>
          <p:spPr>
            <a:xfrm>
              <a:off x="810567" y="3406047"/>
              <a:ext cx="2303899" cy="663551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ore-KR" sz="1200">
                  <a:solidFill>
                    <a:schemeClr val="bg1"/>
                  </a:solidFill>
                </a:rPr>
                <a:t>%rcx   </a:t>
              </a:r>
            </a:p>
            <a:p>
              <a:pPr algn="ctr"/>
              <a:endParaRPr kumimoji="1" lang="ko-Kore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51" name="모서리가 둥근 직사각형 50">
              <a:extLst>
                <a:ext uri="{FF2B5EF4-FFF2-40B4-BE49-F238E27FC236}">
                  <a16:creationId xmlns:a16="http://schemas.microsoft.com/office/drawing/2014/main" id="{92E1507A-5EFE-2F4C-AAA4-62F07BDC9E5B}"/>
                </a:ext>
              </a:extLst>
            </p:cNvPr>
            <p:cNvSpPr/>
            <p:nvPr/>
          </p:nvSpPr>
          <p:spPr>
            <a:xfrm>
              <a:off x="1594336" y="3563432"/>
              <a:ext cx="1366679" cy="413772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/>
                <a:t>0x173</a:t>
              </a:r>
              <a:endParaRPr kumimoji="1" lang="ko-Kore-KR" altLang="en-US" sz="1200"/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2AF3EF98-8C4C-DF4F-8072-94C6C317B1FE}"/>
              </a:ext>
            </a:extLst>
          </p:cNvPr>
          <p:cNvGrpSpPr/>
          <p:nvPr/>
        </p:nvGrpSpPr>
        <p:grpSpPr>
          <a:xfrm>
            <a:off x="778750" y="4677985"/>
            <a:ext cx="1388864" cy="400010"/>
            <a:chOff x="810567" y="3406047"/>
            <a:chExt cx="2303899" cy="663551"/>
          </a:xfrm>
        </p:grpSpPr>
        <p:sp>
          <p:nvSpPr>
            <p:cNvPr id="53" name="모서리가 둥근 직사각형 52">
              <a:extLst>
                <a:ext uri="{FF2B5EF4-FFF2-40B4-BE49-F238E27FC236}">
                  <a16:creationId xmlns:a16="http://schemas.microsoft.com/office/drawing/2014/main" id="{68112E9B-B797-E943-BE7B-F2CBD325DF85}"/>
                </a:ext>
              </a:extLst>
            </p:cNvPr>
            <p:cNvSpPr/>
            <p:nvPr/>
          </p:nvSpPr>
          <p:spPr>
            <a:xfrm>
              <a:off x="810567" y="3406047"/>
              <a:ext cx="2303899" cy="663551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ore-KR" sz="1200">
                  <a:solidFill>
                    <a:schemeClr val="bg1"/>
                  </a:solidFill>
                </a:rPr>
                <a:t>%rdx   </a:t>
              </a:r>
            </a:p>
            <a:p>
              <a:pPr algn="ctr"/>
              <a:endParaRPr kumimoji="1" lang="ko-Kore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54" name="모서리가 둥근 직사각형 53">
              <a:extLst>
                <a:ext uri="{FF2B5EF4-FFF2-40B4-BE49-F238E27FC236}">
                  <a16:creationId xmlns:a16="http://schemas.microsoft.com/office/drawing/2014/main" id="{28BFE674-E741-AE43-9921-4D1951B20CC0}"/>
                </a:ext>
              </a:extLst>
            </p:cNvPr>
            <p:cNvSpPr/>
            <p:nvPr/>
          </p:nvSpPr>
          <p:spPr>
            <a:xfrm>
              <a:off x="1594336" y="3563432"/>
              <a:ext cx="1366679" cy="413772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/>
                <a:t>$9</a:t>
              </a:r>
              <a:endParaRPr kumimoji="1" lang="ko-Kore-KR" altLang="en-US" sz="1200"/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21DFB36F-90B2-EA44-BFD6-87D7B1A7D3B4}"/>
              </a:ext>
            </a:extLst>
          </p:cNvPr>
          <p:cNvGrpSpPr/>
          <p:nvPr/>
        </p:nvGrpSpPr>
        <p:grpSpPr>
          <a:xfrm>
            <a:off x="778750" y="5117174"/>
            <a:ext cx="1388864" cy="400010"/>
            <a:chOff x="810567" y="3406047"/>
            <a:chExt cx="2303899" cy="663551"/>
          </a:xfrm>
        </p:grpSpPr>
        <p:sp>
          <p:nvSpPr>
            <p:cNvPr id="56" name="모서리가 둥근 직사각형 55">
              <a:extLst>
                <a:ext uri="{FF2B5EF4-FFF2-40B4-BE49-F238E27FC236}">
                  <a16:creationId xmlns:a16="http://schemas.microsoft.com/office/drawing/2014/main" id="{ED026C11-E1E0-ED49-BFEE-7886E5C4557B}"/>
                </a:ext>
              </a:extLst>
            </p:cNvPr>
            <p:cNvSpPr/>
            <p:nvPr/>
          </p:nvSpPr>
          <p:spPr>
            <a:xfrm>
              <a:off x="810567" y="3406047"/>
              <a:ext cx="2303899" cy="663551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ore-KR" sz="1200">
                  <a:solidFill>
                    <a:schemeClr val="bg1"/>
                  </a:solidFill>
                </a:rPr>
                <a:t>%rsi   </a:t>
              </a:r>
            </a:p>
            <a:p>
              <a:pPr algn="ctr"/>
              <a:endParaRPr kumimoji="1" lang="ko-Kore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57" name="모서리가 둥근 직사각형 56">
              <a:extLst>
                <a:ext uri="{FF2B5EF4-FFF2-40B4-BE49-F238E27FC236}">
                  <a16:creationId xmlns:a16="http://schemas.microsoft.com/office/drawing/2014/main" id="{A80C8C6D-B6FC-864A-BA9D-60A29065BDDD}"/>
                </a:ext>
              </a:extLst>
            </p:cNvPr>
            <p:cNvSpPr/>
            <p:nvPr/>
          </p:nvSpPr>
          <p:spPr>
            <a:xfrm>
              <a:off x="1594336" y="3563432"/>
              <a:ext cx="1366679" cy="413772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/>
                <a:t>$1</a:t>
              </a:r>
              <a:endParaRPr kumimoji="1" lang="ko-Kore-KR" altLang="en-US" sz="1200"/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CE849510-0786-9542-9004-D5E9BE220896}"/>
              </a:ext>
            </a:extLst>
          </p:cNvPr>
          <p:cNvGrpSpPr/>
          <p:nvPr/>
        </p:nvGrpSpPr>
        <p:grpSpPr>
          <a:xfrm>
            <a:off x="778750" y="5556363"/>
            <a:ext cx="1388864" cy="400010"/>
            <a:chOff x="810567" y="3406047"/>
            <a:chExt cx="2303899" cy="663551"/>
          </a:xfrm>
        </p:grpSpPr>
        <p:sp>
          <p:nvSpPr>
            <p:cNvPr id="59" name="모서리가 둥근 직사각형 58">
              <a:extLst>
                <a:ext uri="{FF2B5EF4-FFF2-40B4-BE49-F238E27FC236}">
                  <a16:creationId xmlns:a16="http://schemas.microsoft.com/office/drawing/2014/main" id="{70F4D7B0-574F-0D48-BF02-14E3C1A46AB9}"/>
                </a:ext>
              </a:extLst>
            </p:cNvPr>
            <p:cNvSpPr/>
            <p:nvPr/>
          </p:nvSpPr>
          <p:spPr>
            <a:xfrm>
              <a:off x="810567" y="3406047"/>
              <a:ext cx="2303899" cy="663551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ore-KR" sz="1200">
                  <a:solidFill>
                    <a:schemeClr val="bg1"/>
                  </a:solidFill>
                </a:rPr>
                <a:t>%rdi   </a:t>
              </a:r>
            </a:p>
            <a:p>
              <a:pPr algn="ctr"/>
              <a:endParaRPr kumimoji="1" lang="ko-Kore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60" name="모서리가 둥근 직사각형 59">
              <a:extLst>
                <a:ext uri="{FF2B5EF4-FFF2-40B4-BE49-F238E27FC236}">
                  <a16:creationId xmlns:a16="http://schemas.microsoft.com/office/drawing/2014/main" id="{D27D9263-4871-2B48-8DC9-109BDD8C146B}"/>
                </a:ext>
              </a:extLst>
            </p:cNvPr>
            <p:cNvSpPr/>
            <p:nvPr/>
          </p:nvSpPr>
          <p:spPr>
            <a:xfrm>
              <a:off x="1594336" y="3563432"/>
              <a:ext cx="1366679" cy="413772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/>
                <a:t>$22</a:t>
              </a:r>
              <a:endParaRPr kumimoji="1" lang="ko-Kore-KR" altLang="en-US" sz="1200"/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6EA5BE40-9534-5C43-8C1E-261E641B82DD}"/>
              </a:ext>
            </a:extLst>
          </p:cNvPr>
          <p:cNvSpPr txBox="1"/>
          <p:nvPr/>
        </p:nvSpPr>
        <p:spPr>
          <a:xfrm>
            <a:off x="4171261" y="3881305"/>
            <a:ext cx="1115367" cy="24929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ore-KR" sz="1200" b="1">
                <a:solidFill>
                  <a:schemeClr val="accent6"/>
                </a:solidFill>
              </a:rPr>
              <a:t>Q:</a:t>
            </a:r>
          </a:p>
          <a:p>
            <a:r>
              <a:rPr kumimoji="1" lang="en-US" altLang="ko-Kore-KR" sz="1200">
                <a:solidFill>
                  <a:schemeClr val="bg1">
                    <a:lumMod val="85000"/>
                  </a:schemeClr>
                </a:solidFill>
              </a:rPr>
              <a:t>            (E)</a:t>
            </a:r>
          </a:p>
          <a:p>
            <a:r>
              <a:rPr kumimoji="1" lang="en-US" altLang="ko-Kore-KR" sz="1200">
                <a:solidFill>
                  <a:schemeClr val="bg1">
                    <a:lumMod val="85000"/>
                  </a:schemeClr>
                </a:solidFill>
              </a:rPr>
              <a:t>            </a:t>
            </a:r>
            <a:r>
              <a:rPr kumimoji="1" lang="en-US" altLang="ko-Kore-KR" sz="1200">
                <a:solidFill>
                  <a:schemeClr val="accent5">
                    <a:lumMod val="60000"/>
                    <a:lumOff val="40000"/>
                  </a:schemeClr>
                </a:solidFill>
              </a:rPr>
              <a:t>ret</a:t>
            </a:r>
            <a:r>
              <a:rPr kumimoji="1" lang="en-US" altLang="ko-Kore-KR" sz="1200">
                <a:solidFill>
                  <a:schemeClr val="bg1">
                    <a:lumMod val="85000"/>
                  </a:schemeClr>
                </a:solidFill>
              </a:rPr>
              <a:t>	</a:t>
            </a:r>
          </a:p>
          <a:p>
            <a:r>
              <a:rPr kumimoji="1" lang="en-US" altLang="ko-Kore-KR" sz="1200" b="1">
                <a:solidFill>
                  <a:schemeClr val="accent6"/>
                </a:solidFill>
              </a:rPr>
              <a:t>P:</a:t>
            </a:r>
          </a:p>
          <a:p>
            <a:r>
              <a:rPr kumimoji="1" lang="en-US" altLang="ko-Kore-KR" sz="1200"/>
              <a:t>            </a:t>
            </a:r>
            <a:r>
              <a:rPr kumimoji="1" lang="en-US" altLang="ko-Kore-KR" sz="1200">
                <a:solidFill>
                  <a:schemeClr val="bg1">
                    <a:lumMod val="85000"/>
                  </a:schemeClr>
                </a:solidFill>
              </a:rPr>
              <a:t>(C)</a:t>
            </a:r>
          </a:p>
          <a:p>
            <a:r>
              <a:rPr kumimoji="1" lang="en-US" altLang="ko-Kore-KR" sz="1200"/>
              <a:t>            </a:t>
            </a:r>
            <a:r>
              <a:rPr kumimoji="1" lang="en-US" altLang="ko-Kore-KR" sz="1200">
                <a:solidFill>
                  <a:schemeClr val="accent5">
                    <a:lumMod val="60000"/>
                    <a:lumOff val="40000"/>
                  </a:schemeClr>
                </a:solidFill>
              </a:rPr>
              <a:t>call</a:t>
            </a:r>
            <a:r>
              <a:rPr kumimoji="1" lang="en-US" altLang="ko-Kore-KR" sz="1200"/>
              <a:t> </a:t>
            </a:r>
            <a:r>
              <a:rPr kumimoji="1" lang="en-US" altLang="ko-Kore-KR" sz="1200">
                <a:solidFill>
                  <a:schemeClr val="accent5"/>
                </a:solidFill>
              </a:rPr>
              <a:t>Q</a:t>
            </a:r>
          </a:p>
          <a:p>
            <a:r>
              <a:rPr kumimoji="1" lang="en-US" altLang="ko-Kore-KR" sz="1200">
                <a:solidFill>
                  <a:schemeClr val="bg1">
                    <a:lumMod val="85000"/>
                  </a:schemeClr>
                </a:solidFill>
              </a:rPr>
              <a:t>            (D)</a:t>
            </a:r>
          </a:p>
          <a:p>
            <a:r>
              <a:rPr kumimoji="1" lang="en-US" altLang="ko-Kore-KR" sz="1200">
                <a:solidFill>
                  <a:schemeClr val="bg1">
                    <a:lumMod val="85000"/>
                  </a:schemeClr>
                </a:solidFill>
              </a:rPr>
              <a:t>            </a:t>
            </a:r>
            <a:r>
              <a:rPr kumimoji="1" lang="en-US" altLang="ko-Kore-KR" sz="1200">
                <a:solidFill>
                  <a:schemeClr val="accent5">
                    <a:lumMod val="60000"/>
                    <a:lumOff val="40000"/>
                  </a:schemeClr>
                </a:solidFill>
              </a:rPr>
              <a:t>ret</a:t>
            </a:r>
            <a:endParaRPr kumimoji="1" lang="en-US" altLang="ko-Kore-KR" sz="1200">
              <a:solidFill>
                <a:schemeClr val="bg1">
                  <a:lumMod val="85000"/>
                </a:schemeClr>
              </a:solidFill>
            </a:endParaRPr>
          </a:p>
          <a:p>
            <a:endParaRPr kumimoji="1" lang="en-US" altLang="ko-Kore-KR" sz="1200">
              <a:solidFill>
                <a:schemeClr val="bg1">
                  <a:lumMod val="85000"/>
                </a:schemeClr>
              </a:solidFill>
            </a:endParaRPr>
          </a:p>
          <a:p>
            <a:r>
              <a:rPr kumimoji="1" lang="en-US" altLang="ko-Kore-KR" sz="1200" b="1">
                <a:solidFill>
                  <a:schemeClr val="accent6"/>
                </a:solidFill>
              </a:rPr>
              <a:t>main:</a:t>
            </a:r>
          </a:p>
          <a:p>
            <a:r>
              <a:rPr kumimoji="1" lang="en-US" altLang="ko-Kore-KR" sz="1200">
                <a:solidFill>
                  <a:schemeClr val="bg1">
                    <a:lumMod val="85000"/>
                  </a:schemeClr>
                </a:solidFill>
              </a:rPr>
              <a:t>            (A)</a:t>
            </a:r>
          </a:p>
          <a:p>
            <a:r>
              <a:rPr kumimoji="1" lang="en-US" altLang="ko-Kore-KR" sz="1200"/>
              <a:t>            </a:t>
            </a:r>
            <a:r>
              <a:rPr kumimoji="1" lang="en-US" altLang="ko-Kore-KR" sz="1200">
                <a:solidFill>
                  <a:schemeClr val="accent5">
                    <a:lumMod val="60000"/>
                    <a:lumOff val="40000"/>
                  </a:schemeClr>
                </a:solidFill>
              </a:rPr>
              <a:t>call</a:t>
            </a:r>
            <a:r>
              <a:rPr kumimoji="1" lang="en-US" altLang="ko-Kore-KR" sz="1200"/>
              <a:t> </a:t>
            </a:r>
            <a:r>
              <a:rPr kumimoji="1" lang="en-US" altLang="ko-Kore-KR" sz="1200">
                <a:solidFill>
                  <a:schemeClr val="accent5"/>
                </a:solidFill>
              </a:rPr>
              <a:t>P</a:t>
            </a:r>
          </a:p>
          <a:p>
            <a:r>
              <a:rPr kumimoji="1" lang="en-US" altLang="ko-Kore-KR" sz="1200">
                <a:solidFill>
                  <a:schemeClr val="bg1">
                    <a:lumMod val="85000"/>
                  </a:schemeClr>
                </a:solidFill>
              </a:rPr>
              <a:t>            (B)</a:t>
            </a:r>
            <a:endParaRPr kumimoji="1" lang="ko-Kore-KR" altLang="en-US" sz="120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2F3A2F1-A439-264B-9BF8-82B166CD1E8D}"/>
              </a:ext>
            </a:extLst>
          </p:cNvPr>
          <p:cNvSpPr/>
          <p:nvPr/>
        </p:nvSpPr>
        <p:spPr>
          <a:xfrm>
            <a:off x="4064000" y="4495800"/>
            <a:ext cx="1498600" cy="10711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E4A4358C-C670-AB46-B051-CB1677D7F383}"/>
              </a:ext>
            </a:extLst>
          </p:cNvPr>
          <p:cNvSpPr/>
          <p:nvPr/>
        </p:nvSpPr>
        <p:spPr>
          <a:xfrm>
            <a:off x="6108536" y="4221601"/>
            <a:ext cx="1457011" cy="82262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main</a:t>
            </a:r>
            <a:endParaRPr kumimoji="1" lang="ko-Kore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954ABF9A-BA91-8F4B-B0ED-12B28B7D1DF5}"/>
              </a:ext>
            </a:extLst>
          </p:cNvPr>
          <p:cNvSpPr/>
          <p:nvPr/>
        </p:nvSpPr>
        <p:spPr>
          <a:xfrm>
            <a:off x="6108534" y="5044224"/>
            <a:ext cx="1457011" cy="693335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P</a:t>
            </a:r>
            <a:endParaRPr kumimoji="1" lang="ko-Kore-KR" altLang="en-US"/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8344D239-1131-7B4E-B0CF-E044680D6B0D}"/>
              </a:ext>
            </a:extLst>
          </p:cNvPr>
          <p:cNvGrpSpPr/>
          <p:nvPr/>
        </p:nvGrpSpPr>
        <p:grpSpPr>
          <a:xfrm>
            <a:off x="778750" y="5995552"/>
            <a:ext cx="1388864" cy="400010"/>
            <a:chOff x="810567" y="3406047"/>
            <a:chExt cx="2303899" cy="663551"/>
          </a:xfrm>
        </p:grpSpPr>
        <p:sp>
          <p:nvSpPr>
            <p:cNvPr id="67" name="모서리가 둥근 직사각형 66">
              <a:extLst>
                <a:ext uri="{FF2B5EF4-FFF2-40B4-BE49-F238E27FC236}">
                  <a16:creationId xmlns:a16="http://schemas.microsoft.com/office/drawing/2014/main" id="{566A5002-37CF-C94D-92E8-0AFAD0D2CE12}"/>
                </a:ext>
              </a:extLst>
            </p:cNvPr>
            <p:cNvSpPr/>
            <p:nvPr/>
          </p:nvSpPr>
          <p:spPr>
            <a:xfrm>
              <a:off x="810567" y="3406047"/>
              <a:ext cx="2303899" cy="663551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ore-KR" sz="1200">
                  <a:solidFill>
                    <a:schemeClr val="bg1"/>
                  </a:solidFill>
                </a:rPr>
                <a:t>%rbp   </a:t>
              </a:r>
            </a:p>
            <a:p>
              <a:pPr algn="ctr"/>
              <a:endParaRPr kumimoji="1" lang="ko-Kore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68" name="모서리가 둥근 직사각형 67">
              <a:extLst>
                <a:ext uri="{FF2B5EF4-FFF2-40B4-BE49-F238E27FC236}">
                  <a16:creationId xmlns:a16="http://schemas.microsoft.com/office/drawing/2014/main" id="{4AD40015-2FF9-FD44-9998-D9C81FE2F8E5}"/>
                </a:ext>
              </a:extLst>
            </p:cNvPr>
            <p:cNvSpPr/>
            <p:nvPr/>
          </p:nvSpPr>
          <p:spPr>
            <a:xfrm>
              <a:off x="1594336" y="3563432"/>
              <a:ext cx="1366679" cy="413772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/>
                <a:t>…</a:t>
              </a:r>
              <a:endParaRPr kumimoji="1" lang="ko-Kore-KR" altLang="en-US" sz="1200"/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EEB011E2-CB3D-4747-9C52-B1C744F077F6}"/>
              </a:ext>
            </a:extLst>
          </p:cNvPr>
          <p:cNvGrpSpPr/>
          <p:nvPr/>
        </p:nvGrpSpPr>
        <p:grpSpPr>
          <a:xfrm>
            <a:off x="2229566" y="3360418"/>
            <a:ext cx="1388864" cy="400010"/>
            <a:chOff x="810567" y="3406047"/>
            <a:chExt cx="2303899" cy="663551"/>
          </a:xfrm>
        </p:grpSpPr>
        <p:sp>
          <p:nvSpPr>
            <p:cNvPr id="70" name="모서리가 둥근 직사각형 69">
              <a:extLst>
                <a:ext uri="{FF2B5EF4-FFF2-40B4-BE49-F238E27FC236}">
                  <a16:creationId xmlns:a16="http://schemas.microsoft.com/office/drawing/2014/main" id="{357BF3F8-04CC-CA40-8E20-62B9675654F0}"/>
                </a:ext>
              </a:extLst>
            </p:cNvPr>
            <p:cNvSpPr/>
            <p:nvPr/>
          </p:nvSpPr>
          <p:spPr>
            <a:xfrm>
              <a:off x="810567" y="3406047"/>
              <a:ext cx="2303899" cy="663551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ore-KR" sz="1200">
                  <a:solidFill>
                    <a:schemeClr val="bg1"/>
                  </a:solidFill>
                </a:rPr>
                <a:t>%8   </a:t>
              </a:r>
            </a:p>
            <a:p>
              <a:pPr algn="ctr"/>
              <a:endParaRPr kumimoji="1" lang="ko-Kore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1" name="모서리가 둥근 직사각형 70">
              <a:extLst>
                <a:ext uri="{FF2B5EF4-FFF2-40B4-BE49-F238E27FC236}">
                  <a16:creationId xmlns:a16="http://schemas.microsoft.com/office/drawing/2014/main" id="{868D6219-3406-F44F-BEC6-171C9F834145}"/>
                </a:ext>
              </a:extLst>
            </p:cNvPr>
            <p:cNvSpPr/>
            <p:nvPr/>
          </p:nvSpPr>
          <p:spPr>
            <a:xfrm>
              <a:off x="1594336" y="3563432"/>
              <a:ext cx="1366679" cy="413772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/>
                <a:t>…</a:t>
              </a:r>
              <a:endParaRPr kumimoji="1" lang="ko-Kore-KR" altLang="en-US" sz="1200"/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A70F2491-8F77-8C44-BAB8-CD60831BAD03}"/>
              </a:ext>
            </a:extLst>
          </p:cNvPr>
          <p:cNvGrpSpPr/>
          <p:nvPr/>
        </p:nvGrpSpPr>
        <p:grpSpPr>
          <a:xfrm>
            <a:off x="2229566" y="3799607"/>
            <a:ext cx="1388864" cy="400010"/>
            <a:chOff x="810567" y="3406047"/>
            <a:chExt cx="2303899" cy="663551"/>
          </a:xfrm>
        </p:grpSpPr>
        <p:sp>
          <p:nvSpPr>
            <p:cNvPr id="73" name="모서리가 둥근 직사각형 72">
              <a:extLst>
                <a:ext uri="{FF2B5EF4-FFF2-40B4-BE49-F238E27FC236}">
                  <a16:creationId xmlns:a16="http://schemas.microsoft.com/office/drawing/2014/main" id="{9BF30006-2386-1241-A4E7-0A0DFCDD33DB}"/>
                </a:ext>
              </a:extLst>
            </p:cNvPr>
            <p:cNvSpPr/>
            <p:nvPr/>
          </p:nvSpPr>
          <p:spPr>
            <a:xfrm>
              <a:off x="810567" y="3406047"/>
              <a:ext cx="2303899" cy="663551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ore-KR" sz="1200">
                  <a:solidFill>
                    <a:schemeClr val="bg1"/>
                  </a:solidFill>
                </a:rPr>
                <a:t>%r9   </a:t>
              </a:r>
            </a:p>
            <a:p>
              <a:pPr algn="ctr"/>
              <a:endParaRPr kumimoji="1" lang="ko-Kore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4" name="모서리가 둥근 직사각형 73">
              <a:extLst>
                <a:ext uri="{FF2B5EF4-FFF2-40B4-BE49-F238E27FC236}">
                  <a16:creationId xmlns:a16="http://schemas.microsoft.com/office/drawing/2014/main" id="{B0765A43-5714-E749-BC2E-40E7EB7F5324}"/>
                </a:ext>
              </a:extLst>
            </p:cNvPr>
            <p:cNvSpPr/>
            <p:nvPr/>
          </p:nvSpPr>
          <p:spPr>
            <a:xfrm>
              <a:off x="1594336" y="3563432"/>
              <a:ext cx="1366679" cy="413772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/>
                <a:t>…</a:t>
              </a:r>
              <a:endParaRPr kumimoji="1" lang="ko-Kore-KR" altLang="en-US" sz="1200"/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E0ED493A-B180-F148-AA88-4DAA6081A18D}"/>
              </a:ext>
            </a:extLst>
          </p:cNvPr>
          <p:cNvGrpSpPr/>
          <p:nvPr/>
        </p:nvGrpSpPr>
        <p:grpSpPr>
          <a:xfrm>
            <a:off x="2229566" y="4238796"/>
            <a:ext cx="1388864" cy="400010"/>
            <a:chOff x="810567" y="3406047"/>
            <a:chExt cx="2303899" cy="663551"/>
          </a:xfrm>
        </p:grpSpPr>
        <p:sp>
          <p:nvSpPr>
            <p:cNvPr id="76" name="모서리가 둥근 직사각형 75">
              <a:extLst>
                <a:ext uri="{FF2B5EF4-FFF2-40B4-BE49-F238E27FC236}">
                  <a16:creationId xmlns:a16="http://schemas.microsoft.com/office/drawing/2014/main" id="{A6A7F2EF-5482-984A-AA33-F8C56307AAFA}"/>
                </a:ext>
              </a:extLst>
            </p:cNvPr>
            <p:cNvSpPr/>
            <p:nvPr/>
          </p:nvSpPr>
          <p:spPr>
            <a:xfrm>
              <a:off x="810567" y="3406047"/>
              <a:ext cx="2303899" cy="663551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ore-KR" sz="1200">
                  <a:solidFill>
                    <a:schemeClr val="bg1"/>
                  </a:solidFill>
                </a:rPr>
                <a:t>%r10   </a:t>
              </a:r>
            </a:p>
            <a:p>
              <a:pPr algn="ctr"/>
              <a:endParaRPr kumimoji="1" lang="ko-Kore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7" name="모서리가 둥근 직사각형 76">
              <a:extLst>
                <a:ext uri="{FF2B5EF4-FFF2-40B4-BE49-F238E27FC236}">
                  <a16:creationId xmlns:a16="http://schemas.microsoft.com/office/drawing/2014/main" id="{CB01D975-47E9-B248-84D5-E2AE6FB34A7F}"/>
                </a:ext>
              </a:extLst>
            </p:cNvPr>
            <p:cNvSpPr/>
            <p:nvPr/>
          </p:nvSpPr>
          <p:spPr>
            <a:xfrm>
              <a:off x="1594336" y="3563432"/>
              <a:ext cx="1366679" cy="413772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/>
                <a:t>…</a:t>
              </a:r>
              <a:endParaRPr kumimoji="1" lang="ko-Kore-KR" altLang="en-US" sz="1200"/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BFC2C17B-7ECF-8F4E-B46C-F8C7055AC6E2}"/>
              </a:ext>
            </a:extLst>
          </p:cNvPr>
          <p:cNvGrpSpPr/>
          <p:nvPr/>
        </p:nvGrpSpPr>
        <p:grpSpPr>
          <a:xfrm>
            <a:off x="2229566" y="4677985"/>
            <a:ext cx="1388864" cy="400010"/>
            <a:chOff x="810567" y="3406047"/>
            <a:chExt cx="2303899" cy="663551"/>
          </a:xfrm>
        </p:grpSpPr>
        <p:sp>
          <p:nvSpPr>
            <p:cNvPr id="79" name="모서리가 둥근 직사각형 78">
              <a:extLst>
                <a:ext uri="{FF2B5EF4-FFF2-40B4-BE49-F238E27FC236}">
                  <a16:creationId xmlns:a16="http://schemas.microsoft.com/office/drawing/2014/main" id="{EFD4F439-CB7E-424A-87EC-178655C1C3B7}"/>
                </a:ext>
              </a:extLst>
            </p:cNvPr>
            <p:cNvSpPr/>
            <p:nvPr/>
          </p:nvSpPr>
          <p:spPr>
            <a:xfrm>
              <a:off x="810567" y="3406047"/>
              <a:ext cx="2303899" cy="663551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ore-KR" sz="1200">
                  <a:solidFill>
                    <a:schemeClr val="bg1"/>
                  </a:solidFill>
                </a:rPr>
                <a:t>%11   </a:t>
              </a:r>
            </a:p>
            <a:p>
              <a:pPr algn="ctr"/>
              <a:endParaRPr kumimoji="1" lang="ko-Kore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80" name="모서리가 둥근 직사각형 79">
              <a:extLst>
                <a:ext uri="{FF2B5EF4-FFF2-40B4-BE49-F238E27FC236}">
                  <a16:creationId xmlns:a16="http://schemas.microsoft.com/office/drawing/2014/main" id="{139A3ED9-E403-3440-9204-AA8AB5B905E6}"/>
                </a:ext>
              </a:extLst>
            </p:cNvPr>
            <p:cNvSpPr/>
            <p:nvPr/>
          </p:nvSpPr>
          <p:spPr>
            <a:xfrm>
              <a:off x="1594336" y="3563432"/>
              <a:ext cx="1366679" cy="413772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/>
                <a:t>…</a:t>
              </a:r>
              <a:endParaRPr kumimoji="1" lang="ko-Kore-KR" altLang="en-US" sz="1200"/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88A50260-0CA4-2541-997A-2D250CDEBE23}"/>
              </a:ext>
            </a:extLst>
          </p:cNvPr>
          <p:cNvGrpSpPr/>
          <p:nvPr/>
        </p:nvGrpSpPr>
        <p:grpSpPr>
          <a:xfrm>
            <a:off x="2229566" y="5117174"/>
            <a:ext cx="1388864" cy="400010"/>
            <a:chOff x="810567" y="3406047"/>
            <a:chExt cx="2303899" cy="663551"/>
          </a:xfrm>
        </p:grpSpPr>
        <p:sp>
          <p:nvSpPr>
            <p:cNvPr id="82" name="모서리가 둥근 직사각형 81">
              <a:extLst>
                <a:ext uri="{FF2B5EF4-FFF2-40B4-BE49-F238E27FC236}">
                  <a16:creationId xmlns:a16="http://schemas.microsoft.com/office/drawing/2014/main" id="{A84118F0-16CC-3C4E-B0F1-F48F125BFD1A}"/>
                </a:ext>
              </a:extLst>
            </p:cNvPr>
            <p:cNvSpPr/>
            <p:nvPr/>
          </p:nvSpPr>
          <p:spPr>
            <a:xfrm>
              <a:off x="810567" y="3406047"/>
              <a:ext cx="2303899" cy="663551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ore-KR" sz="1200">
                  <a:solidFill>
                    <a:schemeClr val="bg1"/>
                  </a:solidFill>
                </a:rPr>
                <a:t>%12   </a:t>
              </a:r>
            </a:p>
            <a:p>
              <a:pPr algn="ctr"/>
              <a:endParaRPr kumimoji="1" lang="ko-Kore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83" name="모서리가 둥근 직사각형 82">
              <a:extLst>
                <a:ext uri="{FF2B5EF4-FFF2-40B4-BE49-F238E27FC236}">
                  <a16:creationId xmlns:a16="http://schemas.microsoft.com/office/drawing/2014/main" id="{D277345C-DE8D-0044-AA05-F904A7245AF8}"/>
                </a:ext>
              </a:extLst>
            </p:cNvPr>
            <p:cNvSpPr/>
            <p:nvPr/>
          </p:nvSpPr>
          <p:spPr>
            <a:xfrm>
              <a:off x="1594336" y="3563432"/>
              <a:ext cx="1366679" cy="413772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/>
                <a:t>…</a:t>
              </a:r>
              <a:endParaRPr kumimoji="1" lang="ko-Kore-KR" altLang="en-US" sz="1200"/>
            </a:p>
          </p:txBody>
        </p: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7DF12C98-AA04-3946-827C-3FEC6FF9206D}"/>
              </a:ext>
            </a:extLst>
          </p:cNvPr>
          <p:cNvGrpSpPr/>
          <p:nvPr/>
        </p:nvGrpSpPr>
        <p:grpSpPr>
          <a:xfrm>
            <a:off x="2229566" y="5556363"/>
            <a:ext cx="1388864" cy="400010"/>
            <a:chOff x="810567" y="3406047"/>
            <a:chExt cx="2303899" cy="663551"/>
          </a:xfrm>
        </p:grpSpPr>
        <p:sp>
          <p:nvSpPr>
            <p:cNvPr id="85" name="모서리가 둥근 직사각형 84">
              <a:extLst>
                <a:ext uri="{FF2B5EF4-FFF2-40B4-BE49-F238E27FC236}">
                  <a16:creationId xmlns:a16="http://schemas.microsoft.com/office/drawing/2014/main" id="{953C7198-B115-9142-A553-517BAB82C1F7}"/>
                </a:ext>
              </a:extLst>
            </p:cNvPr>
            <p:cNvSpPr/>
            <p:nvPr/>
          </p:nvSpPr>
          <p:spPr>
            <a:xfrm>
              <a:off x="810567" y="3406047"/>
              <a:ext cx="2303899" cy="663551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ore-KR" sz="1200">
                  <a:solidFill>
                    <a:schemeClr val="bg1"/>
                  </a:solidFill>
                </a:rPr>
                <a:t>%13   </a:t>
              </a:r>
            </a:p>
            <a:p>
              <a:pPr algn="ctr"/>
              <a:endParaRPr kumimoji="1" lang="ko-Kore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86" name="모서리가 둥근 직사각형 85">
              <a:extLst>
                <a:ext uri="{FF2B5EF4-FFF2-40B4-BE49-F238E27FC236}">
                  <a16:creationId xmlns:a16="http://schemas.microsoft.com/office/drawing/2014/main" id="{9DD3FC89-71C0-3E44-9A4D-5849C78E689E}"/>
                </a:ext>
              </a:extLst>
            </p:cNvPr>
            <p:cNvSpPr/>
            <p:nvPr/>
          </p:nvSpPr>
          <p:spPr>
            <a:xfrm>
              <a:off x="1594336" y="3563432"/>
              <a:ext cx="1366679" cy="413772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/>
                <a:t>…</a:t>
              </a:r>
              <a:endParaRPr kumimoji="1" lang="ko-Kore-KR" altLang="en-US" sz="1200"/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E2F4805F-83C8-4E4B-BA75-BAB18BE66B9D}"/>
              </a:ext>
            </a:extLst>
          </p:cNvPr>
          <p:cNvGrpSpPr/>
          <p:nvPr/>
        </p:nvGrpSpPr>
        <p:grpSpPr>
          <a:xfrm>
            <a:off x="2229566" y="5995552"/>
            <a:ext cx="1388864" cy="400010"/>
            <a:chOff x="810567" y="3406047"/>
            <a:chExt cx="2303899" cy="663551"/>
          </a:xfrm>
        </p:grpSpPr>
        <p:sp>
          <p:nvSpPr>
            <p:cNvPr id="88" name="모서리가 둥근 직사각형 87">
              <a:extLst>
                <a:ext uri="{FF2B5EF4-FFF2-40B4-BE49-F238E27FC236}">
                  <a16:creationId xmlns:a16="http://schemas.microsoft.com/office/drawing/2014/main" id="{EB47DBC0-3E20-5D44-8A69-9D4B758E5E37}"/>
                </a:ext>
              </a:extLst>
            </p:cNvPr>
            <p:cNvSpPr/>
            <p:nvPr/>
          </p:nvSpPr>
          <p:spPr>
            <a:xfrm>
              <a:off x="810567" y="3406047"/>
              <a:ext cx="2303899" cy="663551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ore-KR" sz="1200">
                  <a:solidFill>
                    <a:schemeClr val="bg1"/>
                  </a:solidFill>
                </a:rPr>
                <a:t>%14   </a:t>
              </a:r>
            </a:p>
            <a:p>
              <a:pPr algn="ctr"/>
              <a:endParaRPr kumimoji="1" lang="ko-Kore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89" name="모서리가 둥근 직사각형 88">
              <a:extLst>
                <a:ext uri="{FF2B5EF4-FFF2-40B4-BE49-F238E27FC236}">
                  <a16:creationId xmlns:a16="http://schemas.microsoft.com/office/drawing/2014/main" id="{96F93218-3F35-1042-9C7F-742C78EB3A95}"/>
                </a:ext>
              </a:extLst>
            </p:cNvPr>
            <p:cNvSpPr/>
            <p:nvPr/>
          </p:nvSpPr>
          <p:spPr>
            <a:xfrm>
              <a:off x="1594336" y="3563432"/>
              <a:ext cx="1366679" cy="413772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/>
                <a:t>…</a:t>
              </a:r>
              <a:endParaRPr kumimoji="1" lang="ko-Kore-KR" altLang="en-US" sz="1200"/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080562B1-824D-CC41-9598-53B4C7EA8B89}"/>
              </a:ext>
            </a:extLst>
          </p:cNvPr>
          <p:cNvGrpSpPr/>
          <p:nvPr/>
        </p:nvGrpSpPr>
        <p:grpSpPr>
          <a:xfrm>
            <a:off x="778750" y="6434741"/>
            <a:ext cx="1388864" cy="400010"/>
            <a:chOff x="810567" y="3406047"/>
            <a:chExt cx="2303899" cy="663551"/>
          </a:xfrm>
        </p:grpSpPr>
        <p:sp>
          <p:nvSpPr>
            <p:cNvPr id="91" name="모서리가 둥근 직사각형 90">
              <a:extLst>
                <a:ext uri="{FF2B5EF4-FFF2-40B4-BE49-F238E27FC236}">
                  <a16:creationId xmlns:a16="http://schemas.microsoft.com/office/drawing/2014/main" id="{DC0B3432-D968-9D46-9480-106FD5823488}"/>
                </a:ext>
              </a:extLst>
            </p:cNvPr>
            <p:cNvSpPr/>
            <p:nvPr/>
          </p:nvSpPr>
          <p:spPr>
            <a:xfrm>
              <a:off x="810567" y="3406047"/>
              <a:ext cx="2303899" cy="663551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ore-KR" sz="1200">
                  <a:solidFill>
                    <a:schemeClr val="bg1"/>
                  </a:solidFill>
                </a:rPr>
                <a:t>%rsp   </a:t>
              </a:r>
            </a:p>
            <a:p>
              <a:pPr algn="ctr"/>
              <a:endParaRPr kumimoji="1" lang="ko-Kore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92" name="모서리가 둥근 직사각형 91">
              <a:extLst>
                <a:ext uri="{FF2B5EF4-FFF2-40B4-BE49-F238E27FC236}">
                  <a16:creationId xmlns:a16="http://schemas.microsoft.com/office/drawing/2014/main" id="{132CD645-D564-4843-A89B-46B52A3F08ED}"/>
                </a:ext>
              </a:extLst>
            </p:cNvPr>
            <p:cNvSpPr/>
            <p:nvPr/>
          </p:nvSpPr>
          <p:spPr>
            <a:xfrm>
              <a:off x="1594336" y="3563432"/>
              <a:ext cx="1366679" cy="413772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/>
                <a:t>…</a:t>
              </a:r>
              <a:endParaRPr kumimoji="1" lang="ko-Kore-KR" altLang="en-US" sz="1200"/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C41C93F2-9FFD-6A40-A989-0E3E979C8608}"/>
              </a:ext>
            </a:extLst>
          </p:cNvPr>
          <p:cNvGrpSpPr/>
          <p:nvPr/>
        </p:nvGrpSpPr>
        <p:grpSpPr>
          <a:xfrm>
            <a:off x="2229566" y="6434741"/>
            <a:ext cx="1388864" cy="400010"/>
            <a:chOff x="810567" y="3406047"/>
            <a:chExt cx="2303899" cy="663551"/>
          </a:xfrm>
        </p:grpSpPr>
        <p:sp>
          <p:nvSpPr>
            <p:cNvPr id="94" name="모서리가 둥근 직사각형 93">
              <a:extLst>
                <a:ext uri="{FF2B5EF4-FFF2-40B4-BE49-F238E27FC236}">
                  <a16:creationId xmlns:a16="http://schemas.microsoft.com/office/drawing/2014/main" id="{84EE965F-AC10-E044-9264-CFD799B6E9A7}"/>
                </a:ext>
              </a:extLst>
            </p:cNvPr>
            <p:cNvSpPr/>
            <p:nvPr/>
          </p:nvSpPr>
          <p:spPr>
            <a:xfrm>
              <a:off x="810567" y="3406047"/>
              <a:ext cx="2303899" cy="663551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ore-KR" sz="1200">
                  <a:solidFill>
                    <a:schemeClr val="bg1"/>
                  </a:solidFill>
                </a:rPr>
                <a:t>%r15   </a:t>
              </a:r>
            </a:p>
            <a:p>
              <a:pPr algn="ctr"/>
              <a:endParaRPr kumimoji="1" lang="ko-Kore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95" name="모서리가 둥근 직사각형 94">
              <a:extLst>
                <a:ext uri="{FF2B5EF4-FFF2-40B4-BE49-F238E27FC236}">
                  <a16:creationId xmlns:a16="http://schemas.microsoft.com/office/drawing/2014/main" id="{52E09EB9-7D87-1B45-A379-1C194815AF93}"/>
                </a:ext>
              </a:extLst>
            </p:cNvPr>
            <p:cNvSpPr/>
            <p:nvPr/>
          </p:nvSpPr>
          <p:spPr>
            <a:xfrm>
              <a:off x="1594336" y="3563432"/>
              <a:ext cx="1366679" cy="413772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/>
                <a:t>…</a:t>
              </a:r>
              <a:endParaRPr kumimoji="1" lang="ko-Kore-KR" altLang="en-US" sz="1200"/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BA92B403-E94B-A043-B21E-AE771DFF6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9134" y="1656654"/>
            <a:ext cx="7275427" cy="5085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505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BE3B4B6-4EA0-5042-9BB9-113656E21EA4}"/>
              </a:ext>
            </a:extLst>
          </p:cNvPr>
          <p:cNvSpPr txBox="1"/>
          <p:nvPr/>
        </p:nvSpPr>
        <p:spPr>
          <a:xfrm>
            <a:off x="4485145" y="89417"/>
            <a:ext cx="3569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3.7.6 recursive procedures</a:t>
            </a:r>
            <a:endParaRPr kumimoji="1" lang="ko-Kore-KR" altLang="en-US" sz="240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38E658D-2B31-C447-B2A4-AFB711079A9D}"/>
              </a:ext>
            </a:extLst>
          </p:cNvPr>
          <p:cNvSpPr txBox="1"/>
          <p:nvPr/>
        </p:nvSpPr>
        <p:spPr>
          <a:xfrm>
            <a:off x="1015588" y="1247677"/>
            <a:ext cx="10821224" cy="2542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/>
              <a:t>•</a:t>
            </a:r>
            <a:r>
              <a:rPr kumimoji="1" lang="ko-KR" altLang="en-US"/>
              <a:t> </a:t>
            </a:r>
            <a:r>
              <a:rPr kumimoji="1" lang="en-US" altLang="ko-KR"/>
              <a:t>recursive procedures</a:t>
            </a:r>
          </a:p>
          <a:p>
            <a:pPr>
              <a:lnSpc>
                <a:spcPct val="150000"/>
              </a:lnSpc>
            </a:pPr>
            <a:r>
              <a:rPr kumimoji="1" lang="en-US" altLang="ko-KR"/>
              <a:t>   </a:t>
            </a:r>
            <a:r>
              <a:rPr kumimoji="1" lang="en" altLang="ko-KR"/>
              <a:t>- We can see from this example that calling a function recursively proceeds just like any other function call</a:t>
            </a:r>
            <a:endParaRPr lang="en" altLang="ko-Kore-KR"/>
          </a:p>
          <a:p>
            <a:pPr>
              <a:lnSpc>
                <a:spcPct val="150000"/>
              </a:lnSpc>
            </a:pPr>
            <a:r>
              <a:rPr lang="ko-KR" altLang="en-US"/>
              <a:t>  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Each procedure call has its own private space on the stack</a:t>
            </a:r>
          </a:p>
          <a:p>
            <a:pPr>
              <a:lnSpc>
                <a:spcPct val="150000"/>
              </a:lnSpc>
            </a:pPr>
            <a:r>
              <a:rPr lang="en-US" altLang="ko-KR"/>
              <a:t>   - Stack discipline provides a mechanism where each invocation of a function has its own private storage for state </a:t>
            </a:r>
          </a:p>
          <a:p>
            <a:pPr>
              <a:lnSpc>
                <a:spcPct val="150000"/>
              </a:lnSpc>
            </a:pPr>
            <a:r>
              <a:rPr lang="en-US" altLang="ko-KR"/>
              <a:t>     information</a:t>
            </a:r>
          </a:p>
          <a:p>
            <a:pPr>
              <a:lnSpc>
                <a:spcPct val="150000"/>
              </a:lnSpc>
            </a:pPr>
            <a:endParaRPr kumimoji="1" lang="en-US" altLang="ko-KR" b="1"/>
          </a:p>
        </p:txBody>
      </p:sp>
    </p:spTree>
    <p:extLst>
      <p:ext uri="{BB962C8B-B14F-4D97-AF65-F5344CB8AC3E}">
        <p14:creationId xmlns:p14="http://schemas.microsoft.com/office/powerpoint/2010/main" val="33936794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64D1AA-19B0-4D4F-B916-D58FBE4B0B41}"/>
              </a:ext>
            </a:extLst>
          </p:cNvPr>
          <p:cNvSpPr txBox="1"/>
          <p:nvPr/>
        </p:nvSpPr>
        <p:spPr>
          <a:xfrm>
            <a:off x="5714293" y="89417"/>
            <a:ext cx="763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>
                <a:solidFill>
                  <a:srgbClr val="FF0000"/>
                </a:solidFill>
              </a:rPr>
              <a:t>QnA</a:t>
            </a:r>
            <a:endParaRPr kumimoji="1" lang="ko-Kore-KR" altLang="en-US" sz="2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0236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9F05D3-AEC5-2B40-91E1-F9A27D14A48F}"/>
              </a:ext>
            </a:extLst>
          </p:cNvPr>
          <p:cNvSpPr txBox="1"/>
          <p:nvPr/>
        </p:nvSpPr>
        <p:spPr>
          <a:xfrm>
            <a:off x="5720484" y="150972"/>
            <a:ext cx="751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/>
              <a:t>Intro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D983FD-B383-9741-B50F-040C4CABA289}"/>
              </a:ext>
            </a:extLst>
          </p:cNvPr>
          <p:cNvSpPr txBox="1"/>
          <p:nvPr/>
        </p:nvSpPr>
        <p:spPr>
          <a:xfrm>
            <a:off x="9163421" y="3778862"/>
            <a:ext cx="2227317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" altLang="ko-Kore-KR"/>
              <a:t>function Q(int p){…}</a:t>
            </a:r>
          </a:p>
          <a:p>
            <a:r>
              <a:rPr lang="en" altLang="ko-Kore-KR"/>
              <a:t>function P(){</a:t>
            </a:r>
          </a:p>
          <a:p>
            <a:r>
              <a:rPr lang="en" altLang="ko-Kore-KR"/>
              <a:t>      int q=3;      </a:t>
            </a:r>
          </a:p>
          <a:p>
            <a:r>
              <a:rPr lang="en" altLang="ko-Kore-KR"/>
              <a:t>      int p;</a:t>
            </a:r>
          </a:p>
          <a:p>
            <a:r>
              <a:rPr lang="ko-KR" altLang="en-US"/>
              <a:t>      </a:t>
            </a:r>
            <a:r>
              <a:rPr lang="en" altLang="ko-Kore-KR"/>
              <a:t>int a = Q(p);</a:t>
            </a:r>
          </a:p>
          <a:p>
            <a:r>
              <a:rPr lang="en" altLang="ko-Kore-KR"/>
              <a:t>      return p*q;</a:t>
            </a:r>
          </a:p>
          <a:p>
            <a:r>
              <a:rPr lang="en" altLang="ko-Kore-KR"/>
              <a:t>}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E62BE7C-215C-6444-B872-BC871D706014}"/>
              </a:ext>
            </a:extLst>
          </p:cNvPr>
          <p:cNvSpPr/>
          <p:nvPr/>
        </p:nvSpPr>
        <p:spPr>
          <a:xfrm>
            <a:off x="801262" y="1163509"/>
            <a:ext cx="11036996" cy="33688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>
                <a:solidFill>
                  <a:srgbClr val="FF0000"/>
                </a:solidFill>
              </a:rPr>
              <a:t>►</a:t>
            </a:r>
            <a:r>
              <a:rPr kumimoji="1" lang="ko-KR" altLang="en-US" b="1"/>
              <a:t> </a:t>
            </a:r>
            <a:r>
              <a:rPr kumimoji="1" lang="en-US" altLang="ko-KR" b="1"/>
              <a:t>Procedures</a:t>
            </a:r>
          </a:p>
          <a:p>
            <a:pPr>
              <a:lnSpc>
                <a:spcPct val="150000"/>
              </a:lnSpc>
            </a:pPr>
            <a:r>
              <a:rPr kumimoji="1" lang="ko-KR" altLang="en-US" b="1"/>
              <a:t>   </a:t>
            </a:r>
            <a:r>
              <a:rPr kumimoji="1" lang="en-US" altLang="ko-KR" b="1"/>
              <a:t>-</a:t>
            </a:r>
            <a:r>
              <a:rPr kumimoji="1" lang="ko-KR" altLang="en-US" b="1"/>
              <a:t> </a:t>
            </a:r>
            <a:r>
              <a:rPr lang="ko-Kore-KR" altLang="en-US"/>
              <a:t>provide a way to package code that implements some functionality with a designated set of arguments and </a:t>
            </a:r>
            <a:endParaRPr lang="en-US" altLang="ko-Kore-KR"/>
          </a:p>
          <a:p>
            <a:pPr>
              <a:lnSpc>
                <a:spcPct val="150000"/>
              </a:lnSpc>
            </a:pPr>
            <a:r>
              <a:rPr lang="ko-KR" altLang="en-US"/>
              <a:t>     </a:t>
            </a:r>
            <a:r>
              <a:rPr lang="ko-Kore-KR" altLang="en-US"/>
              <a:t>an optional return value. </a:t>
            </a:r>
            <a:endParaRPr lang="en-US" altLang="ko-Kore-KR"/>
          </a:p>
          <a:p>
            <a:pPr>
              <a:lnSpc>
                <a:spcPct val="150000"/>
              </a:lnSpc>
            </a:pPr>
            <a:endParaRPr lang="en-US" altLang="ko-Kore-KR"/>
          </a:p>
          <a:p>
            <a:pPr>
              <a:lnSpc>
                <a:spcPct val="150000"/>
              </a:lnSpc>
            </a:pPr>
            <a:r>
              <a:rPr lang="ko-KR" altLang="en-US"/>
              <a:t>  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" altLang="ko-Kore-KR"/>
              <a:t>There are many different attributes that must be handled when providing machine-level support for procedures. </a:t>
            </a:r>
          </a:p>
          <a:p>
            <a:pPr>
              <a:lnSpc>
                <a:spcPct val="150000"/>
              </a:lnSpc>
            </a:pPr>
            <a:r>
              <a:rPr lang="ko-KR" altLang="en-US"/>
              <a:t>      </a:t>
            </a:r>
            <a:r>
              <a:rPr lang="en" altLang="ko-Kore-KR"/>
              <a:t>￮</a:t>
            </a:r>
            <a:r>
              <a:rPr lang="ko-KR" altLang="en-US"/>
              <a:t> </a:t>
            </a:r>
            <a:r>
              <a:rPr lang="en-US" altLang="ko-KR"/>
              <a:t>Passing control : by setting PC</a:t>
            </a:r>
          </a:p>
          <a:p>
            <a:pPr>
              <a:lnSpc>
                <a:spcPct val="150000"/>
              </a:lnSpc>
            </a:pPr>
            <a:r>
              <a:rPr lang="en-US" altLang="ko-Kore-KR"/>
              <a:t>      </a:t>
            </a:r>
            <a:r>
              <a:rPr lang="en" altLang="ko-Kore-KR"/>
              <a:t>￮ Passing data : provide parameters , be able to return value</a:t>
            </a:r>
          </a:p>
          <a:p>
            <a:pPr>
              <a:lnSpc>
                <a:spcPct val="150000"/>
              </a:lnSpc>
            </a:pPr>
            <a:r>
              <a:rPr lang="en" altLang="ko-Kore-KR"/>
              <a:t>      ￮ Allocating and deallocating memory :   for local variables</a:t>
            </a:r>
          </a:p>
        </p:txBody>
      </p:sp>
      <p:sp>
        <p:nvSpPr>
          <p:cNvPr id="12" name="오른쪽 화살표[R] 11">
            <a:extLst>
              <a:ext uri="{FF2B5EF4-FFF2-40B4-BE49-F238E27FC236}">
                <a16:creationId xmlns:a16="http://schemas.microsoft.com/office/drawing/2014/main" id="{E1F4FDF1-42F2-1044-9E2A-D5C6E597DC23}"/>
              </a:ext>
            </a:extLst>
          </p:cNvPr>
          <p:cNvSpPr/>
          <p:nvPr/>
        </p:nvSpPr>
        <p:spPr>
          <a:xfrm>
            <a:off x="8847116" y="4449253"/>
            <a:ext cx="225631" cy="16625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" name="오른쪽 화살표[R] 18">
            <a:extLst>
              <a:ext uri="{FF2B5EF4-FFF2-40B4-BE49-F238E27FC236}">
                <a16:creationId xmlns:a16="http://schemas.microsoft.com/office/drawing/2014/main" id="{709D772A-D242-574A-8157-5D2FA6D463E0}"/>
              </a:ext>
            </a:extLst>
          </p:cNvPr>
          <p:cNvSpPr/>
          <p:nvPr/>
        </p:nvSpPr>
        <p:spPr>
          <a:xfrm>
            <a:off x="8847116" y="4711397"/>
            <a:ext cx="225631" cy="16625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" name="오른쪽 화살표[R] 22">
            <a:extLst>
              <a:ext uri="{FF2B5EF4-FFF2-40B4-BE49-F238E27FC236}">
                <a16:creationId xmlns:a16="http://schemas.microsoft.com/office/drawing/2014/main" id="{992C5449-1240-4040-94FE-BFE3225B3D7E}"/>
              </a:ext>
            </a:extLst>
          </p:cNvPr>
          <p:cNvSpPr/>
          <p:nvPr/>
        </p:nvSpPr>
        <p:spPr>
          <a:xfrm>
            <a:off x="8847116" y="5015961"/>
            <a:ext cx="225631" cy="16625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" name="오른쪽 화살표[R] 25">
            <a:extLst>
              <a:ext uri="{FF2B5EF4-FFF2-40B4-BE49-F238E27FC236}">
                <a16:creationId xmlns:a16="http://schemas.microsoft.com/office/drawing/2014/main" id="{093E64FE-754B-D042-B005-8FF1EDE724A2}"/>
              </a:ext>
            </a:extLst>
          </p:cNvPr>
          <p:cNvSpPr/>
          <p:nvPr/>
        </p:nvSpPr>
        <p:spPr>
          <a:xfrm>
            <a:off x="8847116" y="3882545"/>
            <a:ext cx="225631" cy="16625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오른쪽 화살표[R] 26">
            <a:extLst>
              <a:ext uri="{FF2B5EF4-FFF2-40B4-BE49-F238E27FC236}">
                <a16:creationId xmlns:a16="http://schemas.microsoft.com/office/drawing/2014/main" id="{BD10C5FE-B5CB-DB48-B853-522D80155E6D}"/>
              </a:ext>
            </a:extLst>
          </p:cNvPr>
          <p:cNvSpPr/>
          <p:nvPr/>
        </p:nvSpPr>
        <p:spPr>
          <a:xfrm>
            <a:off x="8847116" y="5320525"/>
            <a:ext cx="225631" cy="16625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D7728A3-B73E-E64A-887B-1297872116EE}"/>
              </a:ext>
            </a:extLst>
          </p:cNvPr>
          <p:cNvSpPr/>
          <p:nvPr/>
        </p:nvSpPr>
        <p:spPr>
          <a:xfrm>
            <a:off x="10359850" y="4946806"/>
            <a:ext cx="251209" cy="2354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CEE1476-0C4D-D646-A9EB-9C9BD600949B}"/>
              </a:ext>
            </a:extLst>
          </p:cNvPr>
          <p:cNvSpPr/>
          <p:nvPr/>
        </p:nvSpPr>
        <p:spPr>
          <a:xfrm>
            <a:off x="9467222" y="4870605"/>
            <a:ext cx="1295238" cy="3878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5EC0465-1111-914B-87C7-CF473A2F478B}"/>
              </a:ext>
            </a:extLst>
          </p:cNvPr>
          <p:cNvSpPr txBox="1"/>
          <p:nvPr/>
        </p:nvSpPr>
        <p:spPr>
          <a:xfrm>
            <a:off x="1932972" y="4997549"/>
            <a:ext cx="5185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>
                <a:solidFill>
                  <a:srgbClr val="7030A0"/>
                </a:solidFill>
              </a:rPr>
              <a:t>Q1. </a:t>
            </a:r>
            <a:r>
              <a:rPr kumimoji="1" lang="ko-KR" altLang="en-US" b="1">
                <a:solidFill>
                  <a:srgbClr val="7030A0"/>
                </a:solidFill>
              </a:rPr>
              <a:t>다른 함수로 점프하고 어떻게 다시 돌아오지</a:t>
            </a:r>
            <a:r>
              <a:rPr kumimoji="1" lang="en-US" altLang="ko-KR" b="1">
                <a:solidFill>
                  <a:srgbClr val="7030A0"/>
                </a:solidFill>
              </a:rPr>
              <a:t>?</a:t>
            </a:r>
            <a:endParaRPr kumimoji="1" lang="ko-Kore-KR" altLang="en-US" b="1">
              <a:solidFill>
                <a:srgbClr val="7030A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369FB3C-1FFD-1444-AB63-25BCDB720179}"/>
              </a:ext>
            </a:extLst>
          </p:cNvPr>
          <p:cNvSpPr txBox="1"/>
          <p:nvPr/>
        </p:nvSpPr>
        <p:spPr>
          <a:xfrm>
            <a:off x="1932972" y="5475583"/>
            <a:ext cx="646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>
                <a:solidFill>
                  <a:srgbClr val="FF0000"/>
                </a:solidFill>
              </a:rPr>
              <a:t>Q</a:t>
            </a:r>
            <a:r>
              <a:rPr kumimoji="1" lang="en-US" altLang="ko-KR" b="1">
                <a:solidFill>
                  <a:srgbClr val="FF0000"/>
                </a:solidFill>
              </a:rPr>
              <a:t>2</a:t>
            </a:r>
            <a:r>
              <a:rPr kumimoji="1" lang="en-US" altLang="ko-Kore-KR" b="1">
                <a:solidFill>
                  <a:srgbClr val="FF0000"/>
                </a:solidFill>
              </a:rPr>
              <a:t>. </a:t>
            </a:r>
            <a:r>
              <a:rPr kumimoji="1" lang="ko-KR" altLang="en-US" b="1">
                <a:solidFill>
                  <a:srgbClr val="FF0000"/>
                </a:solidFill>
              </a:rPr>
              <a:t>매개변수를 어떻게 전달하고 </a:t>
            </a:r>
            <a:r>
              <a:rPr kumimoji="1" lang="en-US" altLang="ko-KR" b="1">
                <a:solidFill>
                  <a:srgbClr val="FF0000"/>
                </a:solidFill>
              </a:rPr>
              <a:t>return</a:t>
            </a:r>
            <a:r>
              <a:rPr kumimoji="1" lang="ko-KR" altLang="en-US" b="1">
                <a:solidFill>
                  <a:srgbClr val="FF0000"/>
                </a:solidFill>
              </a:rPr>
              <a:t> 값을 어떻게 받아오지</a:t>
            </a:r>
            <a:r>
              <a:rPr kumimoji="1" lang="en-US" altLang="ko-KR" b="1">
                <a:solidFill>
                  <a:srgbClr val="FF0000"/>
                </a:solidFill>
              </a:rPr>
              <a:t>?</a:t>
            </a:r>
            <a:endParaRPr kumimoji="1" lang="ko-Kore-KR" alt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3143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9" grpId="0" animBg="1"/>
      <p:bldP spid="19" grpId="1" animBg="1"/>
      <p:bldP spid="23" grpId="0" animBg="1"/>
      <p:bldP spid="23" grpId="1" animBg="1"/>
      <p:bldP spid="26" grpId="0" animBg="1"/>
      <p:bldP spid="26" grpId="1" animBg="1"/>
      <p:bldP spid="27" grpId="0" animBg="1"/>
      <p:bldP spid="27" grpId="1" animBg="1"/>
      <p:bldP spid="15" grpId="0" animBg="1"/>
      <p:bldP spid="15" grpId="1" animBg="1"/>
      <p:bldP spid="2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735442F7-1383-8140-BCCC-A2D9EA930122}"/>
              </a:ext>
            </a:extLst>
          </p:cNvPr>
          <p:cNvSpPr/>
          <p:nvPr/>
        </p:nvSpPr>
        <p:spPr>
          <a:xfrm>
            <a:off x="1527350" y="2531472"/>
            <a:ext cx="1457011" cy="36462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396B83B-8534-8142-A3F5-A7D90F2C45AB}"/>
              </a:ext>
            </a:extLst>
          </p:cNvPr>
          <p:cNvSpPr txBox="1"/>
          <p:nvPr/>
        </p:nvSpPr>
        <p:spPr>
          <a:xfrm>
            <a:off x="1013424" y="1223044"/>
            <a:ext cx="10821224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/>
              <a:t>•</a:t>
            </a:r>
            <a:r>
              <a:rPr kumimoji="1" lang="ko-KR" altLang="en-US"/>
              <a:t> </a:t>
            </a:r>
            <a:r>
              <a:rPr kumimoji="1" lang="en-US" altLang="ko-KR"/>
              <a:t>The Run-Time Stack</a:t>
            </a:r>
          </a:p>
          <a:p>
            <a:pPr>
              <a:lnSpc>
                <a:spcPct val="150000"/>
              </a:lnSpc>
            </a:pPr>
            <a:r>
              <a:rPr kumimoji="1" lang="ko-KR" altLang="en-US"/>
              <a:t>   </a:t>
            </a:r>
            <a:r>
              <a:rPr kumimoji="1" lang="en" altLang="ko-KR"/>
              <a:t>- </a:t>
            </a:r>
            <a:r>
              <a:rPr lang="en" altLang="ko-Kore-KR"/>
              <a:t>A key feature of the procedure-calling mechanism of C : stack data structure(LIFO)</a:t>
            </a:r>
          </a:p>
          <a:p>
            <a:pPr>
              <a:lnSpc>
                <a:spcPct val="150000"/>
              </a:lnSpc>
            </a:pPr>
            <a:endParaRPr kumimoji="1" lang="en-US" altLang="ko-KR" b="1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9FF0C4-09EF-524C-966E-D3122FD79F76}"/>
              </a:ext>
            </a:extLst>
          </p:cNvPr>
          <p:cNvSpPr txBox="1"/>
          <p:nvPr/>
        </p:nvSpPr>
        <p:spPr>
          <a:xfrm>
            <a:off x="4485145" y="89417"/>
            <a:ext cx="3569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3.7.1 The Run-Time Stack</a:t>
            </a:r>
            <a:endParaRPr kumimoji="1" lang="ko-Kore-KR" altLang="en-US" sz="240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3ECD7EC-9643-134A-8FD7-6EE34386E393}"/>
              </a:ext>
            </a:extLst>
          </p:cNvPr>
          <p:cNvSpPr/>
          <p:nvPr/>
        </p:nvSpPr>
        <p:spPr>
          <a:xfrm>
            <a:off x="1527350" y="2518912"/>
            <a:ext cx="1457011" cy="693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stack</a:t>
            </a:r>
            <a:endParaRPr kumimoji="1" lang="ko-Kore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F3790E9-62D9-9C45-8A8D-5341D873A5B2}"/>
              </a:ext>
            </a:extLst>
          </p:cNvPr>
          <p:cNvSpPr/>
          <p:nvPr/>
        </p:nvSpPr>
        <p:spPr>
          <a:xfrm>
            <a:off x="1527350" y="4847617"/>
            <a:ext cx="1457011" cy="44338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heap</a:t>
            </a:r>
            <a:endParaRPr kumimoji="1" lang="ko-Kore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41DDF03-4148-8D49-8B52-E92193ADAB2E}"/>
              </a:ext>
            </a:extLst>
          </p:cNvPr>
          <p:cNvSpPr/>
          <p:nvPr/>
        </p:nvSpPr>
        <p:spPr>
          <a:xfrm>
            <a:off x="1527350" y="5291000"/>
            <a:ext cx="1457011" cy="29265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data</a:t>
            </a:r>
            <a:endParaRPr kumimoji="1" lang="ko-Kore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8207D3E-23B7-2D4D-8F9B-14FEA4410BA6}"/>
              </a:ext>
            </a:extLst>
          </p:cNvPr>
          <p:cNvSpPr/>
          <p:nvPr/>
        </p:nvSpPr>
        <p:spPr>
          <a:xfrm>
            <a:off x="1527350" y="5583658"/>
            <a:ext cx="1457011" cy="59410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code</a:t>
            </a:r>
            <a:endParaRPr kumimoji="1" lang="ko-Kore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37EFF38-93AF-6E44-9EC7-7148F2D6ED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2510" y="921778"/>
            <a:ext cx="2056014" cy="1295868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EB78443E-B077-4545-91DB-A79FFEA481D1}"/>
              </a:ext>
            </a:extLst>
          </p:cNvPr>
          <p:cNvSpPr/>
          <p:nvPr/>
        </p:nvSpPr>
        <p:spPr>
          <a:xfrm>
            <a:off x="4812924" y="3429000"/>
            <a:ext cx="1457011" cy="82262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main</a:t>
            </a:r>
            <a:endParaRPr kumimoji="1" lang="ko-Kore-KR" altLang="en-US"/>
          </a:p>
        </p:txBody>
      </p: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CD890433-25A4-9940-B525-8E559EADC2E5}"/>
              </a:ext>
            </a:extLst>
          </p:cNvPr>
          <p:cNvCxnSpPr>
            <a:cxnSpLocks/>
          </p:cNvCxnSpPr>
          <p:nvPr/>
        </p:nvCxnSpPr>
        <p:spPr>
          <a:xfrm>
            <a:off x="2984361" y="2518912"/>
            <a:ext cx="1828559" cy="9100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2ECFCCBC-ED09-FA49-9731-B37D170EA2A3}"/>
              </a:ext>
            </a:extLst>
          </p:cNvPr>
          <p:cNvCxnSpPr>
            <a:cxnSpLocks/>
          </p:cNvCxnSpPr>
          <p:nvPr/>
        </p:nvCxnSpPr>
        <p:spPr>
          <a:xfrm>
            <a:off x="2984361" y="3212247"/>
            <a:ext cx="1828559" cy="10393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A2EE223-C2CC-BD4E-A713-D21223DF62F0}"/>
              </a:ext>
            </a:extLst>
          </p:cNvPr>
          <p:cNvSpPr txBox="1"/>
          <p:nvPr/>
        </p:nvSpPr>
        <p:spPr>
          <a:xfrm>
            <a:off x="7154426" y="3907177"/>
            <a:ext cx="1115367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ore-KR" sz="1200"/>
              <a:t>void P(){</a:t>
            </a:r>
          </a:p>
          <a:p>
            <a:r>
              <a:rPr kumimoji="1" lang="en-US" altLang="ko-Kore-KR" sz="1200"/>
              <a:t>      Q();</a:t>
            </a:r>
          </a:p>
          <a:p>
            <a:r>
              <a:rPr kumimoji="1" lang="en-US" altLang="ko-Kore-KR" sz="1200"/>
              <a:t>}</a:t>
            </a:r>
          </a:p>
          <a:p>
            <a:endParaRPr kumimoji="1" lang="en-US" altLang="ko-Kore-KR" sz="1200"/>
          </a:p>
          <a:p>
            <a:r>
              <a:rPr kumimoji="1" lang="en-US" altLang="ko-KR" sz="1200"/>
              <a:t>int</a:t>
            </a:r>
            <a:r>
              <a:rPr kumimoji="1" lang="en-US" altLang="ko-Kore-KR" sz="1200"/>
              <a:t> main(){</a:t>
            </a:r>
          </a:p>
          <a:p>
            <a:r>
              <a:rPr kumimoji="1" lang="en-US" altLang="ko-Kore-KR" sz="1200"/>
              <a:t>      P();</a:t>
            </a:r>
          </a:p>
          <a:p>
            <a:r>
              <a:rPr kumimoji="1" lang="en-US" altLang="ko-Kore-KR" sz="1200"/>
              <a:t>}</a:t>
            </a:r>
            <a:endParaRPr kumimoji="1" lang="ko-Kore-KR" altLang="en-US" sz="1200"/>
          </a:p>
        </p:txBody>
      </p:sp>
    </p:spTree>
    <p:extLst>
      <p:ext uri="{BB962C8B-B14F-4D97-AF65-F5344CB8AC3E}">
        <p14:creationId xmlns:p14="http://schemas.microsoft.com/office/powerpoint/2010/main" val="2093598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735442F7-1383-8140-BCCC-A2D9EA930122}"/>
              </a:ext>
            </a:extLst>
          </p:cNvPr>
          <p:cNvSpPr/>
          <p:nvPr/>
        </p:nvSpPr>
        <p:spPr>
          <a:xfrm>
            <a:off x="1527350" y="2531472"/>
            <a:ext cx="1457011" cy="36462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396B83B-8534-8142-A3F5-A7D90F2C45AB}"/>
              </a:ext>
            </a:extLst>
          </p:cNvPr>
          <p:cNvSpPr txBox="1"/>
          <p:nvPr/>
        </p:nvSpPr>
        <p:spPr>
          <a:xfrm>
            <a:off x="1013424" y="1223044"/>
            <a:ext cx="10821224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/>
              <a:t>•</a:t>
            </a:r>
            <a:r>
              <a:rPr kumimoji="1" lang="ko-KR" altLang="en-US"/>
              <a:t> </a:t>
            </a:r>
            <a:r>
              <a:rPr kumimoji="1" lang="en-US" altLang="ko-KR"/>
              <a:t>The Run-Time Stack</a:t>
            </a:r>
          </a:p>
          <a:p>
            <a:pPr>
              <a:lnSpc>
                <a:spcPct val="150000"/>
              </a:lnSpc>
            </a:pPr>
            <a:r>
              <a:rPr kumimoji="1" lang="ko-KR" altLang="en-US"/>
              <a:t>   </a:t>
            </a:r>
            <a:r>
              <a:rPr kumimoji="1" lang="en" altLang="ko-KR"/>
              <a:t>- </a:t>
            </a:r>
            <a:r>
              <a:rPr lang="en" altLang="ko-Kore-KR"/>
              <a:t>A key feature of the procedure-calling mechanism of C : stack data structure(LIFO)</a:t>
            </a:r>
          </a:p>
          <a:p>
            <a:pPr>
              <a:lnSpc>
                <a:spcPct val="150000"/>
              </a:lnSpc>
            </a:pPr>
            <a:endParaRPr kumimoji="1" lang="en-US" altLang="ko-KR" b="1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9FF0C4-09EF-524C-966E-D3122FD79F76}"/>
              </a:ext>
            </a:extLst>
          </p:cNvPr>
          <p:cNvSpPr txBox="1"/>
          <p:nvPr/>
        </p:nvSpPr>
        <p:spPr>
          <a:xfrm>
            <a:off x="4485145" y="89417"/>
            <a:ext cx="3569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3.7.1 The Run-Time Stack</a:t>
            </a:r>
            <a:endParaRPr kumimoji="1" lang="ko-Kore-KR" altLang="en-US" sz="240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3ECD7EC-9643-134A-8FD7-6EE34386E393}"/>
              </a:ext>
            </a:extLst>
          </p:cNvPr>
          <p:cNvSpPr/>
          <p:nvPr/>
        </p:nvSpPr>
        <p:spPr>
          <a:xfrm>
            <a:off x="1527350" y="2518912"/>
            <a:ext cx="1457011" cy="693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stack</a:t>
            </a:r>
            <a:endParaRPr kumimoji="1" lang="ko-Kore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F3790E9-62D9-9C45-8A8D-5341D873A5B2}"/>
              </a:ext>
            </a:extLst>
          </p:cNvPr>
          <p:cNvSpPr/>
          <p:nvPr/>
        </p:nvSpPr>
        <p:spPr>
          <a:xfrm>
            <a:off x="1527350" y="4847617"/>
            <a:ext cx="1457011" cy="44338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heap</a:t>
            </a:r>
            <a:endParaRPr kumimoji="1" lang="ko-Kore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41DDF03-4148-8D49-8B52-E92193ADAB2E}"/>
              </a:ext>
            </a:extLst>
          </p:cNvPr>
          <p:cNvSpPr/>
          <p:nvPr/>
        </p:nvSpPr>
        <p:spPr>
          <a:xfrm>
            <a:off x="1527350" y="5291000"/>
            <a:ext cx="1457011" cy="29265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data</a:t>
            </a:r>
            <a:endParaRPr kumimoji="1" lang="ko-Kore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8207D3E-23B7-2D4D-8F9B-14FEA4410BA6}"/>
              </a:ext>
            </a:extLst>
          </p:cNvPr>
          <p:cNvSpPr/>
          <p:nvPr/>
        </p:nvSpPr>
        <p:spPr>
          <a:xfrm>
            <a:off x="1527350" y="5583658"/>
            <a:ext cx="1457011" cy="59410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code</a:t>
            </a:r>
            <a:endParaRPr kumimoji="1" lang="ko-Kore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B78443E-B077-4545-91DB-A79FFEA481D1}"/>
              </a:ext>
            </a:extLst>
          </p:cNvPr>
          <p:cNvSpPr/>
          <p:nvPr/>
        </p:nvSpPr>
        <p:spPr>
          <a:xfrm>
            <a:off x="4812924" y="3429000"/>
            <a:ext cx="1457011" cy="82262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main</a:t>
            </a:r>
            <a:endParaRPr kumimoji="1" lang="ko-Kore-KR" altLang="en-US"/>
          </a:p>
        </p:txBody>
      </p: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CD890433-25A4-9940-B525-8E559EADC2E5}"/>
              </a:ext>
            </a:extLst>
          </p:cNvPr>
          <p:cNvCxnSpPr>
            <a:cxnSpLocks/>
          </p:cNvCxnSpPr>
          <p:nvPr/>
        </p:nvCxnSpPr>
        <p:spPr>
          <a:xfrm>
            <a:off x="2984361" y="2518912"/>
            <a:ext cx="1828559" cy="9100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2ECFCCBC-ED09-FA49-9731-B37D170EA2A3}"/>
              </a:ext>
            </a:extLst>
          </p:cNvPr>
          <p:cNvCxnSpPr>
            <a:cxnSpLocks/>
          </p:cNvCxnSpPr>
          <p:nvPr/>
        </p:nvCxnSpPr>
        <p:spPr>
          <a:xfrm>
            <a:off x="2984361" y="3212247"/>
            <a:ext cx="1828559" cy="17327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DB09FBD-541E-324F-B5EB-434408861A7C}"/>
              </a:ext>
            </a:extLst>
          </p:cNvPr>
          <p:cNvSpPr/>
          <p:nvPr/>
        </p:nvSpPr>
        <p:spPr>
          <a:xfrm>
            <a:off x="4812922" y="4251623"/>
            <a:ext cx="1457011" cy="693335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P</a:t>
            </a:r>
            <a:endParaRPr kumimoji="1" lang="ko-Kore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00FAD6-9E6B-6A4F-975E-C23CD6E2B89B}"/>
              </a:ext>
            </a:extLst>
          </p:cNvPr>
          <p:cNvSpPr txBox="1"/>
          <p:nvPr/>
        </p:nvSpPr>
        <p:spPr>
          <a:xfrm>
            <a:off x="7154426" y="3907177"/>
            <a:ext cx="1115367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ore-KR" sz="1200"/>
              <a:t>void P(){</a:t>
            </a:r>
          </a:p>
          <a:p>
            <a:r>
              <a:rPr kumimoji="1" lang="en-US" altLang="ko-Kore-KR" sz="1200"/>
              <a:t>      Q();</a:t>
            </a:r>
          </a:p>
          <a:p>
            <a:r>
              <a:rPr kumimoji="1" lang="en-US" altLang="ko-Kore-KR" sz="1200"/>
              <a:t>}</a:t>
            </a:r>
          </a:p>
          <a:p>
            <a:endParaRPr kumimoji="1" lang="en-US" altLang="ko-Kore-KR" sz="1200"/>
          </a:p>
          <a:p>
            <a:r>
              <a:rPr kumimoji="1" lang="en-US" altLang="ko-KR" sz="1200"/>
              <a:t>int</a:t>
            </a:r>
            <a:r>
              <a:rPr kumimoji="1" lang="en-US" altLang="ko-Kore-KR" sz="1200"/>
              <a:t> main(){</a:t>
            </a:r>
          </a:p>
          <a:p>
            <a:r>
              <a:rPr kumimoji="1" lang="en-US" altLang="ko-Kore-KR" sz="1200"/>
              <a:t>      P();</a:t>
            </a:r>
          </a:p>
          <a:p>
            <a:r>
              <a:rPr kumimoji="1" lang="en-US" altLang="ko-Kore-KR" sz="1200"/>
              <a:t>}</a:t>
            </a:r>
            <a:endParaRPr kumimoji="1" lang="ko-Kore-KR" altLang="en-US" sz="1200"/>
          </a:p>
        </p:txBody>
      </p:sp>
    </p:spTree>
    <p:extLst>
      <p:ext uri="{BB962C8B-B14F-4D97-AF65-F5344CB8AC3E}">
        <p14:creationId xmlns:p14="http://schemas.microsoft.com/office/powerpoint/2010/main" val="1683580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735442F7-1383-8140-BCCC-A2D9EA930122}"/>
              </a:ext>
            </a:extLst>
          </p:cNvPr>
          <p:cNvSpPr/>
          <p:nvPr/>
        </p:nvSpPr>
        <p:spPr>
          <a:xfrm>
            <a:off x="1527350" y="2531472"/>
            <a:ext cx="1457011" cy="36462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396B83B-8534-8142-A3F5-A7D90F2C45AB}"/>
              </a:ext>
            </a:extLst>
          </p:cNvPr>
          <p:cNvSpPr txBox="1"/>
          <p:nvPr/>
        </p:nvSpPr>
        <p:spPr>
          <a:xfrm>
            <a:off x="1013424" y="1223044"/>
            <a:ext cx="10821224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/>
              <a:t>•</a:t>
            </a:r>
            <a:r>
              <a:rPr kumimoji="1" lang="ko-KR" altLang="en-US"/>
              <a:t> </a:t>
            </a:r>
            <a:r>
              <a:rPr kumimoji="1" lang="en-US" altLang="ko-KR"/>
              <a:t>The Run-Time Stack</a:t>
            </a:r>
          </a:p>
          <a:p>
            <a:pPr>
              <a:lnSpc>
                <a:spcPct val="150000"/>
              </a:lnSpc>
            </a:pPr>
            <a:r>
              <a:rPr kumimoji="1" lang="ko-KR" altLang="en-US"/>
              <a:t>   </a:t>
            </a:r>
            <a:r>
              <a:rPr kumimoji="1" lang="en" altLang="ko-KR"/>
              <a:t>- </a:t>
            </a:r>
            <a:r>
              <a:rPr lang="en" altLang="ko-Kore-KR"/>
              <a:t>A key feature of the procedure-calling mechanism of C : stack data structure(LIFO)</a:t>
            </a:r>
          </a:p>
          <a:p>
            <a:pPr>
              <a:lnSpc>
                <a:spcPct val="150000"/>
              </a:lnSpc>
            </a:pPr>
            <a:endParaRPr kumimoji="1" lang="en-US" altLang="ko-KR" b="1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9FF0C4-09EF-524C-966E-D3122FD79F76}"/>
              </a:ext>
            </a:extLst>
          </p:cNvPr>
          <p:cNvSpPr txBox="1"/>
          <p:nvPr/>
        </p:nvSpPr>
        <p:spPr>
          <a:xfrm>
            <a:off x="4485145" y="89417"/>
            <a:ext cx="3569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3.7.1 The Run-Time Stack</a:t>
            </a:r>
            <a:endParaRPr kumimoji="1" lang="ko-Kore-KR" altLang="en-US" sz="240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3ECD7EC-9643-134A-8FD7-6EE34386E393}"/>
              </a:ext>
            </a:extLst>
          </p:cNvPr>
          <p:cNvSpPr/>
          <p:nvPr/>
        </p:nvSpPr>
        <p:spPr>
          <a:xfrm>
            <a:off x="1527350" y="2518912"/>
            <a:ext cx="1457011" cy="693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stack</a:t>
            </a:r>
            <a:endParaRPr kumimoji="1" lang="ko-Kore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F3790E9-62D9-9C45-8A8D-5341D873A5B2}"/>
              </a:ext>
            </a:extLst>
          </p:cNvPr>
          <p:cNvSpPr/>
          <p:nvPr/>
        </p:nvSpPr>
        <p:spPr>
          <a:xfrm>
            <a:off x="1527350" y="4847617"/>
            <a:ext cx="1457011" cy="44338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heap</a:t>
            </a:r>
            <a:endParaRPr kumimoji="1" lang="ko-Kore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41DDF03-4148-8D49-8B52-E92193ADAB2E}"/>
              </a:ext>
            </a:extLst>
          </p:cNvPr>
          <p:cNvSpPr/>
          <p:nvPr/>
        </p:nvSpPr>
        <p:spPr>
          <a:xfrm>
            <a:off x="1527350" y="5291000"/>
            <a:ext cx="1457011" cy="29265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data</a:t>
            </a:r>
            <a:endParaRPr kumimoji="1" lang="ko-Kore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8207D3E-23B7-2D4D-8F9B-14FEA4410BA6}"/>
              </a:ext>
            </a:extLst>
          </p:cNvPr>
          <p:cNvSpPr/>
          <p:nvPr/>
        </p:nvSpPr>
        <p:spPr>
          <a:xfrm>
            <a:off x="1527350" y="5583658"/>
            <a:ext cx="1457011" cy="59410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code</a:t>
            </a:r>
            <a:endParaRPr kumimoji="1" lang="ko-Kore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B78443E-B077-4545-91DB-A79FFEA481D1}"/>
              </a:ext>
            </a:extLst>
          </p:cNvPr>
          <p:cNvSpPr/>
          <p:nvPr/>
        </p:nvSpPr>
        <p:spPr>
          <a:xfrm>
            <a:off x="4812924" y="3429000"/>
            <a:ext cx="1457011" cy="82262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main</a:t>
            </a:r>
            <a:endParaRPr kumimoji="1" lang="ko-Kore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11909C4-A666-A145-8B2C-A5886E21ECFB}"/>
              </a:ext>
            </a:extLst>
          </p:cNvPr>
          <p:cNvSpPr/>
          <p:nvPr/>
        </p:nvSpPr>
        <p:spPr>
          <a:xfrm>
            <a:off x="4812923" y="4944958"/>
            <a:ext cx="1457011" cy="8923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Q</a:t>
            </a:r>
            <a:endParaRPr kumimoji="1" lang="ko-Kore-KR" altLang="en-US"/>
          </a:p>
        </p:txBody>
      </p: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CD890433-25A4-9940-B525-8E559EADC2E5}"/>
              </a:ext>
            </a:extLst>
          </p:cNvPr>
          <p:cNvCxnSpPr>
            <a:cxnSpLocks/>
          </p:cNvCxnSpPr>
          <p:nvPr/>
        </p:nvCxnSpPr>
        <p:spPr>
          <a:xfrm>
            <a:off x="2984361" y="2518912"/>
            <a:ext cx="1828559" cy="9100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2ECFCCBC-ED09-FA49-9731-B37D170EA2A3}"/>
              </a:ext>
            </a:extLst>
          </p:cNvPr>
          <p:cNvCxnSpPr>
            <a:cxnSpLocks/>
          </p:cNvCxnSpPr>
          <p:nvPr/>
        </p:nvCxnSpPr>
        <p:spPr>
          <a:xfrm>
            <a:off x="2984361" y="3212247"/>
            <a:ext cx="1828559" cy="26250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DB09FBD-541E-324F-B5EB-434408861A7C}"/>
              </a:ext>
            </a:extLst>
          </p:cNvPr>
          <p:cNvSpPr/>
          <p:nvPr/>
        </p:nvSpPr>
        <p:spPr>
          <a:xfrm>
            <a:off x="4812922" y="4251623"/>
            <a:ext cx="1457011" cy="693335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P</a:t>
            </a:r>
            <a:endParaRPr kumimoji="1" lang="ko-Kore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F1DCF4-5656-8D47-85E3-578CA868AF3F}"/>
              </a:ext>
            </a:extLst>
          </p:cNvPr>
          <p:cNvSpPr txBox="1"/>
          <p:nvPr/>
        </p:nvSpPr>
        <p:spPr>
          <a:xfrm>
            <a:off x="7154426" y="3907177"/>
            <a:ext cx="1115367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ore-KR" sz="1200"/>
              <a:t>void P(){</a:t>
            </a:r>
          </a:p>
          <a:p>
            <a:r>
              <a:rPr kumimoji="1" lang="en-US" altLang="ko-Kore-KR" sz="1200"/>
              <a:t>      Q();</a:t>
            </a:r>
          </a:p>
          <a:p>
            <a:r>
              <a:rPr kumimoji="1" lang="en-US" altLang="ko-Kore-KR" sz="1200"/>
              <a:t>}</a:t>
            </a:r>
          </a:p>
          <a:p>
            <a:endParaRPr kumimoji="1" lang="en-US" altLang="ko-Kore-KR" sz="1200"/>
          </a:p>
          <a:p>
            <a:r>
              <a:rPr kumimoji="1" lang="en-US" altLang="ko-KR" sz="1200"/>
              <a:t>int</a:t>
            </a:r>
            <a:r>
              <a:rPr kumimoji="1" lang="en-US" altLang="ko-Kore-KR" sz="1200"/>
              <a:t> main(){</a:t>
            </a:r>
          </a:p>
          <a:p>
            <a:r>
              <a:rPr kumimoji="1" lang="en-US" altLang="ko-Kore-KR" sz="1200"/>
              <a:t>      P();</a:t>
            </a:r>
          </a:p>
          <a:p>
            <a:r>
              <a:rPr kumimoji="1" lang="en-US" altLang="ko-Kore-KR" sz="1200"/>
              <a:t>}</a:t>
            </a:r>
            <a:endParaRPr kumimoji="1" lang="ko-Kore-KR" altLang="en-US" sz="1200"/>
          </a:p>
        </p:txBody>
      </p:sp>
    </p:spTree>
    <p:extLst>
      <p:ext uri="{BB962C8B-B14F-4D97-AF65-F5344CB8AC3E}">
        <p14:creationId xmlns:p14="http://schemas.microsoft.com/office/powerpoint/2010/main" val="2352559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735442F7-1383-8140-BCCC-A2D9EA930122}"/>
              </a:ext>
            </a:extLst>
          </p:cNvPr>
          <p:cNvSpPr/>
          <p:nvPr/>
        </p:nvSpPr>
        <p:spPr>
          <a:xfrm>
            <a:off x="1527350" y="2531472"/>
            <a:ext cx="1457011" cy="36462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396B83B-8534-8142-A3F5-A7D90F2C45AB}"/>
              </a:ext>
            </a:extLst>
          </p:cNvPr>
          <p:cNvSpPr txBox="1"/>
          <p:nvPr/>
        </p:nvSpPr>
        <p:spPr>
          <a:xfrm>
            <a:off x="1013424" y="1223044"/>
            <a:ext cx="10821224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/>
              <a:t>•</a:t>
            </a:r>
            <a:r>
              <a:rPr kumimoji="1" lang="ko-KR" altLang="en-US"/>
              <a:t> </a:t>
            </a:r>
            <a:r>
              <a:rPr kumimoji="1" lang="en-US" altLang="ko-KR"/>
              <a:t>The Run-Time Stack</a:t>
            </a:r>
          </a:p>
          <a:p>
            <a:pPr>
              <a:lnSpc>
                <a:spcPct val="150000"/>
              </a:lnSpc>
            </a:pPr>
            <a:r>
              <a:rPr kumimoji="1" lang="ko-KR" altLang="en-US"/>
              <a:t>   </a:t>
            </a:r>
            <a:r>
              <a:rPr kumimoji="1" lang="en" altLang="ko-KR"/>
              <a:t>- </a:t>
            </a:r>
            <a:r>
              <a:rPr lang="en" altLang="ko-Kore-KR"/>
              <a:t>A key feature of the procedure-calling mechanism of C : stack data structure(LIFO)</a:t>
            </a:r>
          </a:p>
          <a:p>
            <a:pPr>
              <a:lnSpc>
                <a:spcPct val="150000"/>
              </a:lnSpc>
            </a:pPr>
            <a:endParaRPr kumimoji="1" lang="en-US" altLang="ko-KR" b="1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9FF0C4-09EF-524C-966E-D3122FD79F76}"/>
              </a:ext>
            </a:extLst>
          </p:cNvPr>
          <p:cNvSpPr txBox="1"/>
          <p:nvPr/>
        </p:nvSpPr>
        <p:spPr>
          <a:xfrm>
            <a:off x="4485145" y="89417"/>
            <a:ext cx="3569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3.7.1 The Run-Time Stack</a:t>
            </a:r>
            <a:endParaRPr kumimoji="1" lang="ko-Kore-KR" altLang="en-US" sz="240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3ECD7EC-9643-134A-8FD7-6EE34386E393}"/>
              </a:ext>
            </a:extLst>
          </p:cNvPr>
          <p:cNvSpPr/>
          <p:nvPr/>
        </p:nvSpPr>
        <p:spPr>
          <a:xfrm>
            <a:off x="1527350" y="2518912"/>
            <a:ext cx="1457011" cy="693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stack</a:t>
            </a:r>
            <a:endParaRPr kumimoji="1" lang="ko-Kore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F3790E9-62D9-9C45-8A8D-5341D873A5B2}"/>
              </a:ext>
            </a:extLst>
          </p:cNvPr>
          <p:cNvSpPr/>
          <p:nvPr/>
        </p:nvSpPr>
        <p:spPr>
          <a:xfrm>
            <a:off x="1527350" y="4847617"/>
            <a:ext cx="1457011" cy="44338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heap</a:t>
            </a:r>
            <a:endParaRPr kumimoji="1" lang="ko-Kore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41DDF03-4148-8D49-8B52-E92193ADAB2E}"/>
              </a:ext>
            </a:extLst>
          </p:cNvPr>
          <p:cNvSpPr/>
          <p:nvPr/>
        </p:nvSpPr>
        <p:spPr>
          <a:xfrm>
            <a:off x="1527350" y="5291000"/>
            <a:ext cx="1457011" cy="29265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data</a:t>
            </a:r>
            <a:endParaRPr kumimoji="1" lang="ko-Kore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8207D3E-23B7-2D4D-8F9B-14FEA4410BA6}"/>
              </a:ext>
            </a:extLst>
          </p:cNvPr>
          <p:cNvSpPr/>
          <p:nvPr/>
        </p:nvSpPr>
        <p:spPr>
          <a:xfrm>
            <a:off x="1527350" y="5583658"/>
            <a:ext cx="1457011" cy="59410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code</a:t>
            </a:r>
            <a:endParaRPr kumimoji="1" lang="ko-Kore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B78443E-B077-4545-91DB-A79FFEA481D1}"/>
              </a:ext>
            </a:extLst>
          </p:cNvPr>
          <p:cNvSpPr/>
          <p:nvPr/>
        </p:nvSpPr>
        <p:spPr>
          <a:xfrm>
            <a:off x="4812924" y="3429000"/>
            <a:ext cx="1457011" cy="82262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main</a:t>
            </a:r>
            <a:endParaRPr kumimoji="1" lang="ko-Kore-KR" altLang="en-US"/>
          </a:p>
        </p:txBody>
      </p: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CD890433-25A4-9940-B525-8E559EADC2E5}"/>
              </a:ext>
            </a:extLst>
          </p:cNvPr>
          <p:cNvCxnSpPr>
            <a:cxnSpLocks/>
          </p:cNvCxnSpPr>
          <p:nvPr/>
        </p:nvCxnSpPr>
        <p:spPr>
          <a:xfrm>
            <a:off x="2984361" y="2518912"/>
            <a:ext cx="1828559" cy="9100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2ECFCCBC-ED09-FA49-9731-B37D170EA2A3}"/>
              </a:ext>
            </a:extLst>
          </p:cNvPr>
          <p:cNvCxnSpPr>
            <a:cxnSpLocks/>
          </p:cNvCxnSpPr>
          <p:nvPr/>
        </p:nvCxnSpPr>
        <p:spPr>
          <a:xfrm>
            <a:off x="2984361" y="3212247"/>
            <a:ext cx="1828559" cy="17327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DB09FBD-541E-324F-B5EB-434408861A7C}"/>
              </a:ext>
            </a:extLst>
          </p:cNvPr>
          <p:cNvSpPr/>
          <p:nvPr/>
        </p:nvSpPr>
        <p:spPr>
          <a:xfrm>
            <a:off x="4812922" y="4251623"/>
            <a:ext cx="1457011" cy="693335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P</a:t>
            </a:r>
            <a:endParaRPr kumimoji="1" lang="ko-Kore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BCD19B-DA0A-FB40-A9B9-DDF8F3321292}"/>
              </a:ext>
            </a:extLst>
          </p:cNvPr>
          <p:cNvSpPr txBox="1"/>
          <p:nvPr/>
        </p:nvSpPr>
        <p:spPr>
          <a:xfrm>
            <a:off x="7154426" y="3907177"/>
            <a:ext cx="1115367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ore-KR" sz="1200"/>
              <a:t>void P(){</a:t>
            </a:r>
          </a:p>
          <a:p>
            <a:r>
              <a:rPr kumimoji="1" lang="en-US" altLang="ko-Kore-KR" sz="1200"/>
              <a:t>      Q();</a:t>
            </a:r>
          </a:p>
          <a:p>
            <a:r>
              <a:rPr kumimoji="1" lang="en-US" altLang="ko-Kore-KR" sz="1200"/>
              <a:t>}</a:t>
            </a:r>
          </a:p>
          <a:p>
            <a:endParaRPr kumimoji="1" lang="en-US" altLang="ko-Kore-KR" sz="1200"/>
          </a:p>
          <a:p>
            <a:r>
              <a:rPr kumimoji="1" lang="en-US" altLang="ko-KR" sz="1200"/>
              <a:t>int</a:t>
            </a:r>
            <a:r>
              <a:rPr kumimoji="1" lang="en-US" altLang="ko-Kore-KR" sz="1200"/>
              <a:t> main(){</a:t>
            </a:r>
          </a:p>
          <a:p>
            <a:r>
              <a:rPr kumimoji="1" lang="en-US" altLang="ko-Kore-KR" sz="1200"/>
              <a:t>      P();</a:t>
            </a:r>
          </a:p>
          <a:p>
            <a:r>
              <a:rPr kumimoji="1" lang="en-US" altLang="ko-Kore-KR" sz="1200"/>
              <a:t>}</a:t>
            </a:r>
            <a:endParaRPr kumimoji="1" lang="ko-Kore-KR" altLang="en-US" sz="1200"/>
          </a:p>
        </p:txBody>
      </p:sp>
    </p:spTree>
    <p:extLst>
      <p:ext uri="{BB962C8B-B14F-4D97-AF65-F5344CB8AC3E}">
        <p14:creationId xmlns:p14="http://schemas.microsoft.com/office/powerpoint/2010/main" val="818200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735442F7-1383-8140-BCCC-A2D9EA930122}"/>
              </a:ext>
            </a:extLst>
          </p:cNvPr>
          <p:cNvSpPr/>
          <p:nvPr/>
        </p:nvSpPr>
        <p:spPr>
          <a:xfrm>
            <a:off x="1527350" y="2531472"/>
            <a:ext cx="1457011" cy="36462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396B83B-8534-8142-A3F5-A7D90F2C45AB}"/>
              </a:ext>
            </a:extLst>
          </p:cNvPr>
          <p:cNvSpPr txBox="1"/>
          <p:nvPr/>
        </p:nvSpPr>
        <p:spPr>
          <a:xfrm>
            <a:off x="1013424" y="1223044"/>
            <a:ext cx="10821224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/>
              <a:t>•</a:t>
            </a:r>
            <a:r>
              <a:rPr kumimoji="1" lang="ko-KR" altLang="en-US"/>
              <a:t> </a:t>
            </a:r>
            <a:r>
              <a:rPr kumimoji="1" lang="en-US" altLang="ko-KR"/>
              <a:t>The Run-Time Stack</a:t>
            </a:r>
          </a:p>
          <a:p>
            <a:pPr>
              <a:lnSpc>
                <a:spcPct val="150000"/>
              </a:lnSpc>
            </a:pPr>
            <a:r>
              <a:rPr kumimoji="1" lang="ko-KR" altLang="en-US"/>
              <a:t>   </a:t>
            </a:r>
            <a:r>
              <a:rPr kumimoji="1" lang="en" altLang="ko-KR"/>
              <a:t>- </a:t>
            </a:r>
            <a:r>
              <a:rPr lang="en" altLang="ko-Kore-KR"/>
              <a:t>A key feature of the procedure-calling mechanism of C : stack data structure(LIFO)</a:t>
            </a:r>
          </a:p>
          <a:p>
            <a:pPr>
              <a:lnSpc>
                <a:spcPct val="150000"/>
              </a:lnSpc>
            </a:pPr>
            <a:endParaRPr kumimoji="1" lang="en-US" altLang="ko-KR" b="1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9FF0C4-09EF-524C-966E-D3122FD79F76}"/>
              </a:ext>
            </a:extLst>
          </p:cNvPr>
          <p:cNvSpPr txBox="1"/>
          <p:nvPr/>
        </p:nvSpPr>
        <p:spPr>
          <a:xfrm>
            <a:off x="4485145" y="89417"/>
            <a:ext cx="3569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3.7.1 The Run-Time Stack</a:t>
            </a:r>
            <a:endParaRPr kumimoji="1" lang="ko-Kore-KR" altLang="en-US" sz="240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3ECD7EC-9643-134A-8FD7-6EE34386E393}"/>
              </a:ext>
            </a:extLst>
          </p:cNvPr>
          <p:cNvSpPr/>
          <p:nvPr/>
        </p:nvSpPr>
        <p:spPr>
          <a:xfrm>
            <a:off x="1527350" y="2518912"/>
            <a:ext cx="1457011" cy="693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stack</a:t>
            </a:r>
            <a:endParaRPr kumimoji="1" lang="ko-Kore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F3790E9-62D9-9C45-8A8D-5341D873A5B2}"/>
              </a:ext>
            </a:extLst>
          </p:cNvPr>
          <p:cNvSpPr/>
          <p:nvPr/>
        </p:nvSpPr>
        <p:spPr>
          <a:xfrm>
            <a:off x="1527350" y="4847617"/>
            <a:ext cx="1457011" cy="44338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heap</a:t>
            </a:r>
            <a:endParaRPr kumimoji="1" lang="ko-Kore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41DDF03-4148-8D49-8B52-E92193ADAB2E}"/>
              </a:ext>
            </a:extLst>
          </p:cNvPr>
          <p:cNvSpPr/>
          <p:nvPr/>
        </p:nvSpPr>
        <p:spPr>
          <a:xfrm>
            <a:off x="1527350" y="5291000"/>
            <a:ext cx="1457011" cy="29265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data</a:t>
            </a:r>
            <a:endParaRPr kumimoji="1" lang="ko-Kore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8207D3E-23B7-2D4D-8F9B-14FEA4410BA6}"/>
              </a:ext>
            </a:extLst>
          </p:cNvPr>
          <p:cNvSpPr/>
          <p:nvPr/>
        </p:nvSpPr>
        <p:spPr>
          <a:xfrm>
            <a:off x="1527350" y="5583658"/>
            <a:ext cx="1457011" cy="59410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code</a:t>
            </a:r>
            <a:endParaRPr kumimoji="1" lang="ko-Kore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B78443E-B077-4545-91DB-A79FFEA481D1}"/>
              </a:ext>
            </a:extLst>
          </p:cNvPr>
          <p:cNvSpPr/>
          <p:nvPr/>
        </p:nvSpPr>
        <p:spPr>
          <a:xfrm>
            <a:off x="4812924" y="3429000"/>
            <a:ext cx="1457011" cy="82262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main</a:t>
            </a:r>
            <a:endParaRPr kumimoji="1" lang="ko-Kore-KR" altLang="en-US"/>
          </a:p>
        </p:txBody>
      </p: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CD890433-25A4-9940-B525-8E559EADC2E5}"/>
              </a:ext>
            </a:extLst>
          </p:cNvPr>
          <p:cNvCxnSpPr>
            <a:cxnSpLocks/>
          </p:cNvCxnSpPr>
          <p:nvPr/>
        </p:nvCxnSpPr>
        <p:spPr>
          <a:xfrm>
            <a:off x="2984361" y="2518912"/>
            <a:ext cx="1828559" cy="9100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2ECFCCBC-ED09-FA49-9731-B37D170EA2A3}"/>
              </a:ext>
            </a:extLst>
          </p:cNvPr>
          <p:cNvCxnSpPr>
            <a:cxnSpLocks/>
          </p:cNvCxnSpPr>
          <p:nvPr/>
        </p:nvCxnSpPr>
        <p:spPr>
          <a:xfrm>
            <a:off x="2984361" y="3212247"/>
            <a:ext cx="1828559" cy="10393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A18B176-469C-D243-AD80-3A942AE172FE}"/>
              </a:ext>
            </a:extLst>
          </p:cNvPr>
          <p:cNvSpPr txBox="1"/>
          <p:nvPr/>
        </p:nvSpPr>
        <p:spPr>
          <a:xfrm>
            <a:off x="7154426" y="3907177"/>
            <a:ext cx="1115367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ore-KR" sz="1200"/>
              <a:t>void P(){</a:t>
            </a:r>
          </a:p>
          <a:p>
            <a:r>
              <a:rPr kumimoji="1" lang="en-US" altLang="ko-Kore-KR" sz="1200"/>
              <a:t>      Q();</a:t>
            </a:r>
          </a:p>
          <a:p>
            <a:r>
              <a:rPr kumimoji="1" lang="en-US" altLang="ko-Kore-KR" sz="1200"/>
              <a:t>}</a:t>
            </a:r>
          </a:p>
          <a:p>
            <a:endParaRPr kumimoji="1" lang="en-US" altLang="ko-Kore-KR" sz="1200"/>
          </a:p>
          <a:p>
            <a:r>
              <a:rPr kumimoji="1" lang="en-US" altLang="ko-KR" sz="1200"/>
              <a:t>int</a:t>
            </a:r>
            <a:r>
              <a:rPr kumimoji="1" lang="en-US" altLang="ko-Kore-KR" sz="1200"/>
              <a:t> main(){</a:t>
            </a:r>
          </a:p>
          <a:p>
            <a:r>
              <a:rPr kumimoji="1" lang="en-US" altLang="ko-Kore-KR" sz="1200"/>
              <a:t>      P();</a:t>
            </a:r>
          </a:p>
          <a:p>
            <a:r>
              <a:rPr kumimoji="1" lang="en-US" altLang="ko-Kore-KR" sz="1200"/>
              <a:t>}</a:t>
            </a:r>
            <a:endParaRPr kumimoji="1" lang="ko-Kore-KR" altLang="en-US" sz="1200"/>
          </a:p>
        </p:txBody>
      </p:sp>
    </p:spTree>
    <p:extLst>
      <p:ext uri="{BB962C8B-B14F-4D97-AF65-F5344CB8AC3E}">
        <p14:creationId xmlns:p14="http://schemas.microsoft.com/office/powerpoint/2010/main" val="329159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396B83B-8534-8142-A3F5-A7D90F2C45AB}"/>
              </a:ext>
            </a:extLst>
          </p:cNvPr>
          <p:cNvSpPr txBox="1"/>
          <p:nvPr/>
        </p:nvSpPr>
        <p:spPr>
          <a:xfrm>
            <a:off x="1013424" y="1223044"/>
            <a:ext cx="10821224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/>
              <a:t>•</a:t>
            </a:r>
            <a:r>
              <a:rPr kumimoji="1" lang="ko-KR" altLang="en-US"/>
              <a:t> </a:t>
            </a:r>
            <a:r>
              <a:rPr kumimoji="1" lang="en-US" altLang="ko-KR"/>
              <a:t>The Run-Time Stack</a:t>
            </a:r>
          </a:p>
          <a:p>
            <a:pPr>
              <a:lnSpc>
                <a:spcPct val="150000"/>
              </a:lnSpc>
            </a:pPr>
            <a:r>
              <a:rPr kumimoji="1" lang="ko-KR" altLang="en-US"/>
              <a:t>   </a:t>
            </a:r>
            <a:r>
              <a:rPr kumimoji="1" lang="en" altLang="ko-KR"/>
              <a:t>- </a:t>
            </a:r>
            <a:r>
              <a:rPr lang="en" altLang="ko-Kore-KR"/>
              <a:t>A key feature of the procedure-calling mechanism of C : stack data structure(LIFO)</a:t>
            </a:r>
          </a:p>
          <a:p>
            <a:pPr>
              <a:lnSpc>
                <a:spcPct val="150000"/>
              </a:lnSpc>
            </a:pPr>
            <a:endParaRPr kumimoji="1" lang="en-US" altLang="ko-KR" b="1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9FF0C4-09EF-524C-966E-D3122FD79F76}"/>
              </a:ext>
            </a:extLst>
          </p:cNvPr>
          <p:cNvSpPr txBox="1"/>
          <p:nvPr/>
        </p:nvSpPr>
        <p:spPr>
          <a:xfrm>
            <a:off x="4485145" y="89417"/>
            <a:ext cx="3569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3.7.1 The Run-Time Stack</a:t>
            </a:r>
            <a:endParaRPr kumimoji="1" lang="ko-Kore-KR" altLang="en-US" sz="240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B78443E-B077-4545-91DB-A79FFEA481D1}"/>
              </a:ext>
            </a:extLst>
          </p:cNvPr>
          <p:cNvSpPr/>
          <p:nvPr/>
        </p:nvSpPr>
        <p:spPr>
          <a:xfrm>
            <a:off x="8169074" y="3429000"/>
            <a:ext cx="1457011" cy="82262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main</a:t>
            </a:r>
            <a:endParaRPr kumimoji="1" lang="ko-Kore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11909C4-A666-A145-8B2C-A5886E21ECFB}"/>
              </a:ext>
            </a:extLst>
          </p:cNvPr>
          <p:cNvSpPr/>
          <p:nvPr/>
        </p:nvSpPr>
        <p:spPr>
          <a:xfrm>
            <a:off x="8169073" y="4944958"/>
            <a:ext cx="1457011" cy="8923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Q</a:t>
            </a:r>
            <a:endParaRPr kumimoji="1" lang="ko-Kore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DB09FBD-541E-324F-B5EB-434408861A7C}"/>
              </a:ext>
            </a:extLst>
          </p:cNvPr>
          <p:cNvSpPr/>
          <p:nvPr/>
        </p:nvSpPr>
        <p:spPr>
          <a:xfrm>
            <a:off x="8169072" y="4251623"/>
            <a:ext cx="1457011" cy="693335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P</a:t>
            </a:r>
            <a:endParaRPr kumimoji="1" lang="ko-Kore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A056989-0042-FD42-B4DE-98B58971E290}"/>
              </a:ext>
            </a:extLst>
          </p:cNvPr>
          <p:cNvSpPr/>
          <p:nvPr/>
        </p:nvSpPr>
        <p:spPr>
          <a:xfrm>
            <a:off x="4883500" y="2531472"/>
            <a:ext cx="1457011" cy="36462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07A86FD-1F6B-9542-A60C-68278B69C901}"/>
              </a:ext>
            </a:extLst>
          </p:cNvPr>
          <p:cNvSpPr/>
          <p:nvPr/>
        </p:nvSpPr>
        <p:spPr>
          <a:xfrm>
            <a:off x="4883500" y="2518912"/>
            <a:ext cx="1457011" cy="693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stack</a:t>
            </a:r>
            <a:endParaRPr kumimoji="1" lang="ko-Kore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68E1BEC-439B-6B44-A0B3-043CB381C431}"/>
              </a:ext>
            </a:extLst>
          </p:cNvPr>
          <p:cNvSpPr/>
          <p:nvPr/>
        </p:nvSpPr>
        <p:spPr>
          <a:xfrm>
            <a:off x="4883500" y="4847617"/>
            <a:ext cx="1457011" cy="44338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heap</a:t>
            </a:r>
            <a:endParaRPr kumimoji="1" lang="ko-Kore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E923CEB-81A9-1141-AF8D-17A34ADA0ADD}"/>
              </a:ext>
            </a:extLst>
          </p:cNvPr>
          <p:cNvSpPr/>
          <p:nvPr/>
        </p:nvSpPr>
        <p:spPr>
          <a:xfrm>
            <a:off x="4883500" y="5291000"/>
            <a:ext cx="1457011" cy="29265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data</a:t>
            </a:r>
            <a:endParaRPr kumimoji="1" lang="ko-Kore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30AD59C-49FD-1241-9B14-938BA721576A}"/>
              </a:ext>
            </a:extLst>
          </p:cNvPr>
          <p:cNvSpPr/>
          <p:nvPr/>
        </p:nvSpPr>
        <p:spPr>
          <a:xfrm>
            <a:off x="4883500" y="5583658"/>
            <a:ext cx="1457011" cy="59410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code</a:t>
            </a:r>
            <a:endParaRPr kumimoji="1" lang="ko-Kore-KR" altLang="en-US"/>
          </a:p>
        </p:txBody>
      </p: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227D9111-6517-4545-8CF7-570424C179F1}"/>
              </a:ext>
            </a:extLst>
          </p:cNvPr>
          <p:cNvCxnSpPr/>
          <p:nvPr/>
        </p:nvCxnSpPr>
        <p:spPr>
          <a:xfrm>
            <a:off x="6340511" y="2518912"/>
            <a:ext cx="1828561" cy="9100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[R] 30">
            <a:extLst>
              <a:ext uri="{FF2B5EF4-FFF2-40B4-BE49-F238E27FC236}">
                <a16:creationId xmlns:a16="http://schemas.microsoft.com/office/drawing/2014/main" id="{F53FC33D-F25C-C44A-8C4E-C5F4F7F9B356}"/>
              </a:ext>
            </a:extLst>
          </p:cNvPr>
          <p:cNvCxnSpPr>
            <a:cxnSpLocks/>
          </p:cNvCxnSpPr>
          <p:nvPr/>
        </p:nvCxnSpPr>
        <p:spPr>
          <a:xfrm>
            <a:off x="6340512" y="3224807"/>
            <a:ext cx="1828560" cy="26124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86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5696</TotalTime>
  <Words>2662</Words>
  <Application>Microsoft Macintosh PowerPoint</Application>
  <PresentationFormat>와이드스크린</PresentationFormat>
  <Paragraphs>678</Paragraphs>
  <Slides>27</Slides>
  <Notes>24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Menlo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경환</dc:creator>
  <cp:lastModifiedBy>김 경환</cp:lastModifiedBy>
  <cp:revision>146</cp:revision>
  <dcterms:created xsi:type="dcterms:W3CDTF">2021-07-04T12:55:49Z</dcterms:created>
  <dcterms:modified xsi:type="dcterms:W3CDTF">2021-08-12T04:53:06Z</dcterms:modified>
</cp:coreProperties>
</file>