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447" r:id="rId4"/>
    <p:sldId id="448" r:id="rId5"/>
    <p:sldId id="281" r:id="rId6"/>
    <p:sldId id="419" r:id="rId7"/>
    <p:sldId id="422" r:id="rId8"/>
    <p:sldId id="423" r:id="rId9"/>
    <p:sldId id="421" r:id="rId10"/>
    <p:sldId id="424" r:id="rId11"/>
    <p:sldId id="425" r:id="rId12"/>
    <p:sldId id="428" r:id="rId13"/>
    <p:sldId id="430" r:id="rId14"/>
    <p:sldId id="431" r:id="rId15"/>
    <p:sldId id="432" r:id="rId16"/>
    <p:sldId id="434" r:id="rId17"/>
    <p:sldId id="435" r:id="rId18"/>
    <p:sldId id="437" r:id="rId19"/>
    <p:sldId id="438" r:id="rId20"/>
    <p:sldId id="442" r:id="rId21"/>
    <p:sldId id="443" r:id="rId22"/>
    <p:sldId id="445" r:id="rId23"/>
    <p:sldId id="446" r:id="rId24"/>
    <p:sldId id="303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환" initials="김경" lastIdx="1" clrIdx="0">
    <p:extLst>
      <p:ext uri="{19B8F6BF-5375-455C-9EA6-DF929625EA0E}">
        <p15:presenceInfo xmlns:p15="http://schemas.microsoft.com/office/powerpoint/2012/main" userId="631cee18d28af1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358"/>
  </p:normalViewPr>
  <p:slideViewPr>
    <p:cSldViewPr snapToGrid="0" snapToObjects="1">
      <p:cViewPr varScale="1">
        <p:scale>
          <a:sx n="127" d="100"/>
          <a:sy n="127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D93E-4032-C647-A383-10D260B70F2E}" type="datetimeFigureOut">
              <a:t>2021. 8. 20.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E1DC-4750-E74C-A474-BD054DF129D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82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9897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/>
              <a:t>https://stackoverflow.com/questions/40311107/understanding-y86</a:t>
            </a:r>
          </a:p>
          <a:p>
            <a:endParaRPr kumimoji="1" lang="en" altLang="ko-Kore-KR"/>
          </a:p>
          <a:p>
            <a:r>
              <a:rPr kumimoji="1" lang="ko-KR" altLang="en-US"/>
              <a:t>초기화를 하려면 </a:t>
            </a:r>
            <a:r>
              <a:rPr kumimoji="1" lang="en" altLang="ko-Kore-KR"/>
              <a:t>Stack</a:t>
            </a:r>
            <a:r>
              <a:rPr kumimoji="1" lang="ko-Kore-KR" altLang="en-US"/>
              <a:t>이</a:t>
            </a:r>
            <a:r>
              <a:rPr kumimoji="1" lang="ko-KR" altLang="en-US"/>
              <a:t> 먼저 나와야하는거 아닌가</a:t>
            </a:r>
            <a:endParaRPr kumimoji="1" lang="en-US" altLang="ko-KR"/>
          </a:p>
          <a:p>
            <a:r>
              <a:rPr kumimoji="1" lang="en-US" altLang="ko-KR"/>
              <a:t>\</a:t>
            </a:r>
          </a:p>
          <a:p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**실행 코드의 최대 주소는 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x090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이므로 스택에서 값을 푸시하고 팝핑해도 실행 코드가 손상되지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232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pushq 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명령은 스택 포인터를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만큼 줄이고 레지스터 값을 메모리에 씁니다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**따라서 푸시 중인 레지스터가 동일한 명령으로 변경되고 있기 때문에 명령 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pushq %rsp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를 실행할 때 프로세서가 수행해야 할 작업이 완전히 명확하지는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262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pushq 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명령은 스택 포인터를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만큼 줄이고 레지스터 값을 메모리에 씁니다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**따라서 푸시 중인 레지스터가 동일한 명령으로 변경되고 있기 때문에 명령 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pushq %rsp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를 실행할 때 프로세서가 수행해야 할 작업이 완전히 명확하지는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229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pushq 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명령은 스택 포인터를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만큼 줄이고 레지스터 값을 메모리에 씁니다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**따라서 푸시 중인 레지스터가 동일한 명령으로 변경되고 있기 때문에 명령 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pushq %rsp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를 실행할 때 프로세서가 수행해야 할 작업이 완전히 명확하지는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131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pushq 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명령은 스택 포인터를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만큼 줄이고 레지스터 값을 메모리에 씁니다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**따라서 푸시 중인 레지스터가 동일한 명령으로 변경되고 있기 때문에 명령 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pushq %rsp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를 실행할 때 프로세서가 수행해야 할 작업이 완전히 명확하지는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6367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pushq 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명령은 스택 포인터를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만큼 줄이고 레지스터 값을 메모리에 씁니다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**따라서 푸시 중인 레지스터가 동일한 명령으로 변경되고 있기 때문에 명령 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pushq %rsp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를 실행할 때 프로세서가 수행해야 할 작업이 완전히 명확하지는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596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pushq 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명령은 스택 포인터를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만큼 줄이고 레지스터 값을 메모리에 씁니다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**따라서 푸시 중인 레지스터가 동일한 명령으로 변경되고 있기 때문에 명령 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pushq %rsp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를 실행할 때 프로세서가 수행해야 할 작업이 완전히 명확하지는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5588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pushq 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명령은 스택 포인터를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만큼 줄이고 레지스터 값을 메모리에 씁니다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**따라서 푸시 중인 레지스터가 동일한 명령으로 변경되고 있기 때문에 명령 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pushq %rsp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를 실행할 때 프로세서가 수행해야 할 작업이 완전히 명확하지는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9853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pushq 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명령은 스택 포인터를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만큼 줄이고 레지스터 값을 메모리에 씁니다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**따라서 푸시 중인 레지스터가 동일한 명령으로 변경되고 있기 때문에 명령 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pushq %rsp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를 실행할 때 프로세서가 수행해야 할 작업이 완전히 명확하지는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8546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pushq 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명령은 스택 포인터를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만큼 줄이고 레지스터 값을 메모리에 씁니다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**따라서 푸시 중인 레지스터가 동일한 명령으로 변경되고 있기 때문에 명령 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pushq %rsp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를 실행할 때 프로세서가 수행해야 할 작업이 완전히 명확하지는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50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/>
              <a:t>https://it-eldorado.tistory.com/40?category=761782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5781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pushq 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명령은 스택 포인터를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만큼 줄이고 레지스터 값을 메모리에 씁니다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**따라서 푸시 중인 레지스터가 동일한 명령으로 변경되고 있기 때문에 명령 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pushq %rsp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를 실행할 때 프로세서가 수행해야 할 작업이 완전히 명확하지는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250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Restore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이후에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mov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38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pushq 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명령은 스택 포인터를 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만큼 줄이고 레지스터 값을 메모리에 씁니다</a:t>
            </a:r>
            <a:r>
              <a:rPr lang="en-US" altLang="ko-KR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**따라서 푸시 중인 레지스터가 동일한 명령으로 변경되고 있기 때문에 명령 </a:t>
            </a:r>
            <a:r>
              <a:rPr lang="en" altLang="ko-Kore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pushq %rsp</a:t>
            </a:r>
            <a:r>
              <a:rPr lang="ko-KR" altLang="en-US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를 실행할 때 프로세서가 수행해야 할 작업이 완전히 명확하지는 않습니다</a:t>
            </a:r>
            <a:r>
              <a:rPr lang="en-US" altLang="ko-KR" b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.**</a:t>
            </a:r>
            <a:r>
              <a:rPr lang="ko-KR" alt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927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40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6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152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589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근데 </a:t>
            </a:r>
            <a:r>
              <a:rPr kumimoji="1" lang="en-US" altLang="ko-KR"/>
              <a:t>x86-64</a:t>
            </a:r>
            <a:r>
              <a:rPr kumimoji="1" lang="ko-KR" altLang="en-US"/>
              <a:t>에서는 왜 필요할까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517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/>
              <a:t>https://stackoverflow.com/questions/40311107/understanding-y86</a:t>
            </a:r>
          </a:p>
          <a:p>
            <a:endParaRPr kumimoji="1" lang="en" altLang="ko-Kore-KR"/>
          </a:p>
          <a:p>
            <a:r>
              <a:rPr kumimoji="1" lang="ko-KR" altLang="en-US"/>
              <a:t>초기화를 하려면 </a:t>
            </a:r>
            <a:r>
              <a:rPr kumimoji="1" lang="en" altLang="ko-Kore-KR"/>
              <a:t>Stack</a:t>
            </a:r>
            <a:r>
              <a:rPr kumimoji="1" lang="ko-Kore-KR" altLang="en-US"/>
              <a:t>이</a:t>
            </a:r>
            <a:r>
              <a:rPr kumimoji="1" lang="ko-KR" altLang="en-US"/>
              <a:t> 먼저 나와야하는거 아닌가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368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/>
              <a:t>https://stackoverflow.com/questions/40311107/understanding-y86</a:t>
            </a:r>
          </a:p>
          <a:p>
            <a:endParaRPr kumimoji="1" lang="en" altLang="ko-Kore-KR"/>
          </a:p>
          <a:p>
            <a:r>
              <a:rPr kumimoji="1" lang="ko-KR" altLang="en-US"/>
              <a:t>초기화를 하려면 </a:t>
            </a:r>
            <a:r>
              <a:rPr kumimoji="1" lang="en" altLang="ko-Kore-KR"/>
              <a:t>Stack</a:t>
            </a:r>
            <a:r>
              <a:rPr kumimoji="1" lang="ko-Kore-KR" altLang="en-US"/>
              <a:t>이</a:t>
            </a:r>
            <a:r>
              <a:rPr kumimoji="1" lang="ko-KR" altLang="en-US"/>
              <a:t> 먼저 나와야하는거 아닌가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763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2021. 8. 20.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874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/>
              <a:t>Chapter 4</a:t>
            </a:r>
            <a:r>
              <a:rPr kumimoji="1" lang="en-US" altLang="ko-Kore-KR" sz="3600"/>
              <a:t>. Processor Architecture</a:t>
            </a:r>
            <a:endParaRPr kumimoji="1" lang="ko-Kore-KR" alt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2172729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Section 4.1.4 ~ 4.1.6 </a:t>
            </a: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698138" y="4731356"/>
            <a:ext cx="2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/>
              <a:t>https://github.com/keltion</a:t>
            </a:r>
            <a:endParaRPr kumimoji="1"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43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Juyoung Kim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452025" y="5352963"/>
            <a:ext cx="15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Aug</a:t>
            </a:r>
            <a:r>
              <a:rPr kumimoji="1" lang="ko-KR" altLang="en-US"/>
              <a:t> </a:t>
            </a:r>
            <a:r>
              <a:rPr kumimoji="1" lang="en-US" altLang="ko-KR"/>
              <a:t>19,</a:t>
            </a:r>
            <a:r>
              <a:rPr kumimoji="1" lang="ko-KR" altLang="en-US"/>
              <a:t> </a:t>
            </a:r>
            <a:r>
              <a:rPr kumimoji="1" lang="en-US" altLang="ko-KR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10D50D-C33F-414B-8878-A3BF19C9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86" y="931006"/>
            <a:ext cx="4244450" cy="59269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EEDF1C-261A-7242-991F-57AC75A12B62}"/>
              </a:ext>
            </a:extLst>
          </p:cNvPr>
          <p:cNvSpPr/>
          <p:nvPr/>
        </p:nvSpPr>
        <p:spPr>
          <a:xfrm>
            <a:off x="865086" y="1191883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FE3230-7C59-2542-91D8-21FDDAFB93AA}"/>
              </a:ext>
            </a:extLst>
          </p:cNvPr>
          <p:cNvSpPr/>
          <p:nvPr/>
        </p:nvSpPr>
        <p:spPr>
          <a:xfrm>
            <a:off x="865086" y="2004683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652572-9BD6-3540-B9C4-726B3630E7FF}"/>
              </a:ext>
            </a:extLst>
          </p:cNvPr>
          <p:cNvSpPr/>
          <p:nvPr/>
        </p:nvSpPr>
        <p:spPr>
          <a:xfrm>
            <a:off x="865086" y="6166708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6EFEFC-421E-114B-97A2-E3F57ABDCAE7}"/>
              </a:ext>
            </a:extLst>
          </p:cNvPr>
          <p:cNvSpPr/>
          <p:nvPr/>
        </p:nvSpPr>
        <p:spPr>
          <a:xfrm>
            <a:off x="865086" y="2273633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41B47F-F395-AF48-8AB8-EA770F75FAFC}"/>
              </a:ext>
            </a:extLst>
          </p:cNvPr>
          <p:cNvSpPr/>
          <p:nvPr/>
        </p:nvSpPr>
        <p:spPr>
          <a:xfrm>
            <a:off x="865086" y="2417821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BF296A-1950-1340-A285-23E1D3A9EAB3}"/>
              </a:ext>
            </a:extLst>
          </p:cNvPr>
          <p:cNvSpPr/>
          <p:nvPr/>
        </p:nvSpPr>
        <p:spPr>
          <a:xfrm>
            <a:off x="865086" y="2554756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42F7F3-2D7D-2441-A8CD-2C046A234154}"/>
              </a:ext>
            </a:extLst>
          </p:cNvPr>
          <p:cNvSpPr/>
          <p:nvPr/>
        </p:nvSpPr>
        <p:spPr>
          <a:xfrm>
            <a:off x="865086" y="2691638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2B6659-3ABA-234F-82CC-3469DF527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371" y="742008"/>
            <a:ext cx="1718539" cy="5771427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A2308A8F-DDAA-434B-92D8-19F554D8DBCA}"/>
              </a:ext>
            </a:extLst>
          </p:cNvPr>
          <p:cNvSpPr/>
          <p:nvPr/>
        </p:nvSpPr>
        <p:spPr>
          <a:xfrm>
            <a:off x="5576760" y="3519948"/>
            <a:ext cx="1386349" cy="374555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3BD7C-BEE1-0C43-872D-F8B02B08CFC6}"/>
              </a:ext>
            </a:extLst>
          </p:cNvPr>
          <p:cNvSpPr txBox="1"/>
          <p:nvPr/>
        </p:nvSpPr>
        <p:spPr>
          <a:xfrm>
            <a:off x="5784721" y="3366059"/>
            <a:ext cx="970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YAS</a:t>
            </a:r>
            <a:r>
              <a:rPr kumimoji="1" lang="en-US" altLang="ko-Kore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assembler</a:t>
            </a:r>
            <a:endParaRPr kumimoji="1" lang="ko-Kore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B1F6D-0C89-144B-B6B3-F701B6DDEE1B}"/>
              </a:ext>
            </a:extLst>
          </p:cNvPr>
          <p:cNvSpPr txBox="1"/>
          <p:nvPr/>
        </p:nvSpPr>
        <p:spPr>
          <a:xfrm>
            <a:off x="4496844" y="89417"/>
            <a:ext cx="357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4.1.5 Y86-64 Programs(3/4)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042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2B6659-3ABA-234F-82CC-3469DF527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10" y="742008"/>
            <a:ext cx="1718539" cy="5771427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A2308A8F-DDAA-434B-92D8-19F554D8DBCA}"/>
              </a:ext>
            </a:extLst>
          </p:cNvPr>
          <p:cNvSpPr/>
          <p:nvPr/>
        </p:nvSpPr>
        <p:spPr>
          <a:xfrm>
            <a:off x="5576760" y="3519948"/>
            <a:ext cx="1386349" cy="374555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3BD7C-BEE1-0C43-872D-F8B02B08CFC6}"/>
              </a:ext>
            </a:extLst>
          </p:cNvPr>
          <p:cNvSpPr txBox="1"/>
          <p:nvPr/>
        </p:nvSpPr>
        <p:spPr>
          <a:xfrm>
            <a:off x="5784721" y="3366059"/>
            <a:ext cx="970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YIS</a:t>
            </a:r>
            <a:r>
              <a:rPr kumimoji="1" lang="en-US" altLang="ko-Kore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simulator</a:t>
            </a:r>
            <a:endParaRPr kumimoji="1" lang="ko-Kore-KR" altLang="en-US" sz="14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617492-AA97-FF47-966E-059FCDC6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070" y="2576555"/>
            <a:ext cx="4680070" cy="21945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44F2A0-88F8-EB43-A175-8C4741A7063D}"/>
              </a:ext>
            </a:extLst>
          </p:cNvPr>
          <p:cNvSpPr txBox="1"/>
          <p:nvPr/>
        </p:nvSpPr>
        <p:spPr>
          <a:xfrm>
            <a:off x="4900380" y="1058466"/>
            <a:ext cx="10821224" cy="17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100"/>
              <a:t>￮ </a:t>
            </a:r>
            <a:r>
              <a:rPr kumimoji="1" lang="en-US" altLang="ko-KR" sz="1100"/>
              <a:t>YIS</a:t>
            </a:r>
          </a:p>
          <a:p>
            <a:pPr>
              <a:lnSpc>
                <a:spcPct val="150000"/>
              </a:lnSpc>
            </a:pPr>
            <a:r>
              <a:rPr kumimoji="1" lang="ko-KR" altLang="en-US" sz="1100"/>
              <a:t>   </a:t>
            </a:r>
            <a:r>
              <a:rPr kumimoji="1" lang="en-US" altLang="ko-KR" sz="1100"/>
              <a:t>-</a:t>
            </a:r>
            <a:r>
              <a:rPr kumimoji="1" lang="ko-KR" altLang="en-US" sz="1100"/>
              <a:t> </a:t>
            </a:r>
            <a:r>
              <a:rPr lang="en" altLang="ko-Kore-KR" sz="1100"/>
              <a:t>instruction set simulator</a:t>
            </a:r>
          </a:p>
          <a:p>
            <a:pPr>
              <a:lnSpc>
                <a:spcPct val="150000"/>
              </a:lnSpc>
            </a:pPr>
            <a:r>
              <a:rPr lang="ko-KR" altLang="en-US" sz="1100"/>
              <a:t>   </a:t>
            </a:r>
            <a:r>
              <a:rPr lang="en-US" altLang="ko-KR" sz="1100"/>
              <a:t>-</a:t>
            </a:r>
            <a:r>
              <a:rPr lang="ko-KR" altLang="en-US" sz="1100"/>
              <a:t> </a:t>
            </a:r>
            <a:r>
              <a:rPr lang="ko-KR" altLang="en-US" sz="1050"/>
              <a:t>하드웨어가 사용전에 프로그램을 디버깅하고 하드웨어에서 프로그램을 실행한 결과를 확인하는 데 유용</a:t>
            </a:r>
            <a:endParaRPr lang="en-US" altLang="ko-KR" sz="1050"/>
          </a:p>
          <a:p>
            <a:pPr>
              <a:lnSpc>
                <a:spcPct val="150000"/>
              </a:lnSpc>
            </a:pPr>
            <a:r>
              <a:rPr lang="ko-KR" altLang="en-US" sz="1050"/>
              <a:t>      </a:t>
            </a:r>
            <a:r>
              <a:rPr lang="en" altLang="ko-Kore-KR" sz="1050"/>
              <a:t>￮</a:t>
            </a:r>
            <a:r>
              <a:rPr lang="ko-KR" altLang="en-US" sz="1050"/>
              <a:t>  시뮬레이션 출력의 첫 줄은 </a:t>
            </a:r>
            <a:r>
              <a:rPr lang="en-US" altLang="ko-KR" sz="1050"/>
              <a:t>execution</a:t>
            </a:r>
            <a:r>
              <a:rPr lang="ko-KR" altLang="en-US" sz="1050"/>
              <a:t>과 </a:t>
            </a:r>
            <a:r>
              <a:rPr lang="en-US" altLang="ko-KR" sz="1050"/>
              <a:t>PC </a:t>
            </a:r>
            <a:r>
              <a:rPr lang="ko-KR" altLang="en-US" sz="1050"/>
              <a:t>및 </a:t>
            </a:r>
            <a:r>
              <a:rPr lang="en-US" altLang="ko-KR" sz="1050"/>
              <a:t>program state</a:t>
            </a:r>
            <a:r>
              <a:rPr lang="ko-KR" altLang="en-US" sz="1050"/>
              <a:t>의 결과 값을 요약</a:t>
            </a:r>
            <a:endParaRPr lang="en-US" altLang="ko-KR" sz="1050"/>
          </a:p>
          <a:p>
            <a:pPr>
              <a:lnSpc>
                <a:spcPct val="150000"/>
              </a:lnSpc>
            </a:pPr>
            <a:r>
              <a:rPr kumimoji="1" lang="ko-KR" altLang="en-US" sz="1050"/>
              <a:t>      </a:t>
            </a:r>
            <a:r>
              <a:rPr lang="en" altLang="ko-Kore-KR" sz="1050"/>
              <a:t>￮</a:t>
            </a:r>
            <a:r>
              <a:rPr lang="ko-KR" altLang="en-US" sz="1050"/>
              <a:t>  레지스터 및 메모리 값을 출력할때 시뮬레이션 중에 변경되는 것만 출력</a:t>
            </a:r>
            <a:endParaRPr kumimoji="1" lang="en-US" altLang="ko-KR" sz="1050"/>
          </a:p>
          <a:p>
            <a:pPr>
              <a:lnSpc>
                <a:spcPct val="150000"/>
              </a:lnSpc>
            </a:pPr>
            <a:r>
              <a:rPr kumimoji="1" lang="ko-KR" altLang="en-US" sz="1050"/>
              <a:t>         </a:t>
            </a:r>
            <a:r>
              <a:rPr kumimoji="1" lang="en-US" altLang="ko-KR" sz="1050"/>
              <a:t>-</a:t>
            </a:r>
            <a:r>
              <a:rPr kumimoji="1" lang="ko-KR" altLang="en-US" sz="1050"/>
              <a:t> </a:t>
            </a:r>
            <a:r>
              <a:rPr kumimoji="1" lang="en-US" altLang="ko-KR" sz="1050"/>
              <a:t>original</a:t>
            </a:r>
            <a:r>
              <a:rPr kumimoji="1" lang="ko-KR" altLang="en-US" sz="1050"/>
              <a:t> </a:t>
            </a:r>
            <a:r>
              <a:rPr kumimoji="1" lang="en-US" altLang="ko-KR" sz="1050"/>
              <a:t>value</a:t>
            </a:r>
            <a:r>
              <a:rPr kumimoji="1" lang="ko-KR" altLang="en-US" sz="1050"/>
              <a:t>는 왼쪽에</a:t>
            </a:r>
            <a:r>
              <a:rPr kumimoji="1" lang="en-US" altLang="ko-KR" sz="1050"/>
              <a:t>,</a:t>
            </a:r>
            <a:r>
              <a:rPr kumimoji="1" lang="ko-KR" altLang="en-US" sz="1050"/>
              <a:t> 최종 값은 오른쪽에</a:t>
            </a:r>
            <a:endParaRPr kumimoji="1" lang="en-US" altLang="ko-KR" sz="1050"/>
          </a:p>
          <a:p>
            <a:pPr>
              <a:lnSpc>
                <a:spcPct val="150000"/>
              </a:lnSpc>
            </a:pPr>
            <a:endParaRPr lang="en-US" altLang="ko-KR" sz="10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03A253-7353-BA4A-AC3F-D0E17D169C05}"/>
              </a:ext>
            </a:extLst>
          </p:cNvPr>
          <p:cNvSpPr txBox="1"/>
          <p:nvPr/>
        </p:nvSpPr>
        <p:spPr>
          <a:xfrm>
            <a:off x="4496844" y="89417"/>
            <a:ext cx="357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4.1.5 Y86-64 Programs(4/4)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690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8FA0B-FDA3-6240-BE0B-D4A34DC937B1}"/>
              </a:ext>
            </a:extLst>
          </p:cNvPr>
          <p:cNvGrpSpPr/>
          <p:nvPr/>
        </p:nvGrpSpPr>
        <p:grpSpPr>
          <a:xfrm>
            <a:off x="3673709" y="4745284"/>
            <a:ext cx="1388864" cy="400010"/>
            <a:chOff x="810567" y="3406048"/>
            <a:chExt cx="2303899" cy="66355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2336C6F9-60BA-6D4B-89D2-EB1E6B8C81C9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0724005-FAEA-884E-B99F-3B49C9D5A33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0x1239</a:t>
              </a:r>
              <a:endParaRPr kumimoji="1" lang="ko-Kore-KR" altLang="en-US" sz="120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8402A7-5F53-EE42-9AF6-52F9CC70B529}"/>
              </a:ext>
            </a:extLst>
          </p:cNvPr>
          <p:cNvSpPr/>
          <p:nvPr/>
        </p:nvSpPr>
        <p:spPr>
          <a:xfrm>
            <a:off x="6454782" y="3984525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EB21FE-CA91-F148-AF89-A6BC09FFA3D0}"/>
              </a:ext>
            </a:extLst>
          </p:cNvPr>
          <p:cNvSpPr/>
          <p:nvPr/>
        </p:nvSpPr>
        <p:spPr>
          <a:xfrm>
            <a:off x="6454780" y="4807148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07D9B6-2458-7D47-B2A5-04DB3D72FF89}"/>
              </a:ext>
            </a:extLst>
          </p:cNvPr>
          <p:cNvSpPr txBox="1"/>
          <p:nvPr/>
        </p:nvSpPr>
        <p:spPr>
          <a:xfrm>
            <a:off x="5908115" y="533416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288EFA-B687-7A4B-9BB8-00C8C84E3D3F}"/>
              </a:ext>
            </a:extLst>
          </p:cNvPr>
          <p:cNvGrpSpPr/>
          <p:nvPr/>
        </p:nvGrpSpPr>
        <p:grpSpPr>
          <a:xfrm>
            <a:off x="3673709" y="4195831"/>
            <a:ext cx="1388864" cy="400010"/>
            <a:chOff x="810567" y="3406048"/>
            <a:chExt cx="2303899" cy="663551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CC7DAF3-18D9-0C4E-A54B-8021D9D316D5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D467655-9DF7-2A43-9733-78F52B09CE89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0x11</a:t>
              </a:r>
              <a:endParaRPr kumimoji="1" lang="ko-Kore-KR" altLang="en-US" sz="120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549F05-B965-DD40-BAC4-B83BA9CF223A}"/>
              </a:ext>
            </a:extLst>
          </p:cNvPr>
          <p:cNvSpPr/>
          <p:nvPr/>
        </p:nvSpPr>
        <p:spPr>
          <a:xfrm>
            <a:off x="1772419" y="4075271"/>
            <a:ext cx="1234633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%rip</a:t>
            </a:r>
            <a:endParaRPr lang="en-US" altLang="ko-Kore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9A7ED-C78A-E44B-8505-ED2A85844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482" y="1002510"/>
            <a:ext cx="4014854" cy="16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7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8FA0B-FDA3-6240-BE0B-D4A34DC937B1}"/>
              </a:ext>
            </a:extLst>
          </p:cNvPr>
          <p:cNvGrpSpPr/>
          <p:nvPr/>
        </p:nvGrpSpPr>
        <p:grpSpPr>
          <a:xfrm>
            <a:off x="3673709" y="4745284"/>
            <a:ext cx="1388864" cy="400010"/>
            <a:chOff x="810567" y="3406048"/>
            <a:chExt cx="2303899" cy="66355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2336C6F9-60BA-6D4B-89D2-EB1E6B8C81C9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0724005-FAEA-884E-B99F-3B49C9D5A33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288EFA-B687-7A4B-9BB8-00C8C84E3D3F}"/>
              </a:ext>
            </a:extLst>
          </p:cNvPr>
          <p:cNvGrpSpPr/>
          <p:nvPr/>
        </p:nvGrpSpPr>
        <p:grpSpPr>
          <a:xfrm>
            <a:off x="3673709" y="4195831"/>
            <a:ext cx="1388864" cy="400010"/>
            <a:chOff x="810567" y="3406048"/>
            <a:chExt cx="2303899" cy="663551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CC7DAF3-18D9-0C4E-A54B-8021D9D316D5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D467655-9DF7-2A43-9733-78F52B09CE89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0x11</a:t>
              </a:r>
              <a:endParaRPr kumimoji="1" lang="ko-Kore-KR" altLang="en-US" sz="120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549F05-B965-DD40-BAC4-B83BA9CF223A}"/>
              </a:ext>
            </a:extLst>
          </p:cNvPr>
          <p:cNvSpPr/>
          <p:nvPr/>
        </p:nvSpPr>
        <p:spPr>
          <a:xfrm>
            <a:off x="1772419" y="4075271"/>
            <a:ext cx="1234633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%rip</a:t>
            </a:r>
            <a:endParaRPr lang="en-US" altLang="ko-Kore-KR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9B4C76-7B2C-DD4A-9B26-C91549006970}"/>
              </a:ext>
            </a:extLst>
          </p:cNvPr>
          <p:cNvSpPr/>
          <p:nvPr/>
        </p:nvSpPr>
        <p:spPr>
          <a:xfrm>
            <a:off x="6454782" y="3984525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E92EBF-34B5-9E46-BFF2-58B53417EED7}"/>
              </a:ext>
            </a:extLst>
          </p:cNvPr>
          <p:cNvSpPr/>
          <p:nvPr/>
        </p:nvSpPr>
        <p:spPr>
          <a:xfrm>
            <a:off x="6454782" y="4807148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2368F-DCB2-9743-86C0-9A209806197C}"/>
              </a:ext>
            </a:extLst>
          </p:cNvPr>
          <p:cNvSpPr txBox="1"/>
          <p:nvPr/>
        </p:nvSpPr>
        <p:spPr>
          <a:xfrm>
            <a:off x="5908117" y="533416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F4D6B5-0E2A-B643-BE07-9C179C7A2C82}"/>
              </a:ext>
            </a:extLst>
          </p:cNvPr>
          <p:cNvSpPr txBox="1"/>
          <p:nvPr/>
        </p:nvSpPr>
        <p:spPr>
          <a:xfrm>
            <a:off x="5908117" y="5611167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00CD3A6-F16D-8844-B4BF-94CE8C44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482" y="1002510"/>
            <a:ext cx="4014854" cy="1602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D67349-79C3-F241-9BF9-A37D03351968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99832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8FA0B-FDA3-6240-BE0B-D4A34DC937B1}"/>
              </a:ext>
            </a:extLst>
          </p:cNvPr>
          <p:cNvGrpSpPr/>
          <p:nvPr/>
        </p:nvGrpSpPr>
        <p:grpSpPr>
          <a:xfrm>
            <a:off x="3673709" y="4745284"/>
            <a:ext cx="1388864" cy="400010"/>
            <a:chOff x="810567" y="3406048"/>
            <a:chExt cx="2303899" cy="66355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2336C6F9-60BA-6D4B-89D2-EB1E6B8C81C9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0724005-FAEA-884E-B99F-3B49C9D5A33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288EFA-B687-7A4B-9BB8-00C8C84E3D3F}"/>
              </a:ext>
            </a:extLst>
          </p:cNvPr>
          <p:cNvGrpSpPr/>
          <p:nvPr/>
        </p:nvGrpSpPr>
        <p:grpSpPr>
          <a:xfrm>
            <a:off x="3673709" y="4195831"/>
            <a:ext cx="1388864" cy="400010"/>
            <a:chOff x="810567" y="3406048"/>
            <a:chExt cx="2303899" cy="663551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CC7DAF3-18D9-0C4E-A54B-8021D9D316D5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D467655-9DF7-2A43-9733-78F52B09CE89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0x11</a:t>
              </a:r>
              <a:endParaRPr kumimoji="1" lang="ko-Kore-KR" altLang="en-US" sz="120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549F05-B965-DD40-BAC4-B83BA9CF223A}"/>
              </a:ext>
            </a:extLst>
          </p:cNvPr>
          <p:cNvSpPr/>
          <p:nvPr/>
        </p:nvSpPr>
        <p:spPr>
          <a:xfrm>
            <a:off x="1772419" y="4075271"/>
            <a:ext cx="1234633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%rip</a:t>
            </a:r>
            <a:endParaRPr lang="en-US" altLang="ko-Kore-KR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65377C-3279-7341-80D4-93496FB58ACF}"/>
              </a:ext>
            </a:extLst>
          </p:cNvPr>
          <p:cNvSpPr/>
          <p:nvPr/>
        </p:nvSpPr>
        <p:spPr>
          <a:xfrm>
            <a:off x="6454782" y="3984525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0BC72C-4C72-B24F-AB5A-136B7D25E553}"/>
              </a:ext>
            </a:extLst>
          </p:cNvPr>
          <p:cNvSpPr/>
          <p:nvPr/>
        </p:nvSpPr>
        <p:spPr>
          <a:xfrm>
            <a:off x="6454782" y="4807148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6408C-5095-C54C-8551-72A3FF1714CD}"/>
              </a:ext>
            </a:extLst>
          </p:cNvPr>
          <p:cNvSpPr txBox="1"/>
          <p:nvPr/>
        </p:nvSpPr>
        <p:spPr>
          <a:xfrm>
            <a:off x="5908117" y="533416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0651E-DB7F-6942-8C5F-91BF08F63208}"/>
              </a:ext>
            </a:extLst>
          </p:cNvPr>
          <p:cNvSpPr txBox="1"/>
          <p:nvPr/>
        </p:nvSpPr>
        <p:spPr>
          <a:xfrm>
            <a:off x="5908117" y="5611167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31B349-BED9-AB4F-8FBA-B9946DDDBD76}"/>
              </a:ext>
            </a:extLst>
          </p:cNvPr>
          <p:cNvSpPr/>
          <p:nvPr/>
        </p:nvSpPr>
        <p:spPr>
          <a:xfrm>
            <a:off x="6504904" y="5472667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0x11</a:t>
            </a:r>
            <a:endParaRPr kumimoji="1" lang="ko-Kore-KR" altLang="en-US" sz="105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5214031-C0E6-F147-AFF8-4DC479482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482" y="1002510"/>
            <a:ext cx="4014854" cy="16028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620FF7A-CB4E-6446-AA59-E4FC84A7F35F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25527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8FA0B-FDA3-6240-BE0B-D4A34DC937B1}"/>
              </a:ext>
            </a:extLst>
          </p:cNvPr>
          <p:cNvGrpSpPr/>
          <p:nvPr/>
        </p:nvGrpSpPr>
        <p:grpSpPr>
          <a:xfrm>
            <a:off x="3673709" y="4745284"/>
            <a:ext cx="1388864" cy="400010"/>
            <a:chOff x="810567" y="3406048"/>
            <a:chExt cx="2303899" cy="66355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2336C6F9-60BA-6D4B-89D2-EB1E6B8C81C9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0724005-FAEA-884E-B99F-3B49C9D5A33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0x1239</a:t>
              </a:r>
              <a:endParaRPr kumimoji="1" lang="ko-Kore-KR" altLang="en-US" sz="120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8402A7-5F53-EE42-9AF6-52F9CC70B529}"/>
              </a:ext>
            </a:extLst>
          </p:cNvPr>
          <p:cNvSpPr/>
          <p:nvPr/>
        </p:nvSpPr>
        <p:spPr>
          <a:xfrm>
            <a:off x="6454782" y="3984525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EB21FE-CA91-F148-AF89-A6BC09FFA3D0}"/>
              </a:ext>
            </a:extLst>
          </p:cNvPr>
          <p:cNvSpPr/>
          <p:nvPr/>
        </p:nvSpPr>
        <p:spPr>
          <a:xfrm>
            <a:off x="6454780" y="4807148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07D9B6-2458-7D47-B2A5-04DB3D72FF89}"/>
              </a:ext>
            </a:extLst>
          </p:cNvPr>
          <p:cNvSpPr txBox="1"/>
          <p:nvPr/>
        </p:nvSpPr>
        <p:spPr>
          <a:xfrm>
            <a:off x="5908115" y="533416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549F05-B965-DD40-BAC4-B83BA9CF223A}"/>
              </a:ext>
            </a:extLst>
          </p:cNvPr>
          <p:cNvSpPr/>
          <p:nvPr/>
        </p:nvSpPr>
        <p:spPr>
          <a:xfrm>
            <a:off x="1772419" y="4075271"/>
            <a:ext cx="2431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(1) </a:t>
            </a:r>
            <a:r>
              <a:rPr lang="ko-KR" altLang="en-US" sz="1600"/>
              <a:t>감소된 값 </a:t>
            </a:r>
            <a:r>
              <a:rPr lang="en-US" altLang="ko-KR" sz="1600"/>
              <a:t>%</a:t>
            </a:r>
            <a:r>
              <a:rPr lang="en" altLang="ko-Kore-KR" sz="1600"/>
              <a:t>rsp</a:t>
            </a:r>
            <a:r>
              <a:rPr lang="ko-KR" altLang="en-US" sz="1600"/>
              <a:t>를 </a:t>
            </a:r>
            <a:r>
              <a:rPr lang="en-US" altLang="ko-KR" sz="1600"/>
              <a:t>push</a:t>
            </a:r>
            <a:endParaRPr lang="ko-KR" altLang="en-US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6740E-ADFC-A648-B2A2-26886760960D}"/>
              </a:ext>
            </a:extLst>
          </p:cNvPr>
          <p:cNvSpPr/>
          <p:nvPr/>
        </p:nvSpPr>
        <p:spPr>
          <a:xfrm>
            <a:off x="1543665" y="2123768"/>
            <a:ext cx="1229032" cy="393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BF142-88B6-DD49-8173-9AE4D6492613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312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8FA0B-FDA3-6240-BE0B-D4A34DC937B1}"/>
              </a:ext>
            </a:extLst>
          </p:cNvPr>
          <p:cNvGrpSpPr/>
          <p:nvPr/>
        </p:nvGrpSpPr>
        <p:grpSpPr>
          <a:xfrm>
            <a:off x="3673709" y="4745284"/>
            <a:ext cx="1388864" cy="400010"/>
            <a:chOff x="810567" y="3406048"/>
            <a:chExt cx="2303899" cy="66355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2336C6F9-60BA-6D4B-89D2-EB1E6B8C81C9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0724005-FAEA-884E-B99F-3B49C9D5A33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6740E-ADFC-A648-B2A2-26886760960D}"/>
              </a:ext>
            </a:extLst>
          </p:cNvPr>
          <p:cNvSpPr/>
          <p:nvPr/>
        </p:nvSpPr>
        <p:spPr>
          <a:xfrm>
            <a:off x="1543665" y="2123768"/>
            <a:ext cx="1229032" cy="393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FA7259-7229-1E4D-8F9E-955F02096DBD}"/>
              </a:ext>
            </a:extLst>
          </p:cNvPr>
          <p:cNvSpPr/>
          <p:nvPr/>
        </p:nvSpPr>
        <p:spPr>
          <a:xfrm>
            <a:off x="6454782" y="3984525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555E5B-8A4D-FC47-84EA-268833FC6F81}"/>
              </a:ext>
            </a:extLst>
          </p:cNvPr>
          <p:cNvSpPr/>
          <p:nvPr/>
        </p:nvSpPr>
        <p:spPr>
          <a:xfrm>
            <a:off x="6454782" y="4807148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02E96D-3EA0-904A-BD32-2C2B9566BE43}"/>
              </a:ext>
            </a:extLst>
          </p:cNvPr>
          <p:cNvSpPr txBox="1"/>
          <p:nvPr/>
        </p:nvSpPr>
        <p:spPr>
          <a:xfrm>
            <a:off x="5908117" y="533416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AA75D-E923-E247-9F06-3E1DF98476B1}"/>
              </a:ext>
            </a:extLst>
          </p:cNvPr>
          <p:cNvSpPr txBox="1"/>
          <p:nvPr/>
        </p:nvSpPr>
        <p:spPr>
          <a:xfrm>
            <a:off x="5908117" y="5611167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2608CA-8E4C-8C47-A850-9EFC4625B704}"/>
              </a:ext>
            </a:extLst>
          </p:cNvPr>
          <p:cNvSpPr/>
          <p:nvPr/>
        </p:nvSpPr>
        <p:spPr>
          <a:xfrm>
            <a:off x="6504904" y="5472667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rgbClr val="FFFF00"/>
                </a:solidFill>
              </a:rPr>
              <a:t>0x1231</a:t>
            </a:r>
            <a:endParaRPr kumimoji="1" lang="ko-Kore-KR" altLang="en-US" sz="1050">
              <a:solidFill>
                <a:srgbClr val="FFFF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60BC4F-7F3A-5C49-84DD-1885DCC1B38C}"/>
              </a:ext>
            </a:extLst>
          </p:cNvPr>
          <p:cNvSpPr/>
          <p:nvPr/>
        </p:nvSpPr>
        <p:spPr>
          <a:xfrm>
            <a:off x="1772419" y="4075271"/>
            <a:ext cx="2431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(1) </a:t>
            </a:r>
            <a:r>
              <a:rPr lang="ko-KR" altLang="en-US" sz="1600"/>
              <a:t>감소된 값 </a:t>
            </a:r>
            <a:r>
              <a:rPr lang="en-US" altLang="ko-KR" sz="1600"/>
              <a:t>%</a:t>
            </a:r>
            <a:r>
              <a:rPr lang="en" altLang="ko-Kore-KR" sz="1600"/>
              <a:t>rsp</a:t>
            </a:r>
            <a:r>
              <a:rPr lang="ko-KR" altLang="en-US" sz="1600"/>
              <a:t>를 </a:t>
            </a:r>
            <a:r>
              <a:rPr lang="en-US" altLang="ko-KR" sz="1600"/>
              <a:t>push</a:t>
            </a:r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CC11C3-AC56-4445-9FC9-C15BF6B6FE41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34444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8FA0B-FDA3-6240-BE0B-D4A34DC937B1}"/>
              </a:ext>
            </a:extLst>
          </p:cNvPr>
          <p:cNvGrpSpPr/>
          <p:nvPr/>
        </p:nvGrpSpPr>
        <p:grpSpPr>
          <a:xfrm>
            <a:off x="3673709" y="4745284"/>
            <a:ext cx="1388864" cy="400010"/>
            <a:chOff x="810567" y="3406048"/>
            <a:chExt cx="2303899" cy="66355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2336C6F9-60BA-6D4B-89D2-EB1E6B8C81C9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0724005-FAEA-884E-B99F-3B49C9D5A33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0x1239</a:t>
              </a:r>
              <a:endParaRPr kumimoji="1" lang="ko-Kore-KR" altLang="en-US" sz="120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8402A7-5F53-EE42-9AF6-52F9CC70B529}"/>
              </a:ext>
            </a:extLst>
          </p:cNvPr>
          <p:cNvSpPr/>
          <p:nvPr/>
        </p:nvSpPr>
        <p:spPr>
          <a:xfrm>
            <a:off x="6454782" y="3984525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EB21FE-CA91-F148-AF89-A6BC09FFA3D0}"/>
              </a:ext>
            </a:extLst>
          </p:cNvPr>
          <p:cNvSpPr/>
          <p:nvPr/>
        </p:nvSpPr>
        <p:spPr>
          <a:xfrm>
            <a:off x="6454780" y="4807148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07D9B6-2458-7D47-B2A5-04DB3D72FF89}"/>
              </a:ext>
            </a:extLst>
          </p:cNvPr>
          <p:cNvSpPr txBox="1"/>
          <p:nvPr/>
        </p:nvSpPr>
        <p:spPr>
          <a:xfrm>
            <a:off x="5908115" y="533416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6740E-ADFC-A648-B2A2-26886760960D}"/>
              </a:ext>
            </a:extLst>
          </p:cNvPr>
          <p:cNvSpPr/>
          <p:nvPr/>
        </p:nvSpPr>
        <p:spPr>
          <a:xfrm>
            <a:off x="1543665" y="2123768"/>
            <a:ext cx="1229032" cy="393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D5401E-0DB1-C74A-893B-D82E1A23AEF4}"/>
              </a:ext>
            </a:extLst>
          </p:cNvPr>
          <p:cNvSpPr/>
          <p:nvPr/>
        </p:nvSpPr>
        <p:spPr>
          <a:xfrm>
            <a:off x="1772419" y="4075271"/>
            <a:ext cx="2226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(2) </a:t>
            </a:r>
            <a:r>
              <a:rPr lang="ko-KR" altLang="en-US" sz="1600"/>
              <a:t>원래 값 </a:t>
            </a:r>
            <a:r>
              <a:rPr lang="en-US" altLang="ko-KR" sz="1600"/>
              <a:t>%</a:t>
            </a:r>
            <a:r>
              <a:rPr lang="en" altLang="ko-Kore-KR" sz="1600"/>
              <a:t>rsp</a:t>
            </a:r>
            <a:r>
              <a:rPr lang="ko-KR" altLang="en-US" sz="1600"/>
              <a:t>를 </a:t>
            </a:r>
            <a:r>
              <a:rPr lang="en-US" altLang="ko-KR" sz="1600"/>
              <a:t>push</a:t>
            </a:r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895E5-CE9F-5C47-9216-1C508E65521F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59331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8FA0B-FDA3-6240-BE0B-D4A34DC937B1}"/>
              </a:ext>
            </a:extLst>
          </p:cNvPr>
          <p:cNvGrpSpPr/>
          <p:nvPr/>
        </p:nvGrpSpPr>
        <p:grpSpPr>
          <a:xfrm>
            <a:off x="3673709" y="4745284"/>
            <a:ext cx="1388864" cy="400010"/>
            <a:chOff x="810567" y="3406048"/>
            <a:chExt cx="2303899" cy="66355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2336C6F9-60BA-6D4B-89D2-EB1E6B8C81C9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0724005-FAEA-884E-B99F-3B49C9D5A33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6740E-ADFC-A648-B2A2-26886760960D}"/>
              </a:ext>
            </a:extLst>
          </p:cNvPr>
          <p:cNvSpPr/>
          <p:nvPr/>
        </p:nvSpPr>
        <p:spPr>
          <a:xfrm>
            <a:off x="1543665" y="2123768"/>
            <a:ext cx="1229032" cy="393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FA7259-7229-1E4D-8F9E-955F02096DBD}"/>
              </a:ext>
            </a:extLst>
          </p:cNvPr>
          <p:cNvSpPr/>
          <p:nvPr/>
        </p:nvSpPr>
        <p:spPr>
          <a:xfrm>
            <a:off x="6454782" y="3984525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555E5B-8A4D-FC47-84EA-268833FC6F81}"/>
              </a:ext>
            </a:extLst>
          </p:cNvPr>
          <p:cNvSpPr/>
          <p:nvPr/>
        </p:nvSpPr>
        <p:spPr>
          <a:xfrm>
            <a:off x="6454782" y="4807148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02E96D-3EA0-904A-BD32-2C2B9566BE43}"/>
              </a:ext>
            </a:extLst>
          </p:cNvPr>
          <p:cNvSpPr txBox="1"/>
          <p:nvPr/>
        </p:nvSpPr>
        <p:spPr>
          <a:xfrm>
            <a:off x="5908117" y="533416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AA75D-E923-E247-9F06-3E1DF98476B1}"/>
              </a:ext>
            </a:extLst>
          </p:cNvPr>
          <p:cNvSpPr txBox="1"/>
          <p:nvPr/>
        </p:nvSpPr>
        <p:spPr>
          <a:xfrm>
            <a:off x="5908117" y="5611167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2608CA-8E4C-8C47-A850-9EFC4625B704}"/>
              </a:ext>
            </a:extLst>
          </p:cNvPr>
          <p:cNvSpPr/>
          <p:nvPr/>
        </p:nvSpPr>
        <p:spPr>
          <a:xfrm>
            <a:off x="6504904" y="5472667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rgbClr val="FFFF00"/>
                </a:solidFill>
              </a:rPr>
              <a:t>0x123</a:t>
            </a:r>
            <a:r>
              <a:rPr kumimoji="1" lang="en-US" altLang="ko-KR" sz="1050">
                <a:solidFill>
                  <a:srgbClr val="FFFF00"/>
                </a:solidFill>
              </a:rPr>
              <a:t>9</a:t>
            </a:r>
            <a:endParaRPr kumimoji="1" lang="ko-Kore-KR" altLang="en-US" sz="1050">
              <a:solidFill>
                <a:srgbClr val="FFFF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5D9AF5-0C31-BD48-9FB1-B2A2EBF68C4A}"/>
              </a:ext>
            </a:extLst>
          </p:cNvPr>
          <p:cNvSpPr/>
          <p:nvPr/>
        </p:nvSpPr>
        <p:spPr>
          <a:xfrm>
            <a:off x="1772419" y="4075271"/>
            <a:ext cx="2226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(2) </a:t>
            </a:r>
            <a:r>
              <a:rPr lang="ko-KR" altLang="en-US" sz="1600"/>
              <a:t>원래 값 </a:t>
            </a:r>
            <a:r>
              <a:rPr lang="en-US" altLang="ko-KR" sz="1600"/>
              <a:t>%</a:t>
            </a:r>
            <a:r>
              <a:rPr lang="en" altLang="ko-Kore-KR" sz="1600"/>
              <a:t>rsp</a:t>
            </a:r>
            <a:r>
              <a:rPr lang="ko-KR" altLang="en-US" sz="1600"/>
              <a:t>를 </a:t>
            </a:r>
            <a:r>
              <a:rPr lang="en-US" altLang="ko-KR" sz="1600"/>
              <a:t>push</a:t>
            </a:r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9AB43-BA41-C74A-8F94-1797DD77AF57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06644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8FA0B-FDA3-6240-BE0B-D4A34DC937B1}"/>
              </a:ext>
            </a:extLst>
          </p:cNvPr>
          <p:cNvGrpSpPr/>
          <p:nvPr/>
        </p:nvGrpSpPr>
        <p:grpSpPr>
          <a:xfrm>
            <a:off x="3673709" y="4745284"/>
            <a:ext cx="1388864" cy="400010"/>
            <a:chOff x="810567" y="3406048"/>
            <a:chExt cx="2303899" cy="66355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2336C6F9-60BA-6D4B-89D2-EB1E6B8C81C9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0724005-FAEA-884E-B99F-3B49C9D5A33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6740E-ADFC-A648-B2A2-26886760960D}"/>
              </a:ext>
            </a:extLst>
          </p:cNvPr>
          <p:cNvSpPr/>
          <p:nvPr/>
        </p:nvSpPr>
        <p:spPr>
          <a:xfrm>
            <a:off x="1543665" y="2586084"/>
            <a:ext cx="1229032" cy="393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FA7259-7229-1E4D-8F9E-955F02096DBD}"/>
              </a:ext>
            </a:extLst>
          </p:cNvPr>
          <p:cNvSpPr/>
          <p:nvPr/>
        </p:nvSpPr>
        <p:spPr>
          <a:xfrm>
            <a:off x="6454782" y="3984525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555E5B-8A4D-FC47-84EA-268833FC6F81}"/>
              </a:ext>
            </a:extLst>
          </p:cNvPr>
          <p:cNvSpPr/>
          <p:nvPr/>
        </p:nvSpPr>
        <p:spPr>
          <a:xfrm>
            <a:off x="6454782" y="4807148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02E96D-3EA0-904A-BD32-2C2B9566BE43}"/>
              </a:ext>
            </a:extLst>
          </p:cNvPr>
          <p:cNvSpPr txBox="1"/>
          <p:nvPr/>
        </p:nvSpPr>
        <p:spPr>
          <a:xfrm>
            <a:off x="5908117" y="533416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AA75D-E923-E247-9F06-3E1DF98476B1}"/>
              </a:ext>
            </a:extLst>
          </p:cNvPr>
          <p:cNvSpPr txBox="1"/>
          <p:nvPr/>
        </p:nvSpPr>
        <p:spPr>
          <a:xfrm>
            <a:off x="5908117" y="5611167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2608CA-8E4C-8C47-A850-9EFC4625B704}"/>
              </a:ext>
            </a:extLst>
          </p:cNvPr>
          <p:cNvSpPr/>
          <p:nvPr/>
        </p:nvSpPr>
        <p:spPr>
          <a:xfrm>
            <a:off x="6504904" y="5472667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rgbClr val="FFFF00"/>
                </a:solidFill>
              </a:rPr>
              <a:t>0xabcd</a:t>
            </a:r>
            <a:endParaRPr kumimoji="1" lang="ko-Kore-KR" altLang="en-US" sz="1050">
              <a:solidFill>
                <a:srgbClr val="FFFF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FA46B5-5142-064E-8F5C-5043076F0E86}"/>
              </a:ext>
            </a:extLst>
          </p:cNvPr>
          <p:cNvSpPr/>
          <p:nvPr/>
        </p:nvSpPr>
        <p:spPr>
          <a:xfrm>
            <a:off x="1772419" y="4075271"/>
            <a:ext cx="2862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(1) </a:t>
            </a:r>
            <a:r>
              <a:rPr lang="ko-KR" altLang="en-US" sz="1600"/>
              <a:t>증분된 값을 </a:t>
            </a:r>
            <a:r>
              <a:rPr lang="en-US" altLang="ko-KR" sz="1600"/>
              <a:t>stack pointer</a:t>
            </a:r>
            <a:r>
              <a:rPr lang="ko-KR" altLang="en-US" sz="1600"/>
              <a:t>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C3FEB-78C5-0644-9C66-DD4BB2F227E3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5375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12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4" y="2044621"/>
            <a:ext cx="9556716" cy="20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/>
              <a:t>◼︎ </a:t>
            </a:r>
            <a:r>
              <a:rPr kumimoji="1" lang="en-US" altLang="ko-KR" sz="2400" b="1"/>
              <a:t>4.1</a:t>
            </a:r>
            <a:r>
              <a:rPr kumimoji="1" lang="en-US" altLang="ko-KR" sz="2400"/>
              <a:t> The Y86-64 Instruction Set Architecture</a:t>
            </a:r>
            <a:endParaRPr kumimoji="1" lang="en-US" altLang="ko-KR" sz="2400" b="1"/>
          </a:p>
          <a:p>
            <a:pPr>
              <a:lnSpc>
                <a:spcPct val="150000"/>
              </a:lnSpc>
            </a:pPr>
            <a:r>
              <a:rPr kumimoji="1" lang="ko-KR" altLang="en-US" sz="2400" b="1"/>
              <a:t>     </a:t>
            </a:r>
            <a:r>
              <a:rPr kumimoji="1" lang="en-US" altLang="ko-Kore-KR" sz="2000"/>
              <a:t>• 4.1.4 </a:t>
            </a:r>
            <a:r>
              <a:rPr kumimoji="1" lang="en-US" altLang="ko-KR" sz="2000"/>
              <a:t>Y86-64 Exceptions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/>
              <a:t>      </a:t>
            </a:r>
            <a:r>
              <a:rPr kumimoji="1" lang="en-US" altLang="ko-Kore-KR" sz="2000"/>
              <a:t>• 4.1.5 </a:t>
            </a:r>
            <a:r>
              <a:rPr kumimoji="1" lang="en-US" altLang="ko-KR" sz="2000"/>
              <a:t>Y86-64 Programs</a:t>
            </a:r>
            <a:endParaRPr kumimoji="1" lang="en-US" altLang="ko-Kore-KR" sz="2000"/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4.1.6 </a:t>
            </a:r>
            <a:r>
              <a:rPr kumimoji="1" lang="en-US" altLang="ko-KR" sz="2000"/>
              <a:t>Some Y86-64 Instruction Details</a:t>
            </a:r>
            <a:endParaRPr kumimoji="1" lang="en-US" altLang="ko-Kore-KR" sz="200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8FA0B-FDA3-6240-BE0B-D4A34DC937B1}"/>
              </a:ext>
            </a:extLst>
          </p:cNvPr>
          <p:cNvGrpSpPr/>
          <p:nvPr/>
        </p:nvGrpSpPr>
        <p:grpSpPr>
          <a:xfrm>
            <a:off x="3673709" y="4745284"/>
            <a:ext cx="1388864" cy="400010"/>
            <a:chOff x="810567" y="3406048"/>
            <a:chExt cx="2303899" cy="66355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2336C6F9-60BA-6D4B-89D2-EB1E6B8C81C9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0724005-FAEA-884E-B99F-3B49C9D5A33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0x1239</a:t>
              </a:r>
              <a:endParaRPr kumimoji="1" lang="ko-Kore-KR" altLang="en-US" sz="120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3A2828-CF2F-594A-8E90-7BA945CDBE84}"/>
              </a:ext>
            </a:extLst>
          </p:cNvPr>
          <p:cNvSpPr/>
          <p:nvPr/>
        </p:nvSpPr>
        <p:spPr>
          <a:xfrm>
            <a:off x="6454782" y="3984525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95A9D6-AF1A-2648-98E9-8319B6A23FE3}"/>
              </a:ext>
            </a:extLst>
          </p:cNvPr>
          <p:cNvSpPr/>
          <p:nvPr/>
        </p:nvSpPr>
        <p:spPr>
          <a:xfrm>
            <a:off x="6454780" y="4807148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933691-D01D-C040-8859-A5EEF1637313}"/>
              </a:ext>
            </a:extLst>
          </p:cNvPr>
          <p:cNvSpPr txBox="1"/>
          <p:nvPr/>
        </p:nvSpPr>
        <p:spPr>
          <a:xfrm>
            <a:off x="5908115" y="533416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A7468-8719-CC4A-AF15-B8CE792CC750}"/>
              </a:ext>
            </a:extLst>
          </p:cNvPr>
          <p:cNvSpPr/>
          <p:nvPr/>
        </p:nvSpPr>
        <p:spPr>
          <a:xfrm>
            <a:off x="1543665" y="2586084"/>
            <a:ext cx="1229032" cy="393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9E1F11-4E58-E74E-9620-ED5C5791E949}"/>
              </a:ext>
            </a:extLst>
          </p:cNvPr>
          <p:cNvSpPr/>
          <p:nvPr/>
        </p:nvSpPr>
        <p:spPr>
          <a:xfrm>
            <a:off x="1772419" y="4075271"/>
            <a:ext cx="2862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(1) </a:t>
            </a:r>
            <a:r>
              <a:rPr lang="ko-KR" altLang="en-US" sz="1600"/>
              <a:t>증분된 값을 </a:t>
            </a:r>
            <a:r>
              <a:rPr lang="en-US" altLang="ko-KR" sz="1600"/>
              <a:t>stack pointer</a:t>
            </a:r>
            <a:r>
              <a:rPr lang="ko-KR" altLang="en-US" sz="1600"/>
              <a:t>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7206C1-551A-6741-9B8A-E27A28F5023C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55063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8FA0B-FDA3-6240-BE0B-D4A34DC937B1}"/>
              </a:ext>
            </a:extLst>
          </p:cNvPr>
          <p:cNvGrpSpPr/>
          <p:nvPr/>
        </p:nvGrpSpPr>
        <p:grpSpPr>
          <a:xfrm>
            <a:off x="3673709" y="4745284"/>
            <a:ext cx="1388864" cy="400010"/>
            <a:chOff x="810567" y="3406048"/>
            <a:chExt cx="2303899" cy="66355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2336C6F9-60BA-6D4B-89D2-EB1E6B8C81C9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0724005-FAEA-884E-B99F-3B49C9D5A33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6740E-ADFC-A648-B2A2-26886760960D}"/>
              </a:ext>
            </a:extLst>
          </p:cNvPr>
          <p:cNvSpPr/>
          <p:nvPr/>
        </p:nvSpPr>
        <p:spPr>
          <a:xfrm>
            <a:off x="1543665" y="2586084"/>
            <a:ext cx="1229032" cy="393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FA7259-7229-1E4D-8F9E-955F02096DBD}"/>
              </a:ext>
            </a:extLst>
          </p:cNvPr>
          <p:cNvSpPr/>
          <p:nvPr/>
        </p:nvSpPr>
        <p:spPr>
          <a:xfrm>
            <a:off x="6454782" y="3984525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555E5B-8A4D-FC47-84EA-268833FC6F81}"/>
              </a:ext>
            </a:extLst>
          </p:cNvPr>
          <p:cNvSpPr/>
          <p:nvPr/>
        </p:nvSpPr>
        <p:spPr>
          <a:xfrm>
            <a:off x="6454782" y="4807148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02E96D-3EA0-904A-BD32-2C2B9566BE43}"/>
              </a:ext>
            </a:extLst>
          </p:cNvPr>
          <p:cNvSpPr txBox="1"/>
          <p:nvPr/>
        </p:nvSpPr>
        <p:spPr>
          <a:xfrm>
            <a:off x="5908117" y="533416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AA75D-E923-E247-9F06-3E1DF98476B1}"/>
              </a:ext>
            </a:extLst>
          </p:cNvPr>
          <p:cNvSpPr txBox="1"/>
          <p:nvPr/>
        </p:nvSpPr>
        <p:spPr>
          <a:xfrm>
            <a:off x="5908117" y="5611167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2608CA-8E4C-8C47-A850-9EFC4625B704}"/>
              </a:ext>
            </a:extLst>
          </p:cNvPr>
          <p:cNvSpPr/>
          <p:nvPr/>
        </p:nvSpPr>
        <p:spPr>
          <a:xfrm>
            <a:off x="6504904" y="5472667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rgbClr val="FFFF00"/>
                </a:solidFill>
              </a:rPr>
              <a:t>0xabcd</a:t>
            </a:r>
            <a:endParaRPr kumimoji="1" lang="ko-Kore-KR" altLang="en-US" sz="1050">
              <a:solidFill>
                <a:srgbClr val="FFFF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E4A004-5146-6347-BBF4-16DC8FC3AEDF}"/>
              </a:ext>
            </a:extLst>
          </p:cNvPr>
          <p:cNvSpPr/>
          <p:nvPr/>
        </p:nvSpPr>
        <p:spPr>
          <a:xfrm>
            <a:off x="1772419" y="4075271"/>
            <a:ext cx="3729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(2) </a:t>
            </a:r>
            <a:r>
              <a:rPr lang="ko-KR" altLang="en-US" sz="1600"/>
              <a:t>메모리에서 읽은 값을 </a:t>
            </a:r>
            <a:r>
              <a:rPr lang="en-US" altLang="ko-KR" sz="1600"/>
              <a:t>stack pointer</a:t>
            </a:r>
            <a:r>
              <a:rPr lang="ko-KR" altLang="en-US" sz="1600"/>
              <a:t>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A9B10-6037-BC4F-B5A5-1AB38362CE49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041014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8FA0B-FDA3-6240-BE0B-D4A34DC937B1}"/>
              </a:ext>
            </a:extLst>
          </p:cNvPr>
          <p:cNvGrpSpPr/>
          <p:nvPr/>
        </p:nvGrpSpPr>
        <p:grpSpPr>
          <a:xfrm>
            <a:off x="3673709" y="4745284"/>
            <a:ext cx="1388864" cy="400010"/>
            <a:chOff x="810567" y="3406048"/>
            <a:chExt cx="2303899" cy="663551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2336C6F9-60BA-6D4B-89D2-EB1E6B8C81C9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0724005-FAEA-884E-B99F-3B49C9D5A33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0xabcd</a:t>
              </a:r>
              <a:endParaRPr kumimoji="1" lang="ko-Kore-KR" altLang="en-US" sz="120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3A2828-CF2F-594A-8E90-7BA945CDBE84}"/>
              </a:ext>
            </a:extLst>
          </p:cNvPr>
          <p:cNvSpPr/>
          <p:nvPr/>
        </p:nvSpPr>
        <p:spPr>
          <a:xfrm>
            <a:off x="6454782" y="3984525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95A9D6-AF1A-2648-98E9-8319B6A23FE3}"/>
              </a:ext>
            </a:extLst>
          </p:cNvPr>
          <p:cNvSpPr/>
          <p:nvPr/>
        </p:nvSpPr>
        <p:spPr>
          <a:xfrm>
            <a:off x="6454780" y="4807148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933691-D01D-C040-8859-A5EEF1637313}"/>
              </a:ext>
            </a:extLst>
          </p:cNvPr>
          <p:cNvSpPr txBox="1"/>
          <p:nvPr/>
        </p:nvSpPr>
        <p:spPr>
          <a:xfrm>
            <a:off x="5908115" y="533416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A7468-8719-CC4A-AF15-B8CE792CC750}"/>
              </a:ext>
            </a:extLst>
          </p:cNvPr>
          <p:cNvSpPr/>
          <p:nvPr/>
        </p:nvSpPr>
        <p:spPr>
          <a:xfrm>
            <a:off x="1543665" y="2586084"/>
            <a:ext cx="1229032" cy="393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69498B-8C9F-7647-9C3A-EE2C220C473F}"/>
              </a:ext>
            </a:extLst>
          </p:cNvPr>
          <p:cNvSpPr/>
          <p:nvPr/>
        </p:nvSpPr>
        <p:spPr>
          <a:xfrm>
            <a:off x="1772419" y="4075271"/>
            <a:ext cx="3729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(2) </a:t>
            </a:r>
            <a:r>
              <a:rPr lang="ko-KR" altLang="en-US" sz="1600"/>
              <a:t>메모리에서 읽은 값을 </a:t>
            </a:r>
            <a:r>
              <a:rPr lang="en-US" altLang="ko-KR" sz="1600"/>
              <a:t>stack pointer</a:t>
            </a:r>
            <a:r>
              <a:rPr lang="ko-KR" altLang="en-US" sz="1600"/>
              <a:t>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773E8A-F910-3144-ACFA-BF027574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64" y="943526"/>
            <a:ext cx="6135125" cy="23510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760C45-2E3A-4A49-A33F-85FB7C06BAAA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47734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Some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 </a:t>
            </a:r>
            <a:r>
              <a:rPr kumimoji="1" lang="en-US" altLang="ko-KR"/>
              <a:t>Instruction</a:t>
            </a:r>
            <a:r>
              <a:rPr kumimoji="1" lang="ko-KR" altLang="en-US"/>
              <a:t> </a:t>
            </a:r>
            <a:r>
              <a:rPr kumimoji="1" lang="en-US" altLang="ko-KR"/>
              <a:t>Details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주의가 필요한 </a:t>
            </a:r>
            <a:r>
              <a:rPr lang="en" altLang="ko-Kore-KR"/>
              <a:t>unusual instruction </a:t>
            </a:r>
            <a:r>
              <a:rPr lang="ko-KR" altLang="en-US"/>
              <a:t>조합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pushq</a:t>
            </a:r>
            <a:r>
              <a:rPr lang="ko-KR" altLang="en-US"/>
              <a:t> </a:t>
            </a:r>
            <a:r>
              <a:rPr lang="en-US" altLang="ko-KR"/>
              <a:t>%rsp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popq</a:t>
            </a:r>
            <a:r>
              <a:rPr lang="ko-KR" altLang="en-US"/>
              <a:t> </a:t>
            </a:r>
            <a:r>
              <a:rPr lang="en-US" altLang="ko-KR"/>
              <a:t>%rsp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2F107-709D-E74B-BEA5-BDD45692A2A4}"/>
              </a:ext>
            </a:extLst>
          </p:cNvPr>
          <p:cNvSpPr txBox="1"/>
          <p:nvPr/>
        </p:nvSpPr>
        <p:spPr>
          <a:xfrm>
            <a:off x="2228877" y="6306918"/>
            <a:ext cx="788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>
                <a:solidFill>
                  <a:srgbClr val="FF0000"/>
                </a:solidFill>
              </a:rPr>
              <a:t>앞에서 공부한 </a:t>
            </a:r>
            <a:r>
              <a:rPr kumimoji="1" lang="en-US" altLang="ko-Kore-KR">
                <a:solidFill>
                  <a:srgbClr val="FF0000"/>
                </a:solidFill>
              </a:rPr>
              <a:t>x86-64</a:t>
            </a:r>
            <a:r>
              <a:rPr kumimoji="1" lang="ko-Kore-KR" altLang="en-US">
                <a:solidFill>
                  <a:srgbClr val="FF0000"/>
                </a:solidFill>
              </a:rPr>
              <a:t>와 동일한 작동을 하도록 구현 </a:t>
            </a:r>
            <a:r>
              <a:rPr kumimoji="1" lang="en-US" altLang="ko-Kore-KR">
                <a:solidFill>
                  <a:srgbClr val="FF0000"/>
                </a:solidFill>
              </a:rPr>
              <a:t>(</a:t>
            </a:r>
            <a:r>
              <a:rPr kumimoji="1" lang="en-US" altLang="ko-KR">
                <a:solidFill>
                  <a:srgbClr val="FF0000"/>
                </a:solidFill>
              </a:rPr>
              <a:t>pushq =&gt; (2) , popq =&gt; (2) )</a:t>
            </a:r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1E718-6AC4-3041-941D-47695BA5DFF0}"/>
              </a:ext>
            </a:extLst>
          </p:cNvPr>
          <p:cNvSpPr txBox="1"/>
          <p:nvPr/>
        </p:nvSpPr>
        <p:spPr>
          <a:xfrm>
            <a:off x="4036862" y="89417"/>
            <a:ext cx="48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4.1.6 Some Y86-64 Instruction Details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767493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4D1AA-19B0-4D4F-B916-D58FBE4B0B41}"/>
              </a:ext>
            </a:extLst>
          </p:cNvPr>
          <p:cNvSpPr txBox="1"/>
          <p:nvPr/>
        </p:nvSpPr>
        <p:spPr>
          <a:xfrm>
            <a:off x="5714293" y="89417"/>
            <a:ext cx="76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QnA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>
                <a:solidFill>
                  <a:srgbClr val="FF0000"/>
                </a:solidFill>
              </a:rPr>
              <a:t>►</a:t>
            </a:r>
            <a:r>
              <a:rPr kumimoji="1" lang="ko-KR" altLang="en-US" sz="1600"/>
              <a:t> </a:t>
            </a:r>
            <a:r>
              <a:rPr kumimoji="1" lang="en-US" altLang="ko-KR" sz="1600"/>
              <a:t>CISC vs RISC</a:t>
            </a:r>
          </a:p>
          <a:p>
            <a:pPr>
              <a:lnSpc>
                <a:spcPct val="150000"/>
              </a:lnSpc>
            </a:pPr>
            <a:r>
              <a:rPr lang="en" altLang="ko-Kore-KR" sz="1600"/>
              <a:t>   ￮ CISC (Complex Instruction Set Computer)</a:t>
            </a:r>
          </a:p>
          <a:p>
            <a:pPr>
              <a:lnSpc>
                <a:spcPct val="150000"/>
              </a:lnSpc>
            </a:pPr>
            <a:r>
              <a:rPr lang="en" altLang="ko-KR" sz="1600"/>
              <a:t>      - ISA</a:t>
            </a:r>
            <a:r>
              <a:rPr lang="ko-KR" altLang="en-US" sz="1600"/>
              <a:t> 체계와</a:t>
            </a:r>
            <a:r>
              <a:rPr lang="en-US" altLang="ko-KR" sz="1600"/>
              <a:t> CPU </a:t>
            </a:r>
            <a:r>
              <a:rPr lang="ko-KR" altLang="en-US" sz="1600"/>
              <a:t>내부 회로 형태가 복잡한 컴퓨터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      </a:t>
            </a:r>
            <a:r>
              <a:rPr lang="en-US" altLang="ko-KR" sz="1600"/>
              <a:t>- </a:t>
            </a:r>
            <a:r>
              <a:rPr lang="ko-KR" altLang="en-US" sz="1600"/>
              <a:t>디자인 철학</a:t>
            </a:r>
            <a:r>
              <a:rPr lang="en-US" altLang="ko-KR" sz="1600"/>
              <a:t>: </a:t>
            </a:r>
            <a:r>
              <a:rPr lang="ko-KR" altLang="en-US" sz="1600"/>
              <a:t> 전형적인 프로그래밍 작업들을 위한 명령어들을 전부 마련하는 것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      </a:t>
            </a:r>
            <a:r>
              <a:rPr lang="en-US" altLang="ko-KR" sz="1600"/>
              <a:t>- </a:t>
            </a:r>
            <a:r>
              <a:rPr lang="ko-KR" altLang="en-US" sz="1600"/>
              <a:t>메모리 참조는 느린 작업이기에 한 번 명령어를 가져올 때 최대한 많은 일을 수행할 수 있게 함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           ▪︎</a:t>
            </a:r>
            <a:r>
              <a:rPr lang="en-US" altLang="ko-KR" sz="1600"/>
              <a:t> Stack-oriented : </a:t>
            </a:r>
            <a:r>
              <a:rPr lang="ko-KR" altLang="en-US" sz="1600"/>
              <a:t>매개 변수로 인자 전달하거나</a:t>
            </a:r>
            <a:r>
              <a:rPr lang="en-US" altLang="ko-KR" sz="1600"/>
              <a:t>  return</a:t>
            </a:r>
            <a:r>
              <a:rPr lang="ko-KR" altLang="en-US" sz="1600"/>
              <a:t> </a:t>
            </a:r>
            <a:r>
              <a:rPr lang="en-US" altLang="ko-KR" sz="1600"/>
              <a:t>address</a:t>
            </a:r>
            <a:r>
              <a:rPr lang="ko-KR" altLang="en-US" sz="1600"/>
              <a:t>의 </a:t>
            </a:r>
            <a:r>
              <a:rPr lang="en-US" altLang="ko-KR" sz="1600"/>
              <a:t>PC</a:t>
            </a:r>
            <a:r>
              <a:rPr lang="ko-KR" altLang="en-US" sz="1600"/>
              <a:t>값을 백업할때 </a:t>
            </a:r>
            <a:r>
              <a:rPr lang="en-US" altLang="ko-KR" sz="1600"/>
              <a:t>stack</a:t>
            </a:r>
            <a:r>
              <a:rPr lang="ko-KR" altLang="en-US" sz="1600"/>
              <a:t> 사용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           ▪︎ </a:t>
            </a:r>
            <a:r>
              <a:rPr lang="ko-KR" altLang="en-US" sz="1600"/>
              <a:t>복잡하고 다양한 명령어 체계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               - CISC</a:t>
            </a:r>
            <a:r>
              <a:rPr lang="ko-KR" altLang="en-US" sz="1600"/>
              <a:t>의 산술 연산 명령어는 메모리 접근이 가능</a:t>
            </a:r>
            <a:r>
              <a:rPr lang="en-US" altLang="ko-KR" sz="1100"/>
              <a:t>(3 </a:t>
            </a:r>
            <a:r>
              <a:rPr lang="ko-KR" altLang="en-US" sz="1100"/>
              <a:t>단계 과정을 단 하나의 명령어로 처리</a:t>
            </a:r>
            <a:r>
              <a:rPr lang="en-US" altLang="ko-KR" sz="1100"/>
              <a:t>-&gt;CPU </a:t>
            </a:r>
            <a:r>
              <a:rPr lang="ko-KR" altLang="en-US" sz="1100"/>
              <a:t>내부 회로 복잡의 원인</a:t>
            </a:r>
            <a:r>
              <a:rPr lang="en-US" altLang="ko-KR" sz="11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     ▪︎ Condition code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         - </a:t>
            </a:r>
            <a:r>
              <a:rPr lang="ko-KR" altLang="en-US" sz="1600"/>
              <a:t>산술 혹은 논리 연산 명령어의 연산 결과값에 의해 컨디션 코드 레지스터들의 값이 세팅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kumimoji="1" lang="en-US" altLang="ko-KR" sz="16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5378708" y="89417"/>
            <a:ext cx="143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reference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61222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633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>
                <a:solidFill>
                  <a:srgbClr val="FF0000"/>
                </a:solidFill>
              </a:rPr>
              <a:t>►</a:t>
            </a:r>
            <a:r>
              <a:rPr kumimoji="1" lang="ko-KR" altLang="en-US" sz="1600"/>
              <a:t> </a:t>
            </a:r>
            <a:r>
              <a:rPr kumimoji="1" lang="en-US" altLang="ko-KR" sz="1600"/>
              <a:t>CISC vs RISC</a:t>
            </a:r>
          </a:p>
          <a:p>
            <a:pPr>
              <a:lnSpc>
                <a:spcPct val="150000"/>
              </a:lnSpc>
            </a:pPr>
            <a:r>
              <a:rPr lang="en" altLang="ko-Kore-KR" sz="1600"/>
              <a:t>   ￮ RISC (Reduced Instruction Set Computer)</a:t>
            </a:r>
          </a:p>
          <a:p>
            <a:pPr>
              <a:lnSpc>
                <a:spcPct val="150000"/>
              </a:lnSpc>
            </a:pPr>
            <a:r>
              <a:rPr lang="en" altLang="ko-KR" sz="1600"/>
              <a:t>      - ISA</a:t>
            </a:r>
            <a:r>
              <a:rPr lang="ko-KR" altLang="en-US" sz="1600"/>
              <a:t> 체계와</a:t>
            </a:r>
            <a:r>
              <a:rPr lang="en-US" altLang="ko-KR" sz="1600"/>
              <a:t> CPU </a:t>
            </a:r>
            <a:r>
              <a:rPr lang="ko-KR" altLang="en-US" sz="1600"/>
              <a:t>내부 회로 형태가 단순한 컴퓨터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      </a:t>
            </a:r>
            <a:r>
              <a:rPr lang="en-US" altLang="ko-KR" sz="1600"/>
              <a:t>-  </a:t>
            </a:r>
            <a:r>
              <a:rPr lang="ko-KR" altLang="en-US" sz="1600"/>
              <a:t>디자인 철학</a:t>
            </a:r>
            <a:r>
              <a:rPr lang="en-US" altLang="ko-KR" sz="1600"/>
              <a:t>: </a:t>
            </a:r>
            <a:r>
              <a:rPr lang="ko-KR" altLang="en-US" sz="1600"/>
              <a:t>하드웨어 기술이 발달함에 따라 속도나 성능 문제가 해결되었으니 최대한 </a:t>
            </a:r>
            <a:r>
              <a:rPr lang="en-US" altLang="ko-KR" sz="1600"/>
              <a:t>CPU</a:t>
            </a:r>
            <a:r>
              <a:rPr lang="ko-KR" altLang="en-US" sz="1600"/>
              <a:t>를 작고 단순하게 만들자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         (ex.</a:t>
            </a:r>
            <a:r>
              <a:rPr lang="ko-KR" altLang="en-US" sz="1600"/>
              <a:t> </a:t>
            </a:r>
            <a:r>
              <a:rPr lang="en-US" altLang="ko-KR" sz="1600"/>
              <a:t>cache</a:t>
            </a:r>
            <a:r>
              <a:rPr lang="ko-KR" altLang="en-US" sz="1600"/>
              <a:t>로 인한 명령어 단순화</a:t>
            </a:r>
            <a:r>
              <a:rPr lang="en-US" altLang="ko-KR" sz="16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- </a:t>
            </a:r>
            <a:r>
              <a:rPr lang="ko-KR" altLang="en-US" sz="1600"/>
              <a:t>단순한 작업을 수행하는 명령어들만 최소한으로 남기고 모든 명령어들의 길이를 같게 하여 </a:t>
            </a:r>
            <a:r>
              <a:rPr lang="en-US" altLang="ko-KR" sz="1600"/>
              <a:t>CPU</a:t>
            </a:r>
            <a:r>
              <a:rPr lang="ko-KR" altLang="en-US" sz="1600"/>
              <a:t>를 작게 만드는 것︎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         </a:t>
            </a:r>
            <a:r>
              <a:rPr lang="ko-KR" altLang="en-US" sz="1600"/>
              <a:t>▪︎ </a:t>
            </a:r>
            <a:r>
              <a:rPr lang="en-US" altLang="ko-KR" sz="1600"/>
              <a:t>Register-oriented :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      - </a:t>
            </a:r>
            <a:r>
              <a:rPr lang="ko-KR" altLang="en-US" sz="1600"/>
              <a:t>매개 변수로 인자 전달을 하거나 </a:t>
            </a:r>
            <a:r>
              <a:rPr lang="en-US" altLang="ko-KR" sz="1600"/>
              <a:t> return address</a:t>
            </a:r>
            <a:r>
              <a:rPr lang="ko-KR" altLang="en-US" sz="1600"/>
              <a:t>에 해당하는 </a:t>
            </a:r>
            <a:r>
              <a:rPr lang="en-US" altLang="ko-KR" sz="1600"/>
              <a:t>PC</a:t>
            </a:r>
            <a:r>
              <a:rPr lang="ko-KR" altLang="en-US" sz="1600"/>
              <a:t>값 백업시 레지스터 사용</a:t>
            </a:r>
            <a:r>
              <a:rPr lang="en-US" altLang="ko-KR" sz="1600"/>
              <a:t> </a:t>
            </a:r>
            <a:r>
              <a:rPr lang="en-US" altLang="ko-KR" sz="700"/>
              <a:t>(</a:t>
            </a:r>
            <a:r>
              <a:rPr lang="ko-KR" altLang="en-US" sz="700"/>
              <a:t>많은 수의 레지스터</a:t>
            </a:r>
            <a:r>
              <a:rPr lang="en-US" altLang="ko-KR" sz="700"/>
              <a:t>)</a:t>
            </a:r>
            <a:r>
              <a:rPr lang="en-US" altLang="ko-KR" sz="160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      - </a:t>
            </a:r>
            <a:r>
              <a:rPr lang="ko-KR" altLang="en-US" sz="1600"/>
              <a:t>가능한 스택보다는 레지스터를 활용하여 메모리 참조를 최소화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         ▪︎ 단순한 명령어 체계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            - CISC</a:t>
            </a:r>
            <a:r>
              <a:rPr lang="ko-KR" altLang="en-US" sz="1600"/>
              <a:t>에 비해 동일한 작업을 처리하기 위해 필요로 하는 명령어 개수가 많은 대신</a:t>
            </a:r>
            <a:r>
              <a:rPr lang="en-US" altLang="ko-KR" sz="1600"/>
              <a:t> </a:t>
            </a:r>
            <a:r>
              <a:rPr lang="ko-KR" altLang="en-US" sz="1600"/>
              <a:t>각 명령어는 단순한 작업 수행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▪︎ </a:t>
            </a:r>
            <a:r>
              <a:rPr lang="en-US" altLang="ko-KR" sz="1600"/>
              <a:t>condition code </a:t>
            </a:r>
            <a:r>
              <a:rPr lang="ko-KR" altLang="en-US" sz="1600"/>
              <a:t>부재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  - Test </a:t>
            </a:r>
            <a:r>
              <a:rPr lang="ko-KR" altLang="en-US" sz="1600"/>
              <a:t>명령어를 통해 특정 레지스터의 값을 </a:t>
            </a:r>
            <a:r>
              <a:rPr lang="en-US" altLang="ko-KR" sz="1600"/>
              <a:t>0</a:t>
            </a:r>
            <a:r>
              <a:rPr lang="ko-KR" altLang="en-US" sz="1600"/>
              <a:t>또는 </a:t>
            </a:r>
            <a:r>
              <a:rPr lang="en-US" altLang="ko-KR" sz="1600"/>
              <a:t>1</a:t>
            </a:r>
            <a:r>
              <a:rPr lang="ko-KR" altLang="en-US" sz="1600"/>
              <a:t>로 세팅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" altLang="ko-Kore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endParaRPr kumimoji="1" lang="en-US" altLang="ko-KR" sz="1600" b="1"/>
          </a:p>
          <a:p>
            <a:pPr>
              <a:lnSpc>
                <a:spcPct val="150000"/>
              </a:lnSpc>
            </a:pPr>
            <a:endParaRPr kumimoji="1" lang="en-US" altLang="ko-KR" sz="1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F1BA4-4A35-3246-A716-48E61247C0CD}"/>
              </a:ext>
            </a:extLst>
          </p:cNvPr>
          <p:cNvSpPr txBox="1"/>
          <p:nvPr/>
        </p:nvSpPr>
        <p:spPr>
          <a:xfrm>
            <a:off x="5378708" y="89417"/>
            <a:ext cx="143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reference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97776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Y86-64 Exceptions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Y86-64 state</a:t>
            </a:r>
            <a:r>
              <a:rPr kumimoji="1" lang="ko-KR" altLang="en-US"/>
              <a:t>에는 실행 중인 프로그램의 전체 상태를 설명하는 상태 코드 </a:t>
            </a:r>
            <a:r>
              <a:rPr kumimoji="1" lang="en-US" altLang="ko-KR"/>
              <a:t>Stat</a:t>
            </a:r>
            <a:r>
              <a:rPr kumimoji="1" lang="ko-KR" altLang="en-US"/>
              <a:t>가 존재한다</a:t>
            </a:r>
            <a:r>
              <a:rPr kumimoji="1"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는 아래의 예외가 발생하면 프로세서가 명령 실행을 중지함</a:t>
            </a:r>
            <a:endParaRPr kumimoji="1" lang="en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 b="1"/>
              <a:t>AOK(1) </a:t>
            </a:r>
            <a:r>
              <a:rPr lang="ko-KR" altLang="en-US" b="1"/>
              <a:t>  </a:t>
            </a:r>
            <a:r>
              <a:rPr lang="ko-KR" altLang="en-US"/>
              <a:t>프로그램이 정상적으로 실행되고 있음을 나타냄 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 b="1"/>
              <a:t>HLT(2) </a:t>
            </a:r>
            <a:r>
              <a:rPr lang="ko-KR" altLang="en-US" b="1"/>
              <a:t>  </a:t>
            </a:r>
            <a:r>
              <a:rPr lang="ko-KR" altLang="en-US"/>
              <a:t>프로세서가 </a:t>
            </a:r>
            <a:r>
              <a:rPr lang="en-US" altLang="ko-KR"/>
              <a:t>halt </a:t>
            </a:r>
            <a:r>
              <a:rPr lang="ko-KR" altLang="en-US"/>
              <a:t>명령</a:t>
            </a:r>
            <a:r>
              <a:rPr lang="en-US" altLang="ko-KR"/>
              <a:t>(</a:t>
            </a:r>
            <a:r>
              <a:rPr lang="ko-KR" altLang="en-US"/>
              <a:t>프로세서 중지</a:t>
            </a:r>
            <a:r>
              <a:rPr lang="en-US" altLang="ko-KR"/>
              <a:t>)</a:t>
            </a:r>
            <a:r>
              <a:rPr lang="ko-KR" altLang="en-US"/>
              <a:t>을 실행했음을 나타냄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 b="1"/>
              <a:t>ADR(3)</a:t>
            </a:r>
            <a:r>
              <a:rPr lang="en-US" altLang="ko-KR"/>
              <a:t> </a:t>
            </a:r>
            <a:r>
              <a:rPr lang="ko-KR" altLang="en-US"/>
              <a:t>   </a:t>
            </a:r>
            <a:r>
              <a:rPr lang="en-US" altLang="ko-KR"/>
              <a:t>instruction</a:t>
            </a:r>
            <a:r>
              <a:rPr lang="ko-KR" altLang="en-US"/>
              <a:t>을 가져오거나 </a:t>
            </a:r>
            <a:r>
              <a:rPr lang="en-US" altLang="ko-KR"/>
              <a:t>data</a:t>
            </a:r>
            <a:r>
              <a:rPr lang="ko-KR" altLang="en-US"/>
              <a:t>를 </a:t>
            </a:r>
            <a:r>
              <a:rPr lang="en-US" altLang="ko-KR"/>
              <a:t>read or write</a:t>
            </a:r>
            <a:r>
              <a:rPr lang="ko-KR" altLang="en-US"/>
              <a:t>하는 동안 잘못된 메모리주소에서 </a:t>
            </a:r>
            <a:r>
              <a:rPr lang="en-US" altLang="ko-KR"/>
              <a:t>read</a:t>
            </a:r>
            <a:r>
              <a:rPr lang="ko-KR" altLang="en-US"/>
              <a:t>나 </a:t>
            </a:r>
            <a:r>
              <a:rPr lang="en-US" altLang="ko-KR"/>
              <a:t>write</a:t>
            </a:r>
            <a:r>
              <a:rPr lang="ko-KR" altLang="en-US"/>
              <a:t>를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                  시도하였음을 나타냄</a:t>
            </a:r>
            <a:r>
              <a:rPr lang="en-US" altLang="ko-KR"/>
              <a:t>.</a:t>
            </a:r>
            <a:r>
              <a:rPr lang="ko-KR" altLang="en-US"/>
              <a:t> 잘못된 주소에 대한 접근은 </a:t>
            </a:r>
            <a:r>
              <a:rPr lang="en-US" altLang="ko-KR"/>
              <a:t>ADR</a:t>
            </a:r>
            <a:r>
              <a:rPr lang="ko-KR" altLang="en-US"/>
              <a:t> 예외를 </a:t>
            </a:r>
            <a:r>
              <a:rPr lang="en-US" altLang="ko-KR"/>
              <a:t>trigger</a:t>
            </a:r>
            <a:r>
              <a:rPr lang="ko-KR" altLang="en-US"/>
              <a:t>함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 b="1"/>
              <a:t>INS(4)</a:t>
            </a:r>
            <a:r>
              <a:rPr lang="ko-KR" altLang="en-US" b="1"/>
              <a:t>   </a:t>
            </a:r>
            <a:r>
              <a:rPr lang="en-US" altLang="ko-KR" b="1"/>
              <a:t> </a:t>
            </a:r>
            <a:r>
              <a:rPr lang="en-US" altLang="ko-KR"/>
              <a:t>invalid</a:t>
            </a:r>
            <a:r>
              <a:rPr lang="ko-KR" altLang="en-US"/>
              <a:t> </a:t>
            </a:r>
            <a:r>
              <a:rPr lang="en-US" altLang="ko-KR"/>
              <a:t>instruction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가 발견되었음을 나타냄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complete design</a:t>
            </a:r>
            <a:r>
              <a:rPr lang="ko-KR" altLang="en-US"/>
              <a:t>된 프로세서는 예외를 처리하는 </a:t>
            </a:r>
            <a:r>
              <a:rPr lang="en-US" altLang="ko-KR"/>
              <a:t>exception handler</a:t>
            </a:r>
            <a:r>
              <a:rPr lang="ko-KR" altLang="en-US"/>
              <a:t>를 이용하여 프로그램을</a:t>
            </a:r>
            <a:r>
              <a:rPr lang="en-US" altLang="ko-KR"/>
              <a:t> abort</a:t>
            </a:r>
            <a:r>
              <a:rPr lang="ko-KR" altLang="en-US"/>
              <a:t>하거나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en" altLang="ko-Kore-KR"/>
              <a:t>user-defined signal handler</a:t>
            </a:r>
            <a:r>
              <a:rPr lang="ko-KR" altLang="en-US"/>
              <a:t>를 호출함</a:t>
            </a:r>
            <a:endParaRPr lang="en" altLang="ko-Kore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kumimoji="1" lang="en-US" altLang="ko-KR" b="1"/>
          </a:p>
          <a:p>
            <a:pPr>
              <a:lnSpc>
                <a:spcPct val="150000"/>
              </a:lnSpc>
            </a:pPr>
            <a:endParaRPr kumimoji="1" lang="en-US" altLang="ko-KR" b="1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503992" y="89417"/>
            <a:ext cx="31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4.1.4 Y86-64 Exceptions</a:t>
            </a:r>
            <a:endParaRPr kumimoji="1" lang="ko-Kore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6636D4-0E30-6F4F-84CE-055C903B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835" y="5080000"/>
            <a:ext cx="1964562" cy="16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9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Y86-64 Programs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와 </a:t>
            </a:r>
            <a:r>
              <a:rPr kumimoji="1" lang="en-US" altLang="ko-KR"/>
              <a:t>X86-64 </a:t>
            </a:r>
            <a:r>
              <a:rPr kumimoji="1" lang="ko-KR" altLang="en-US"/>
              <a:t>코드의 차이점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" altLang="ko-Kore-KR"/>
              <a:t>Y86-64 </a:t>
            </a:r>
            <a:r>
              <a:rPr lang="ko-KR" altLang="en-US"/>
              <a:t>코드는 산술 명령어에서</a:t>
            </a:r>
            <a:r>
              <a:rPr lang="en" altLang="ko-KR"/>
              <a:t> Immediate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를 사용할 수 없기 때문에 레지스터에 상수를 로드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</a:t>
            </a:r>
            <a:r>
              <a:rPr lang="en" altLang="ko-Kore-KR"/>
              <a:t>￮</a:t>
            </a:r>
            <a:r>
              <a:rPr lang="en-US" altLang="ko-Kore-KR"/>
              <a:t> </a:t>
            </a:r>
            <a:r>
              <a:rPr lang="en" altLang="ko-Kore-KR"/>
              <a:t>Y86-64 </a:t>
            </a:r>
            <a:r>
              <a:rPr lang="ko-KR" altLang="en-US"/>
              <a:t>코드는 메모리에서 값을 읽고 레지스터에 추가하기 위해 두 개의 명령어가 필요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" altLang="ko-Kore-KR"/>
              <a:t>      ￮ Y86-64 </a:t>
            </a:r>
            <a:r>
              <a:rPr lang="ko-KR" altLang="en-US"/>
              <a:t>구현은 </a:t>
            </a:r>
            <a:r>
              <a:rPr lang="en" altLang="ko-Kore-KR"/>
              <a:t>subq </a:t>
            </a:r>
            <a:r>
              <a:rPr lang="ko-KR" altLang="en-US"/>
              <a:t>명령어도 조건 코드를 설정하는 속성을 이용하므로 </a:t>
            </a:r>
            <a:r>
              <a:rPr lang="en" altLang="ko-Kore-KR"/>
              <a:t>gcc </a:t>
            </a:r>
            <a:r>
              <a:rPr lang="ko-KR" altLang="en-US"/>
              <a:t>생성 코드</a:t>
            </a:r>
            <a:r>
              <a:rPr lang="en-US" altLang="ko-KR"/>
              <a:t>(9</a:t>
            </a:r>
            <a:r>
              <a:rPr lang="ko-KR" altLang="en-US"/>
              <a:t>행</a:t>
            </a:r>
            <a:r>
              <a:rPr lang="en-US" altLang="ko-KR"/>
              <a:t>)</a:t>
            </a:r>
            <a:r>
              <a:rPr lang="ko-KR" altLang="en-US"/>
              <a:t>의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  </a:t>
            </a:r>
            <a:r>
              <a:rPr lang="en" altLang="ko-Kore-KR"/>
              <a:t>testq </a:t>
            </a:r>
            <a:r>
              <a:rPr lang="ko-KR" altLang="en-US"/>
              <a:t>명령어가 필요하지 않음</a:t>
            </a:r>
            <a:br>
              <a:rPr lang="ko-KR" altLang="en-US"/>
            </a:b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  <a:p>
            <a:pPr>
              <a:lnSpc>
                <a:spcPct val="150000"/>
              </a:lnSpc>
            </a:pPr>
            <a:endParaRPr kumimoji="1" lang="en-US" altLang="ko-KR" b="1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E7622-80CB-E845-AF97-26E1524F8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26" y="3703625"/>
            <a:ext cx="3312160" cy="26600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46D8BE-512A-CE44-AA98-DF16D7180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773" y="3703625"/>
            <a:ext cx="2998330" cy="30649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469536-3010-E14D-A6BA-0FD2CEB6E4FF}"/>
              </a:ext>
            </a:extLst>
          </p:cNvPr>
          <p:cNvSpPr/>
          <p:nvPr/>
        </p:nvSpPr>
        <p:spPr>
          <a:xfrm>
            <a:off x="4629826" y="5236104"/>
            <a:ext cx="1750096" cy="351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3B7265-80E0-7D4D-8D72-6592AFC86854}"/>
              </a:ext>
            </a:extLst>
          </p:cNvPr>
          <p:cNvSpPr/>
          <p:nvPr/>
        </p:nvSpPr>
        <p:spPr>
          <a:xfrm>
            <a:off x="8596496" y="4521506"/>
            <a:ext cx="1750096" cy="351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EF7678-4BC7-514D-9610-FAF43BACCD15}"/>
              </a:ext>
            </a:extLst>
          </p:cNvPr>
          <p:cNvSpPr/>
          <p:nvPr/>
        </p:nvSpPr>
        <p:spPr>
          <a:xfrm>
            <a:off x="8596496" y="5862626"/>
            <a:ext cx="1750096" cy="351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6D563A-6C0E-B64D-8F58-3DDEEED8E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38" y="4315032"/>
            <a:ext cx="3006083" cy="1842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81F846-7985-E446-9974-A17420E6A526}"/>
              </a:ext>
            </a:extLst>
          </p:cNvPr>
          <p:cNvSpPr txBox="1"/>
          <p:nvPr/>
        </p:nvSpPr>
        <p:spPr>
          <a:xfrm>
            <a:off x="4496844" y="89417"/>
            <a:ext cx="357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4.1.5 Y86-64 Programs(1/4)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20354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Y86-64 Programs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와 </a:t>
            </a:r>
            <a:r>
              <a:rPr kumimoji="1" lang="en-US" altLang="ko-KR"/>
              <a:t>X86-64 </a:t>
            </a:r>
            <a:r>
              <a:rPr kumimoji="1" lang="ko-KR" altLang="en-US"/>
              <a:t>코드의 차이점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" altLang="ko-Kore-KR"/>
              <a:t>Y86-64 </a:t>
            </a:r>
            <a:r>
              <a:rPr lang="ko-KR" altLang="en-US"/>
              <a:t>코드는 산술 명령어에서</a:t>
            </a:r>
            <a:r>
              <a:rPr lang="en" altLang="ko-KR"/>
              <a:t> Immediate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를 사용할 수 없기 때문에 레지스터에 상수를 로드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</a:t>
            </a:r>
            <a:r>
              <a:rPr lang="en" altLang="ko-Kore-KR"/>
              <a:t>￮</a:t>
            </a:r>
            <a:r>
              <a:rPr lang="en-US" altLang="ko-Kore-KR"/>
              <a:t> </a:t>
            </a:r>
            <a:r>
              <a:rPr lang="en" altLang="ko-Kore-KR"/>
              <a:t>Y86-64 </a:t>
            </a:r>
            <a:r>
              <a:rPr lang="ko-KR" altLang="en-US"/>
              <a:t>코드는 메모리에서 값을 읽고 레지스터에 추가하기 위해 두 개의 명령어가 필요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" altLang="ko-Kore-KR"/>
              <a:t>      ￮ Y86-64 </a:t>
            </a:r>
            <a:r>
              <a:rPr lang="ko-KR" altLang="en-US"/>
              <a:t>구현은 </a:t>
            </a:r>
            <a:r>
              <a:rPr lang="en" altLang="ko-Kore-KR"/>
              <a:t>subq </a:t>
            </a:r>
            <a:r>
              <a:rPr lang="ko-KR" altLang="en-US"/>
              <a:t>명령어도 조건 코드를 설정하는 속성을 이용하므로 </a:t>
            </a:r>
            <a:r>
              <a:rPr lang="en" altLang="ko-Kore-KR"/>
              <a:t>gcc </a:t>
            </a:r>
            <a:r>
              <a:rPr lang="ko-KR" altLang="en-US"/>
              <a:t>생성 코드</a:t>
            </a:r>
            <a:r>
              <a:rPr lang="en-US" altLang="ko-KR"/>
              <a:t>(9</a:t>
            </a:r>
            <a:r>
              <a:rPr lang="ko-KR" altLang="en-US"/>
              <a:t>행</a:t>
            </a:r>
            <a:r>
              <a:rPr lang="en-US" altLang="ko-KR"/>
              <a:t>)</a:t>
            </a:r>
            <a:r>
              <a:rPr lang="ko-KR" altLang="en-US"/>
              <a:t>의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  </a:t>
            </a:r>
            <a:r>
              <a:rPr lang="en" altLang="ko-Kore-KR"/>
              <a:t>testq </a:t>
            </a:r>
            <a:r>
              <a:rPr lang="ko-KR" altLang="en-US"/>
              <a:t>명령어가 필요하지 않음</a:t>
            </a:r>
            <a:br>
              <a:rPr lang="ko-KR" altLang="en-US"/>
            </a:b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  <a:p>
            <a:pPr>
              <a:lnSpc>
                <a:spcPct val="150000"/>
              </a:lnSpc>
            </a:pPr>
            <a:endParaRPr kumimoji="1" lang="en-US" altLang="ko-KR" b="1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E7622-80CB-E845-AF97-26E1524F8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26" y="3703625"/>
            <a:ext cx="3312160" cy="26600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46D8BE-512A-CE44-AA98-DF16D7180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773" y="3703625"/>
            <a:ext cx="2998330" cy="30649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469536-3010-E14D-A6BA-0FD2CEB6E4FF}"/>
              </a:ext>
            </a:extLst>
          </p:cNvPr>
          <p:cNvSpPr/>
          <p:nvPr/>
        </p:nvSpPr>
        <p:spPr>
          <a:xfrm>
            <a:off x="4629826" y="5060155"/>
            <a:ext cx="1891554" cy="175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EF7678-4BC7-514D-9610-FAF43BACCD15}"/>
              </a:ext>
            </a:extLst>
          </p:cNvPr>
          <p:cNvSpPr/>
          <p:nvPr/>
        </p:nvSpPr>
        <p:spPr>
          <a:xfrm>
            <a:off x="8596496" y="5515335"/>
            <a:ext cx="1750096" cy="351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6D563A-6C0E-B64D-8F58-3DDEEED8E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38" y="4315032"/>
            <a:ext cx="3006083" cy="1842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7897D9-C769-EB42-A180-9EB788FD00A4}"/>
              </a:ext>
            </a:extLst>
          </p:cNvPr>
          <p:cNvSpPr txBox="1"/>
          <p:nvPr/>
        </p:nvSpPr>
        <p:spPr>
          <a:xfrm>
            <a:off x="4496844" y="89417"/>
            <a:ext cx="357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4.1.5 Y86-64 Programs(1/4)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34972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Y86-64 Programs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Y86-64</a:t>
            </a:r>
            <a:r>
              <a:rPr kumimoji="1" lang="ko-KR" altLang="en-US"/>
              <a:t>와 </a:t>
            </a:r>
            <a:r>
              <a:rPr kumimoji="1" lang="en-US" altLang="ko-KR"/>
              <a:t>X86-64 </a:t>
            </a:r>
            <a:r>
              <a:rPr kumimoji="1" lang="ko-KR" altLang="en-US"/>
              <a:t>코드의 차이점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" altLang="ko-Kore-KR"/>
              <a:t>Y86-64 </a:t>
            </a:r>
            <a:r>
              <a:rPr lang="ko-KR" altLang="en-US"/>
              <a:t>코드는 산술 명령어에서</a:t>
            </a:r>
            <a:r>
              <a:rPr lang="en" altLang="ko-KR"/>
              <a:t> Immediate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를 사용할 수 없기 때문에 레지스터에 상수를 로드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</a:t>
            </a:r>
            <a:r>
              <a:rPr lang="en" altLang="ko-Kore-KR"/>
              <a:t>￮</a:t>
            </a:r>
            <a:r>
              <a:rPr lang="en-US" altLang="ko-Kore-KR"/>
              <a:t> </a:t>
            </a:r>
            <a:r>
              <a:rPr lang="en" altLang="ko-Kore-KR"/>
              <a:t>Y86-64 </a:t>
            </a:r>
            <a:r>
              <a:rPr lang="ko-KR" altLang="en-US"/>
              <a:t>코드는 메모리에서 값을 읽고 레지스터에 추가하기 위해 두 개의 명령어가 필요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" altLang="ko-Kore-KR"/>
              <a:t>      ￮ Y86-64 </a:t>
            </a:r>
            <a:r>
              <a:rPr lang="ko-KR" altLang="en-US"/>
              <a:t>구현은 </a:t>
            </a:r>
            <a:r>
              <a:rPr lang="en" altLang="ko-Kore-KR"/>
              <a:t>subq </a:t>
            </a:r>
            <a:r>
              <a:rPr lang="ko-KR" altLang="en-US"/>
              <a:t>명령어도 조건 코드를 설정하는 속성을 이용하므로 </a:t>
            </a:r>
            <a:r>
              <a:rPr lang="en" altLang="ko-Kore-KR"/>
              <a:t>gcc </a:t>
            </a:r>
            <a:r>
              <a:rPr lang="ko-KR" altLang="en-US"/>
              <a:t>생성 코드</a:t>
            </a:r>
            <a:r>
              <a:rPr lang="en-US" altLang="ko-KR"/>
              <a:t>(9</a:t>
            </a:r>
            <a:r>
              <a:rPr lang="ko-KR" altLang="en-US"/>
              <a:t>행</a:t>
            </a:r>
            <a:r>
              <a:rPr lang="en-US" altLang="ko-KR"/>
              <a:t>)</a:t>
            </a:r>
            <a:r>
              <a:rPr lang="ko-KR" altLang="en-US"/>
              <a:t>의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  </a:t>
            </a:r>
            <a:r>
              <a:rPr lang="en" altLang="ko-Kore-KR"/>
              <a:t>testq </a:t>
            </a:r>
            <a:r>
              <a:rPr lang="ko-KR" altLang="en-US"/>
              <a:t>명령어가 필요하지 않음</a:t>
            </a:r>
            <a:br>
              <a:rPr lang="ko-KR" altLang="en-US"/>
            </a:b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  <a:p>
            <a:pPr>
              <a:lnSpc>
                <a:spcPct val="150000"/>
              </a:lnSpc>
            </a:pPr>
            <a:endParaRPr kumimoji="1" lang="en-US" altLang="ko-KR" b="1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E7622-80CB-E845-AF97-26E1524F8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26" y="3703625"/>
            <a:ext cx="3312160" cy="26600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46D8BE-512A-CE44-AA98-DF16D7180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773" y="3703625"/>
            <a:ext cx="2998330" cy="30649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469536-3010-E14D-A6BA-0FD2CEB6E4FF}"/>
              </a:ext>
            </a:extLst>
          </p:cNvPr>
          <p:cNvSpPr/>
          <p:nvPr/>
        </p:nvSpPr>
        <p:spPr>
          <a:xfrm>
            <a:off x="4629826" y="5760720"/>
            <a:ext cx="1891554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EF7678-4BC7-514D-9610-FAF43BACCD15}"/>
              </a:ext>
            </a:extLst>
          </p:cNvPr>
          <p:cNvSpPr/>
          <p:nvPr/>
        </p:nvSpPr>
        <p:spPr>
          <a:xfrm>
            <a:off x="8624773" y="6075787"/>
            <a:ext cx="1750096" cy="162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6D563A-6C0E-B64D-8F58-3DDEEED8E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38" y="4315032"/>
            <a:ext cx="3006083" cy="1842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841194-EB68-C543-BBE0-0D65F674EA23}"/>
              </a:ext>
            </a:extLst>
          </p:cNvPr>
          <p:cNvSpPr txBox="1"/>
          <p:nvPr/>
        </p:nvSpPr>
        <p:spPr>
          <a:xfrm>
            <a:off x="4496844" y="89417"/>
            <a:ext cx="357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4.1.5 Y86-64 Programs(1/4)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62704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628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lang="en" altLang="ko-Kore-KR"/>
              <a:t>Sample program written in Y86-64 assembly code. 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Directive (‘.’</a:t>
            </a:r>
            <a:r>
              <a:rPr kumimoji="1" lang="ko-KR" altLang="en-US"/>
              <a:t>으로 시작</a:t>
            </a:r>
            <a:r>
              <a:rPr kumimoji="1"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lang="en" altLang="ko-Kore-KR"/>
              <a:t>￮ </a:t>
            </a:r>
            <a:r>
              <a:rPr kumimoji="1" lang="ko-KR" altLang="en-US"/>
              <a:t>주어진 어셈블리 명령어들을 기계어로 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      번역하는 방법을 어셈블러에게 지시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code, data</a:t>
            </a:r>
            <a:r>
              <a:rPr kumimoji="1" lang="ko-KR" altLang="en-US"/>
              <a:t>를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      배치할 위치와 정렬 방법을 나타냄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코드를 생성하거나 데이터를 삽입할 주소를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 조정하도록 지시함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.pos adr: </a:t>
            </a:r>
            <a:r>
              <a:rPr lang="ko-KR" altLang="en-US"/>
              <a:t>컴파일러의 현재 가상 주소를 변경하여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</a:t>
            </a:r>
            <a:r>
              <a:rPr lang="ko-KR" altLang="en-US"/>
              <a:t>다음 명령은 주소 </a:t>
            </a:r>
            <a:r>
              <a:rPr lang="en-US" altLang="ko-KR"/>
              <a:t>adr</a:t>
            </a:r>
            <a:r>
              <a:rPr lang="ko-KR" altLang="en-US"/>
              <a:t>에서 처리됨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지시문 </a:t>
            </a:r>
            <a:r>
              <a:rPr lang="en-US" altLang="ko-KR"/>
              <a:t>.</a:t>
            </a:r>
            <a:r>
              <a:rPr lang="en" altLang="ko-Kore-KR"/>
              <a:t>pos 0(</a:t>
            </a:r>
            <a:r>
              <a:rPr lang="ko-KR" altLang="en-US"/>
              <a:t>줄 </a:t>
            </a:r>
            <a:r>
              <a:rPr lang="en-US" altLang="ko-KR"/>
              <a:t>2)</a:t>
            </a:r>
            <a:r>
              <a:rPr lang="ko-KR" altLang="en-US"/>
              <a:t>은 어셈블러가 주소 </a:t>
            </a:r>
            <a:r>
              <a:rPr lang="en-US" altLang="ko-KR"/>
              <a:t>0</a:t>
            </a:r>
            <a:r>
              <a:rPr lang="ko-KR" altLang="en-US"/>
              <a:t>에서 시작하는 코드 생성을 시작해야 함을 나타냅</a:t>
            </a:r>
          </a:p>
          <a:p>
            <a:pPr>
              <a:lnSpc>
                <a:spcPct val="150000"/>
              </a:lnSpc>
            </a:pPr>
            <a:br>
              <a:rPr lang="ko-KR" altLang="en-US"/>
            </a:br>
            <a:endParaRPr lang="ko-KR" altLang="en-US"/>
          </a:p>
          <a:p>
            <a:pPr>
              <a:lnSpc>
                <a:spcPct val="150000"/>
              </a:lnSpc>
            </a:pPr>
            <a:endParaRPr kumimoji="1" lang="en-US" altLang="ko-KR" b="1"/>
          </a:p>
          <a:p>
            <a:pPr>
              <a:lnSpc>
                <a:spcPct val="150000"/>
              </a:lnSpc>
            </a:pPr>
            <a:endParaRPr kumimoji="1" lang="en-US" altLang="ko-KR" b="1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10D50D-C33F-414B-8878-A3BF19C96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299" y="931006"/>
            <a:ext cx="4244450" cy="59269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EEDF1C-261A-7242-991F-57AC75A12B62}"/>
              </a:ext>
            </a:extLst>
          </p:cNvPr>
          <p:cNvSpPr/>
          <p:nvPr/>
        </p:nvSpPr>
        <p:spPr>
          <a:xfrm>
            <a:off x="6538299" y="1191883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FE3230-7C59-2542-91D8-21FDDAFB93AA}"/>
              </a:ext>
            </a:extLst>
          </p:cNvPr>
          <p:cNvSpPr/>
          <p:nvPr/>
        </p:nvSpPr>
        <p:spPr>
          <a:xfrm>
            <a:off x="6538299" y="2004683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652572-9BD6-3540-B9C4-726B3630E7FF}"/>
              </a:ext>
            </a:extLst>
          </p:cNvPr>
          <p:cNvSpPr/>
          <p:nvPr/>
        </p:nvSpPr>
        <p:spPr>
          <a:xfrm>
            <a:off x="6538299" y="6166708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6EFEFC-421E-114B-97A2-E3F57ABDCAE7}"/>
              </a:ext>
            </a:extLst>
          </p:cNvPr>
          <p:cNvSpPr/>
          <p:nvPr/>
        </p:nvSpPr>
        <p:spPr>
          <a:xfrm>
            <a:off x="6538299" y="2273633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41B47F-F395-AF48-8AB8-EA770F75FAFC}"/>
              </a:ext>
            </a:extLst>
          </p:cNvPr>
          <p:cNvSpPr/>
          <p:nvPr/>
        </p:nvSpPr>
        <p:spPr>
          <a:xfrm>
            <a:off x="6538299" y="2417821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BF296A-1950-1340-A285-23E1D3A9EAB3}"/>
              </a:ext>
            </a:extLst>
          </p:cNvPr>
          <p:cNvSpPr/>
          <p:nvPr/>
        </p:nvSpPr>
        <p:spPr>
          <a:xfrm>
            <a:off x="6538299" y="2554756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42F7F3-2D7D-2441-A8CD-2C046A234154}"/>
              </a:ext>
            </a:extLst>
          </p:cNvPr>
          <p:cNvSpPr/>
          <p:nvPr/>
        </p:nvSpPr>
        <p:spPr>
          <a:xfrm>
            <a:off x="6538299" y="2691638"/>
            <a:ext cx="4297680" cy="107916"/>
          </a:xfrm>
          <a:prstGeom prst="rect">
            <a:avLst/>
          </a:prstGeom>
          <a:solidFill>
            <a:srgbClr val="FF0000">
              <a:alpha val="299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F472B-C6A1-B04C-ADE9-DFF496684E47}"/>
              </a:ext>
            </a:extLst>
          </p:cNvPr>
          <p:cNvSpPr txBox="1"/>
          <p:nvPr/>
        </p:nvSpPr>
        <p:spPr>
          <a:xfrm>
            <a:off x="4496844" y="89417"/>
            <a:ext cx="357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4.1.5 Y86-64 Programs(2/4)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5763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6263</TotalTime>
  <Words>1857</Words>
  <Application>Microsoft Macintosh PowerPoint</Application>
  <PresentationFormat>와이드스크린</PresentationFormat>
  <Paragraphs>301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150</cp:revision>
  <dcterms:created xsi:type="dcterms:W3CDTF">2021-07-04T12:55:49Z</dcterms:created>
  <dcterms:modified xsi:type="dcterms:W3CDTF">2021-08-19T21:18:32Z</dcterms:modified>
</cp:coreProperties>
</file>