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05" r:id="rId4"/>
    <p:sldId id="281" r:id="rId5"/>
    <p:sldId id="394" r:id="rId6"/>
    <p:sldId id="395" r:id="rId7"/>
    <p:sldId id="396" r:id="rId8"/>
    <p:sldId id="397" r:id="rId9"/>
    <p:sldId id="399" r:id="rId10"/>
    <p:sldId id="400" r:id="rId11"/>
    <p:sldId id="401" r:id="rId12"/>
    <p:sldId id="403" r:id="rId13"/>
    <p:sldId id="409" r:id="rId14"/>
    <p:sldId id="404" r:id="rId15"/>
    <p:sldId id="405" r:id="rId16"/>
    <p:sldId id="407" r:id="rId17"/>
    <p:sldId id="408" r:id="rId18"/>
    <p:sldId id="416" r:id="rId19"/>
    <p:sldId id="410" r:id="rId20"/>
    <p:sldId id="411" r:id="rId21"/>
    <p:sldId id="331" r:id="rId22"/>
    <p:sldId id="413" r:id="rId23"/>
    <p:sldId id="414" r:id="rId24"/>
    <p:sldId id="355" r:id="rId25"/>
    <p:sldId id="417" r:id="rId26"/>
    <p:sldId id="303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>
      <p:ext uri="{19B8F6BF-5375-455C-9EA6-DF929625EA0E}">
        <p15:presenceInfo xmlns:p15="http://schemas.microsoft.com/office/powerpoint/2012/main" userId="631cee18d28af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504"/>
    <p:restoredTop sz="84927"/>
  </p:normalViewPr>
  <p:slideViewPr>
    <p:cSldViewPr snapToGrid="0" snapToObjects="1">
      <p:cViewPr>
        <p:scale>
          <a:sx n="101" d="100"/>
          <a:sy n="101" d="100"/>
        </p:scale>
        <p:origin x="1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2021. 8. 12.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함수 구현을 위해서 다음과 같은 것들이 필요하고 이를 </a:t>
            </a:r>
            <a:r>
              <a:rPr kumimoji="1" lang="en-US" altLang="ko-KR"/>
              <a:t>machine level</a:t>
            </a:r>
            <a:r>
              <a:rPr kumimoji="1" lang="ko-KR" altLang="en-US"/>
              <a:t>에서 어떻게 구현을 할것인지를 관찰</a:t>
            </a:r>
            <a:endParaRPr kumimoji="1"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명령은 점프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순차적으로 진행되는데 함수로 점프하고 어떻게 돌아오지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?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Run-time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stack, register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이용</a:t>
            </a:r>
            <a:endParaRPr lang="en" altLang="ko-Kore-KR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055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90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Jump</a:t>
            </a:r>
            <a:r>
              <a:rPr kumimoji="1" lang="ko-KR" altLang="en-US"/>
              <a:t>가 </a:t>
            </a:r>
            <a:r>
              <a:rPr kumimoji="1" lang="en-US" altLang="ko-KR"/>
              <a:t>set pc?</a:t>
            </a:r>
          </a:p>
          <a:p>
            <a:r>
              <a:rPr kumimoji="1" lang="en-US" altLang="ko-Kore-KR"/>
              <a:t>Jump</a:t>
            </a:r>
            <a:r>
              <a:rPr kumimoji="1" lang="ko-KR" altLang="en-US"/>
              <a:t>가 작동하는 원리가 </a:t>
            </a:r>
            <a:r>
              <a:rPr kumimoji="1" lang="en-US" altLang="ko-KR"/>
              <a:t>pc</a:t>
            </a:r>
            <a:r>
              <a:rPr kumimoji="1" lang="ko-KR" altLang="en-US"/>
              <a:t>를 바꿔서 해당 구간으로 점프하도록 하는게 아닐까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3659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프로시저에 대한 스택 프레임은 고정 크기이며 프로시저 시작 시 할당됩니다</a:t>
            </a:r>
            <a:r>
              <a:rPr lang="en-US" altLang="ko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일부 절차에는 가변 크기 프레임이 필요합니다</a:t>
            </a:r>
            <a:r>
              <a:rPr lang="en-US" altLang="ko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(3.10.5)</a:t>
            </a:r>
          </a:p>
          <a:p>
            <a:endParaRPr kumimoji="1" lang="en-US" altLang="ko-Kore-KR"/>
          </a:p>
          <a:p>
            <a:r>
              <a:rPr kumimoji="1" lang="ko-Kore-KR" altLang="en-US"/>
              <a:t>지역변수</a:t>
            </a:r>
            <a:r>
              <a:rPr kumimoji="1" lang="ko-KR" altLang="en-US"/>
              <a:t> </a:t>
            </a:r>
            <a:r>
              <a:rPr kumimoji="1" lang="ko-Kore-KR" altLang="en-US"/>
              <a:t>생성</a:t>
            </a:r>
            <a:r>
              <a:rPr kumimoji="1" lang="ko-KR" altLang="en-US"/>
              <a:t>시 마다 스택이 늘어나는 것 같던데</a:t>
            </a:r>
            <a:r>
              <a:rPr kumimoji="1" lang="en-US" altLang="ko-KR"/>
              <a:t>..</a:t>
            </a:r>
            <a:r>
              <a:rPr kumimoji="1" lang="ko-KR" altLang="en-US"/>
              <a:t>  </a:t>
            </a:r>
            <a:r>
              <a:rPr kumimoji="1" lang="en-US" altLang="ko-KR"/>
              <a:t>-&gt;</a:t>
            </a:r>
            <a:r>
              <a:rPr kumimoji="1" lang="ko-KR" altLang="en-US"/>
              <a:t> </a:t>
            </a:r>
            <a:r>
              <a:rPr kumimoji="1" lang="en-US" altLang="ko-KR"/>
              <a:t>!!</a:t>
            </a:r>
            <a:r>
              <a:rPr kumimoji="1" lang="ko-KR" altLang="en-US"/>
              <a:t> 스택 프레임의 크기는 미리 결정해놓고 할당만 나중에</a:t>
            </a:r>
            <a:r>
              <a:rPr kumimoji="1" lang="en-US" altLang="ko-KR"/>
              <a:t>!</a:t>
            </a:r>
            <a:endParaRPr kumimoji="1" lang="en-US" altLang="ko-Kore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05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06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836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Stack</a:t>
            </a:r>
            <a:r>
              <a:rPr kumimoji="1" lang="ko-KR" altLang="en-US"/>
              <a:t>이용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792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함수 구현을 위해서 다음과 같은 것들이 필요하고 이를 </a:t>
            </a:r>
            <a:r>
              <a:rPr kumimoji="1" lang="en-US" altLang="ko-KR"/>
              <a:t>machine level</a:t>
            </a:r>
            <a:r>
              <a:rPr kumimoji="1" lang="ko-KR" altLang="en-US"/>
              <a:t>에서 어떻게 구현을 할것인지를 관찰</a:t>
            </a:r>
            <a:endParaRPr kumimoji="1"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명령은 점프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순차적으로 진행되는데 함수로 점프하고 어떻게 돌아오지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?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Run-time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stack, register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이용</a:t>
            </a:r>
            <a:endParaRPr lang="en" altLang="ko-Kore-KR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4272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Jump</a:t>
            </a:r>
            <a:r>
              <a:rPr kumimoji="1" lang="ko-KR" altLang="en-US"/>
              <a:t>가 </a:t>
            </a:r>
            <a:r>
              <a:rPr kumimoji="1" lang="en-US" altLang="ko-KR"/>
              <a:t>set pc?</a:t>
            </a:r>
          </a:p>
          <a:p>
            <a:r>
              <a:rPr kumimoji="1" lang="en-US" altLang="ko-Kore-KR"/>
              <a:t>Jump</a:t>
            </a:r>
            <a:r>
              <a:rPr kumimoji="1" lang="ko-KR" altLang="en-US"/>
              <a:t>가 작동하는 원리가 </a:t>
            </a:r>
            <a:r>
              <a:rPr kumimoji="1" lang="en-US" altLang="ko-KR"/>
              <a:t>pc</a:t>
            </a:r>
            <a:r>
              <a:rPr kumimoji="1" lang="ko-KR" altLang="en-US"/>
              <a:t>를 바꿔서 해당 구간으로 점프하도록 하는게 아닐까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734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95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39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함수</a:t>
            </a:r>
            <a:r>
              <a:rPr kumimoji="1" lang="ko-KR" altLang="en-US"/>
              <a:t> 구현을 위해서 스택이 어떻게 사용되는지를 관찰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69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Jump</a:t>
            </a:r>
            <a:r>
              <a:rPr kumimoji="1" lang="ko-KR" altLang="en-US"/>
              <a:t>가 </a:t>
            </a:r>
            <a:r>
              <a:rPr kumimoji="1" lang="en-US" altLang="ko-KR"/>
              <a:t>set pc?</a:t>
            </a:r>
          </a:p>
          <a:p>
            <a:r>
              <a:rPr kumimoji="1" lang="en-US" altLang="ko-Kore-KR"/>
              <a:t>Jump</a:t>
            </a:r>
            <a:r>
              <a:rPr kumimoji="1" lang="ko-KR" altLang="en-US"/>
              <a:t>가 작동하는 원리가 </a:t>
            </a:r>
            <a:r>
              <a:rPr kumimoji="1" lang="en-US" altLang="ko-KR"/>
              <a:t>pc</a:t>
            </a:r>
            <a:r>
              <a:rPr kumimoji="1" lang="ko-KR" altLang="en-US"/>
              <a:t>를 바꿔서 해당 구간으로 점프하도록 하는게 아닐까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2866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555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/>
            </a:b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 saved register: </a:t>
            </a:r>
            <a:r>
              <a:rPr lang="ko-KR" altLang="ko-Kore-KR"/>
              <a:t>호출 간에 보존할 필요가 없는 임시 </a:t>
            </a:r>
            <a:r>
              <a:rPr lang="ko-KR" altLang="en-US"/>
              <a:t>값</a:t>
            </a:r>
            <a:r>
              <a:rPr lang="ko-KR" altLang="ko-Kore-KR"/>
              <a:t>을 유지하는 데 사용됩니다.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caller</a:t>
            </a:r>
            <a:r>
              <a:rPr lang="ko-KR" altLang="en-US"/>
              <a:t>의 책</a:t>
            </a:r>
            <a:r>
              <a:rPr lang="ko-KR" altLang="ko-Kore-KR"/>
              <a:t>임</a:t>
            </a:r>
            <a:endParaRPr kumimoji="1" lang="ko-Kore-KR" altLang="en-US"/>
          </a:p>
          <a:p>
            <a:endParaRPr lang="en" altLang="ko-Kore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ore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ore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 saved register : </a:t>
            </a:r>
            <a:r>
              <a:rPr lang="ko-KR" altLang="ko-Kore-KR"/>
              <a:t>호출 간에 보존되어야 하는 수명이 긴 값을 유지하는 데 사용됩니다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/>
              <a:t>이러한 이유로 프로시저 호출 후 이 값을 복원하려는 경우 이러한 레지스터를 스택에 푸시하거나 다른 위치에 복사하는 것은 호출자의 책임입니다.</a:t>
            </a:r>
            <a:r>
              <a:rPr lang="ko-KR" altLang="en-US"/>
              <a:t>따라서 </a:t>
            </a:r>
            <a:r>
              <a:rPr lang="en" altLang="ko-Kore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 saved register</a:t>
            </a: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값을 </a:t>
            </a:r>
            <a:r>
              <a:rPr lang="en" altLang="ko-Kore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P(caller)</a:t>
            </a: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안전하게 저장할 수 있다</a:t>
            </a:r>
            <a:r>
              <a:rPr lang="en-US" altLang="ko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" altLang="ko-KR"/>
              <a:t>https://stackoverflow.com/questions/9268586/what-are-callee-and-caller-saved-registers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440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20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090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3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027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90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904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47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874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Chapter </a:t>
            </a:r>
            <a:r>
              <a:rPr kumimoji="1" lang="en-US" altLang="ko-KR" sz="3600" b="1"/>
              <a:t>3</a:t>
            </a:r>
            <a:r>
              <a:rPr kumimoji="1" lang="en-US" altLang="ko-Kore-KR" sz="3600"/>
              <a:t>. </a:t>
            </a:r>
            <a:r>
              <a:rPr kumimoji="1" lang="en-US" altLang="ko-KR" sz="2800"/>
              <a:t>Machine-Level</a:t>
            </a:r>
            <a:r>
              <a:rPr kumimoji="1" lang="ko-KR" altLang="en-US" sz="2800"/>
              <a:t> </a:t>
            </a:r>
            <a:r>
              <a:rPr kumimoji="1" lang="en-US" altLang="ko-KR" sz="2800"/>
              <a:t>Representation</a:t>
            </a:r>
            <a:r>
              <a:rPr kumimoji="1" lang="ko-KR" altLang="en-US" sz="2800"/>
              <a:t> </a:t>
            </a:r>
            <a:r>
              <a:rPr kumimoji="1" lang="en-US" altLang="ko-KR" sz="2800"/>
              <a:t>of</a:t>
            </a:r>
            <a:r>
              <a:rPr kumimoji="1" lang="ko-KR" altLang="en-US" sz="2800"/>
              <a:t> </a:t>
            </a:r>
            <a:r>
              <a:rPr kumimoji="1" lang="en-US" altLang="ko-KR" sz="2800"/>
              <a:t>Programs</a:t>
            </a:r>
            <a:endParaRPr kumimoji="1" lang="ko-Kore-KR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Section </a:t>
            </a:r>
            <a:r>
              <a:rPr kumimoji="1" lang="en-US" altLang="ko-KR"/>
              <a:t>3</a:t>
            </a:r>
            <a:r>
              <a:rPr kumimoji="1" lang="en-US" altLang="ko-Kore-KR"/>
              <a:t>.</a:t>
            </a:r>
            <a:r>
              <a:rPr kumimoji="1" lang="en-US" altLang="ko-KR"/>
              <a:t>7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July</a:t>
            </a:r>
            <a:r>
              <a:rPr kumimoji="1" lang="ko-KR" altLang="en-US"/>
              <a:t> </a:t>
            </a:r>
            <a:r>
              <a:rPr kumimoji="1" lang="en-US" altLang="ko-KR"/>
              <a:t>22,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1909C4-A666-A145-8B2C-A5886E21ECFB}"/>
              </a:ext>
            </a:extLst>
          </p:cNvPr>
          <p:cNvSpPr/>
          <p:nvPr/>
        </p:nvSpPr>
        <p:spPr>
          <a:xfrm>
            <a:off x="8169073" y="4944958"/>
            <a:ext cx="1457011" cy="892334"/>
          </a:xfrm>
          <a:prstGeom prst="rect">
            <a:avLst/>
          </a:prstGeom>
          <a:solidFill>
            <a:schemeClr val="accent1">
              <a:alpha val="27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56989-0042-FD42-B4DE-98B58971E290}"/>
              </a:ext>
            </a:extLst>
          </p:cNvPr>
          <p:cNvSpPr/>
          <p:nvPr/>
        </p:nvSpPr>
        <p:spPr>
          <a:xfrm>
            <a:off x="488350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7A86FD-1F6B-9542-A60C-68278B69C901}"/>
              </a:ext>
            </a:extLst>
          </p:cNvPr>
          <p:cNvSpPr/>
          <p:nvPr/>
        </p:nvSpPr>
        <p:spPr>
          <a:xfrm>
            <a:off x="488350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8E1BEC-439B-6B44-A0B3-043CB381C431}"/>
              </a:ext>
            </a:extLst>
          </p:cNvPr>
          <p:cNvSpPr/>
          <p:nvPr/>
        </p:nvSpPr>
        <p:spPr>
          <a:xfrm>
            <a:off x="488350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923CEB-81A9-1141-AF8D-17A34ADA0ADD}"/>
              </a:ext>
            </a:extLst>
          </p:cNvPr>
          <p:cNvSpPr/>
          <p:nvPr/>
        </p:nvSpPr>
        <p:spPr>
          <a:xfrm>
            <a:off x="488350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0AD59C-49FD-1241-9B14-938BA721576A}"/>
              </a:ext>
            </a:extLst>
          </p:cNvPr>
          <p:cNvSpPr/>
          <p:nvPr/>
        </p:nvSpPr>
        <p:spPr>
          <a:xfrm>
            <a:off x="488350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27D9111-6517-4545-8CF7-570424C179F1}"/>
              </a:ext>
            </a:extLst>
          </p:cNvPr>
          <p:cNvCxnSpPr/>
          <p:nvPr/>
        </p:nvCxnSpPr>
        <p:spPr>
          <a:xfrm>
            <a:off x="6340511" y="2518912"/>
            <a:ext cx="1828561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53FC33D-F25C-C44A-8C4E-C5F4F7F9B356}"/>
              </a:ext>
            </a:extLst>
          </p:cNvPr>
          <p:cNvCxnSpPr>
            <a:cxnSpLocks/>
          </p:cNvCxnSpPr>
          <p:nvPr/>
        </p:nvCxnSpPr>
        <p:spPr>
          <a:xfrm>
            <a:off x="3123598" y="5807239"/>
            <a:ext cx="1759901" cy="37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Q()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P()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C793C70-F909-DD45-9DD9-8A0EA48830B4}"/>
              </a:ext>
            </a:extLst>
          </p:cNvPr>
          <p:cNvCxnSpPr>
            <a:cxnSpLocks/>
          </p:cNvCxnSpPr>
          <p:nvPr/>
        </p:nvCxnSpPr>
        <p:spPr>
          <a:xfrm>
            <a:off x="6340512" y="3224807"/>
            <a:ext cx="1828560" cy="2612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42E3EB0-0445-6C47-A1FD-DFCF30BC4C07}"/>
              </a:ext>
            </a:extLst>
          </p:cNvPr>
          <p:cNvCxnSpPr>
            <a:cxnSpLocks/>
          </p:cNvCxnSpPr>
          <p:nvPr/>
        </p:nvCxnSpPr>
        <p:spPr>
          <a:xfrm>
            <a:off x="3123598" y="3498648"/>
            <a:ext cx="1759901" cy="209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8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0x8B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CE4B62-3616-6844-89C8-81F980CF82B5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47F82D-4F06-DE40-9117-71E2638FB8DB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65D28C-D7FF-7A42-B62D-1DF7AEF27EA8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29605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2052C1-3E4E-2A44-9E93-553CACF2C98A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90849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2945C1-D09B-8E4D-8F31-913A7EBE6439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0x91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47207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71B0-6966-4D4D-B832-8F769F0B9EF0}"/>
              </a:ext>
            </a:extLst>
          </p:cNvPr>
          <p:cNvSpPr txBox="1"/>
          <p:nvPr/>
        </p:nvSpPr>
        <p:spPr>
          <a:xfrm>
            <a:off x="3201666" y="4339759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Push</a:t>
            </a:r>
            <a:r>
              <a:rPr kumimoji="1" lang="en-US" altLang="ko-Kore-KR" sz="1050"/>
              <a:t> RIP</a:t>
            </a:r>
          </a:p>
          <a:p>
            <a:r>
              <a:rPr kumimoji="1" lang="en-US" altLang="ko-Kore-KR" sz="1050"/>
              <a:t>2. </a:t>
            </a:r>
            <a:r>
              <a:rPr kumimoji="1" lang="en-US" altLang="ko-Kore-KR" sz="1050" b="1"/>
              <a:t>Jump</a:t>
            </a:r>
            <a:r>
              <a:rPr kumimoji="1" lang="en-US" altLang="ko-Kore-KR" sz="1050"/>
              <a:t> operand</a:t>
            </a:r>
            <a:endParaRPr kumimoji="1" lang="ko-Kore-KR" altLang="en-US" sz="10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7D0CC-72FC-1C41-9E7D-CB8FF8E28A74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A8FDD-204A-4046-95A2-FABC3A1BAD4B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5CEA4-3593-4744-AD77-AE9900851503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2AD72-BEBD-DA48-B97B-7E79E46D93F0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45133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2945C1-D09B-8E4D-8F31-913A7EBE6439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0x72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47207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71B0-6966-4D4D-B832-8F769F0B9EF0}"/>
              </a:ext>
            </a:extLst>
          </p:cNvPr>
          <p:cNvSpPr txBox="1"/>
          <p:nvPr/>
        </p:nvSpPr>
        <p:spPr>
          <a:xfrm>
            <a:off x="3201666" y="4339759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Push</a:t>
            </a:r>
            <a:r>
              <a:rPr kumimoji="1" lang="en-US" altLang="ko-Kore-KR" sz="1050"/>
              <a:t> RIP</a:t>
            </a:r>
          </a:p>
          <a:p>
            <a:r>
              <a:rPr kumimoji="1" lang="en-US" altLang="ko-Kore-KR" sz="1050"/>
              <a:t>2. </a:t>
            </a:r>
            <a:r>
              <a:rPr kumimoji="1" lang="en-US" altLang="ko-Kore-KR" sz="1050" b="1"/>
              <a:t>Jump</a:t>
            </a:r>
            <a:r>
              <a:rPr kumimoji="1" lang="en-US" altLang="ko-Kore-KR" sz="1050"/>
              <a:t> operand</a:t>
            </a:r>
            <a:endParaRPr kumimoji="1" lang="ko-Kore-KR" altLang="en-US" sz="10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7D0CC-72FC-1C41-9E7D-CB8FF8E28A74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A8FDD-204A-4046-95A2-FABC3A1BAD4B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1ED0DA-D168-7943-9996-C8DEBAD14AB2}"/>
              </a:ext>
            </a:extLst>
          </p:cNvPr>
          <p:cNvSpPr/>
          <p:nvPr/>
        </p:nvSpPr>
        <p:spPr>
          <a:xfrm>
            <a:off x="3964175" y="6306918"/>
            <a:ext cx="4030021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</a:rPr>
              <a:t>► </a:t>
            </a:r>
            <a:r>
              <a:rPr kumimoji="1" lang="en-US" altLang="ko-KR" b="1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A call can be either direct or indirect</a:t>
            </a:r>
            <a:endParaRPr lang="en" altLang="ko-Kore-KR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AF3EF4-8F81-5D45-9B28-111EB590B3BD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C69319-66F3-FA40-83B8-421E649893F0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26955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</a:t>
              </a:r>
              <a:r>
                <a:rPr kumimoji="1" lang="en-US" altLang="ko-KR" sz="1200"/>
                <a:t>2A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73436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F5572-5887-E04F-B96C-26B0DE604EB9}"/>
              </a:ext>
            </a:extLst>
          </p:cNvPr>
          <p:cNvSpPr/>
          <p:nvPr/>
        </p:nvSpPr>
        <p:spPr>
          <a:xfrm>
            <a:off x="8169073" y="5255288"/>
            <a:ext cx="1457011" cy="892334"/>
          </a:xfrm>
          <a:prstGeom prst="rect">
            <a:avLst/>
          </a:prstGeom>
          <a:solidFill>
            <a:schemeClr val="accent1">
              <a:alpha val="27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AC579-C75C-1345-AE03-00D468152141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33527-9862-CA48-B5E3-C29BBCE7182B}"/>
              </a:ext>
            </a:extLst>
          </p:cNvPr>
          <p:cNvSpPr txBox="1"/>
          <p:nvPr/>
        </p:nvSpPr>
        <p:spPr>
          <a:xfrm>
            <a:off x="7622407" y="598195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</a:t>
            </a:r>
            <a:r>
              <a:rPr kumimoji="1" lang="en-US" altLang="ko-KR" sz="1200"/>
              <a:t>2A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AEF183-0B19-7A4B-B820-24E6B1E34087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</a:t>
            </a:r>
            <a:r>
              <a:rPr lang="en-US" altLang="ko-Kore-KR" b="1">
                <a:solidFill>
                  <a:srgbClr val="7030A0"/>
                </a:solidFill>
              </a:rPr>
              <a:t>control transfer!!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F8BD4-A042-0747-8965-62C588077BB1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66434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91236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5F14D-3ADA-8A4E-93BD-A10CE3304589}"/>
              </a:ext>
            </a:extLst>
          </p:cNvPr>
          <p:cNvSpPr txBox="1"/>
          <p:nvPr/>
        </p:nvSpPr>
        <p:spPr>
          <a:xfrm>
            <a:off x="3201666" y="3812001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Pop</a:t>
            </a:r>
            <a:endParaRPr kumimoji="1" lang="en-US" altLang="ko-Kore-KR" sz="1050"/>
          </a:p>
          <a:p>
            <a:r>
              <a:rPr kumimoji="1" lang="en-US" altLang="ko-Kore-KR" sz="1050"/>
              <a:t>2. set </a:t>
            </a:r>
            <a:r>
              <a:rPr kumimoji="1" lang="en-US" altLang="ko-Kore-KR" sz="1050" b="1"/>
              <a:t>RIP</a:t>
            </a:r>
            <a:endParaRPr kumimoji="1" lang="ko-Kore-KR" alt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CC4082-FFD3-F048-8AE4-35642A9C1A78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E28C75-5CFC-544F-8487-7E6FFA3CF1A8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501F03-5D13-BD4C-847F-93A7930DF683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29912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0x91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91236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5023211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5F14D-3ADA-8A4E-93BD-A10CE3304589}"/>
              </a:ext>
            </a:extLst>
          </p:cNvPr>
          <p:cNvSpPr txBox="1"/>
          <p:nvPr/>
        </p:nvSpPr>
        <p:spPr>
          <a:xfrm>
            <a:off x="3201666" y="3812001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Pop</a:t>
            </a:r>
            <a:endParaRPr kumimoji="1" lang="en-US" altLang="ko-Kore-KR" sz="1050"/>
          </a:p>
          <a:p>
            <a:r>
              <a:rPr kumimoji="1" lang="en-US" altLang="ko-Kore-KR" sz="1050"/>
              <a:t>2. set </a:t>
            </a:r>
            <a:r>
              <a:rPr kumimoji="1" lang="en-US" altLang="ko-Kore-KR" sz="1050" b="1"/>
              <a:t>RIP</a:t>
            </a:r>
            <a:endParaRPr kumimoji="1" lang="ko-Kore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781DAA-46F8-7C4A-9128-8FBC75E6D096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3271A2-0FF3-CF4B-A1AA-48E651283595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33E015-093A-B042-82CD-EC1C5DE5158C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7E728-10CD-9647-85A7-9EB342386687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31770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0x99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66228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781DAA-46F8-7C4A-9128-8FBC75E6D096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AF146-3B21-2643-A807-1FA0D37260F2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23548A-84A6-FB42-8486-BB1FB0D5E1E0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</a:t>
            </a:r>
            <a:r>
              <a:rPr lang="en-US" altLang="ko-Kore-KR" b="1">
                <a:solidFill>
                  <a:srgbClr val="7030A0"/>
                </a:solidFill>
              </a:rPr>
              <a:t>control transfer!!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</p:spTree>
    <p:extLst>
      <p:ext uri="{BB962C8B-B14F-4D97-AF65-F5344CB8AC3E}">
        <p14:creationId xmlns:p14="http://schemas.microsoft.com/office/powerpoint/2010/main" val="318693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983FD-B383-9741-B50F-040C4CABA289}"/>
              </a:ext>
            </a:extLst>
          </p:cNvPr>
          <p:cNvSpPr txBox="1"/>
          <p:nvPr/>
        </p:nvSpPr>
        <p:spPr>
          <a:xfrm>
            <a:off x="9163421" y="3778862"/>
            <a:ext cx="22273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ore-KR"/>
              <a:t>function Q(int p){…}</a:t>
            </a:r>
          </a:p>
          <a:p>
            <a:r>
              <a:rPr lang="en" altLang="ko-Kore-KR"/>
              <a:t>function P(){</a:t>
            </a:r>
          </a:p>
          <a:p>
            <a:r>
              <a:rPr lang="en" altLang="ko-Kore-KR"/>
              <a:t>      int q=3;      </a:t>
            </a:r>
          </a:p>
          <a:p>
            <a:r>
              <a:rPr lang="en" altLang="ko-Kore-KR"/>
              <a:t>      int p;</a:t>
            </a:r>
          </a:p>
          <a:p>
            <a:r>
              <a:rPr lang="ko-KR" altLang="en-US"/>
              <a:t>      </a:t>
            </a:r>
            <a:r>
              <a:rPr lang="en" altLang="ko-Kore-KR"/>
              <a:t>int a = Q(p);</a:t>
            </a:r>
          </a:p>
          <a:p>
            <a:r>
              <a:rPr lang="en" altLang="ko-Kore-KR"/>
              <a:t>      return p*q;</a:t>
            </a:r>
          </a:p>
          <a:p>
            <a:r>
              <a:rPr lang="en" altLang="ko-Kore-KR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2BE7C-215C-6444-B872-BC871D706014}"/>
              </a:ext>
            </a:extLst>
          </p:cNvPr>
          <p:cNvSpPr/>
          <p:nvPr/>
        </p:nvSpPr>
        <p:spPr>
          <a:xfrm>
            <a:off x="801262" y="1163509"/>
            <a:ext cx="11036996" cy="3368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</a:rPr>
              <a:t>►</a:t>
            </a:r>
            <a:r>
              <a:rPr kumimoji="1" lang="ko-KR" altLang="en-US" b="1"/>
              <a:t> </a:t>
            </a:r>
            <a:r>
              <a:rPr kumimoji="1" lang="en-US" altLang="ko-KR" b="1"/>
              <a:t>Procedures</a:t>
            </a:r>
          </a:p>
          <a:p>
            <a:pPr>
              <a:lnSpc>
                <a:spcPct val="150000"/>
              </a:lnSpc>
            </a:pPr>
            <a:r>
              <a:rPr kumimoji="1" lang="ko-KR" altLang="en-US" b="1"/>
              <a:t>   </a:t>
            </a:r>
            <a:r>
              <a:rPr kumimoji="1" lang="en-US" altLang="ko-KR" b="1"/>
              <a:t>-</a:t>
            </a:r>
            <a:r>
              <a:rPr kumimoji="1" lang="ko-KR" altLang="en-US" b="1"/>
              <a:t> </a:t>
            </a:r>
            <a:r>
              <a:rPr lang="ko-Kore-KR" altLang="en-US"/>
              <a:t>provide a way to package code that implements some functionality with a designated set of arguments and 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ko-Kore-KR" altLang="en-US"/>
              <a:t>an optional return value. </a:t>
            </a:r>
            <a:endParaRPr lang="en-US" altLang="ko-Kore-KR"/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" altLang="ko-Kore-KR"/>
              <a:t>There are many different attributes that must be handled when providing machine-level support for procedures.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Passing control : by setting PC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</a:t>
            </a:r>
            <a:r>
              <a:rPr lang="en" altLang="ko-Kore-KR"/>
              <a:t>￮ Passing data : provide parameters , be able to return value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￮ Allocating and deallocating memory :   for local variables</a:t>
            </a: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992C5449-1240-4040-94FE-BFE3225B3D7E}"/>
              </a:ext>
            </a:extLst>
          </p:cNvPr>
          <p:cNvSpPr/>
          <p:nvPr/>
        </p:nvSpPr>
        <p:spPr>
          <a:xfrm>
            <a:off x="8847116" y="5015961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093E64FE-754B-D042-B005-8FF1EDE724A2}"/>
              </a:ext>
            </a:extLst>
          </p:cNvPr>
          <p:cNvSpPr/>
          <p:nvPr/>
        </p:nvSpPr>
        <p:spPr>
          <a:xfrm>
            <a:off x="8847116" y="388254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BD10C5FE-B5CB-DB48-B853-522D80155E6D}"/>
              </a:ext>
            </a:extLst>
          </p:cNvPr>
          <p:cNvSpPr/>
          <p:nvPr/>
        </p:nvSpPr>
        <p:spPr>
          <a:xfrm>
            <a:off x="8847116" y="532052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F1CD80-CAC7-8E43-AA30-34C4E79F7058}"/>
              </a:ext>
            </a:extLst>
          </p:cNvPr>
          <p:cNvSpPr/>
          <p:nvPr/>
        </p:nvSpPr>
        <p:spPr>
          <a:xfrm>
            <a:off x="1145894" y="3287210"/>
            <a:ext cx="3136739" cy="4916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CE1A1-10BE-B245-8941-9249173D523B}"/>
              </a:ext>
            </a:extLst>
          </p:cNvPr>
          <p:cNvSpPr txBox="1"/>
          <p:nvPr/>
        </p:nvSpPr>
        <p:spPr>
          <a:xfrm>
            <a:off x="1932972" y="4997549"/>
            <a:ext cx="51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7030A0"/>
                </a:solidFill>
              </a:rPr>
              <a:t>Q1. </a:t>
            </a:r>
            <a:r>
              <a:rPr kumimoji="1" lang="ko-KR" altLang="en-US" b="1">
                <a:solidFill>
                  <a:srgbClr val="7030A0"/>
                </a:solidFill>
              </a:rPr>
              <a:t>다른 함수로 점프하고 어떻게 다시 돌아오지</a:t>
            </a:r>
            <a:r>
              <a:rPr kumimoji="1" lang="en-US" altLang="ko-KR" b="1">
                <a:solidFill>
                  <a:srgbClr val="7030A0"/>
                </a:solidFill>
              </a:rPr>
              <a:t>?</a:t>
            </a:r>
            <a:endParaRPr kumimoji="1" lang="ko-Kore-KR" altLang="en-US" b="1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3DB-3C99-F24E-BC9F-5B03AE91B033}"/>
              </a:ext>
            </a:extLst>
          </p:cNvPr>
          <p:cNvSpPr txBox="1"/>
          <p:nvPr/>
        </p:nvSpPr>
        <p:spPr>
          <a:xfrm>
            <a:off x="1932972" y="5475583"/>
            <a:ext cx="646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FF0000"/>
                </a:solidFill>
              </a:rPr>
              <a:t>Q</a:t>
            </a:r>
            <a:r>
              <a:rPr kumimoji="1" lang="en-US" altLang="ko-KR" b="1">
                <a:solidFill>
                  <a:srgbClr val="FF0000"/>
                </a:solidFill>
              </a:rPr>
              <a:t>2</a:t>
            </a:r>
            <a:r>
              <a:rPr kumimoji="1" lang="en-US" altLang="ko-Kore-KR" b="1">
                <a:solidFill>
                  <a:srgbClr val="FF0000"/>
                </a:solidFill>
              </a:rPr>
              <a:t>. </a:t>
            </a:r>
            <a:r>
              <a:rPr kumimoji="1" lang="ko-KR" altLang="en-US" b="1">
                <a:solidFill>
                  <a:srgbClr val="FF0000"/>
                </a:solidFill>
              </a:rPr>
              <a:t>매개변수를 어떻게 전달하고 </a:t>
            </a:r>
            <a:r>
              <a:rPr kumimoji="1" lang="en-US" altLang="ko-KR" b="1">
                <a:solidFill>
                  <a:srgbClr val="FF0000"/>
                </a:solidFill>
              </a:rPr>
              <a:t>return</a:t>
            </a:r>
            <a:r>
              <a:rPr kumimoji="1" lang="ko-KR" altLang="en-US" b="1">
                <a:solidFill>
                  <a:srgbClr val="FF0000"/>
                </a:solidFill>
              </a:rPr>
              <a:t> 값을 어떻게 받아오지</a:t>
            </a:r>
            <a:r>
              <a:rPr kumimoji="1" lang="en-US" altLang="ko-KR" b="1">
                <a:solidFill>
                  <a:srgbClr val="FF0000"/>
                </a:solidFill>
              </a:rPr>
              <a:t>?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0x72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47207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Return address(0x91)</a:t>
            </a:r>
            <a:endParaRPr kumimoji="1" lang="ko-Kore-KR" alt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71B0-6966-4D4D-B832-8F769F0B9EF0}"/>
              </a:ext>
            </a:extLst>
          </p:cNvPr>
          <p:cNvSpPr txBox="1"/>
          <p:nvPr/>
        </p:nvSpPr>
        <p:spPr>
          <a:xfrm>
            <a:off x="3201666" y="4339759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Push</a:t>
            </a:r>
            <a:r>
              <a:rPr kumimoji="1" lang="en-US" altLang="ko-Kore-KR" sz="1050"/>
              <a:t> RIP</a:t>
            </a:r>
          </a:p>
          <a:p>
            <a:r>
              <a:rPr kumimoji="1" lang="en-US" altLang="ko-Kore-KR" sz="1050"/>
              <a:t>2. </a:t>
            </a:r>
            <a:r>
              <a:rPr kumimoji="1" lang="en-US" altLang="ko-Kore-KR" sz="1050" b="1"/>
              <a:t>Jump</a:t>
            </a:r>
            <a:r>
              <a:rPr kumimoji="1" lang="en-US" altLang="ko-Kore-KR" sz="1050"/>
              <a:t> operand</a:t>
            </a:r>
            <a:endParaRPr kumimoji="1" lang="ko-Kore-KR" alt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945C1-D09B-8E4D-8F31-913A7EBE6439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7D0CC-72FC-1C41-9E7D-CB8FF8E28A74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A8FDD-204A-4046-95A2-FABC3A1BAD4B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71374-4EE4-C94C-AA6B-929A6186B085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89E9E-1076-8D41-B296-5B1E9BB8E5E8}"/>
              </a:ext>
            </a:extLst>
          </p:cNvPr>
          <p:cNvSpPr txBox="1"/>
          <p:nvPr/>
        </p:nvSpPr>
        <p:spPr>
          <a:xfrm>
            <a:off x="4801622" y="89417"/>
            <a:ext cx="258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3.7.3 Data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84279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9556716" cy="346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/>
              <a:t>◼︎ </a:t>
            </a:r>
            <a:r>
              <a:rPr kumimoji="1" lang="en-US" altLang="ko-KR" sz="2400" b="1"/>
              <a:t>3.7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Procedures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b="1"/>
              <a:t>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.1 </a:t>
            </a:r>
            <a:r>
              <a:rPr kumimoji="1" lang="en-US" altLang="ko-KR" sz="2000"/>
              <a:t>The</a:t>
            </a:r>
            <a:r>
              <a:rPr kumimoji="1" lang="ko-KR" altLang="en-US" sz="2000"/>
              <a:t> </a:t>
            </a:r>
            <a:r>
              <a:rPr kumimoji="1" lang="en-US" altLang="ko-KR" sz="2000"/>
              <a:t>Run-Time</a:t>
            </a:r>
            <a:r>
              <a:rPr kumimoji="1" lang="ko-KR" altLang="en-US" sz="2000"/>
              <a:t> </a:t>
            </a:r>
            <a:r>
              <a:rPr kumimoji="1" lang="en-US" altLang="ko-KR" sz="2000"/>
              <a:t>Stack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/>
              <a:t> 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2</a:t>
            </a:r>
            <a:r>
              <a:rPr kumimoji="1" lang="en-US" altLang="ko-Kore-KR" sz="2000"/>
              <a:t> </a:t>
            </a:r>
            <a:r>
              <a:rPr kumimoji="1" lang="en-US" altLang="ko-KR" sz="2000"/>
              <a:t>Control</a:t>
            </a:r>
            <a:r>
              <a:rPr kumimoji="1" lang="ko-KR" altLang="en-US" sz="2000"/>
              <a:t> </a:t>
            </a:r>
            <a:r>
              <a:rPr kumimoji="1" lang="en-US" altLang="ko-KR" sz="2000"/>
              <a:t>Transfer</a:t>
            </a:r>
            <a:endParaRPr kumimoji="1" lang="en-US" altLang="ko-Kore-KR" sz="2000"/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 </a:t>
            </a:r>
            <a:r>
              <a:rPr kumimoji="1" lang="en-US" altLang="ko-KR" sz="2000"/>
              <a:t>Data</a:t>
            </a:r>
            <a:r>
              <a:rPr kumimoji="1" lang="ko-KR" altLang="en-US" sz="2000"/>
              <a:t> </a:t>
            </a:r>
            <a:r>
              <a:rPr kumimoji="1" lang="en-US" altLang="ko-KR" sz="2000"/>
              <a:t>Transfer</a:t>
            </a:r>
            <a:endParaRPr kumimoji="1" lang="en-US" altLang="ko-Kore-KR" sz="2000"/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4</a:t>
            </a:r>
            <a:r>
              <a:rPr kumimoji="1" lang="en-US" altLang="ko-Kore-KR" sz="2000"/>
              <a:t> </a:t>
            </a:r>
            <a:r>
              <a:rPr kumimoji="1" lang="en-US" altLang="ko-KR" sz="2000"/>
              <a:t>Local</a:t>
            </a:r>
            <a:r>
              <a:rPr kumimoji="1" lang="ko-KR" altLang="en-US" sz="2000"/>
              <a:t> </a:t>
            </a:r>
            <a:r>
              <a:rPr kumimoji="1" lang="en-US" altLang="ko-KR" sz="2000"/>
              <a:t>Storage</a:t>
            </a:r>
            <a:r>
              <a:rPr kumimoji="1" lang="ko-KR" altLang="en-US" sz="2000"/>
              <a:t> </a:t>
            </a:r>
            <a:r>
              <a:rPr kumimoji="1" lang="en-US" altLang="ko-KR" sz="2000"/>
              <a:t>on</a:t>
            </a:r>
            <a:r>
              <a:rPr kumimoji="1" lang="ko-KR" altLang="en-US" sz="2000"/>
              <a:t> </a:t>
            </a:r>
            <a:r>
              <a:rPr kumimoji="1" lang="en-US" altLang="ko-KR" sz="2000"/>
              <a:t>the</a:t>
            </a:r>
            <a:r>
              <a:rPr kumimoji="1" lang="ko-KR" altLang="en-US" sz="2000"/>
              <a:t> </a:t>
            </a:r>
            <a:r>
              <a:rPr kumimoji="1" lang="en-US" altLang="ko-KR" sz="2000"/>
              <a:t>Stack</a:t>
            </a:r>
            <a:endParaRPr kumimoji="1" lang="en-US" altLang="ko-Kore-KR" sz="2000"/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 Local</a:t>
            </a:r>
            <a:r>
              <a:rPr kumimoji="1" lang="ko-KR" altLang="en-US" sz="2000"/>
              <a:t> </a:t>
            </a:r>
            <a:r>
              <a:rPr kumimoji="1" lang="en-US" altLang="ko-KR" sz="2000"/>
              <a:t>Storage</a:t>
            </a:r>
            <a:r>
              <a:rPr kumimoji="1" lang="ko-KR" altLang="en-US" sz="2000"/>
              <a:t> </a:t>
            </a:r>
            <a:r>
              <a:rPr kumimoji="1" lang="en-US" altLang="ko-KR" sz="2000"/>
              <a:t>in</a:t>
            </a:r>
            <a:r>
              <a:rPr kumimoji="1" lang="ko-KR" altLang="en-US" sz="2000"/>
              <a:t> </a:t>
            </a:r>
            <a:r>
              <a:rPr kumimoji="1" lang="en-US" altLang="ko-KR" sz="2000"/>
              <a:t>Registers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.6</a:t>
            </a:r>
            <a:r>
              <a:rPr kumimoji="1" lang="en-US" altLang="ko-KR" sz="2000"/>
              <a:t> recursive Procedures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0x122A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73436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Return address(0x91)</a:t>
            </a:r>
            <a:endParaRPr kumimoji="1" lang="ko-Kore-KR" alt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F5572-5887-E04F-B96C-26B0DE604EB9}"/>
              </a:ext>
            </a:extLst>
          </p:cNvPr>
          <p:cNvSpPr/>
          <p:nvPr/>
        </p:nvSpPr>
        <p:spPr>
          <a:xfrm>
            <a:off x="8169073" y="5255288"/>
            <a:ext cx="1457011" cy="892334"/>
          </a:xfrm>
          <a:prstGeom prst="rect">
            <a:avLst/>
          </a:prstGeom>
          <a:solidFill>
            <a:schemeClr val="accent1">
              <a:alpha val="27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AC579-C75C-1345-AE03-00D468152141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57E32-C98A-F34B-929B-97BB3FA9D64D}"/>
              </a:ext>
            </a:extLst>
          </p:cNvPr>
          <p:cNvSpPr txBox="1"/>
          <p:nvPr/>
        </p:nvSpPr>
        <p:spPr>
          <a:xfrm>
            <a:off x="7622407" y="598195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</a:t>
            </a:r>
            <a:r>
              <a:rPr kumimoji="1" lang="en-US" altLang="ko-KR" sz="1200"/>
              <a:t>2A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3C593-EA03-F74E-99C4-DA95AE412D58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B922D-6BC2-9245-98CA-399A747342A9}"/>
              </a:ext>
            </a:extLst>
          </p:cNvPr>
          <p:cNvSpPr txBox="1"/>
          <p:nvPr/>
        </p:nvSpPr>
        <p:spPr>
          <a:xfrm>
            <a:off x="4801622" y="89417"/>
            <a:ext cx="258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3.7.3 Data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73940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5393517" y="89417"/>
            <a:ext cx="140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734A0F9-6EE5-6A41-B387-4B45E3327F89}"/>
              </a:ext>
            </a:extLst>
          </p:cNvPr>
          <p:cNvSpPr/>
          <p:nvPr/>
        </p:nvSpPr>
        <p:spPr>
          <a:xfrm>
            <a:off x="2140380" y="382080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B6D46-1770-3D4E-B726-EF865F9F0379}"/>
              </a:ext>
            </a:extLst>
          </p:cNvPr>
          <p:cNvSpPr/>
          <p:nvPr/>
        </p:nvSpPr>
        <p:spPr>
          <a:xfrm>
            <a:off x="2140380" y="4332320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867C124-A3D3-1742-8572-AA62A232344D}"/>
              </a:ext>
            </a:extLst>
          </p:cNvPr>
          <p:cNvSpPr/>
          <p:nvPr/>
        </p:nvSpPr>
        <p:spPr>
          <a:xfrm>
            <a:off x="2593226" y="391419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0xE</a:t>
            </a:r>
            <a:endParaRPr kumimoji="1" lang="ko-Kore-KR" altLang="en-US" sz="120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AE9100A-9237-0045-97E2-B3B971F5D854}"/>
              </a:ext>
            </a:extLst>
          </p:cNvPr>
          <p:cNvSpPr/>
          <p:nvPr/>
        </p:nvSpPr>
        <p:spPr>
          <a:xfrm>
            <a:off x="2593226" y="439972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257C336-0AC4-2D46-89A9-E445D9E81BB1}"/>
              </a:ext>
            </a:extLst>
          </p:cNvPr>
          <p:cNvSpPr/>
          <p:nvPr/>
        </p:nvSpPr>
        <p:spPr>
          <a:xfrm>
            <a:off x="2140380" y="4843832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751124-158D-9B43-A6C4-F886C3C21BCA}"/>
              </a:ext>
            </a:extLst>
          </p:cNvPr>
          <p:cNvSpPr/>
          <p:nvPr/>
        </p:nvSpPr>
        <p:spPr>
          <a:xfrm>
            <a:off x="2593226" y="4937217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0xC</a:t>
            </a:r>
            <a:endParaRPr kumimoji="1" lang="ko-Kore-KR" altLang="en-US" sz="12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7EA650-4860-424C-80E7-278307C7C4CA}"/>
              </a:ext>
            </a:extLst>
          </p:cNvPr>
          <p:cNvSpPr/>
          <p:nvPr/>
        </p:nvSpPr>
        <p:spPr>
          <a:xfrm>
            <a:off x="2815664" y="5415879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1E2885C-1A41-9A41-B20F-AB463A94DD0B}"/>
              </a:ext>
            </a:extLst>
          </p:cNvPr>
          <p:cNvSpPr/>
          <p:nvPr/>
        </p:nvSpPr>
        <p:spPr>
          <a:xfrm>
            <a:off x="2815663" y="5583300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8B40B4-AD70-E84B-B9D3-C933C3C73522}"/>
              </a:ext>
            </a:extLst>
          </p:cNvPr>
          <p:cNvSpPr/>
          <p:nvPr/>
        </p:nvSpPr>
        <p:spPr>
          <a:xfrm>
            <a:off x="2815663" y="5750721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DD52D-09EA-174C-81D4-171D90FEC32F}"/>
              </a:ext>
            </a:extLst>
          </p:cNvPr>
          <p:cNvSpPr txBox="1"/>
          <p:nvPr/>
        </p:nvSpPr>
        <p:spPr>
          <a:xfrm>
            <a:off x="979895" y="1193142"/>
            <a:ext cx="9961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0000"/>
                </a:solidFill>
              </a:rPr>
              <a:t>► </a:t>
            </a:r>
            <a:r>
              <a:rPr kumimoji="1" lang="en-US" altLang="ko-KR"/>
              <a:t>x86-64</a:t>
            </a:r>
            <a:r>
              <a:rPr kumimoji="1" lang="en-US" altLang="ko-KR" b="1"/>
              <a:t> </a:t>
            </a:r>
            <a:r>
              <a:rPr kumimoji="1" lang="en-US" altLang="ko-KR"/>
              <a:t>order of passing parameters in registers</a:t>
            </a:r>
            <a:endParaRPr kumimoji="1" lang="en-US" altLang="ko-Kore-KR"/>
          </a:p>
          <a:p>
            <a:r>
              <a:rPr kumimoji="1" lang="en-US" altLang="ko-KR" b="1"/>
              <a:t>   </a:t>
            </a:r>
          </a:p>
          <a:p>
            <a:r>
              <a:rPr lang="en" altLang="ko-Kore-KR"/>
              <a:t>   - Six registers are used to store the six parameters of the function call(%rdi, %rsi, %rdx, %rcx, %r8, %r9)</a:t>
            </a:r>
            <a:endParaRPr kumimoji="1" lang="en-US" altLang="ko-KR" b="1"/>
          </a:p>
          <a:p>
            <a:r>
              <a:rPr kumimoji="1" lang="en-US" altLang="ko-KR" b="1"/>
              <a:t>   - example</a:t>
            </a:r>
            <a:endParaRPr kumimoji="1" lang="en-US" altLang="ko-Kore-KR" b="1"/>
          </a:p>
          <a:p>
            <a:r>
              <a:rPr kumimoji="1" lang="ko-KR" altLang="en-US" b="1"/>
              <a:t>   </a:t>
            </a:r>
            <a:r>
              <a:rPr kumimoji="1" lang="en-US" altLang="ko-KR" b="1"/>
              <a:t>   -</a:t>
            </a:r>
            <a:r>
              <a:rPr kumimoji="1" lang="ko-KR" altLang="en-US" b="1"/>
              <a:t> </a:t>
            </a:r>
            <a:r>
              <a:rPr kumimoji="1" lang="en-US" altLang="ko-Kore-KR" b="1"/>
              <a:t>function prototype </a:t>
            </a:r>
            <a:r>
              <a:rPr kumimoji="1" lang="en-US" altLang="ko-Kore-KR"/>
              <a:t>     void func(int p1, int p2, int p3);</a:t>
            </a:r>
          </a:p>
          <a:p>
            <a:r>
              <a:rPr kumimoji="1" lang="ko-KR" altLang="en-US" b="1"/>
              <a:t>   </a:t>
            </a:r>
            <a:r>
              <a:rPr kumimoji="1" lang="en-US" altLang="ko-KR" b="1"/>
              <a:t>   -</a:t>
            </a:r>
            <a:r>
              <a:rPr kumimoji="1" lang="ko-KR" altLang="en-US" b="1"/>
              <a:t> </a:t>
            </a:r>
            <a:r>
              <a:rPr kumimoji="1" lang="en-US" altLang="ko-Kore-KR" b="1"/>
              <a:t>function call                  </a:t>
            </a:r>
            <a:r>
              <a:rPr kumimoji="1" lang="en-US" altLang="ko-Kore-KR"/>
              <a:t>void func(14, 1, 12);</a:t>
            </a:r>
          </a:p>
          <a:p>
            <a:endParaRPr kumimoji="1" lang="en-US" altLang="ko-Kore-KR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180CE98-0D59-244B-9D95-567C3FD0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82" y="3559309"/>
            <a:ext cx="3739827" cy="25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0x72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47207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Return address(0x91)</a:t>
            </a:r>
            <a:endParaRPr kumimoji="1" lang="ko-Kore-KR" alt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71B0-6966-4D4D-B832-8F769F0B9EF0}"/>
              </a:ext>
            </a:extLst>
          </p:cNvPr>
          <p:cNvSpPr txBox="1"/>
          <p:nvPr/>
        </p:nvSpPr>
        <p:spPr>
          <a:xfrm>
            <a:off x="3201666" y="4339759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Push</a:t>
            </a:r>
            <a:r>
              <a:rPr kumimoji="1" lang="en-US" altLang="ko-Kore-KR" sz="1050"/>
              <a:t> RIP</a:t>
            </a:r>
          </a:p>
          <a:p>
            <a:r>
              <a:rPr kumimoji="1" lang="en-US" altLang="ko-Kore-KR" sz="1050"/>
              <a:t>2. </a:t>
            </a:r>
            <a:r>
              <a:rPr kumimoji="1" lang="en-US" altLang="ko-Kore-KR" sz="1050" b="1"/>
              <a:t>Jump</a:t>
            </a:r>
            <a:r>
              <a:rPr kumimoji="1" lang="en-US" altLang="ko-Kore-KR" sz="1050"/>
              <a:t> operand</a:t>
            </a:r>
            <a:endParaRPr kumimoji="1" lang="ko-Kore-KR" alt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945C1-D09B-8E4D-8F31-913A7EBE6439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7D0CC-72FC-1C41-9E7D-CB8FF8E28A74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A8FDD-204A-4046-95A2-FABC3A1BAD4B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1FAA06-D7F8-A34C-BF2F-0AED9BDE7708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7958F-EC8B-2643-9F9B-7C78D27D89B9}"/>
              </a:ext>
            </a:extLst>
          </p:cNvPr>
          <p:cNvSpPr txBox="1"/>
          <p:nvPr/>
        </p:nvSpPr>
        <p:spPr>
          <a:xfrm>
            <a:off x="4801622" y="89417"/>
            <a:ext cx="258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3.7.3 Data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0756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801622" y="89417"/>
            <a:ext cx="258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3.7.3 Data Transfer</a:t>
            </a:r>
            <a:endParaRPr kumimoji="1" lang="ko-Kore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0x122A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73436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Return address(0x91)</a:t>
            </a:r>
            <a:endParaRPr kumimoji="1" lang="ko-Kore-KR" alt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F5572-5887-E04F-B96C-26B0DE604EB9}"/>
              </a:ext>
            </a:extLst>
          </p:cNvPr>
          <p:cNvSpPr/>
          <p:nvPr/>
        </p:nvSpPr>
        <p:spPr>
          <a:xfrm>
            <a:off x="8169073" y="5255288"/>
            <a:ext cx="1457011" cy="892334"/>
          </a:xfrm>
          <a:prstGeom prst="rect">
            <a:avLst/>
          </a:prstGeom>
          <a:solidFill>
            <a:schemeClr val="accent1">
              <a:alpha val="27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AC579-C75C-1345-AE03-00D468152141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19E4DA-40E6-B343-89EE-8AC915D7616C}"/>
              </a:ext>
            </a:extLst>
          </p:cNvPr>
          <p:cNvSpPr/>
          <p:nvPr/>
        </p:nvSpPr>
        <p:spPr>
          <a:xfrm>
            <a:off x="8219194" y="5285956"/>
            <a:ext cx="1356765" cy="276999"/>
          </a:xfrm>
          <a:prstGeom prst="rect">
            <a:avLst/>
          </a:prstGeom>
          <a:solidFill>
            <a:srgbClr val="002060">
              <a:alpha val="27858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$111</a:t>
            </a:r>
            <a:endParaRPr kumimoji="1" lang="ko-Kore-KR" altLang="en-US" sz="10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004BB2-C5D5-5348-AA06-A0FF7CA2BF56}"/>
              </a:ext>
            </a:extLst>
          </p:cNvPr>
          <p:cNvSpPr txBox="1"/>
          <p:nvPr/>
        </p:nvSpPr>
        <p:spPr>
          <a:xfrm>
            <a:off x="7622407" y="598195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</a:t>
            </a:r>
            <a:r>
              <a:rPr kumimoji="1" lang="en-US" altLang="ko-KR" sz="1200"/>
              <a:t>2A</a:t>
            </a:r>
            <a:endParaRPr kumimoji="1" lang="ko-Kore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601281-840F-B84F-8DB8-49CB2849243E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</a:t>
            </a:r>
            <a:r>
              <a:rPr lang="en-US" altLang="ko-Kore-KR" b="1">
                <a:solidFill>
                  <a:schemeClr val="accent6">
                    <a:lumMod val="50000"/>
                  </a:schemeClr>
                </a:solidFill>
              </a:rPr>
              <a:t>data transfer!! : </a:t>
            </a:r>
            <a:r>
              <a:rPr lang="en-US" altLang="ko-Kore-KR"/>
              <a:t>by register &amp; stack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CEEC51-C8B9-984F-B0A8-4041A55F1CD4}"/>
              </a:ext>
            </a:extLst>
          </p:cNvPr>
          <p:cNvSpPr/>
          <p:nvPr/>
        </p:nvSpPr>
        <p:spPr>
          <a:xfrm>
            <a:off x="1543937" y="6414744"/>
            <a:ext cx="911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>
                <a:solidFill>
                  <a:srgbClr val="FF0000"/>
                </a:solidFill>
              </a:rPr>
              <a:t>► When passing parameters on the stack, all data sizes are rounded up to be multiples of eight </a:t>
            </a:r>
          </a:p>
        </p:txBody>
      </p:sp>
    </p:spTree>
    <p:extLst>
      <p:ext uri="{BB962C8B-B14F-4D97-AF65-F5344CB8AC3E}">
        <p14:creationId xmlns:p14="http://schemas.microsoft.com/office/powerpoint/2010/main" val="389794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B4B6-4EA0-5042-9BB9-113656E21EA4}"/>
              </a:ext>
            </a:extLst>
          </p:cNvPr>
          <p:cNvSpPr txBox="1"/>
          <p:nvPr/>
        </p:nvSpPr>
        <p:spPr>
          <a:xfrm>
            <a:off x="4039622" y="89417"/>
            <a:ext cx="41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3.7.5 Local Storage in Registers</a:t>
            </a:r>
            <a:endParaRPr kumimoji="1" lang="ko-Kore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E658D-2B31-C447-B2A4-AFB711079A9D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Local Storage in Registers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</a:t>
            </a:r>
            <a:r>
              <a:rPr kumimoji="1" lang="en" altLang="ko-KR"/>
              <a:t>- The set of program registers acts as a single resource shared by all of the procedures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we must make sure that when one procedure(the caller) calls another(the callee)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callee-saved registers : %rbx, %rbp, %r12~%r15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caller-saved registers: All other registers, except %rsp</a:t>
            </a:r>
            <a:endParaRPr lang="en-US" altLang="ko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DAA4BAC-BC14-F246-926A-C07E6896FCE9}"/>
              </a:ext>
            </a:extLst>
          </p:cNvPr>
          <p:cNvGrpSpPr/>
          <p:nvPr/>
        </p:nvGrpSpPr>
        <p:grpSpPr>
          <a:xfrm>
            <a:off x="778750" y="3360418"/>
            <a:ext cx="1388864" cy="400010"/>
            <a:chOff x="810567" y="3406047"/>
            <a:chExt cx="2303899" cy="663551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B81531EB-CC1C-424F-B66E-9D177E438026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A20EF5B-5D23-0442-BC7E-D8C89842B562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AB4820D-BAD4-304D-9B19-8C4A591D788D}"/>
              </a:ext>
            </a:extLst>
          </p:cNvPr>
          <p:cNvGrpSpPr/>
          <p:nvPr/>
        </p:nvGrpSpPr>
        <p:grpSpPr>
          <a:xfrm>
            <a:off x="778750" y="3799607"/>
            <a:ext cx="1388864" cy="400010"/>
            <a:chOff x="810567" y="3406047"/>
            <a:chExt cx="2303899" cy="663551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46D4D758-096B-AE49-8874-086B0F0CF4D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%rbx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F87BA712-A1EF-B040-B46B-1ABDA0EBC90D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$111</a:t>
              </a:r>
              <a:endParaRPr kumimoji="1" lang="ko-Kore-KR" altLang="en-US" sz="12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9EF29A-3AC4-F14C-A3AA-9204E4052007}"/>
              </a:ext>
            </a:extLst>
          </p:cNvPr>
          <p:cNvGrpSpPr/>
          <p:nvPr/>
        </p:nvGrpSpPr>
        <p:grpSpPr>
          <a:xfrm>
            <a:off x="778750" y="4238796"/>
            <a:ext cx="1388864" cy="400010"/>
            <a:chOff x="810567" y="3406047"/>
            <a:chExt cx="2303899" cy="663551"/>
          </a:xfrm>
        </p:grpSpPr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6C753B3F-B265-3041-A865-1A9582DF5B4E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%rcx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92E1507A-5EFE-2F4C-AAA4-62F07BDC9E5B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0x173</a:t>
              </a:r>
              <a:endParaRPr kumimoji="1" lang="ko-Kore-KR" altLang="en-US" sz="120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AF3EF98-8C4C-DF4F-8072-94C6C317B1FE}"/>
              </a:ext>
            </a:extLst>
          </p:cNvPr>
          <p:cNvGrpSpPr/>
          <p:nvPr/>
        </p:nvGrpSpPr>
        <p:grpSpPr>
          <a:xfrm>
            <a:off x="778750" y="4677985"/>
            <a:ext cx="1388864" cy="400010"/>
            <a:chOff x="810567" y="3406047"/>
            <a:chExt cx="2303899" cy="663551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8112E9B-B797-E943-BE7B-F2CBD325DF85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28BFE674-E741-AE43-9921-4D1951B20CC0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$9</a:t>
              </a:r>
              <a:endParaRPr kumimoji="1" lang="ko-Kore-KR" altLang="en-US" sz="120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1DFB36F-90B2-EA44-BFD6-87D7B1A7D3B4}"/>
              </a:ext>
            </a:extLst>
          </p:cNvPr>
          <p:cNvGrpSpPr/>
          <p:nvPr/>
        </p:nvGrpSpPr>
        <p:grpSpPr>
          <a:xfrm>
            <a:off x="778750" y="5117174"/>
            <a:ext cx="1388864" cy="400010"/>
            <a:chOff x="810567" y="3406047"/>
            <a:chExt cx="2303899" cy="663551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ED026C11-E1E0-ED49-BFEE-7886E5C4557B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%rsi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A80C8C6D-B6FC-864A-BA9D-60A29065BDDD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$1</a:t>
              </a:r>
              <a:endParaRPr kumimoji="1" lang="ko-Kore-KR" altLang="en-US" sz="120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849510-0786-9542-9004-D5E9BE220896}"/>
              </a:ext>
            </a:extLst>
          </p:cNvPr>
          <p:cNvGrpSpPr/>
          <p:nvPr/>
        </p:nvGrpSpPr>
        <p:grpSpPr>
          <a:xfrm>
            <a:off x="778750" y="5556363"/>
            <a:ext cx="1388864" cy="400010"/>
            <a:chOff x="810567" y="3406047"/>
            <a:chExt cx="2303899" cy="663551"/>
          </a:xfrm>
        </p:grpSpPr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70F4D7B0-574F-0D48-BF02-14E3C1A46AB9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%rdi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D27D9263-4871-2B48-8DC9-109BDD8C146B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$22</a:t>
              </a:r>
              <a:endParaRPr kumimoji="1" lang="ko-Kore-KR" altLang="en-US" sz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EA5BE40-9534-5C43-8C1E-261E641B82DD}"/>
              </a:ext>
            </a:extLst>
          </p:cNvPr>
          <p:cNvSpPr txBox="1"/>
          <p:nvPr/>
        </p:nvSpPr>
        <p:spPr>
          <a:xfrm>
            <a:off x="4171261" y="388130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3A2F1-A439-264B-9BF8-82B166CD1E8D}"/>
              </a:ext>
            </a:extLst>
          </p:cNvPr>
          <p:cNvSpPr/>
          <p:nvPr/>
        </p:nvSpPr>
        <p:spPr>
          <a:xfrm>
            <a:off x="4064000" y="4495800"/>
            <a:ext cx="1498600" cy="1071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A4358C-C670-AB46-B051-CB1677D7F383}"/>
              </a:ext>
            </a:extLst>
          </p:cNvPr>
          <p:cNvSpPr/>
          <p:nvPr/>
        </p:nvSpPr>
        <p:spPr>
          <a:xfrm>
            <a:off x="6108536" y="4221601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ABF9A-BA91-8F4B-B0ED-12B28B7D1DF5}"/>
              </a:ext>
            </a:extLst>
          </p:cNvPr>
          <p:cNvSpPr/>
          <p:nvPr/>
        </p:nvSpPr>
        <p:spPr>
          <a:xfrm>
            <a:off x="6108534" y="5044224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344D239-1131-7B4E-B0CF-E044680D6B0D}"/>
              </a:ext>
            </a:extLst>
          </p:cNvPr>
          <p:cNvGrpSpPr/>
          <p:nvPr/>
        </p:nvGrpSpPr>
        <p:grpSpPr>
          <a:xfrm>
            <a:off x="778750" y="5995552"/>
            <a:ext cx="1388864" cy="400010"/>
            <a:chOff x="810567" y="3406047"/>
            <a:chExt cx="2303899" cy="663551"/>
          </a:xfrm>
        </p:grpSpPr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566A5002-37CF-C94D-92E8-0AFAD0D2CE12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%rbp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4AD40015-2FF9-FD44-9998-D9C81FE2F8E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EB011E2-CB3D-4747-9C52-B1C744F077F6}"/>
              </a:ext>
            </a:extLst>
          </p:cNvPr>
          <p:cNvGrpSpPr/>
          <p:nvPr/>
        </p:nvGrpSpPr>
        <p:grpSpPr>
          <a:xfrm>
            <a:off x="2229566" y="3360418"/>
            <a:ext cx="1388864" cy="400010"/>
            <a:chOff x="810567" y="3406047"/>
            <a:chExt cx="2303899" cy="663551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357BF3F8-04CC-CA40-8E20-62B9675654F0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%8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868D6219-3406-F44F-BEC6-171C9F83414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70F2491-8F77-8C44-BAB8-CD60831BAD03}"/>
              </a:ext>
            </a:extLst>
          </p:cNvPr>
          <p:cNvGrpSpPr/>
          <p:nvPr/>
        </p:nvGrpSpPr>
        <p:grpSpPr>
          <a:xfrm>
            <a:off x="2229566" y="3799607"/>
            <a:ext cx="1388864" cy="400010"/>
            <a:chOff x="810567" y="3406047"/>
            <a:chExt cx="2303899" cy="663551"/>
          </a:xfrm>
        </p:grpSpPr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9BF30006-2386-1241-A4E7-0A0DFCDD33DB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%r9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B0765A43-5714-E749-BC2E-40E7EB7F5324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0ED493A-B180-F148-AA88-4DAA6081A18D}"/>
              </a:ext>
            </a:extLst>
          </p:cNvPr>
          <p:cNvGrpSpPr/>
          <p:nvPr/>
        </p:nvGrpSpPr>
        <p:grpSpPr>
          <a:xfrm>
            <a:off x="2229566" y="4238796"/>
            <a:ext cx="1388864" cy="400010"/>
            <a:chOff x="810567" y="3406047"/>
            <a:chExt cx="2303899" cy="663551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6A7F2EF-5482-984A-AA33-F8C56307AAFA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%r10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01D975-47E9-B248-84D5-E2AE6FB34A7F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FC2C17B-7ECF-8F4E-B46C-F8C7055AC6E2}"/>
              </a:ext>
            </a:extLst>
          </p:cNvPr>
          <p:cNvGrpSpPr/>
          <p:nvPr/>
        </p:nvGrpSpPr>
        <p:grpSpPr>
          <a:xfrm>
            <a:off x="2229566" y="4677985"/>
            <a:ext cx="1388864" cy="400010"/>
            <a:chOff x="810567" y="3406047"/>
            <a:chExt cx="2303899" cy="663551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D4F439-CB7E-424A-87EC-178655C1C3B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%11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139A3ED9-E403-3440-9204-AA8AB5B905E6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8A50260-0CA4-2541-997A-2D250CDEBE23}"/>
              </a:ext>
            </a:extLst>
          </p:cNvPr>
          <p:cNvGrpSpPr/>
          <p:nvPr/>
        </p:nvGrpSpPr>
        <p:grpSpPr>
          <a:xfrm>
            <a:off x="2229566" y="5117174"/>
            <a:ext cx="1388864" cy="400010"/>
            <a:chOff x="810567" y="3406047"/>
            <a:chExt cx="2303899" cy="663551"/>
          </a:xfrm>
        </p:grpSpPr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A84118F0-16CC-3C4E-B0F1-F48F125BFD1A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%12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D277345C-DE8D-0044-AA05-F904A7245AF8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DF12C98-AA04-3946-827C-3FEC6FF9206D}"/>
              </a:ext>
            </a:extLst>
          </p:cNvPr>
          <p:cNvGrpSpPr/>
          <p:nvPr/>
        </p:nvGrpSpPr>
        <p:grpSpPr>
          <a:xfrm>
            <a:off x="2229566" y="5556363"/>
            <a:ext cx="1388864" cy="400010"/>
            <a:chOff x="810567" y="3406047"/>
            <a:chExt cx="2303899" cy="663551"/>
          </a:xfrm>
        </p:grpSpPr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953C7198-B115-9142-A553-517BAB82C1F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%13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9DD3FC89-71C0-3E44-9A4D-5849C78E689E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2F4805F-83C8-4E4B-BA75-BAB18BE66B9D}"/>
              </a:ext>
            </a:extLst>
          </p:cNvPr>
          <p:cNvGrpSpPr/>
          <p:nvPr/>
        </p:nvGrpSpPr>
        <p:grpSpPr>
          <a:xfrm>
            <a:off x="2229566" y="5995552"/>
            <a:ext cx="1388864" cy="400010"/>
            <a:chOff x="810567" y="3406047"/>
            <a:chExt cx="2303899" cy="663551"/>
          </a:xfrm>
        </p:grpSpPr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EB47DBC0-3E20-5D44-8A69-9D4B758E5E3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%14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96F93218-3F35-1042-9C7F-742C78EB3A9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80562B1-824D-CC41-9598-53B4C7EA8B89}"/>
              </a:ext>
            </a:extLst>
          </p:cNvPr>
          <p:cNvGrpSpPr/>
          <p:nvPr/>
        </p:nvGrpSpPr>
        <p:grpSpPr>
          <a:xfrm>
            <a:off x="778750" y="6434741"/>
            <a:ext cx="1388864" cy="400010"/>
            <a:chOff x="810567" y="3406047"/>
            <a:chExt cx="2303899" cy="663551"/>
          </a:xfrm>
        </p:grpSpPr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DC0B3432-D968-9D46-9480-106FD5823488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132CD645-D564-4843-A89B-46B52A3F08ED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1C93F2-9FFD-6A40-A989-0E3E979C8608}"/>
              </a:ext>
            </a:extLst>
          </p:cNvPr>
          <p:cNvGrpSpPr/>
          <p:nvPr/>
        </p:nvGrpSpPr>
        <p:grpSpPr>
          <a:xfrm>
            <a:off x="2229566" y="6434741"/>
            <a:ext cx="1388864" cy="400010"/>
            <a:chOff x="810567" y="3406047"/>
            <a:chExt cx="2303899" cy="663551"/>
          </a:xfrm>
        </p:grpSpPr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84EE965F-AC10-E044-9264-CFD799B6E9A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%r15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52E09EB9-7D87-1B45-A379-1C194815AF93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A92B403-E94B-A043-B21E-AE771DFF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34" y="1656654"/>
            <a:ext cx="7275427" cy="50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B4B6-4EA0-5042-9BB9-113656E21EA4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3.7.6 recursive procedures</a:t>
            </a:r>
            <a:endParaRPr kumimoji="1" lang="ko-Kore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E658D-2B31-C447-B2A4-AFB711079A9D}"/>
              </a:ext>
            </a:extLst>
          </p:cNvPr>
          <p:cNvSpPr txBox="1"/>
          <p:nvPr/>
        </p:nvSpPr>
        <p:spPr>
          <a:xfrm>
            <a:off x="1015588" y="1247677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recursive procedures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</a:t>
            </a:r>
            <a:r>
              <a:rPr kumimoji="1" lang="en" altLang="ko-KR"/>
              <a:t>- We can see from this example that calling a function recursively proceeds just like any other function call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Each procedure call has its own private space on the stack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- Stack discipline provides a mechanism where each invocation of a function has its own private storage for state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information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</p:spTree>
    <p:extLst>
      <p:ext uri="{BB962C8B-B14F-4D97-AF65-F5344CB8AC3E}">
        <p14:creationId xmlns:p14="http://schemas.microsoft.com/office/powerpoint/2010/main" val="339367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QnA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983FD-B383-9741-B50F-040C4CABA289}"/>
              </a:ext>
            </a:extLst>
          </p:cNvPr>
          <p:cNvSpPr txBox="1"/>
          <p:nvPr/>
        </p:nvSpPr>
        <p:spPr>
          <a:xfrm>
            <a:off x="9163421" y="3778862"/>
            <a:ext cx="22273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ore-KR"/>
              <a:t>function Q(int p){…}</a:t>
            </a:r>
          </a:p>
          <a:p>
            <a:r>
              <a:rPr lang="en" altLang="ko-Kore-KR"/>
              <a:t>function P(){</a:t>
            </a:r>
          </a:p>
          <a:p>
            <a:r>
              <a:rPr lang="en" altLang="ko-Kore-KR"/>
              <a:t>      int q=3;      </a:t>
            </a:r>
          </a:p>
          <a:p>
            <a:r>
              <a:rPr lang="en" altLang="ko-Kore-KR"/>
              <a:t>      int p;</a:t>
            </a:r>
          </a:p>
          <a:p>
            <a:r>
              <a:rPr lang="ko-KR" altLang="en-US"/>
              <a:t>      </a:t>
            </a:r>
            <a:r>
              <a:rPr lang="en" altLang="ko-Kore-KR"/>
              <a:t>int a = Q(p);</a:t>
            </a:r>
          </a:p>
          <a:p>
            <a:r>
              <a:rPr lang="en" altLang="ko-Kore-KR"/>
              <a:t>      return p*q;</a:t>
            </a:r>
          </a:p>
          <a:p>
            <a:r>
              <a:rPr lang="en" altLang="ko-Kore-KR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2BE7C-215C-6444-B872-BC871D706014}"/>
              </a:ext>
            </a:extLst>
          </p:cNvPr>
          <p:cNvSpPr/>
          <p:nvPr/>
        </p:nvSpPr>
        <p:spPr>
          <a:xfrm>
            <a:off x="801262" y="1163509"/>
            <a:ext cx="11036996" cy="3368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</a:rPr>
              <a:t>►</a:t>
            </a:r>
            <a:r>
              <a:rPr kumimoji="1" lang="ko-KR" altLang="en-US" b="1"/>
              <a:t> </a:t>
            </a:r>
            <a:r>
              <a:rPr kumimoji="1" lang="en-US" altLang="ko-KR" b="1"/>
              <a:t>Procedures</a:t>
            </a:r>
          </a:p>
          <a:p>
            <a:pPr>
              <a:lnSpc>
                <a:spcPct val="150000"/>
              </a:lnSpc>
            </a:pPr>
            <a:r>
              <a:rPr kumimoji="1" lang="ko-KR" altLang="en-US" b="1"/>
              <a:t>   </a:t>
            </a:r>
            <a:r>
              <a:rPr kumimoji="1" lang="en-US" altLang="ko-KR" b="1"/>
              <a:t>-</a:t>
            </a:r>
            <a:r>
              <a:rPr kumimoji="1" lang="ko-KR" altLang="en-US" b="1"/>
              <a:t> </a:t>
            </a:r>
            <a:r>
              <a:rPr lang="ko-Kore-KR" altLang="en-US"/>
              <a:t>provide a way to package code that implements some functionality with a designated set of arguments and 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ko-Kore-KR" altLang="en-US"/>
              <a:t>an optional return value. </a:t>
            </a:r>
            <a:endParaRPr lang="en-US" altLang="ko-Kore-KR"/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" altLang="ko-Kore-KR"/>
              <a:t>There are many different attributes that must be handled when providing machine-level support for procedures.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Passing control : by setting PC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</a:t>
            </a:r>
            <a:r>
              <a:rPr lang="en" altLang="ko-Kore-KR"/>
              <a:t>￮ Passing data : provide parameters , be able to return value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￮ Allocating and deallocating memory :   for local variables</a:t>
            </a: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E1F4FDF1-42F2-1044-9E2A-D5C6E597DC23}"/>
              </a:ext>
            </a:extLst>
          </p:cNvPr>
          <p:cNvSpPr/>
          <p:nvPr/>
        </p:nvSpPr>
        <p:spPr>
          <a:xfrm>
            <a:off x="8847116" y="444925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709D772A-D242-574A-8157-5D2FA6D463E0}"/>
              </a:ext>
            </a:extLst>
          </p:cNvPr>
          <p:cNvSpPr/>
          <p:nvPr/>
        </p:nvSpPr>
        <p:spPr>
          <a:xfrm>
            <a:off x="8847116" y="4711397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992C5449-1240-4040-94FE-BFE3225B3D7E}"/>
              </a:ext>
            </a:extLst>
          </p:cNvPr>
          <p:cNvSpPr/>
          <p:nvPr/>
        </p:nvSpPr>
        <p:spPr>
          <a:xfrm>
            <a:off x="8847116" y="5015961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093E64FE-754B-D042-B005-8FF1EDE724A2}"/>
              </a:ext>
            </a:extLst>
          </p:cNvPr>
          <p:cNvSpPr/>
          <p:nvPr/>
        </p:nvSpPr>
        <p:spPr>
          <a:xfrm>
            <a:off x="8847116" y="388254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BD10C5FE-B5CB-DB48-B853-522D80155E6D}"/>
              </a:ext>
            </a:extLst>
          </p:cNvPr>
          <p:cNvSpPr/>
          <p:nvPr/>
        </p:nvSpPr>
        <p:spPr>
          <a:xfrm>
            <a:off x="8847116" y="532052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728A3-B73E-E64A-887B-1297872116EE}"/>
              </a:ext>
            </a:extLst>
          </p:cNvPr>
          <p:cNvSpPr/>
          <p:nvPr/>
        </p:nvSpPr>
        <p:spPr>
          <a:xfrm>
            <a:off x="10359850" y="4946806"/>
            <a:ext cx="251209" cy="235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EE1476-0C4D-D646-A9EB-9C9BD600949B}"/>
              </a:ext>
            </a:extLst>
          </p:cNvPr>
          <p:cNvSpPr/>
          <p:nvPr/>
        </p:nvSpPr>
        <p:spPr>
          <a:xfrm>
            <a:off x="9467222" y="4870605"/>
            <a:ext cx="1295238" cy="387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C0465-1111-914B-87C7-CF473A2F478B}"/>
              </a:ext>
            </a:extLst>
          </p:cNvPr>
          <p:cNvSpPr txBox="1"/>
          <p:nvPr/>
        </p:nvSpPr>
        <p:spPr>
          <a:xfrm>
            <a:off x="1932972" y="4997549"/>
            <a:ext cx="51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7030A0"/>
                </a:solidFill>
              </a:rPr>
              <a:t>Q1. </a:t>
            </a:r>
            <a:r>
              <a:rPr kumimoji="1" lang="ko-KR" altLang="en-US" b="1">
                <a:solidFill>
                  <a:srgbClr val="7030A0"/>
                </a:solidFill>
              </a:rPr>
              <a:t>다른 함수로 점프하고 어떻게 다시 돌아오지</a:t>
            </a:r>
            <a:r>
              <a:rPr kumimoji="1" lang="en-US" altLang="ko-KR" b="1">
                <a:solidFill>
                  <a:srgbClr val="7030A0"/>
                </a:solidFill>
              </a:rPr>
              <a:t>?</a:t>
            </a:r>
            <a:endParaRPr kumimoji="1" lang="ko-Kore-KR" altLang="en-US" b="1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9FB3C-1FFD-1444-AB63-25BCDB720179}"/>
              </a:ext>
            </a:extLst>
          </p:cNvPr>
          <p:cNvSpPr txBox="1"/>
          <p:nvPr/>
        </p:nvSpPr>
        <p:spPr>
          <a:xfrm>
            <a:off x="1932972" y="5475583"/>
            <a:ext cx="646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FF0000"/>
                </a:solidFill>
              </a:rPr>
              <a:t>Q</a:t>
            </a:r>
            <a:r>
              <a:rPr kumimoji="1" lang="en-US" altLang="ko-KR" b="1">
                <a:solidFill>
                  <a:srgbClr val="FF0000"/>
                </a:solidFill>
              </a:rPr>
              <a:t>2</a:t>
            </a:r>
            <a:r>
              <a:rPr kumimoji="1" lang="en-US" altLang="ko-Kore-KR" b="1">
                <a:solidFill>
                  <a:srgbClr val="FF0000"/>
                </a:solidFill>
              </a:rPr>
              <a:t>. </a:t>
            </a:r>
            <a:r>
              <a:rPr kumimoji="1" lang="ko-KR" altLang="en-US" b="1">
                <a:solidFill>
                  <a:srgbClr val="FF0000"/>
                </a:solidFill>
              </a:rPr>
              <a:t>매개변수를 어떻게 전달하고 </a:t>
            </a:r>
            <a:r>
              <a:rPr kumimoji="1" lang="en-US" altLang="ko-KR" b="1">
                <a:solidFill>
                  <a:srgbClr val="FF0000"/>
                </a:solidFill>
              </a:rPr>
              <a:t>return</a:t>
            </a:r>
            <a:r>
              <a:rPr kumimoji="1" lang="ko-KR" altLang="en-US" b="1">
                <a:solidFill>
                  <a:srgbClr val="FF0000"/>
                </a:solidFill>
              </a:rPr>
              <a:t> 값을 어떻게 받아오지</a:t>
            </a:r>
            <a:r>
              <a:rPr kumimoji="1" lang="en-US" altLang="ko-KR" b="1">
                <a:solidFill>
                  <a:srgbClr val="FF0000"/>
                </a:solidFill>
              </a:rPr>
              <a:t>?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9" grpId="0" animBg="1"/>
      <p:bldP spid="19" grpId="1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15" grpId="0" animBg="1"/>
      <p:bldP spid="15" grpId="1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7EFF38-93AF-6E44-9EC7-7148F2D6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510" y="921778"/>
            <a:ext cx="2056014" cy="129586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1039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2EE223-C2CC-BD4E-A713-D21223DF62F0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209359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1732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4812922" y="4251623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0FAD6-9E6B-6A4F-975E-C23CD6E2B89B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168358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1909C4-A666-A145-8B2C-A5886E21ECFB}"/>
              </a:ext>
            </a:extLst>
          </p:cNvPr>
          <p:cNvSpPr/>
          <p:nvPr/>
        </p:nvSpPr>
        <p:spPr>
          <a:xfrm>
            <a:off x="4812923" y="4944958"/>
            <a:ext cx="1457011" cy="892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2625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4812922" y="4251623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1DCF4-5656-8D47-85E3-578CA868AF3F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23525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1732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4812922" y="4251623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CD19B-DA0A-FB40-A9B9-DDF8F3321292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81820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1039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18B176-469C-D243-AD80-3A942AE172FE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32915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1909C4-A666-A145-8B2C-A5886E21ECFB}"/>
              </a:ext>
            </a:extLst>
          </p:cNvPr>
          <p:cNvSpPr/>
          <p:nvPr/>
        </p:nvSpPr>
        <p:spPr>
          <a:xfrm>
            <a:off x="8169073" y="4944958"/>
            <a:ext cx="1457011" cy="892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56989-0042-FD42-B4DE-98B58971E290}"/>
              </a:ext>
            </a:extLst>
          </p:cNvPr>
          <p:cNvSpPr/>
          <p:nvPr/>
        </p:nvSpPr>
        <p:spPr>
          <a:xfrm>
            <a:off x="488350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7A86FD-1F6B-9542-A60C-68278B69C901}"/>
              </a:ext>
            </a:extLst>
          </p:cNvPr>
          <p:cNvSpPr/>
          <p:nvPr/>
        </p:nvSpPr>
        <p:spPr>
          <a:xfrm>
            <a:off x="488350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8E1BEC-439B-6B44-A0B3-043CB381C431}"/>
              </a:ext>
            </a:extLst>
          </p:cNvPr>
          <p:cNvSpPr/>
          <p:nvPr/>
        </p:nvSpPr>
        <p:spPr>
          <a:xfrm>
            <a:off x="488350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923CEB-81A9-1141-AF8D-17A34ADA0ADD}"/>
              </a:ext>
            </a:extLst>
          </p:cNvPr>
          <p:cNvSpPr/>
          <p:nvPr/>
        </p:nvSpPr>
        <p:spPr>
          <a:xfrm>
            <a:off x="488350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0AD59C-49FD-1241-9B14-938BA721576A}"/>
              </a:ext>
            </a:extLst>
          </p:cNvPr>
          <p:cNvSpPr/>
          <p:nvPr/>
        </p:nvSpPr>
        <p:spPr>
          <a:xfrm>
            <a:off x="488350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27D9111-6517-4545-8CF7-570424C179F1}"/>
              </a:ext>
            </a:extLst>
          </p:cNvPr>
          <p:cNvCxnSpPr/>
          <p:nvPr/>
        </p:nvCxnSpPr>
        <p:spPr>
          <a:xfrm>
            <a:off x="6340511" y="2518912"/>
            <a:ext cx="1828561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53FC33D-F25C-C44A-8C4E-C5F4F7F9B356}"/>
              </a:ext>
            </a:extLst>
          </p:cNvPr>
          <p:cNvCxnSpPr>
            <a:cxnSpLocks/>
          </p:cNvCxnSpPr>
          <p:nvPr/>
        </p:nvCxnSpPr>
        <p:spPr>
          <a:xfrm>
            <a:off x="6340512" y="3224807"/>
            <a:ext cx="1828560" cy="2612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2510</Words>
  <Application>Microsoft Macintosh PowerPoint</Application>
  <PresentationFormat>와이드스크린</PresentationFormat>
  <Paragraphs>658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145</cp:revision>
  <dcterms:created xsi:type="dcterms:W3CDTF">2021-07-04T12:55:49Z</dcterms:created>
  <dcterms:modified xsi:type="dcterms:W3CDTF">2021-08-12T04:33:49Z</dcterms:modified>
</cp:coreProperties>
</file>