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305" r:id="rId4"/>
    <p:sldId id="281" r:id="rId5"/>
    <p:sldId id="306" r:id="rId6"/>
    <p:sldId id="311" r:id="rId7"/>
    <p:sldId id="313" r:id="rId8"/>
    <p:sldId id="314" r:id="rId9"/>
    <p:sldId id="310" r:id="rId10"/>
    <p:sldId id="315" r:id="rId11"/>
    <p:sldId id="318" r:id="rId12"/>
    <p:sldId id="319" r:id="rId13"/>
    <p:sldId id="320" r:id="rId14"/>
    <p:sldId id="321" r:id="rId15"/>
    <p:sldId id="322" r:id="rId16"/>
    <p:sldId id="259" r:id="rId17"/>
    <p:sldId id="324" r:id="rId18"/>
    <p:sldId id="323" r:id="rId19"/>
    <p:sldId id="325" r:id="rId20"/>
    <p:sldId id="326" r:id="rId21"/>
    <p:sldId id="327" r:id="rId22"/>
    <p:sldId id="344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9" r:id="rId33"/>
    <p:sldId id="341" r:id="rId34"/>
    <p:sldId id="340" r:id="rId35"/>
    <p:sldId id="342" r:id="rId36"/>
    <p:sldId id="343" r:id="rId37"/>
    <p:sldId id="303" r:id="rId3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환" initials="김경" lastIdx="1" clrIdx="0">
    <p:extLst>
      <p:ext uri="{19B8F6BF-5375-455C-9EA6-DF929625EA0E}">
        <p15:presenceInfo xmlns:p15="http://schemas.microsoft.com/office/powerpoint/2012/main" userId="631cee18d28af1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5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33"/>
    <p:restoredTop sz="84927"/>
  </p:normalViewPr>
  <p:slideViewPr>
    <p:cSldViewPr snapToGrid="0" snapToObjects="1">
      <p:cViewPr varScale="1">
        <p:scale>
          <a:sx n="143" d="100"/>
          <a:sy n="14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D93E-4032-C647-A383-10D260B70F2E}" type="datetimeFigureOut">
              <a:t>2021. 7. 22.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4E1DC-4750-E74C-A474-BD054DF129D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782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469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4613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7355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6552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7933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8694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155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/>
              <a:t>왜</a:t>
            </a:r>
            <a:r>
              <a:rPr kumimoji="1" lang="ko-KR" altLang="en-US"/>
              <a:t> 두 </a:t>
            </a:r>
            <a:r>
              <a:rPr kumimoji="1" lang="en-US" altLang="ko-KR"/>
              <a:t>operand</a:t>
            </a:r>
            <a:r>
              <a:rPr kumimoji="1" lang="ko-KR" altLang="en-US"/>
              <a:t>가 메모리를 가리키면 안되는지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4972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1050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5635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837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4789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1884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732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986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6392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1729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4037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/>
              <a:t>왜</a:t>
            </a:r>
            <a:r>
              <a:rPr kumimoji="1" lang="ko-KR" altLang="en-US"/>
              <a:t> 굳이 나머지를 </a:t>
            </a:r>
            <a:r>
              <a:rPr kumimoji="1" lang="en-US" altLang="ko-KR"/>
              <a:t>rdx</a:t>
            </a:r>
            <a:r>
              <a:rPr kumimoji="1" lang="ko-KR" altLang="en-US"/>
              <a:t>에 담게하여 </a:t>
            </a:r>
            <a:r>
              <a:rPr kumimoji="1" lang="en-US" altLang="ko-KR"/>
              <a:t>mov</a:t>
            </a:r>
            <a:r>
              <a:rPr kumimoji="1" lang="ko-KR" altLang="en-US"/>
              <a:t>연산을 하게 할까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3193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/>
              <a:t>왜</a:t>
            </a:r>
            <a:r>
              <a:rPr kumimoji="1" lang="ko-KR" altLang="en-US"/>
              <a:t> 굳이 나머지를 </a:t>
            </a:r>
            <a:r>
              <a:rPr kumimoji="1" lang="en-US" altLang="ko-KR"/>
              <a:t>rdx</a:t>
            </a:r>
            <a:r>
              <a:rPr kumimoji="1" lang="ko-KR" altLang="en-US"/>
              <a:t>에 담게하여 </a:t>
            </a:r>
            <a:r>
              <a:rPr kumimoji="1" lang="en-US" altLang="ko-KR"/>
              <a:t>mov</a:t>
            </a:r>
            <a:r>
              <a:rPr kumimoji="1" lang="ko-KR" altLang="en-US"/>
              <a:t>연산을 하게 할까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35049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/>
              <a:t>왜</a:t>
            </a:r>
            <a:r>
              <a:rPr kumimoji="1" lang="ko-KR" altLang="en-US"/>
              <a:t> 굳이 나머지를 </a:t>
            </a:r>
            <a:r>
              <a:rPr kumimoji="1" lang="en-US" altLang="ko-KR"/>
              <a:t>rdx</a:t>
            </a:r>
            <a:r>
              <a:rPr kumimoji="1" lang="ko-KR" altLang="en-US"/>
              <a:t>에 담게하여 </a:t>
            </a:r>
            <a:r>
              <a:rPr kumimoji="1" lang="en-US" altLang="ko-KR"/>
              <a:t>mov</a:t>
            </a:r>
            <a:r>
              <a:rPr kumimoji="1" lang="ko-KR" altLang="en-US"/>
              <a:t>연산을 하게 할까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90387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/>
              <a:t>왜</a:t>
            </a:r>
            <a:r>
              <a:rPr kumimoji="1" lang="ko-KR" altLang="en-US"/>
              <a:t> 굳이 나머지를 </a:t>
            </a:r>
            <a:r>
              <a:rPr kumimoji="1" lang="en-US" altLang="ko-KR"/>
              <a:t>rdx</a:t>
            </a:r>
            <a:r>
              <a:rPr kumimoji="1" lang="ko-KR" altLang="en-US"/>
              <a:t>에 담게하여 </a:t>
            </a:r>
            <a:r>
              <a:rPr kumimoji="1" lang="en-US" altLang="ko-KR"/>
              <a:t>mov</a:t>
            </a:r>
            <a:r>
              <a:rPr kumimoji="1" lang="ko-KR" altLang="en-US"/>
              <a:t>연산을 하게 할까</a:t>
            </a:r>
            <a:endParaRPr kumimoji="1" lang="en-US" altLang="ko-KR"/>
          </a:p>
          <a:p>
            <a:r>
              <a:rPr kumimoji="1" lang="en-US" altLang="ko-Kore-KR"/>
              <a:t>Cpu</a:t>
            </a:r>
            <a:r>
              <a:rPr kumimoji="1" lang="ko-KR" altLang="en-US"/>
              <a:t>에서 연산된 결과값이 어떻게 레지스터에 저장될까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081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43802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/>
              <a:t>왜</a:t>
            </a:r>
            <a:r>
              <a:rPr kumimoji="1" lang="ko-KR" altLang="en-US"/>
              <a:t> 굳이 나머지를 </a:t>
            </a:r>
            <a:r>
              <a:rPr kumimoji="1" lang="en-US" altLang="ko-KR"/>
              <a:t>rdx</a:t>
            </a:r>
            <a:r>
              <a:rPr kumimoji="1" lang="ko-KR" altLang="en-US"/>
              <a:t>에 담게하여 </a:t>
            </a:r>
            <a:r>
              <a:rPr kumimoji="1" lang="en-US" altLang="ko-KR"/>
              <a:t>mov</a:t>
            </a:r>
            <a:r>
              <a:rPr kumimoji="1" lang="ko-KR" altLang="en-US"/>
              <a:t>연산을 하게 할까</a:t>
            </a:r>
            <a:endParaRPr kumimoji="1" lang="en-US" altLang="ko-KR"/>
          </a:p>
          <a:p>
            <a:r>
              <a:rPr kumimoji="1" lang="en-US" altLang="ko-Kore-KR"/>
              <a:t>Cpu</a:t>
            </a:r>
            <a:r>
              <a:rPr kumimoji="1" lang="ko-KR" altLang="en-US"/>
              <a:t>에서 연산된 결과값이 어떻게 레지스터에 저장될까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93942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/>
              <a:t>왜</a:t>
            </a:r>
            <a:r>
              <a:rPr kumimoji="1" lang="ko-KR" altLang="en-US"/>
              <a:t> 굳이 나머지를 </a:t>
            </a:r>
            <a:r>
              <a:rPr kumimoji="1" lang="en-US" altLang="ko-KR"/>
              <a:t>rdx</a:t>
            </a:r>
            <a:r>
              <a:rPr kumimoji="1" lang="ko-KR" altLang="en-US"/>
              <a:t>에 담게하여 </a:t>
            </a:r>
            <a:r>
              <a:rPr kumimoji="1" lang="en-US" altLang="ko-KR"/>
              <a:t>mov</a:t>
            </a:r>
            <a:r>
              <a:rPr kumimoji="1" lang="ko-KR" altLang="en-US"/>
              <a:t>연산을 하게 할까</a:t>
            </a:r>
            <a:endParaRPr kumimoji="1" lang="en-US" altLang="ko-KR"/>
          </a:p>
          <a:p>
            <a:r>
              <a:rPr kumimoji="1" lang="en-US" altLang="ko-Kore-KR"/>
              <a:t>Cpu</a:t>
            </a:r>
            <a:r>
              <a:rPr kumimoji="1" lang="ko-KR" altLang="en-US"/>
              <a:t>에서 연산된 결과값이 어떻게 레지스터에 저장될까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85220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/>
              <a:t>왜</a:t>
            </a:r>
            <a:r>
              <a:rPr kumimoji="1" lang="ko-KR" altLang="en-US"/>
              <a:t> 굳이 나머지를 </a:t>
            </a:r>
            <a:r>
              <a:rPr kumimoji="1" lang="en-US" altLang="ko-KR"/>
              <a:t>rdx</a:t>
            </a:r>
            <a:r>
              <a:rPr kumimoji="1" lang="ko-KR" altLang="en-US"/>
              <a:t>에 담게하여 </a:t>
            </a:r>
            <a:r>
              <a:rPr kumimoji="1" lang="en-US" altLang="ko-KR"/>
              <a:t>mov</a:t>
            </a:r>
            <a:r>
              <a:rPr kumimoji="1" lang="ko-KR" altLang="en-US"/>
              <a:t>연산을 하게 할까</a:t>
            </a:r>
            <a:endParaRPr kumimoji="1" lang="en-US" altLang="ko-KR"/>
          </a:p>
          <a:p>
            <a:r>
              <a:rPr kumimoji="1" lang="en-US" altLang="ko-Kore-KR"/>
              <a:t>Cpu</a:t>
            </a:r>
            <a:r>
              <a:rPr kumimoji="1" lang="ko-KR" altLang="en-US"/>
              <a:t>에서 연산된 결과값이 어떻게 레지스터에 저장될까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917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/>
              <a:t>왜</a:t>
            </a:r>
            <a:r>
              <a:rPr kumimoji="1" lang="ko-KR" altLang="en-US"/>
              <a:t> 굳이 나머지를 </a:t>
            </a:r>
            <a:r>
              <a:rPr kumimoji="1" lang="en-US" altLang="ko-KR"/>
              <a:t>rdx</a:t>
            </a:r>
            <a:r>
              <a:rPr kumimoji="1" lang="ko-KR" altLang="en-US"/>
              <a:t>에 담게하여 </a:t>
            </a:r>
            <a:r>
              <a:rPr kumimoji="1" lang="en-US" altLang="ko-KR"/>
              <a:t>mov</a:t>
            </a:r>
            <a:r>
              <a:rPr kumimoji="1" lang="ko-KR" altLang="en-US"/>
              <a:t>연산을 하게 할까</a:t>
            </a:r>
            <a:endParaRPr kumimoji="1" lang="en-US" altLang="ko-KR"/>
          </a:p>
          <a:p>
            <a:r>
              <a:rPr kumimoji="1" lang="en-US" altLang="ko-Kore-KR"/>
              <a:t>Cpu</a:t>
            </a:r>
            <a:r>
              <a:rPr kumimoji="1" lang="ko-KR" altLang="en-US"/>
              <a:t>에서 연산된 결과값이 어떻게 레지스터에 저장될까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2789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38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7575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3097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3152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4772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255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D598E-7E62-CB48-A1B5-89148D072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A5EE12-9E3C-2144-BE7C-13F3721BC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FD2D0-E5C6-B747-9D4B-9FF8957D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54B19-52F0-B64E-9AA1-C39DD5F9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913EA-7B59-B648-9CB3-0D2618E7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889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7A2C8-4BB9-514F-A893-F15F3693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68887-C741-DB4E-83F3-9C0719AAE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48A8A-4C6C-5044-AF9C-A1D9F0CA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EED9B-C219-F948-B1F0-A820569B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90EDC-AC62-374C-8048-FD6880FA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913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93C32-9271-9B48-9B39-C4A24CB4D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1E86AC-555E-7A4A-B919-09E196A48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46001-DC4D-AB40-ABEF-03E8107C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AF5F9-E340-A744-BD52-46AF9F4F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D1FA8-EA42-2846-8571-CD2F347F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203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71BC4-0EE2-6C43-9802-1BA3CE24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08DE9-A0EA-8545-83CE-D27CA026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B37E6-0597-4847-940C-16BC8185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34E11-7DB7-E849-917C-6972DDE6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E38EA-53F0-3244-8228-59766E26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289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4975F-1B86-2A47-8242-144403EE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749FC-6483-E945-A4D4-76BE9EE79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CF8AA-A590-CC47-BD16-57930F9E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EA0E4-22D1-C948-B35F-A8D537DD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1EDD7-9616-1249-8AC9-9D54960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095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22AFE-B387-8F46-9455-0A4A4D99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6B856-4AE7-5E4D-AEC5-6776E1306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4DE7EA-B219-D642-A3EA-F803B0396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24B207-03DC-2349-B9F5-ED12E0A0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B03F00-CC25-8C4A-9943-FB843FB9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FE83D5-2567-6E45-A576-9281C194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879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79F29-68E5-EC44-BA11-894185B9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754F7-CCA9-494D-B1D6-CB4EEF6E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CD3AF0-3B1D-5840-91F8-A65C909BD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002F3C-AA60-9245-9565-B7716F581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984E52-6079-D84F-9096-D70D8E1B0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DF64D4-B7BC-9446-96EC-7D05FD26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C28812-38CD-7D45-93A4-64A5B816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518AD7-B9F1-F440-9C2C-30B9B4EA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774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870D5-D477-E243-8E4D-B4BF2BAB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5C3D7E-A6A8-1947-AF4E-C46ECA8F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3E2A13-78E6-BA45-9226-F736499A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80406-0FBD-9D44-B0EB-EE4A6DC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260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B1D6F4-CD80-CF40-BEAC-FEB0B512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3527A6-05EA-E74D-B107-06214A01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5FA2E-9424-594D-8D58-363DACF8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599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0D1DC-1FAE-A14C-9979-3F5AB50F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856A2-6B5F-2043-B7E2-A2F7ED91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6B12D6-03E3-934E-BEB7-D51BBE45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A8FF6-9EBF-4A42-BC79-6DC36A5A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2B3F77-23EA-8642-ACAF-0A31A644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057B4-75D3-BF49-9391-A9F073C6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70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758F8-285E-5B4F-BD38-56478853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EEED52-3979-9048-B411-A697BF61B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FB80F-DCA4-CF4E-9152-15A561B1D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1A305E-E1C2-E64B-A9DE-2C2DEC16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69E0E-3DED-3848-827C-4CB9864F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7AFE1D-338E-B34C-A04C-3C4C4F2B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780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7D4A09-7B17-4A40-B01D-C99DBD0D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FE10D1-0C1A-3E46-BC67-BB1954442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CC36E-C2A4-2041-B576-036E803B3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D00D9-8707-0141-B9B5-FDF80789D3E3}" type="datetimeFigureOut">
              <a:t>2021. 7. 22.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F71DB-AF76-0646-A6D3-3AE34CEF4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A594A-DF13-7542-BBC5-E2D99E898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81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192736"/>
            <a:ext cx="11225048" cy="206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87855A-2FBD-3F4C-A0DC-C2C8484779FF}"/>
              </a:ext>
            </a:extLst>
          </p:cNvPr>
          <p:cNvSpPr/>
          <p:nvPr/>
        </p:nvSpPr>
        <p:spPr>
          <a:xfrm>
            <a:off x="483476" y="6457611"/>
            <a:ext cx="11225048" cy="206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577FB-A317-214E-8E63-9E168657B266}"/>
              </a:ext>
            </a:extLst>
          </p:cNvPr>
          <p:cNvSpPr txBox="1"/>
          <p:nvPr/>
        </p:nvSpPr>
        <p:spPr>
          <a:xfrm>
            <a:off x="2172729" y="1989438"/>
            <a:ext cx="8744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/>
              <a:t>Chapter </a:t>
            </a:r>
            <a:r>
              <a:rPr kumimoji="1" lang="en-US" altLang="ko-KR" sz="3600" b="1"/>
              <a:t>3</a:t>
            </a:r>
            <a:r>
              <a:rPr kumimoji="1" lang="en-US" altLang="ko-Kore-KR" sz="3600"/>
              <a:t>. </a:t>
            </a:r>
            <a:r>
              <a:rPr kumimoji="1" lang="en-US" altLang="ko-KR" sz="2800"/>
              <a:t>Machine-Level</a:t>
            </a:r>
            <a:r>
              <a:rPr kumimoji="1" lang="ko-KR" altLang="en-US" sz="2800"/>
              <a:t> </a:t>
            </a:r>
            <a:r>
              <a:rPr kumimoji="1" lang="en-US" altLang="ko-KR" sz="2800"/>
              <a:t>Representation</a:t>
            </a:r>
            <a:r>
              <a:rPr kumimoji="1" lang="ko-KR" altLang="en-US" sz="2800"/>
              <a:t> </a:t>
            </a:r>
            <a:r>
              <a:rPr kumimoji="1" lang="en-US" altLang="ko-KR" sz="2800"/>
              <a:t>of</a:t>
            </a:r>
            <a:r>
              <a:rPr kumimoji="1" lang="ko-KR" altLang="en-US" sz="2800"/>
              <a:t> </a:t>
            </a:r>
            <a:r>
              <a:rPr kumimoji="1" lang="en-US" altLang="ko-KR" sz="2800"/>
              <a:t>Programs</a:t>
            </a:r>
            <a:endParaRPr kumimoji="1" lang="ko-Kore-KR" altLang="en-US" sz="3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D1531-0FDE-F843-AFD8-CB1B108E2E2D}"/>
              </a:ext>
            </a:extLst>
          </p:cNvPr>
          <p:cNvSpPr txBox="1"/>
          <p:nvPr/>
        </p:nvSpPr>
        <p:spPr>
          <a:xfrm>
            <a:off x="2172729" y="2635769"/>
            <a:ext cx="257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Section </a:t>
            </a:r>
            <a:r>
              <a:rPr kumimoji="1" lang="en-US" altLang="ko-KR"/>
              <a:t>3</a:t>
            </a:r>
            <a:r>
              <a:rPr kumimoji="1" lang="en-US" altLang="ko-Kore-KR"/>
              <a:t>.</a:t>
            </a:r>
            <a:r>
              <a:rPr kumimoji="1" lang="en-US" altLang="ko-KR"/>
              <a:t>5</a:t>
            </a:r>
            <a:r>
              <a:rPr kumimoji="1" lang="en-US" altLang="ko-Kore-KR"/>
              <a:t> </a:t>
            </a: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B46344-F301-F545-8104-706674A525B5}"/>
              </a:ext>
            </a:extLst>
          </p:cNvPr>
          <p:cNvSpPr txBox="1"/>
          <p:nvPr/>
        </p:nvSpPr>
        <p:spPr>
          <a:xfrm>
            <a:off x="4698138" y="4731356"/>
            <a:ext cx="2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/>
              <a:t>https://github.com/keltion</a:t>
            </a:r>
            <a:endParaRPr kumimoji="1"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9557F-4475-A944-BF6C-D81EFEAFD516}"/>
              </a:ext>
            </a:extLst>
          </p:cNvPr>
          <p:cNvSpPr txBox="1"/>
          <p:nvPr/>
        </p:nvSpPr>
        <p:spPr>
          <a:xfrm>
            <a:off x="5377244" y="4362024"/>
            <a:ext cx="143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/>
              <a:t>Juyoung Kim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1CA0E-879B-7943-976C-0D928206D4BC}"/>
              </a:ext>
            </a:extLst>
          </p:cNvPr>
          <p:cNvSpPr txBox="1"/>
          <p:nvPr/>
        </p:nvSpPr>
        <p:spPr>
          <a:xfrm>
            <a:off x="5452025" y="5352963"/>
            <a:ext cx="159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July</a:t>
            </a:r>
            <a:r>
              <a:rPr kumimoji="1" lang="ko-KR" altLang="en-US"/>
              <a:t> </a:t>
            </a:r>
            <a:r>
              <a:rPr kumimoji="1" lang="en-US" altLang="ko-KR"/>
              <a:t>22,</a:t>
            </a:r>
            <a:r>
              <a:rPr kumimoji="1" lang="ko-KR" altLang="en-US"/>
              <a:t> </a:t>
            </a:r>
            <a:r>
              <a:rPr kumimoji="1" lang="en-US" altLang="ko-KR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83056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99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Load</a:t>
            </a:r>
            <a:r>
              <a:rPr kumimoji="1" lang="ko-KR" altLang="en-US"/>
              <a:t> </a:t>
            </a:r>
            <a:r>
              <a:rPr kumimoji="1" lang="en-US" altLang="ko-KR"/>
              <a:t>effective</a:t>
            </a:r>
            <a:r>
              <a:rPr kumimoji="1" lang="ko-KR" altLang="en-US"/>
              <a:t> </a:t>
            </a:r>
            <a:r>
              <a:rPr kumimoji="1" lang="en-US" altLang="ko-KR"/>
              <a:t>address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" altLang="ko-Kore-KR" b="1"/>
              <a:t>leaq</a:t>
            </a:r>
            <a:r>
              <a:rPr lang="en" altLang="ko-Kore-KR"/>
              <a:t> Src, Dst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- Src is address mode expression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   -</a:t>
            </a:r>
            <a:r>
              <a:rPr kumimoji="1" lang="ko-KR" altLang="en-US"/>
              <a:t> </a:t>
            </a:r>
            <a:r>
              <a:rPr kumimoji="1" lang="en" altLang="ko-KR"/>
              <a:t>It does not reference memory at al</a:t>
            </a:r>
            <a:r>
              <a:rPr kumimoji="1" lang="en-US" altLang="ko-KR"/>
              <a:t>l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- cf)</a:t>
            </a:r>
            <a:r>
              <a:rPr kumimoji="1" lang="ko-KR" altLang="en-US"/>
              <a:t> </a:t>
            </a:r>
            <a:r>
              <a:rPr kumimoji="1" lang="en-US" altLang="ko-KR"/>
              <a:t>movq</a:t>
            </a:r>
            <a:r>
              <a:rPr kumimoji="1" lang="ko-KR" altLang="en-US"/>
              <a:t> </a:t>
            </a:r>
            <a:r>
              <a:rPr kumimoji="1" lang="en-US" altLang="ko-KR"/>
              <a:t>Src,</a:t>
            </a:r>
            <a:r>
              <a:rPr kumimoji="1" lang="ko-KR" altLang="en-US"/>
              <a:t> </a:t>
            </a:r>
            <a:r>
              <a:rPr kumimoji="1" lang="en-US" altLang="ko-KR"/>
              <a:t>Dst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(%rdi), %rax    vs    movq (%rdi), %rax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4(%rdi), %rax    vs    </a:t>
            </a:r>
            <a:r>
              <a:rPr kumimoji="1" lang="en-US" altLang="ko-KR" sz="2000">
                <a:solidFill>
                  <a:srgbClr val="FF0000"/>
                </a:solidFill>
              </a:rPr>
              <a:t>movq 4(%rdi), %rax</a:t>
            </a:r>
            <a:r>
              <a:rPr kumimoji="1" lang="en-US" altLang="ko-KR"/>
              <a:t>       </a:t>
            </a:r>
            <a:r>
              <a:rPr kumimoji="1" lang="en-US" altLang="ko-KR">
                <a:solidFill>
                  <a:srgbClr val="FF0000"/>
                </a:solidFill>
              </a:rPr>
              <a:t>?</a:t>
            </a:r>
            <a:r>
              <a:rPr kumimoji="1" lang="en-US" altLang="ko-KR"/>
              <a:t> movq %rdi+4 , %rax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6357257" y="122304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C07BC5-27F9-8841-8967-0D61D8330996}"/>
              </a:ext>
            </a:extLst>
          </p:cNvPr>
          <p:cNvGrpSpPr/>
          <p:nvPr/>
        </p:nvGrpSpPr>
        <p:grpSpPr>
          <a:xfrm rot="16200000">
            <a:off x="8530224" y="2529096"/>
            <a:ext cx="4083484" cy="928325"/>
            <a:chOff x="7751164" y="4290817"/>
            <a:chExt cx="4083484" cy="9283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76EC22-37E4-DA44-8A35-4075A48D025E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CCC915C2-8676-EE4E-84B3-C2F829B6E8E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5CF21557-D4D7-704C-B322-235845D2E45F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9FBA60FC-AB56-E84E-858D-28BB5089BE32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992699E-1826-0E4F-AC09-DEE01834835D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8EB0179-36B9-DC43-8844-B6D17B6E31FC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DB7DEA82-7CFE-DB4D-89F6-EB84A6429324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BDC411-52AA-1B42-AF5F-480400B8BB50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276874B-5E82-0743-8F2C-4727CBFC26D3}"/>
              </a:ext>
            </a:extLst>
          </p:cNvPr>
          <p:cNvSpPr/>
          <p:nvPr/>
        </p:nvSpPr>
        <p:spPr>
          <a:xfrm>
            <a:off x="6357257" y="21878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%rax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6D92D5E-7ACD-624F-AF72-5811DE763090}"/>
              </a:ext>
            </a:extLst>
          </p:cNvPr>
          <p:cNvSpPr/>
          <p:nvPr/>
        </p:nvSpPr>
        <p:spPr>
          <a:xfrm>
            <a:off x="9973632" y="1314699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0x7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F1F812-845D-FB4F-9EAE-4013C8391187}"/>
              </a:ext>
            </a:extLst>
          </p:cNvPr>
          <p:cNvSpPr txBox="1"/>
          <p:nvPr/>
        </p:nvSpPr>
        <p:spPr>
          <a:xfrm>
            <a:off x="9300494" y="134240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7141026" y="138042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E8969A0-9CD7-9F43-B9FE-DC8A56FB6549}"/>
              </a:ext>
            </a:extLst>
          </p:cNvPr>
          <p:cNvSpPr/>
          <p:nvPr/>
        </p:nvSpPr>
        <p:spPr>
          <a:xfrm>
            <a:off x="7141026" y="229621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CB3F2-B3CE-8B41-960A-AFC9CF65239B}"/>
              </a:ext>
            </a:extLst>
          </p:cNvPr>
          <p:cNvSpPr txBox="1"/>
          <p:nvPr/>
        </p:nvSpPr>
        <p:spPr>
          <a:xfrm>
            <a:off x="9300494" y="1732600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0x101</a:t>
            </a:r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8E554-7328-1D46-A538-5AF49ECCDB46}"/>
              </a:ext>
            </a:extLst>
          </p:cNvPr>
          <p:cNvSpPr txBox="1"/>
          <p:nvPr/>
        </p:nvSpPr>
        <p:spPr>
          <a:xfrm>
            <a:off x="9300494" y="209165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0x102</a:t>
            </a:r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DA048-718C-9144-A88B-06674833A496}"/>
              </a:ext>
            </a:extLst>
          </p:cNvPr>
          <p:cNvSpPr txBox="1"/>
          <p:nvPr/>
        </p:nvSpPr>
        <p:spPr>
          <a:xfrm>
            <a:off x="9300494" y="2474274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0x103</a:t>
            </a:r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68C29F-3E1E-BB45-8BE5-0D512B90CBC6}"/>
              </a:ext>
            </a:extLst>
          </p:cNvPr>
          <p:cNvSpPr txBox="1"/>
          <p:nvPr/>
        </p:nvSpPr>
        <p:spPr>
          <a:xfrm>
            <a:off x="9300494" y="2820038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0x104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6314F16-256F-574B-B716-DF8699CB018D}"/>
              </a:ext>
            </a:extLst>
          </p:cNvPr>
          <p:cNvSpPr/>
          <p:nvPr/>
        </p:nvSpPr>
        <p:spPr>
          <a:xfrm>
            <a:off x="9973632" y="2762011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0x9</a:t>
            </a:r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B6565F-91B2-3840-88A8-E52D76F04FFF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3519633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99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Load</a:t>
            </a:r>
            <a:r>
              <a:rPr kumimoji="1" lang="ko-KR" altLang="en-US"/>
              <a:t> </a:t>
            </a:r>
            <a:r>
              <a:rPr kumimoji="1" lang="en-US" altLang="ko-KR"/>
              <a:t>effective</a:t>
            </a:r>
            <a:r>
              <a:rPr kumimoji="1" lang="ko-KR" altLang="en-US"/>
              <a:t> </a:t>
            </a:r>
            <a:r>
              <a:rPr kumimoji="1" lang="en-US" altLang="ko-KR"/>
              <a:t>address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" altLang="ko-Kore-KR" b="1"/>
              <a:t>leaq</a:t>
            </a:r>
            <a:r>
              <a:rPr lang="en" altLang="ko-Kore-KR"/>
              <a:t> Src, Dst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- Src is address mode expression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   -</a:t>
            </a:r>
            <a:r>
              <a:rPr kumimoji="1" lang="ko-KR" altLang="en-US"/>
              <a:t> </a:t>
            </a:r>
            <a:r>
              <a:rPr kumimoji="1" lang="en" altLang="ko-KR"/>
              <a:t>It does not reference memory at al</a:t>
            </a:r>
            <a:r>
              <a:rPr kumimoji="1" lang="en-US" altLang="ko-KR"/>
              <a:t>l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- cf)</a:t>
            </a:r>
            <a:r>
              <a:rPr kumimoji="1" lang="ko-KR" altLang="en-US"/>
              <a:t> </a:t>
            </a:r>
            <a:r>
              <a:rPr kumimoji="1" lang="en-US" altLang="ko-KR"/>
              <a:t>movq</a:t>
            </a:r>
            <a:r>
              <a:rPr kumimoji="1" lang="ko-KR" altLang="en-US"/>
              <a:t> </a:t>
            </a:r>
            <a:r>
              <a:rPr kumimoji="1" lang="en-US" altLang="ko-KR"/>
              <a:t>Src,</a:t>
            </a:r>
            <a:r>
              <a:rPr kumimoji="1" lang="ko-KR" altLang="en-US"/>
              <a:t> </a:t>
            </a:r>
            <a:r>
              <a:rPr kumimoji="1" lang="en-US" altLang="ko-KR"/>
              <a:t>Dst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(%rdi), %rax    vs    movq (%rdi), %rax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4(%rdi), %rax    vs    </a:t>
            </a:r>
            <a:r>
              <a:rPr kumimoji="1" lang="en-US" altLang="ko-KR" sz="2000">
                <a:solidFill>
                  <a:srgbClr val="FF0000"/>
                </a:solidFill>
              </a:rPr>
              <a:t>movq 4(%rdi), %rax</a:t>
            </a:r>
            <a:r>
              <a:rPr kumimoji="1" lang="en-US" altLang="ko-KR"/>
              <a:t>       </a:t>
            </a:r>
            <a:r>
              <a:rPr kumimoji="1" lang="en-US" altLang="ko-KR">
                <a:solidFill>
                  <a:srgbClr val="FF0000"/>
                </a:solidFill>
              </a:rPr>
              <a:t>?</a:t>
            </a:r>
            <a:r>
              <a:rPr kumimoji="1" lang="en-US" altLang="ko-KR"/>
              <a:t> movq %rdi+4 , %rax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6357257" y="122304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C07BC5-27F9-8841-8967-0D61D8330996}"/>
              </a:ext>
            </a:extLst>
          </p:cNvPr>
          <p:cNvGrpSpPr/>
          <p:nvPr/>
        </p:nvGrpSpPr>
        <p:grpSpPr>
          <a:xfrm rot="16200000">
            <a:off x="8530224" y="2529096"/>
            <a:ext cx="4083484" cy="928325"/>
            <a:chOff x="7751164" y="4290817"/>
            <a:chExt cx="4083484" cy="9283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76EC22-37E4-DA44-8A35-4075A48D025E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CCC915C2-8676-EE4E-84B3-C2F829B6E8E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5CF21557-D4D7-704C-B322-235845D2E45F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9FBA60FC-AB56-E84E-858D-28BB5089BE32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992699E-1826-0E4F-AC09-DEE01834835D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8EB0179-36B9-DC43-8844-B6D17B6E31FC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DB7DEA82-7CFE-DB4D-89F6-EB84A6429324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BDC411-52AA-1B42-AF5F-480400B8BB50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276874B-5E82-0743-8F2C-4727CBFC26D3}"/>
              </a:ext>
            </a:extLst>
          </p:cNvPr>
          <p:cNvSpPr/>
          <p:nvPr/>
        </p:nvSpPr>
        <p:spPr>
          <a:xfrm>
            <a:off x="6357257" y="21878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%rax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6D92D5E-7ACD-624F-AF72-5811DE763090}"/>
              </a:ext>
            </a:extLst>
          </p:cNvPr>
          <p:cNvSpPr/>
          <p:nvPr/>
        </p:nvSpPr>
        <p:spPr>
          <a:xfrm>
            <a:off x="9973632" y="1314699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0x7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F1F812-845D-FB4F-9EAE-4013C8391187}"/>
              </a:ext>
            </a:extLst>
          </p:cNvPr>
          <p:cNvSpPr txBox="1"/>
          <p:nvPr/>
        </p:nvSpPr>
        <p:spPr>
          <a:xfrm>
            <a:off x="9300494" y="134240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7141026" y="138042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E8969A0-9CD7-9F43-B9FE-DC8A56FB6549}"/>
              </a:ext>
            </a:extLst>
          </p:cNvPr>
          <p:cNvSpPr/>
          <p:nvPr/>
        </p:nvSpPr>
        <p:spPr>
          <a:xfrm>
            <a:off x="7141026" y="229621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CB3F2-B3CE-8B41-960A-AFC9CF65239B}"/>
              </a:ext>
            </a:extLst>
          </p:cNvPr>
          <p:cNvSpPr txBox="1"/>
          <p:nvPr/>
        </p:nvSpPr>
        <p:spPr>
          <a:xfrm>
            <a:off x="9300494" y="1732600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0x101</a:t>
            </a:r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8E554-7328-1D46-A538-5AF49ECCDB46}"/>
              </a:ext>
            </a:extLst>
          </p:cNvPr>
          <p:cNvSpPr txBox="1"/>
          <p:nvPr/>
        </p:nvSpPr>
        <p:spPr>
          <a:xfrm>
            <a:off x="9300494" y="209165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0x102</a:t>
            </a:r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DA048-718C-9144-A88B-06674833A496}"/>
              </a:ext>
            </a:extLst>
          </p:cNvPr>
          <p:cNvSpPr txBox="1"/>
          <p:nvPr/>
        </p:nvSpPr>
        <p:spPr>
          <a:xfrm>
            <a:off x="9300494" y="2474274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0x103</a:t>
            </a:r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68C29F-3E1E-BB45-8BE5-0D512B90CBC6}"/>
              </a:ext>
            </a:extLst>
          </p:cNvPr>
          <p:cNvSpPr txBox="1"/>
          <p:nvPr/>
        </p:nvSpPr>
        <p:spPr>
          <a:xfrm>
            <a:off x="9300494" y="2820038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0x104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6314F16-256F-574B-B716-DF8699CB018D}"/>
              </a:ext>
            </a:extLst>
          </p:cNvPr>
          <p:cNvSpPr/>
          <p:nvPr/>
        </p:nvSpPr>
        <p:spPr>
          <a:xfrm>
            <a:off x="9973632" y="2762011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0x9</a:t>
            </a:r>
            <a:endParaRPr kumimoji="1" lang="ko-Kore-KR" altLang="en-US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0BF2FE5F-D54F-824D-B173-2C1121AEFF03}"/>
              </a:ext>
            </a:extLst>
          </p:cNvPr>
          <p:cNvSpPr/>
          <p:nvPr/>
        </p:nvSpPr>
        <p:spPr>
          <a:xfrm>
            <a:off x="7805300" y="1294843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0x104</a:t>
            </a:r>
            <a:endParaRPr kumimoji="1" lang="ko-Kore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858E3F7-B4D5-6D48-BD3B-B8F12C1B9F1E}"/>
              </a:ext>
            </a:extLst>
          </p:cNvPr>
          <p:cNvCxnSpPr>
            <a:cxnSpLocks/>
          </p:cNvCxnSpPr>
          <p:nvPr/>
        </p:nvCxnSpPr>
        <p:spPr>
          <a:xfrm>
            <a:off x="8986684" y="1501729"/>
            <a:ext cx="1308011" cy="1360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080A968-EF42-1E4C-A1A7-3CA6F76D1359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273137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99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Load</a:t>
            </a:r>
            <a:r>
              <a:rPr kumimoji="1" lang="ko-KR" altLang="en-US"/>
              <a:t> </a:t>
            </a:r>
            <a:r>
              <a:rPr kumimoji="1" lang="en-US" altLang="ko-KR"/>
              <a:t>effective</a:t>
            </a:r>
            <a:r>
              <a:rPr kumimoji="1" lang="ko-KR" altLang="en-US"/>
              <a:t> </a:t>
            </a:r>
            <a:r>
              <a:rPr kumimoji="1" lang="en-US" altLang="ko-KR"/>
              <a:t>address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" altLang="ko-Kore-KR" b="1"/>
              <a:t>leaq</a:t>
            </a:r>
            <a:r>
              <a:rPr lang="en" altLang="ko-Kore-KR"/>
              <a:t> Src, Dst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- Src is address mode expression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   -</a:t>
            </a:r>
            <a:r>
              <a:rPr kumimoji="1" lang="ko-KR" altLang="en-US"/>
              <a:t> </a:t>
            </a:r>
            <a:r>
              <a:rPr kumimoji="1" lang="en" altLang="ko-KR"/>
              <a:t>It does not reference memory at al</a:t>
            </a:r>
            <a:r>
              <a:rPr kumimoji="1" lang="en-US" altLang="ko-KR"/>
              <a:t>l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- cf)</a:t>
            </a:r>
            <a:r>
              <a:rPr kumimoji="1" lang="ko-KR" altLang="en-US"/>
              <a:t> </a:t>
            </a:r>
            <a:r>
              <a:rPr kumimoji="1" lang="en-US" altLang="ko-KR"/>
              <a:t>movq</a:t>
            </a:r>
            <a:r>
              <a:rPr kumimoji="1" lang="ko-KR" altLang="en-US"/>
              <a:t> </a:t>
            </a:r>
            <a:r>
              <a:rPr kumimoji="1" lang="en-US" altLang="ko-KR"/>
              <a:t>Src,</a:t>
            </a:r>
            <a:r>
              <a:rPr kumimoji="1" lang="ko-KR" altLang="en-US"/>
              <a:t> </a:t>
            </a:r>
            <a:r>
              <a:rPr kumimoji="1" lang="en-US" altLang="ko-KR"/>
              <a:t>Dst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(%rdi), %rax    vs    movq (%rdi), %rax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4(%rdi), %rax    vs    </a:t>
            </a:r>
            <a:r>
              <a:rPr kumimoji="1" lang="en-US" altLang="ko-KR" sz="2000">
                <a:solidFill>
                  <a:srgbClr val="FF0000"/>
                </a:solidFill>
              </a:rPr>
              <a:t>movq 4(%rdi), %rax</a:t>
            </a:r>
            <a:r>
              <a:rPr kumimoji="1" lang="en-US" altLang="ko-KR"/>
              <a:t>       </a:t>
            </a:r>
            <a:r>
              <a:rPr kumimoji="1" lang="en-US" altLang="ko-KR">
                <a:solidFill>
                  <a:srgbClr val="FF0000"/>
                </a:solidFill>
              </a:rPr>
              <a:t>?</a:t>
            </a:r>
            <a:r>
              <a:rPr kumimoji="1" lang="en-US" altLang="ko-KR"/>
              <a:t> movq %rdi+4 , %rax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6357257" y="122304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C07BC5-27F9-8841-8967-0D61D8330996}"/>
              </a:ext>
            </a:extLst>
          </p:cNvPr>
          <p:cNvGrpSpPr/>
          <p:nvPr/>
        </p:nvGrpSpPr>
        <p:grpSpPr>
          <a:xfrm rot="16200000">
            <a:off x="8530224" y="2529096"/>
            <a:ext cx="4083484" cy="928325"/>
            <a:chOff x="7751164" y="4290817"/>
            <a:chExt cx="4083484" cy="9283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76EC22-37E4-DA44-8A35-4075A48D025E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CCC915C2-8676-EE4E-84B3-C2F829B6E8E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5CF21557-D4D7-704C-B322-235845D2E45F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9FBA60FC-AB56-E84E-858D-28BB5089BE32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992699E-1826-0E4F-AC09-DEE01834835D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8EB0179-36B9-DC43-8844-B6D17B6E31FC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DB7DEA82-7CFE-DB4D-89F6-EB84A6429324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BDC411-52AA-1B42-AF5F-480400B8BB50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276874B-5E82-0743-8F2C-4727CBFC26D3}"/>
              </a:ext>
            </a:extLst>
          </p:cNvPr>
          <p:cNvSpPr/>
          <p:nvPr/>
        </p:nvSpPr>
        <p:spPr>
          <a:xfrm>
            <a:off x="6357257" y="21878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%rax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6D92D5E-7ACD-624F-AF72-5811DE763090}"/>
              </a:ext>
            </a:extLst>
          </p:cNvPr>
          <p:cNvSpPr/>
          <p:nvPr/>
        </p:nvSpPr>
        <p:spPr>
          <a:xfrm>
            <a:off x="9973632" y="1314699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0x7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F1F812-845D-FB4F-9EAE-4013C8391187}"/>
              </a:ext>
            </a:extLst>
          </p:cNvPr>
          <p:cNvSpPr txBox="1"/>
          <p:nvPr/>
        </p:nvSpPr>
        <p:spPr>
          <a:xfrm>
            <a:off x="9300494" y="134240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7141026" y="138042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E8969A0-9CD7-9F43-B9FE-DC8A56FB6549}"/>
              </a:ext>
            </a:extLst>
          </p:cNvPr>
          <p:cNvSpPr/>
          <p:nvPr/>
        </p:nvSpPr>
        <p:spPr>
          <a:xfrm>
            <a:off x="7141026" y="229621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CB3F2-B3CE-8B41-960A-AFC9CF65239B}"/>
              </a:ext>
            </a:extLst>
          </p:cNvPr>
          <p:cNvSpPr txBox="1"/>
          <p:nvPr/>
        </p:nvSpPr>
        <p:spPr>
          <a:xfrm>
            <a:off x="9300494" y="1732600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0x101</a:t>
            </a:r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8E554-7328-1D46-A538-5AF49ECCDB46}"/>
              </a:ext>
            </a:extLst>
          </p:cNvPr>
          <p:cNvSpPr txBox="1"/>
          <p:nvPr/>
        </p:nvSpPr>
        <p:spPr>
          <a:xfrm>
            <a:off x="9300494" y="209165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0x102</a:t>
            </a:r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DA048-718C-9144-A88B-06674833A496}"/>
              </a:ext>
            </a:extLst>
          </p:cNvPr>
          <p:cNvSpPr txBox="1"/>
          <p:nvPr/>
        </p:nvSpPr>
        <p:spPr>
          <a:xfrm>
            <a:off x="9300494" y="2474274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0x103</a:t>
            </a:r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68C29F-3E1E-BB45-8BE5-0D512B90CBC6}"/>
              </a:ext>
            </a:extLst>
          </p:cNvPr>
          <p:cNvSpPr txBox="1"/>
          <p:nvPr/>
        </p:nvSpPr>
        <p:spPr>
          <a:xfrm>
            <a:off x="9300494" y="2820038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0x104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6314F16-256F-574B-B716-DF8699CB018D}"/>
              </a:ext>
            </a:extLst>
          </p:cNvPr>
          <p:cNvSpPr/>
          <p:nvPr/>
        </p:nvSpPr>
        <p:spPr>
          <a:xfrm>
            <a:off x="9973632" y="2762011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0x9</a:t>
            </a:r>
            <a:endParaRPr kumimoji="1" lang="ko-Kore-KR" altLang="en-US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0BF2FE5F-D54F-824D-B173-2C1121AEFF03}"/>
              </a:ext>
            </a:extLst>
          </p:cNvPr>
          <p:cNvSpPr/>
          <p:nvPr/>
        </p:nvSpPr>
        <p:spPr>
          <a:xfrm>
            <a:off x="7805300" y="1294843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0x104</a:t>
            </a:r>
            <a:endParaRPr kumimoji="1" lang="ko-Kore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858E3F7-B4D5-6D48-BD3B-B8F12C1B9F1E}"/>
              </a:ext>
            </a:extLst>
          </p:cNvPr>
          <p:cNvCxnSpPr>
            <a:cxnSpLocks/>
          </p:cNvCxnSpPr>
          <p:nvPr/>
        </p:nvCxnSpPr>
        <p:spPr>
          <a:xfrm>
            <a:off x="8986684" y="1501729"/>
            <a:ext cx="1308011" cy="1360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4C482E5C-9C6B-D446-B34D-B96A2B2751F3}"/>
              </a:ext>
            </a:extLst>
          </p:cNvPr>
          <p:cNvSpPr/>
          <p:nvPr/>
        </p:nvSpPr>
        <p:spPr>
          <a:xfrm>
            <a:off x="7141026" y="229309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0x9</a:t>
            </a:r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CC6F9B-B871-ED44-A3B0-7BECCC921F2B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2031164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99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Load</a:t>
            </a:r>
            <a:r>
              <a:rPr kumimoji="1" lang="ko-KR" altLang="en-US"/>
              <a:t> </a:t>
            </a:r>
            <a:r>
              <a:rPr kumimoji="1" lang="en-US" altLang="ko-KR"/>
              <a:t>effective</a:t>
            </a:r>
            <a:r>
              <a:rPr kumimoji="1" lang="ko-KR" altLang="en-US"/>
              <a:t> </a:t>
            </a:r>
            <a:r>
              <a:rPr kumimoji="1" lang="en-US" altLang="ko-KR"/>
              <a:t>address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" altLang="ko-Kore-KR" b="1"/>
              <a:t>leaq</a:t>
            </a:r>
            <a:r>
              <a:rPr lang="en" altLang="ko-Kore-KR"/>
              <a:t> Src, Dst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- Src is address mode expression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   -</a:t>
            </a:r>
            <a:r>
              <a:rPr kumimoji="1" lang="ko-KR" altLang="en-US"/>
              <a:t> </a:t>
            </a:r>
            <a:r>
              <a:rPr kumimoji="1" lang="en" altLang="ko-KR"/>
              <a:t>It does not reference memory at al</a:t>
            </a:r>
            <a:r>
              <a:rPr kumimoji="1" lang="en-US" altLang="ko-KR"/>
              <a:t>l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- cf)</a:t>
            </a:r>
            <a:r>
              <a:rPr kumimoji="1" lang="ko-KR" altLang="en-US"/>
              <a:t> </a:t>
            </a:r>
            <a:r>
              <a:rPr kumimoji="1" lang="en-US" altLang="ko-KR"/>
              <a:t>movq</a:t>
            </a:r>
            <a:r>
              <a:rPr kumimoji="1" lang="ko-KR" altLang="en-US"/>
              <a:t> </a:t>
            </a:r>
            <a:r>
              <a:rPr kumimoji="1" lang="en-US" altLang="ko-KR"/>
              <a:t>Src,</a:t>
            </a:r>
            <a:r>
              <a:rPr kumimoji="1" lang="ko-KR" altLang="en-US"/>
              <a:t> </a:t>
            </a:r>
            <a:r>
              <a:rPr kumimoji="1" lang="en-US" altLang="ko-KR"/>
              <a:t>Dst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(%rdi), %rax    vs    movq (%rdi), %rax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</a:t>
            </a:r>
            <a:r>
              <a:rPr kumimoji="1" lang="en-US" altLang="ko-KR" sz="2000">
                <a:solidFill>
                  <a:srgbClr val="FF0000"/>
                </a:solidFill>
              </a:rPr>
              <a:t>leaq 4(%rdi), %rax</a:t>
            </a:r>
            <a:r>
              <a:rPr kumimoji="1" lang="en-US" altLang="ko-KR"/>
              <a:t>    vs    movq 4(%rdi), %rax</a:t>
            </a:r>
            <a:r>
              <a:rPr kumimoji="1" lang="en-US" altLang="ko-KR" sz="1600"/>
              <a:t>       </a:t>
            </a:r>
            <a:r>
              <a:rPr kumimoji="1" lang="en-US" altLang="ko-KR">
                <a:solidFill>
                  <a:srgbClr val="FF0000"/>
                </a:solidFill>
              </a:rPr>
              <a:t>?</a:t>
            </a:r>
            <a:r>
              <a:rPr kumimoji="1" lang="en-US" altLang="ko-KR"/>
              <a:t> movq %rdi+4 , %rax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6357257" y="122304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C07BC5-27F9-8841-8967-0D61D8330996}"/>
              </a:ext>
            </a:extLst>
          </p:cNvPr>
          <p:cNvGrpSpPr/>
          <p:nvPr/>
        </p:nvGrpSpPr>
        <p:grpSpPr>
          <a:xfrm rot="16200000">
            <a:off x="8530224" y="2529096"/>
            <a:ext cx="4083484" cy="928325"/>
            <a:chOff x="7751164" y="4290817"/>
            <a:chExt cx="4083484" cy="9283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76EC22-37E4-DA44-8A35-4075A48D025E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CCC915C2-8676-EE4E-84B3-C2F829B6E8E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5CF21557-D4D7-704C-B322-235845D2E45F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9FBA60FC-AB56-E84E-858D-28BB5089BE32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992699E-1826-0E4F-AC09-DEE01834835D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8EB0179-36B9-DC43-8844-B6D17B6E31FC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DB7DEA82-7CFE-DB4D-89F6-EB84A6429324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BDC411-52AA-1B42-AF5F-480400B8BB50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276874B-5E82-0743-8F2C-4727CBFC26D3}"/>
              </a:ext>
            </a:extLst>
          </p:cNvPr>
          <p:cNvSpPr/>
          <p:nvPr/>
        </p:nvSpPr>
        <p:spPr>
          <a:xfrm>
            <a:off x="6357257" y="21878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%rax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6D92D5E-7ACD-624F-AF72-5811DE763090}"/>
              </a:ext>
            </a:extLst>
          </p:cNvPr>
          <p:cNvSpPr/>
          <p:nvPr/>
        </p:nvSpPr>
        <p:spPr>
          <a:xfrm>
            <a:off x="9973632" y="1314699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0x7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F1F812-845D-FB4F-9EAE-4013C8391187}"/>
              </a:ext>
            </a:extLst>
          </p:cNvPr>
          <p:cNvSpPr txBox="1"/>
          <p:nvPr/>
        </p:nvSpPr>
        <p:spPr>
          <a:xfrm>
            <a:off x="9300494" y="134240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7141026" y="138042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E8969A0-9CD7-9F43-B9FE-DC8A56FB6549}"/>
              </a:ext>
            </a:extLst>
          </p:cNvPr>
          <p:cNvSpPr/>
          <p:nvPr/>
        </p:nvSpPr>
        <p:spPr>
          <a:xfrm>
            <a:off x="7141026" y="229621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CB3F2-B3CE-8B41-960A-AFC9CF65239B}"/>
              </a:ext>
            </a:extLst>
          </p:cNvPr>
          <p:cNvSpPr txBox="1"/>
          <p:nvPr/>
        </p:nvSpPr>
        <p:spPr>
          <a:xfrm>
            <a:off x="9300494" y="1732600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0x101</a:t>
            </a:r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8E554-7328-1D46-A538-5AF49ECCDB46}"/>
              </a:ext>
            </a:extLst>
          </p:cNvPr>
          <p:cNvSpPr txBox="1"/>
          <p:nvPr/>
        </p:nvSpPr>
        <p:spPr>
          <a:xfrm>
            <a:off x="9300494" y="209165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0x102</a:t>
            </a:r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DA048-718C-9144-A88B-06674833A496}"/>
              </a:ext>
            </a:extLst>
          </p:cNvPr>
          <p:cNvSpPr txBox="1"/>
          <p:nvPr/>
        </p:nvSpPr>
        <p:spPr>
          <a:xfrm>
            <a:off x="9300494" y="2474274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0x103</a:t>
            </a:r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68C29F-3E1E-BB45-8BE5-0D512B90CBC6}"/>
              </a:ext>
            </a:extLst>
          </p:cNvPr>
          <p:cNvSpPr txBox="1"/>
          <p:nvPr/>
        </p:nvSpPr>
        <p:spPr>
          <a:xfrm>
            <a:off x="9300494" y="2820038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0x104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6314F16-256F-574B-B716-DF8699CB018D}"/>
              </a:ext>
            </a:extLst>
          </p:cNvPr>
          <p:cNvSpPr/>
          <p:nvPr/>
        </p:nvSpPr>
        <p:spPr>
          <a:xfrm>
            <a:off x="9973632" y="2762011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0x9</a:t>
            </a:r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1BBE03-5532-214A-8CF7-2551BE5CCE73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378214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99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Load</a:t>
            </a:r>
            <a:r>
              <a:rPr kumimoji="1" lang="ko-KR" altLang="en-US"/>
              <a:t> </a:t>
            </a:r>
            <a:r>
              <a:rPr kumimoji="1" lang="en-US" altLang="ko-KR"/>
              <a:t>effective</a:t>
            </a:r>
            <a:r>
              <a:rPr kumimoji="1" lang="ko-KR" altLang="en-US"/>
              <a:t> </a:t>
            </a:r>
            <a:r>
              <a:rPr kumimoji="1" lang="en-US" altLang="ko-KR"/>
              <a:t>address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" altLang="ko-Kore-KR" b="1"/>
              <a:t>leaq</a:t>
            </a:r>
            <a:r>
              <a:rPr lang="en" altLang="ko-Kore-KR"/>
              <a:t> Src, Dst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- Src is address mode expression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   -</a:t>
            </a:r>
            <a:r>
              <a:rPr kumimoji="1" lang="ko-KR" altLang="en-US"/>
              <a:t> </a:t>
            </a:r>
            <a:r>
              <a:rPr kumimoji="1" lang="en" altLang="ko-KR"/>
              <a:t>It does not reference memory at al</a:t>
            </a:r>
            <a:r>
              <a:rPr kumimoji="1" lang="en-US" altLang="ko-KR"/>
              <a:t>l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- cf)</a:t>
            </a:r>
            <a:r>
              <a:rPr kumimoji="1" lang="ko-KR" altLang="en-US"/>
              <a:t> </a:t>
            </a:r>
            <a:r>
              <a:rPr kumimoji="1" lang="en-US" altLang="ko-KR"/>
              <a:t>movq</a:t>
            </a:r>
            <a:r>
              <a:rPr kumimoji="1" lang="ko-KR" altLang="en-US"/>
              <a:t> </a:t>
            </a:r>
            <a:r>
              <a:rPr kumimoji="1" lang="en-US" altLang="ko-KR"/>
              <a:t>Src,</a:t>
            </a:r>
            <a:r>
              <a:rPr kumimoji="1" lang="ko-KR" altLang="en-US"/>
              <a:t> </a:t>
            </a:r>
            <a:r>
              <a:rPr kumimoji="1" lang="en-US" altLang="ko-KR"/>
              <a:t>Dst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(%rdi), %rax    vs    movq (%rdi), %rax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</a:t>
            </a:r>
            <a:r>
              <a:rPr kumimoji="1" lang="en-US" altLang="ko-KR" sz="2000">
                <a:solidFill>
                  <a:srgbClr val="FF0000"/>
                </a:solidFill>
              </a:rPr>
              <a:t>leaq 4(%rdi), %rax</a:t>
            </a:r>
            <a:r>
              <a:rPr kumimoji="1" lang="en-US" altLang="ko-KR"/>
              <a:t>    vs    movq 4(%rdi), %rax</a:t>
            </a:r>
            <a:r>
              <a:rPr kumimoji="1" lang="en-US" altLang="ko-KR" sz="1600"/>
              <a:t>       </a:t>
            </a:r>
            <a:r>
              <a:rPr kumimoji="1" lang="en-US" altLang="ko-KR">
                <a:solidFill>
                  <a:srgbClr val="FF0000"/>
                </a:solidFill>
              </a:rPr>
              <a:t>?</a:t>
            </a:r>
            <a:r>
              <a:rPr kumimoji="1" lang="en-US" altLang="ko-KR"/>
              <a:t> movq %rdi+4 , %rax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6357257" y="122304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C07BC5-27F9-8841-8967-0D61D8330996}"/>
              </a:ext>
            </a:extLst>
          </p:cNvPr>
          <p:cNvGrpSpPr/>
          <p:nvPr/>
        </p:nvGrpSpPr>
        <p:grpSpPr>
          <a:xfrm rot="16200000">
            <a:off x="8530224" y="2529096"/>
            <a:ext cx="4083484" cy="928325"/>
            <a:chOff x="7751164" y="4290817"/>
            <a:chExt cx="4083484" cy="9283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76EC22-37E4-DA44-8A35-4075A48D025E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CCC915C2-8676-EE4E-84B3-C2F829B6E8E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5CF21557-D4D7-704C-B322-235845D2E45F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9FBA60FC-AB56-E84E-858D-28BB5089BE32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992699E-1826-0E4F-AC09-DEE01834835D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8EB0179-36B9-DC43-8844-B6D17B6E31FC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DB7DEA82-7CFE-DB4D-89F6-EB84A6429324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BDC411-52AA-1B42-AF5F-480400B8BB50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276874B-5E82-0743-8F2C-4727CBFC26D3}"/>
              </a:ext>
            </a:extLst>
          </p:cNvPr>
          <p:cNvSpPr/>
          <p:nvPr/>
        </p:nvSpPr>
        <p:spPr>
          <a:xfrm>
            <a:off x="6357257" y="21878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%rax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6D92D5E-7ACD-624F-AF72-5811DE763090}"/>
              </a:ext>
            </a:extLst>
          </p:cNvPr>
          <p:cNvSpPr/>
          <p:nvPr/>
        </p:nvSpPr>
        <p:spPr>
          <a:xfrm>
            <a:off x="9973632" y="1314699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0x7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F1F812-845D-FB4F-9EAE-4013C8391187}"/>
              </a:ext>
            </a:extLst>
          </p:cNvPr>
          <p:cNvSpPr txBox="1"/>
          <p:nvPr/>
        </p:nvSpPr>
        <p:spPr>
          <a:xfrm>
            <a:off x="9300494" y="134240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7141026" y="138042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E8969A0-9CD7-9F43-B9FE-DC8A56FB6549}"/>
              </a:ext>
            </a:extLst>
          </p:cNvPr>
          <p:cNvSpPr/>
          <p:nvPr/>
        </p:nvSpPr>
        <p:spPr>
          <a:xfrm>
            <a:off x="7141026" y="229621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CB3F2-B3CE-8B41-960A-AFC9CF65239B}"/>
              </a:ext>
            </a:extLst>
          </p:cNvPr>
          <p:cNvSpPr txBox="1"/>
          <p:nvPr/>
        </p:nvSpPr>
        <p:spPr>
          <a:xfrm>
            <a:off x="9300494" y="1732600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0x101</a:t>
            </a:r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8E554-7328-1D46-A538-5AF49ECCDB46}"/>
              </a:ext>
            </a:extLst>
          </p:cNvPr>
          <p:cNvSpPr txBox="1"/>
          <p:nvPr/>
        </p:nvSpPr>
        <p:spPr>
          <a:xfrm>
            <a:off x="9300494" y="209165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0x102</a:t>
            </a:r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DA048-718C-9144-A88B-06674833A496}"/>
              </a:ext>
            </a:extLst>
          </p:cNvPr>
          <p:cNvSpPr txBox="1"/>
          <p:nvPr/>
        </p:nvSpPr>
        <p:spPr>
          <a:xfrm>
            <a:off x="9300494" y="2474274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0x103</a:t>
            </a:r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68C29F-3E1E-BB45-8BE5-0D512B90CBC6}"/>
              </a:ext>
            </a:extLst>
          </p:cNvPr>
          <p:cNvSpPr txBox="1"/>
          <p:nvPr/>
        </p:nvSpPr>
        <p:spPr>
          <a:xfrm>
            <a:off x="9300494" y="2820038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0x104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6314F16-256F-574B-B716-DF8699CB018D}"/>
              </a:ext>
            </a:extLst>
          </p:cNvPr>
          <p:cNvSpPr/>
          <p:nvPr/>
        </p:nvSpPr>
        <p:spPr>
          <a:xfrm>
            <a:off x="9973632" y="2762011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0x9</a:t>
            </a:r>
            <a:endParaRPr kumimoji="1" lang="ko-Kore-KR" altLang="en-US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CC3427C4-D679-9544-A8D8-EE9DE07C8B11}"/>
              </a:ext>
            </a:extLst>
          </p:cNvPr>
          <p:cNvSpPr/>
          <p:nvPr/>
        </p:nvSpPr>
        <p:spPr>
          <a:xfrm>
            <a:off x="7805300" y="1294843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0x104</a:t>
            </a:r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AE5E73-3F0C-684B-9FD1-7A28DF71040B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2390136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99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Load</a:t>
            </a:r>
            <a:r>
              <a:rPr kumimoji="1" lang="ko-KR" altLang="en-US"/>
              <a:t> </a:t>
            </a:r>
            <a:r>
              <a:rPr kumimoji="1" lang="en-US" altLang="ko-KR"/>
              <a:t>effective</a:t>
            </a:r>
            <a:r>
              <a:rPr kumimoji="1" lang="ko-KR" altLang="en-US"/>
              <a:t> </a:t>
            </a:r>
            <a:r>
              <a:rPr kumimoji="1" lang="en-US" altLang="ko-KR"/>
              <a:t>address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" altLang="ko-Kore-KR" b="1"/>
              <a:t>leaq</a:t>
            </a:r>
            <a:r>
              <a:rPr lang="en" altLang="ko-Kore-KR"/>
              <a:t> Src, Dst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- Src is address mode expression 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   -</a:t>
            </a:r>
            <a:r>
              <a:rPr kumimoji="1" lang="ko-KR" altLang="en-US"/>
              <a:t> </a:t>
            </a:r>
            <a:r>
              <a:rPr kumimoji="1" lang="en" altLang="ko-KR"/>
              <a:t>It does not reference memory at al</a:t>
            </a:r>
            <a:r>
              <a:rPr kumimoji="1" lang="en-US" altLang="ko-KR"/>
              <a:t>l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- cf)</a:t>
            </a:r>
            <a:r>
              <a:rPr kumimoji="1" lang="ko-KR" altLang="en-US"/>
              <a:t> </a:t>
            </a:r>
            <a:r>
              <a:rPr kumimoji="1" lang="en-US" altLang="ko-KR"/>
              <a:t>movq</a:t>
            </a:r>
            <a:r>
              <a:rPr kumimoji="1" lang="ko-KR" altLang="en-US"/>
              <a:t> </a:t>
            </a:r>
            <a:r>
              <a:rPr kumimoji="1" lang="en-US" altLang="ko-KR"/>
              <a:t>Src,</a:t>
            </a:r>
            <a:r>
              <a:rPr kumimoji="1" lang="ko-KR" altLang="en-US"/>
              <a:t> </a:t>
            </a:r>
            <a:r>
              <a:rPr kumimoji="1" lang="en-US" altLang="ko-KR"/>
              <a:t>Dst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(%rdi), %rax    vs    movq (%rdi), %rax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</a:t>
            </a:r>
            <a:r>
              <a:rPr kumimoji="1" lang="en-US" altLang="ko-KR" sz="2000">
                <a:solidFill>
                  <a:srgbClr val="FF0000"/>
                </a:solidFill>
              </a:rPr>
              <a:t>leaq 4(%rdi), %rax</a:t>
            </a:r>
            <a:r>
              <a:rPr kumimoji="1" lang="en-US" altLang="ko-KR"/>
              <a:t>    vs    movq 4(%rdi), %rax</a:t>
            </a:r>
            <a:r>
              <a:rPr kumimoji="1" lang="en-US" altLang="ko-KR" sz="1600"/>
              <a:t>       </a:t>
            </a:r>
            <a:r>
              <a:rPr kumimoji="1" lang="en-US" altLang="ko-KR">
                <a:solidFill>
                  <a:srgbClr val="FF0000"/>
                </a:solidFill>
              </a:rPr>
              <a:t>?</a:t>
            </a:r>
            <a:r>
              <a:rPr kumimoji="1" lang="en-US" altLang="ko-KR"/>
              <a:t> movq %rdi+4 , %rax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6357257" y="122304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C07BC5-27F9-8841-8967-0D61D8330996}"/>
              </a:ext>
            </a:extLst>
          </p:cNvPr>
          <p:cNvGrpSpPr/>
          <p:nvPr/>
        </p:nvGrpSpPr>
        <p:grpSpPr>
          <a:xfrm rot="16200000">
            <a:off x="8530224" y="2529096"/>
            <a:ext cx="4083484" cy="928325"/>
            <a:chOff x="7751164" y="4290817"/>
            <a:chExt cx="4083484" cy="9283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76EC22-37E4-DA44-8A35-4075A48D025E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CCC915C2-8676-EE4E-84B3-C2F829B6E8E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5CF21557-D4D7-704C-B322-235845D2E45F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9FBA60FC-AB56-E84E-858D-28BB5089BE32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992699E-1826-0E4F-AC09-DEE01834835D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8EB0179-36B9-DC43-8844-B6D17B6E31FC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DB7DEA82-7CFE-DB4D-89F6-EB84A6429324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BDC411-52AA-1B42-AF5F-480400B8BB50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276874B-5E82-0743-8F2C-4727CBFC26D3}"/>
              </a:ext>
            </a:extLst>
          </p:cNvPr>
          <p:cNvSpPr/>
          <p:nvPr/>
        </p:nvSpPr>
        <p:spPr>
          <a:xfrm>
            <a:off x="6357257" y="21878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%rax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6D92D5E-7ACD-624F-AF72-5811DE763090}"/>
              </a:ext>
            </a:extLst>
          </p:cNvPr>
          <p:cNvSpPr/>
          <p:nvPr/>
        </p:nvSpPr>
        <p:spPr>
          <a:xfrm>
            <a:off x="9973632" y="1314699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0x7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F1F812-845D-FB4F-9EAE-4013C8391187}"/>
              </a:ext>
            </a:extLst>
          </p:cNvPr>
          <p:cNvSpPr txBox="1"/>
          <p:nvPr/>
        </p:nvSpPr>
        <p:spPr>
          <a:xfrm>
            <a:off x="9300494" y="134240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7141026" y="138042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E8969A0-9CD7-9F43-B9FE-DC8A56FB6549}"/>
              </a:ext>
            </a:extLst>
          </p:cNvPr>
          <p:cNvSpPr/>
          <p:nvPr/>
        </p:nvSpPr>
        <p:spPr>
          <a:xfrm>
            <a:off x="7141026" y="229621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CB3F2-B3CE-8B41-960A-AFC9CF65239B}"/>
              </a:ext>
            </a:extLst>
          </p:cNvPr>
          <p:cNvSpPr txBox="1"/>
          <p:nvPr/>
        </p:nvSpPr>
        <p:spPr>
          <a:xfrm>
            <a:off x="9300494" y="1732600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0x101</a:t>
            </a:r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8E554-7328-1D46-A538-5AF49ECCDB46}"/>
              </a:ext>
            </a:extLst>
          </p:cNvPr>
          <p:cNvSpPr txBox="1"/>
          <p:nvPr/>
        </p:nvSpPr>
        <p:spPr>
          <a:xfrm>
            <a:off x="9300494" y="209165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0x102</a:t>
            </a:r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DA048-718C-9144-A88B-06674833A496}"/>
              </a:ext>
            </a:extLst>
          </p:cNvPr>
          <p:cNvSpPr txBox="1"/>
          <p:nvPr/>
        </p:nvSpPr>
        <p:spPr>
          <a:xfrm>
            <a:off x="9300494" y="2474274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0x103</a:t>
            </a:r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68C29F-3E1E-BB45-8BE5-0D512B90CBC6}"/>
              </a:ext>
            </a:extLst>
          </p:cNvPr>
          <p:cNvSpPr txBox="1"/>
          <p:nvPr/>
        </p:nvSpPr>
        <p:spPr>
          <a:xfrm>
            <a:off x="9300494" y="2820038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0x104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6314F16-256F-574B-B716-DF8699CB018D}"/>
              </a:ext>
            </a:extLst>
          </p:cNvPr>
          <p:cNvSpPr/>
          <p:nvPr/>
        </p:nvSpPr>
        <p:spPr>
          <a:xfrm>
            <a:off x="9973632" y="2762011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0x9</a:t>
            </a:r>
            <a:endParaRPr kumimoji="1" lang="ko-Kore-KR" altLang="en-US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CC3427C4-D679-9544-A8D8-EE9DE07C8B11}"/>
              </a:ext>
            </a:extLst>
          </p:cNvPr>
          <p:cNvSpPr/>
          <p:nvPr/>
        </p:nvSpPr>
        <p:spPr>
          <a:xfrm>
            <a:off x="7805300" y="1294843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0x104</a:t>
            </a:r>
            <a:endParaRPr kumimoji="1" lang="ko-Kore-KR" altLang="en-US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F305FF6D-D6B2-7B43-83BE-70F227951D19}"/>
              </a:ext>
            </a:extLst>
          </p:cNvPr>
          <p:cNvSpPr/>
          <p:nvPr/>
        </p:nvSpPr>
        <p:spPr>
          <a:xfrm>
            <a:off x="7151658" y="229621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0x104</a:t>
            </a:r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0AE00-E1F6-2F44-A908-736201CFABD7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2889072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0EA5448-26A6-6247-B5CA-88AF66DE8ACA}"/>
              </a:ext>
            </a:extLst>
          </p:cNvPr>
          <p:cNvGrpSpPr/>
          <p:nvPr/>
        </p:nvGrpSpPr>
        <p:grpSpPr>
          <a:xfrm>
            <a:off x="3737811" y="3989755"/>
            <a:ext cx="3390989" cy="2778828"/>
            <a:chOff x="6357257" y="951517"/>
            <a:chExt cx="4983054" cy="4083484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13BF4587-BD85-D942-8F37-45F6021F3BB4}"/>
                </a:ext>
              </a:extLst>
            </p:cNvPr>
            <p:cNvSpPr/>
            <p:nvPr/>
          </p:nvSpPr>
          <p:spPr>
            <a:xfrm>
              <a:off x="6357257" y="1223044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%rdi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CBE084C-7F85-6F4D-9B74-3ED361946177}"/>
                </a:ext>
              </a:extLst>
            </p:cNvPr>
            <p:cNvGrpSpPr/>
            <p:nvPr/>
          </p:nvGrpSpPr>
          <p:grpSpPr>
            <a:xfrm rot="16200000">
              <a:off x="8530224" y="2529096"/>
              <a:ext cx="4083484" cy="928325"/>
              <a:chOff x="7751164" y="4290817"/>
              <a:chExt cx="4083484" cy="92832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81A8A16-C30F-5446-8472-879AC1C4AEC3}"/>
                  </a:ext>
                </a:extLst>
              </p:cNvPr>
              <p:cNvSpPr/>
              <p:nvPr/>
            </p:nvSpPr>
            <p:spPr>
              <a:xfrm>
                <a:off x="7758545" y="4290817"/>
                <a:ext cx="4076103" cy="839323"/>
              </a:xfrm>
              <a:prstGeom prst="rect">
                <a:avLst/>
              </a:prstGeom>
              <a:solidFill>
                <a:srgbClr val="165A3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8" name="모서리가 둥근 직사각형 17">
                <a:extLst>
                  <a:ext uri="{FF2B5EF4-FFF2-40B4-BE49-F238E27FC236}">
                    <a16:creationId xmlns:a16="http://schemas.microsoft.com/office/drawing/2014/main" id="{77E504C5-945D-604A-949B-3285D43FAF3D}"/>
                  </a:ext>
                </a:extLst>
              </p:cNvPr>
              <p:cNvSpPr/>
              <p:nvPr/>
            </p:nvSpPr>
            <p:spPr>
              <a:xfrm>
                <a:off x="7953591" y="4488340"/>
                <a:ext cx="1107283" cy="44427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9" name="모서리가 둥근 직사각형 18">
                <a:extLst>
                  <a:ext uri="{FF2B5EF4-FFF2-40B4-BE49-F238E27FC236}">
                    <a16:creationId xmlns:a16="http://schemas.microsoft.com/office/drawing/2014/main" id="{8D0B2A73-04A2-9B42-B28F-A0C3FCCB7449}"/>
                  </a:ext>
                </a:extLst>
              </p:cNvPr>
              <p:cNvSpPr/>
              <p:nvPr/>
            </p:nvSpPr>
            <p:spPr>
              <a:xfrm>
                <a:off x="9255920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20" name="모서리가 둥근 직사각형 19">
                <a:extLst>
                  <a:ext uri="{FF2B5EF4-FFF2-40B4-BE49-F238E27FC236}">
                    <a16:creationId xmlns:a16="http://schemas.microsoft.com/office/drawing/2014/main" id="{1B961922-351E-7C4A-AF69-258BB198C7E7}"/>
                  </a:ext>
                </a:extLst>
              </p:cNvPr>
              <p:cNvSpPr/>
              <p:nvPr/>
            </p:nvSpPr>
            <p:spPr>
              <a:xfrm>
                <a:off x="9934792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21" name="모서리가 둥근 직사각형 20">
                <a:extLst>
                  <a:ext uri="{FF2B5EF4-FFF2-40B4-BE49-F238E27FC236}">
                    <a16:creationId xmlns:a16="http://schemas.microsoft.com/office/drawing/2014/main" id="{F387B977-0D96-414D-BC26-24A4A7674BE3}"/>
                  </a:ext>
                </a:extLst>
              </p:cNvPr>
              <p:cNvSpPr/>
              <p:nvPr/>
            </p:nvSpPr>
            <p:spPr>
              <a:xfrm>
                <a:off x="10417181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22" name="모서리가 둥근 직사각형 21">
                <a:extLst>
                  <a:ext uri="{FF2B5EF4-FFF2-40B4-BE49-F238E27FC236}">
                    <a16:creationId xmlns:a16="http://schemas.microsoft.com/office/drawing/2014/main" id="{53BF436F-12E6-4E4F-89EC-63EA037B3EAB}"/>
                  </a:ext>
                </a:extLst>
              </p:cNvPr>
              <p:cNvSpPr/>
              <p:nvPr/>
            </p:nvSpPr>
            <p:spPr>
              <a:xfrm>
                <a:off x="10899570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23" name="모서리가 둥근 직사각형 22">
                <a:extLst>
                  <a:ext uri="{FF2B5EF4-FFF2-40B4-BE49-F238E27FC236}">
                    <a16:creationId xmlns:a16="http://schemas.microsoft.com/office/drawing/2014/main" id="{4E6A9D68-6682-9946-AAA0-67D3DBAC1AF5}"/>
                  </a:ext>
                </a:extLst>
              </p:cNvPr>
              <p:cNvSpPr/>
              <p:nvPr/>
            </p:nvSpPr>
            <p:spPr>
              <a:xfrm>
                <a:off x="11381959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90BB1AC-54F8-3C46-B159-E0AA4587EE48}"/>
                  </a:ext>
                </a:extLst>
              </p:cNvPr>
              <p:cNvSpPr/>
              <p:nvPr/>
            </p:nvSpPr>
            <p:spPr>
              <a:xfrm>
                <a:off x="7751164" y="5140773"/>
                <a:ext cx="4083484" cy="7836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</p:grp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5B37F241-14C7-5744-8AEC-C42D441E799C}"/>
                </a:ext>
              </a:extLst>
            </p:cNvPr>
            <p:cNvSpPr/>
            <p:nvPr/>
          </p:nvSpPr>
          <p:spPr>
            <a:xfrm>
              <a:off x="6357257" y="2187822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%rax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521E2E56-8E77-0D4B-93C8-D647C36BD6D9}"/>
                </a:ext>
              </a:extLst>
            </p:cNvPr>
            <p:cNvSpPr/>
            <p:nvPr/>
          </p:nvSpPr>
          <p:spPr>
            <a:xfrm>
              <a:off x="10107801" y="1314699"/>
              <a:ext cx="1232510" cy="41377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0x7</a:t>
              </a:r>
              <a:endParaRPr kumimoji="1" lang="ko-Kore-KR" altLang="en-US" sz="12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03632E-5F87-7346-8287-1BA44809FDFD}"/>
                </a:ext>
              </a:extLst>
            </p:cNvPr>
            <p:cNvSpPr txBox="1"/>
            <p:nvPr/>
          </p:nvSpPr>
          <p:spPr>
            <a:xfrm>
              <a:off x="9300494" y="1342404"/>
              <a:ext cx="876318" cy="40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/>
                <a:t>0x100</a:t>
              </a:r>
              <a:endParaRPr kumimoji="1" lang="ko-Kore-KR" altLang="en-US" sz="1200"/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05A22940-9597-BF41-82B3-178319F993D0}"/>
                </a:ext>
              </a:extLst>
            </p:cNvPr>
            <p:cNvSpPr/>
            <p:nvPr/>
          </p:nvSpPr>
          <p:spPr>
            <a:xfrm>
              <a:off x="7141026" y="1380428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0x100</a:t>
              </a:r>
              <a:endParaRPr kumimoji="1" lang="ko-Kore-KR" altLang="en-US" sz="1200"/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49214C5D-54DA-C94C-9B63-5ADC4AEB8422}"/>
                </a:ext>
              </a:extLst>
            </p:cNvPr>
            <p:cNvSpPr/>
            <p:nvPr/>
          </p:nvSpPr>
          <p:spPr>
            <a:xfrm>
              <a:off x="7141026" y="229621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200934E9-F29C-D64B-B2F1-06F61764F4B5}"/>
                </a:ext>
              </a:extLst>
            </p:cNvPr>
            <p:cNvSpPr/>
            <p:nvPr/>
          </p:nvSpPr>
          <p:spPr>
            <a:xfrm>
              <a:off x="7141026" y="228820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0x100</a:t>
              </a:r>
              <a:endParaRPr kumimoji="1" lang="ko-Kore-KR" altLang="en-US" sz="1200"/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DA0CD1CD-1E9F-294D-812A-A315CCCAED99}"/>
                </a:ext>
              </a:extLst>
            </p:cNvPr>
            <p:cNvCxnSpPr>
              <a:cxnSpLocks/>
            </p:cNvCxnSpPr>
            <p:nvPr/>
          </p:nvCxnSpPr>
          <p:spPr>
            <a:xfrm>
              <a:off x="7824365" y="1794200"/>
              <a:ext cx="1" cy="502012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5C1532-045D-6A41-A2CC-74A1095D3830}"/>
              </a:ext>
            </a:extLst>
          </p:cNvPr>
          <p:cNvSpPr/>
          <p:nvPr/>
        </p:nvSpPr>
        <p:spPr>
          <a:xfrm>
            <a:off x="3653619" y="3693479"/>
            <a:ext cx="1755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/>
              <a:t>leaq (%rdi), %rax</a:t>
            </a:r>
            <a:endParaRPr lang="ko-Kore-KR" altLang="en-US"/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1285CE41-8FD7-D544-A564-1FF2C68D5BC3}"/>
              </a:ext>
            </a:extLst>
          </p:cNvPr>
          <p:cNvSpPr/>
          <p:nvPr/>
        </p:nvSpPr>
        <p:spPr>
          <a:xfrm>
            <a:off x="4988336" y="4313323"/>
            <a:ext cx="1493779" cy="184148"/>
          </a:xfrm>
          <a:prstGeom prst="rightArrow">
            <a:avLst/>
          </a:prstGeom>
          <a:solidFill>
            <a:srgbClr val="7030A0">
              <a:alpha val="42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13424" y="1223044"/>
            <a:ext cx="1082122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Load</a:t>
            </a:r>
            <a:r>
              <a:rPr kumimoji="1" lang="ko-KR" altLang="en-US"/>
              <a:t> </a:t>
            </a:r>
            <a:r>
              <a:rPr kumimoji="1" lang="en-US" altLang="ko-KR"/>
              <a:t>effective</a:t>
            </a:r>
            <a:r>
              <a:rPr kumimoji="1" lang="ko-KR" altLang="en-US"/>
              <a:t> </a:t>
            </a:r>
            <a:r>
              <a:rPr kumimoji="1" lang="en-US" altLang="ko-KR"/>
              <a:t>address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Uses 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     - To generate pointers for later memory references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     - To compactly describe common arithmetic operations 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lang="en" altLang="ko-Kore-KR"/>
              <a:t>The destination operand must be a register.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</a:t>
            </a:r>
            <a:r>
              <a:rPr kumimoji="1" lang="en-US" altLang="ko-KR" b="1">
                <a:solidFill>
                  <a:srgbClr val="FF0000"/>
                </a:solidFill>
              </a:rPr>
              <a:t>► </a:t>
            </a:r>
            <a:r>
              <a:rPr kumimoji="1" lang="en-US" altLang="ko-KR"/>
              <a:t>myFunc(int</a:t>
            </a:r>
            <a:r>
              <a:rPr kumimoji="1" lang="ko-KR" altLang="en-US"/>
              <a:t>* </a:t>
            </a:r>
            <a:r>
              <a:rPr kumimoji="1" lang="en-US" altLang="ko-KR"/>
              <a:t>x,</a:t>
            </a:r>
            <a:r>
              <a:rPr kumimoji="1" lang="ko-KR" altLang="en-US"/>
              <a:t> </a:t>
            </a:r>
            <a:r>
              <a:rPr kumimoji="1" lang="en-US" altLang="ko-KR"/>
              <a:t>int</a:t>
            </a:r>
            <a:r>
              <a:rPr kumimoji="1" lang="ko-KR" altLang="en-US"/>
              <a:t> </a:t>
            </a:r>
            <a:r>
              <a:rPr kumimoji="1" lang="en-US" altLang="ko-KR"/>
              <a:t>y)</a:t>
            </a:r>
            <a:endParaRPr lang="en" altLang="ko-Kore-KR"/>
          </a:p>
        </p:txBody>
      </p:sp>
      <p:sp>
        <p:nvSpPr>
          <p:cNvPr id="45" name="오른쪽 화살표[R] 44">
            <a:extLst>
              <a:ext uri="{FF2B5EF4-FFF2-40B4-BE49-F238E27FC236}">
                <a16:creationId xmlns:a16="http://schemas.microsoft.com/office/drawing/2014/main" id="{311DE217-AA7D-494E-A597-0B3DAB2E1E3E}"/>
              </a:ext>
            </a:extLst>
          </p:cNvPr>
          <p:cNvSpPr/>
          <p:nvPr/>
        </p:nvSpPr>
        <p:spPr>
          <a:xfrm rot="20199872">
            <a:off x="5050958" y="4635714"/>
            <a:ext cx="1493779" cy="184148"/>
          </a:xfrm>
          <a:prstGeom prst="rightArrow">
            <a:avLst/>
          </a:prstGeom>
          <a:solidFill>
            <a:srgbClr val="7030A0">
              <a:alpha val="42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CA6E396-DAD2-C84B-881F-6E98AB17FBE8}"/>
              </a:ext>
            </a:extLst>
          </p:cNvPr>
          <p:cNvGrpSpPr/>
          <p:nvPr/>
        </p:nvGrpSpPr>
        <p:grpSpPr>
          <a:xfrm>
            <a:off x="8197441" y="3984732"/>
            <a:ext cx="3390989" cy="2778828"/>
            <a:chOff x="6357257" y="951517"/>
            <a:chExt cx="4983054" cy="4083484"/>
          </a:xfrm>
        </p:grpSpPr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A90896BD-1AD8-D44C-87CF-27225F7663D2}"/>
                </a:ext>
              </a:extLst>
            </p:cNvPr>
            <p:cNvSpPr/>
            <p:nvPr/>
          </p:nvSpPr>
          <p:spPr>
            <a:xfrm>
              <a:off x="6357257" y="1223044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%rdi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D0DD922C-B895-DD40-B6D1-CDBE15926B52}"/>
                </a:ext>
              </a:extLst>
            </p:cNvPr>
            <p:cNvGrpSpPr/>
            <p:nvPr/>
          </p:nvGrpSpPr>
          <p:grpSpPr>
            <a:xfrm rot="16200000">
              <a:off x="8530224" y="2529096"/>
              <a:ext cx="4083484" cy="928325"/>
              <a:chOff x="7751164" y="4290817"/>
              <a:chExt cx="4083484" cy="92832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17A49C34-61C8-8A4A-B686-3B28DB69122B}"/>
                  </a:ext>
                </a:extLst>
              </p:cNvPr>
              <p:cNvSpPr/>
              <p:nvPr/>
            </p:nvSpPr>
            <p:spPr>
              <a:xfrm>
                <a:off x="7758545" y="4290817"/>
                <a:ext cx="4076103" cy="839323"/>
              </a:xfrm>
              <a:prstGeom prst="rect">
                <a:avLst/>
              </a:prstGeom>
              <a:solidFill>
                <a:srgbClr val="165A3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57" name="모서리가 둥근 직사각형 56">
                <a:extLst>
                  <a:ext uri="{FF2B5EF4-FFF2-40B4-BE49-F238E27FC236}">
                    <a16:creationId xmlns:a16="http://schemas.microsoft.com/office/drawing/2014/main" id="{068A957C-37B5-2949-A4ED-EB14248D9DDC}"/>
                  </a:ext>
                </a:extLst>
              </p:cNvPr>
              <p:cNvSpPr/>
              <p:nvPr/>
            </p:nvSpPr>
            <p:spPr>
              <a:xfrm>
                <a:off x="7953591" y="4488340"/>
                <a:ext cx="1107283" cy="44427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58" name="모서리가 둥근 직사각형 57">
                <a:extLst>
                  <a:ext uri="{FF2B5EF4-FFF2-40B4-BE49-F238E27FC236}">
                    <a16:creationId xmlns:a16="http://schemas.microsoft.com/office/drawing/2014/main" id="{8E0250A9-C045-6A4E-95FE-EAB22E5CC222}"/>
                  </a:ext>
                </a:extLst>
              </p:cNvPr>
              <p:cNvSpPr/>
              <p:nvPr/>
            </p:nvSpPr>
            <p:spPr>
              <a:xfrm>
                <a:off x="9255920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59" name="모서리가 둥근 직사각형 58">
                <a:extLst>
                  <a:ext uri="{FF2B5EF4-FFF2-40B4-BE49-F238E27FC236}">
                    <a16:creationId xmlns:a16="http://schemas.microsoft.com/office/drawing/2014/main" id="{52398FB6-7C93-804E-8E4E-02EF3EE6E510}"/>
                  </a:ext>
                </a:extLst>
              </p:cNvPr>
              <p:cNvSpPr/>
              <p:nvPr/>
            </p:nvSpPr>
            <p:spPr>
              <a:xfrm>
                <a:off x="9934792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60" name="모서리가 둥근 직사각형 59">
                <a:extLst>
                  <a:ext uri="{FF2B5EF4-FFF2-40B4-BE49-F238E27FC236}">
                    <a16:creationId xmlns:a16="http://schemas.microsoft.com/office/drawing/2014/main" id="{1E4FDEA3-6DA4-D74B-A67E-683DB300A18E}"/>
                  </a:ext>
                </a:extLst>
              </p:cNvPr>
              <p:cNvSpPr/>
              <p:nvPr/>
            </p:nvSpPr>
            <p:spPr>
              <a:xfrm>
                <a:off x="10417181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61" name="모서리가 둥근 직사각형 60">
                <a:extLst>
                  <a:ext uri="{FF2B5EF4-FFF2-40B4-BE49-F238E27FC236}">
                    <a16:creationId xmlns:a16="http://schemas.microsoft.com/office/drawing/2014/main" id="{E5120B86-4FB6-BE43-9C63-ABF8DC823975}"/>
                  </a:ext>
                </a:extLst>
              </p:cNvPr>
              <p:cNvSpPr/>
              <p:nvPr/>
            </p:nvSpPr>
            <p:spPr>
              <a:xfrm>
                <a:off x="10899570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62" name="모서리가 둥근 직사각형 61">
                <a:extLst>
                  <a:ext uri="{FF2B5EF4-FFF2-40B4-BE49-F238E27FC236}">
                    <a16:creationId xmlns:a16="http://schemas.microsoft.com/office/drawing/2014/main" id="{E12999C7-3251-9744-A425-2022C5E4109A}"/>
                  </a:ext>
                </a:extLst>
              </p:cNvPr>
              <p:cNvSpPr/>
              <p:nvPr/>
            </p:nvSpPr>
            <p:spPr>
              <a:xfrm>
                <a:off x="11381959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34F40A25-AA6C-B246-91A7-9D3DC6E25FBF}"/>
                  </a:ext>
                </a:extLst>
              </p:cNvPr>
              <p:cNvSpPr/>
              <p:nvPr/>
            </p:nvSpPr>
            <p:spPr>
              <a:xfrm>
                <a:off x="7751164" y="5140773"/>
                <a:ext cx="4083484" cy="7836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</p:grp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87A7A9F1-74BD-8347-8023-65A6683A7964}"/>
                </a:ext>
              </a:extLst>
            </p:cNvPr>
            <p:cNvSpPr/>
            <p:nvPr/>
          </p:nvSpPr>
          <p:spPr>
            <a:xfrm>
              <a:off x="6357257" y="2187822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%rax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1B40BB3C-11B6-1347-90F5-6DC728697F1D}"/>
                </a:ext>
              </a:extLst>
            </p:cNvPr>
            <p:cNvSpPr/>
            <p:nvPr/>
          </p:nvSpPr>
          <p:spPr>
            <a:xfrm>
              <a:off x="10107801" y="1314699"/>
              <a:ext cx="1232510" cy="41377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0x7</a:t>
              </a:r>
              <a:endParaRPr kumimoji="1" lang="ko-Kore-KR" altLang="en-US" sz="12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E451B4-7908-5343-9E9E-686A50CCFC67}"/>
                </a:ext>
              </a:extLst>
            </p:cNvPr>
            <p:cNvSpPr txBox="1"/>
            <p:nvPr/>
          </p:nvSpPr>
          <p:spPr>
            <a:xfrm>
              <a:off x="9300494" y="1342404"/>
              <a:ext cx="876318" cy="40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/>
                <a:t>0x100</a:t>
              </a:r>
              <a:endParaRPr kumimoji="1" lang="ko-Kore-KR" altLang="en-US" sz="1200"/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70E7BF34-7991-BE41-AC7F-F5B9AD09AB6A}"/>
                </a:ext>
              </a:extLst>
            </p:cNvPr>
            <p:cNvSpPr/>
            <p:nvPr/>
          </p:nvSpPr>
          <p:spPr>
            <a:xfrm>
              <a:off x="7141026" y="1380428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0x9</a:t>
              </a:r>
              <a:endParaRPr kumimoji="1" lang="ko-Kore-KR" altLang="en-US" sz="1200"/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CD184C28-0A29-8049-8543-D5522EA93188}"/>
                </a:ext>
              </a:extLst>
            </p:cNvPr>
            <p:cNvSpPr/>
            <p:nvPr/>
          </p:nvSpPr>
          <p:spPr>
            <a:xfrm>
              <a:off x="7141026" y="229621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A40C7F95-3923-5445-A8E8-E9117BDFB38E}"/>
                </a:ext>
              </a:extLst>
            </p:cNvPr>
            <p:cNvSpPr/>
            <p:nvPr/>
          </p:nvSpPr>
          <p:spPr>
            <a:xfrm>
              <a:off x="7141026" y="228820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0x34</a:t>
              </a:r>
              <a:endParaRPr kumimoji="1" lang="ko-Kore-KR" altLang="en-US" sz="120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7F6D2C09-0837-EF42-8A86-6B03BE5D5F0A}"/>
                </a:ext>
              </a:extLst>
            </p:cNvPr>
            <p:cNvCxnSpPr>
              <a:cxnSpLocks/>
            </p:cNvCxnSpPr>
            <p:nvPr/>
          </p:nvCxnSpPr>
          <p:spPr>
            <a:xfrm>
              <a:off x="7824365" y="1794200"/>
              <a:ext cx="1" cy="502012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E758A29-4CED-4046-97C1-9802EB8FEA74}"/>
              </a:ext>
            </a:extLst>
          </p:cNvPr>
          <p:cNvSpPr/>
          <p:nvPr/>
        </p:nvSpPr>
        <p:spPr>
          <a:xfrm>
            <a:off x="8113249" y="3688456"/>
            <a:ext cx="2521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/>
              <a:t>leaq 7(%rdi,%rdi,4), %rax</a:t>
            </a:r>
            <a:endParaRPr lang="ko-Kore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3E20E5-4137-4C45-975B-5F77067E6515}"/>
              </a:ext>
            </a:extLst>
          </p:cNvPr>
          <p:cNvSpPr txBox="1"/>
          <p:nvPr/>
        </p:nvSpPr>
        <p:spPr>
          <a:xfrm>
            <a:off x="3946161" y="89417"/>
            <a:ext cx="429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ko-KR" altLang="en-US" sz="2400"/>
              <a:t> </a:t>
            </a:r>
            <a:r>
              <a:rPr kumimoji="1" lang="en-US" altLang="ko-KR" sz="2400"/>
              <a:t>(2/2)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97943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9" y="1223044"/>
            <a:ext cx="10821224" cy="544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Unary and Binary Operations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-US" altLang="ko-Kore-KR"/>
              <a:t>Unary Operations</a:t>
            </a:r>
            <a:endParaRPr lang="en" altLang="ko-Kore-KR"/>
          </a:p>
          <a:p>
            <a:pPr>
              <a:lnSpc>
                <a:spcPct val="150000"/>
              </a:lnSpc>
            </a:pPr>
            <a:r>
              <a:rPr kumimoji="1" lang="ko-KR" altLang="en-US"/>
              <a:t>      </a:t>
            </a:r>
            <a:r>
              <a:rPr kumimoji="1" lang="en-US" altLang="ko-KR"/>
              <a:t>- T</a:t>
            </a:r>
            <a:r>
              <a:rPr lang="en" altLang="ko-KR"/>
              <a:t>he single operand serving as both source and destination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example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HelveticaLTMM_1000_134"/>
              </a:rPr>
              <a:t>         ▪︎ </a:t>
            </a:r>
            <a:r>
              <a:rPr lang="en" altLang="ko-Kore-KR">
                <a:latin typeface="HelveticaLTMM_1000_134"/>
              </a:rPr>
              <a:t>d</a:t>
            </a:r>
            <a:r>
              <a:rPr lang="en" altLang="ko-Kore-KR">
                <a:latin typeface="HelveticaLTMM_1000_334"/>
              </a:rPr>
              <a:t>ec</a:t>
            </a:r>
            <a:r>
              <a:rPr lang="en" altLang="ko-Kore-KR">
                <a:latin typeface="HelveticaLTMM_1000_134"/>
              </a:rPr>
              <a:t>q 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cx</a:t>
            </a:r>
            <a:r>
              <a:rPr lang="ko-KR" altLang="en-US">
                <a:latin typeface="HelveticaLTMM_1000_334"/>
              </a:rPr>
              <a:t>            </a:t>
            </a:r>
            <a:endParaRPr lang="en-US" altLang="ko-KR">
              <a:latin typeface="HelveticaLTMM_1000_334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HelveticaLTMM_1000_334"/>
              </a:rPr>
              <a:t>         </a:t>
            </a:r>
            <a:r>
              <a:rPr lang="ko-KR" altLang="en-US">
                <a:latin typeface="HelveticaLTMM_1000_134"/>
              </a:rPr>
              <a:t>▪︎ </a:t>
            </a:r>
            <a:r>
              <a:rPr lang="en-US" altLang="ko-KR">
                <a:latin typeface="HelveticaLTMM_1000_134"/>
              </a:rPr>
              <a:t>incq (%rsp)</a:t>
            </a:r>
            <a:endParaRPr lang="en" altLang="ko-Kore-KR"/>
          </a:p>
          <a:p>
            <a:pPr>
              <a:lnSpc>
                <a:spcPct val="150000"/>
              </a:lnSpc>
            </a:pPr>
            <a:r>
              <a:rPr lang="en" altLang="ko-Kore-KR"/>
              <a:t>   ￮ Binary Operations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     - The second operand is used as both a source and a destination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kumimoji="1" lang="en" altLang="ko-KR"/>
              <a:t>As with the mov instructions, the two operands cannot both be memory locations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</a:t>
            </a:r>
            <a:r>
              <a:rPr lang="en-US" altLang="ko-KR"/>
              <a:t>     -</a:t>
            </a:r>
            <a:r>
              <a:rPr lang="ko-KR" altLang="en-US"/>
              <a:t> </a:t>
            </a:r>
            <a:r>
              <a:rPr lang="en-US" altLang="ko-KR"/>
              <a:t>example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HelveticaLTMM_1000_134"/>
              </a:rPr>
              <a:t>         </a:t>
            </a:r>
            <a:r>
              <a:rPr lang="ko-KR" altLang="en-US">
                <a:latin typeface="HelveticaLTMM_1000_134"/>
              </a:rPr>
              <a:t>▪︎ </a:t>
            </a:r>
            <a:r>
              <a:rPr lang="en" altLang="ko-Kore-KR">
                <a:latin typeface="HelveticaLTMM_1000_334"/>
              </a:rPr>
              <a:t>a</a:t>
            </a:r>
            <a:r>
              <a:rPr lang="en" altLang="ko-Kore-KR">
                <a:latin typeface="HelveticaLTMM_1000_134"/>
              </a:rPr>
              <a:t>ddq 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cx</a:t>
            </a:r>
            <a:r>
              <a:rPr lang="en" altLang="ko-Kore-KR">
                <a:latin typeface="HelveticaLTMM_1000_1000"/>
              </a:rPr>
              <a:t>, (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ax</a:t>
            </a:r>
            <a:r>
              <a:rPr lang="en" altLang="ko-Kore-KR">
                <a:latin typeface="HelveticaLTMM_1000_100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HelveticaLTMM_1000_134"/>
              </a:rPr>
              <a:t>         </a:t>
            </a:r>
            <a:r>
              <a:rPr lang="ko-KR" altLang="en-US">
                <a:latin typeface="HelveticaLTMM_1000_134"/>
              </a:rPr>
              <a:t>▪︎</a:t>
            </a:r>
            <a:r>
              <a:rPr lang="en" altLang="ko-KR">
                <a:latin typeface="HelveticaLTMM_1000_1000"/>
              </a:rPr>
              <a:t> </a:t>
            </a:r>
            <a:r>
              <a:rPr lang="en" altLang="ko-Kore-KR">
                <a:latin typeface="HelveticaLTMM_1000_467"/>
              </a:rPr>
              <a:t>s</a:t>
            </a:r>
            <a:r>
              <a:rPr lang="en" altLang="ko-Kore-KR">
                <a:latin typeface="HelveticaLTMM_1000_134"/>
              </a:rPr>
              <a:t>ubq 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134"/>
              </a:rPr>
              <a:t>d</a:t>
            </a:r>
            <a:r>
              <a:rPr lang="en" altLang="ko-Kore-KR">
                <a:latin typeface="HelveticaLTMM_1000_334"/>
              </a:rPr>
              <a:t>x</a:t>
            </a:r>
            <a:r>
              <a:rPr lang="en" altLang="ko-Kore-KR">
                <a:latin typeface="HelveticaLTMM_1000_1000"/>
              </a:rPr>
              <a:t>, </a:t>
            </a:r>
            <a:r>
              <a:rPr lang="en" altLang="ko-Kore-KR">
                <a:latin typeface="HelveticaLTMM_1000_134"/>
              </a:rPr>
              <a:t>8</a:t>
            </a:r>
            <a:r>
              <a:rPr lang="en" altLang="ko-Kore-KR">
                <a:latin typeface="HelveticaLTMM_1000_1000"/>
              </a:rPr>
              <a:t>(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ax</a:t>
            </a:r>
            <a:r>
              <a:rPr lang="en" altLang="ko-Kore-KR">
                <a:latin typeface="HelveticaLTMM_1000_1000"/>
              </a:rPr>
              <a:t>)</a:t>
            </a:r>
            <a:br>
              <a:rPr lang="en" altLang="ko-Kore-KR">
                <a:latin typeface="HelveticaLTMM_1000_1000"/>
              </a:rPr>
            </a:br>
            <a:r>
              <a:rPr lang="en" altLang="ko-Kore-KR">
                <a:latin typeface="HelveticaLTMM_1000_1000"/>
              </a:rPr>
              <a:t>         ▪ i</a:t>
            </a:r>
            <a:r>
              <a:rPr lang="en" altLang="ko-Kore-KR" sz="1600">
                <a:latin typeface="HelveticaLTMM_1000_1"/>
              </a:rPr>
              <a:t>m</a:t>
            </a:r>
            <a:r>
              <a:rPr lang="en" altLang="ko-Kore-KR">
                <a:latin typeface="HelveticaLTMM_1000_134"/>
              </a:rPr>
              <a:t>u</a:t>
            </a:r>
            <a:r>
              <a:rPr lang="en" altLang="ko-Kore-KR">
                <a:latin typeface="HelveticaLTMM_1000_1000"/>
              </a:rPr>
              <a:t>l</a:t>
            </a:r>
            <a:r>
              <a:rPr lang="en" altLang="ko-Kore-KR">
                <a:latin typeface="HelveticaLTMM_1000_134"/>
              </a:rPr>
              <a:t>q $16</a:t>
            </a:r>
            <a:r>
              <a:rPr lang="en" altLang="ko-Kore-KR">
                <a:latin typeface="HelveticaLTMM_1000_1000"/>
              </a:rPr>
              <a:t>, (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ax</a:t>
            </a:r>
            <a:r>
              <a:rPr lang="en" altLang="ko-Kore-KR">
                <a:latin typeface="HelveticaLTMM_1000_1000"/>
              </a:rPr>
              <a:t>,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134"/>
              </a:rPr>
              <a:t>d</a:t>
            </a:r>
            <a:r>
              <a:rPr lang="en" altLang="ko-Kore-KR">
                <a:latin typeface="HelveticaLTMM_1000_334"/>
              </a:rPr>
              <a:t>x</a:t>
            </a:r>
            <a:r>
              <a:rPr lang="en" altLang="ko-Kore-KR">
                <a:latin typeface="HelveticaLTMM_1000_1000"/>
              </a:rPr>
              <a:t>,</a:t>
            </a:r>
            <a:r>
              <a:rPr lang="en" altLang="ko-Kore-KR">
                <a:latin typeface="HelveticaLTMM_1000_134"/>
              </a:rPr>
              <a:t>8</a:t>
            </a:r>
            <a:r>
              <a:rPr lang="en" altLang="ko-Kore-KR">
                <a:latin typeface="HelveticaLTMM_1000_1000"/>
              </a:rPr>
              <a:t>)</a:t>
            </a:r>
            <a:endParaRPr kumimoji="1" lang="en" altLang="ko-KR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3E20E5-4137-4C45-975B-5F77067E6515}"/>
              </a:ext>
            </a:extLst>
          </p:cNvPr>
          <p:cNvSpPr txBox="1"/>
          <p:nvPr/>
        </p:nvSpPr>
        <p:spPr>
          <a:xfrm>
            <a:off x="4073358" y="89417"/>
            <a:ext cx="452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</a:t>
            </a:r>
            <a:r>
              <a:rPr kumimoji="1" lang="en-US" altLang="ko-KR" sz="2400"/>
              <a:t>2</a:t>
            </a:r>
            <a:r>
              <a:rPr kumimoji="1" lang="ko-KR" altLang="en-US" sz="2400"/>
              <a:t> </a:t>
            </a:r>
            <a:r>
              <a:rPr kumimoji="1" lang="en-US" altLang="ko-KR" sz="2400"/>
              <a:t>Unary and Binary Operations</a:t>
            </a:r>
            <a:endParaRPr kumimoji="1" lang="ko-Kore-KR" altLang="en-US" sz="240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AAE7487-9537-0245-A8F3-CF5D3D330E23}"/>
              </a:ext>
            </a:extLst>
          </p:cNvPr>
          <p:cNvGrpSpPr/>
          <p:nvPr/>
        </p:nvGrpSpPr>
        <p:grpSpPr>
          <a:xfrm>
            <a:off x="9283433" y="1354004"/>
            <a:ext cx="2646928" cy="2185286"/>
            <a:chOff x="6357257" y="951517"/>
            <a:chExt cx="4983054" cy="4083484"/>
          </a:xfrm>
        </p:grpSpPr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1B52701B-6493-0E48-A249-38C2D58A5E4B}"/>
                </a:ext>
              </a:extLst>
            </p:cNvPr>
            <p:cNvSpPr/>
            <p:nvPr/>
          </p:nvSpPr>
          <p:spPr>
            <a:xfrm>
              <a:off x="6357257" y="1223044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E8599B6F-9BEA-A047-8514-9D94AD667768}"/>
                </a:ext>
              </a:extLst>
            </p:cNvPr>
            <p:cNvGrpSpPr/>
            <p:nvPr/>
          </p:nvGrpSpPr>
          <p:grpSpPr>
            <a:xfrm rot="16200000">
              <a:off x="8530224" y="2529096"/>
              <a:ext cx="4083484" cy="928325"/>
              <a:chOff x="7751164" y="4290817"/>
              <a:chExt cx="4083484" cy="928325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14E97A8-9226-334C-B996-1DB3046DF852}"/>
                  </a:ext>
                </a:extLst>
              </p:cNvPr>
              <p:cNvSpPr/>
              <p:nvPr/>
            </p:nvSpPr>
            <p:spPr>
              <a:xfrm>
                <a:off x="7758545" y="4290817"/>
                <a:ext cx="4076103" cy="839323"/>
              </a:xfrm>
              <a:prstGeom prst="rect">
                <a:avLst/>
              </a:prstGeom>
              <a:solidFill>
                <a:srgbClr val="165A3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52C31E4F-64ED-EA43-9D92-18AD249BB238}"/>
                  </a:ext>
                </a:extLst>
              </p:cNvPr>
              <p:cNvSpPr/>
              <p:nvPr/>
            </p:nvSpPr>
            <p:spPr>
              <a:xfrm>
                <a:off x="7953591" y="4488340"/>
                <a:ext cx="1107283" cy="44427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79" name="모서리가 둥근 직사각형 78">
                <a:extLst>
                  <a:ext uri="{FF2B5EF4-FFF2-40B4-BE49-F238E27FC236}">
                    <a16:creationId xmlns:a16="http://schemas.microsoft.com/office/drawing/2014/main" id="{40C50496-FBF9-1A47-8570-E8AED1A80483}"/>
                  </a:ext>
                </a:extLst>
              </p:cNvPr>
              <p:cNvSpPr/>
              <p:nvPr/>
            </p:nvSpPr>
            <p:spPr>
              <a:xfrm>
                <a:off x="9255920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721594BE-100A-2443-9059-51F239F8B70D}"/>
                  </a:ext>
                </a:extLst>
              </p:cNvPr>
              <p:cNvSpPr/>
              <p:nvPr/>
            </p:nvSpPr>
            <p:spPr>
              <a:xfrm>
                <a:off x="9934792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81" name="모서리가 둥근 직사각형 80">
                <a:extLst>
                  <a:ext uri="{FF2B5EF4-FFF2-40B4-BE49-F238E27FC236}">
                    <a16:creationId xmlns:a16="http://schemas.microsoft.com/office/drawing/2014/main" id="{300B63F1-1EAB-A044-9967-4724BA354D8D}"/>
                  </a:ext>
                </a:extLst>
              </p:cNvPr>
              <p:cNvSpPr/>
              <p:nvPr/>
            </p:nvSpPr>
            <p:spPr>
              <a:xfrm>
                <a:off x="10417181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82" name="모서리가 둥근 직사각형 81">
                <a:extLst>
                  <a:ext uri="{FF2B5EF4-FFF2-40B4-BE49-F238E27FC236}">
                    <a16:creationId xmlns:a16="http://schemas.microsoft.com/office/drawing/2014/main" id="{D6482CFB-640F-2544-ABDD-99C16537361A}"/>
                  </a:ext>
                </a:extLst>
              </p:cNvPr>
              <p:cNvSpPr/>
              <p:nvPr/>
            </p:nvSpPr>
            <p:spPr>
              <a:xfrm>
                <a:off x="10899570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83" name="모서리가 둥근 직사각형 82">
                <a:extLst>
                  <a:ext uri="{FF2B5EF4-FFF2-40B4-BE49-F238E27FC236}">
                    <a16:creationId xmlns:a16="http://schemas.microsoft.com/office/drawing/2014/main" id="{84A02319-C9FD-5845-A205-0E1A559C9A8F}"/>
                  </a:ext>
                </a:extLst>
              </p:cNvPr>
              <p:cNvSpPr/>
              <p:nvPr/>
            </p:nvSpPr>
            <p:spPr>
              <a:xfrm>
                <a:off x="11381959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C5BF6751-65B5-644B-959B-10524C38EFBC}"/>
                  </a:ext>
                </a:extLst>
              </p:cNvPr>
              <p:cNvSpPr/>
              <p:nvPr/>
            </p:nvSpPr>
            <p:spPr>
              <a:xfrm>
                <a:off x="7751164" y="5140773"/>
                <a:ext cx="4083484" cy="7836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</p:grp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42CAA2FD-0134-E448-96F2-F005F25EF3BB}"/>
                </a:ext>
              </a:extLst>
            </p:cNvPr>
            <p:cNvSpPr/>
            <p:nvPr/>
          </p:nvSpPr>
          <p:spPr>
            <a:xfrm>
              <a:off x="10107801" y="1314699"/>
              <a:ext cx="1232510" cy="41377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0x7</a:t>
              </a:r>
              <a:endParaRPr kumimoji="1" lang="ko-Kore-KR" altLang="en-US" sz="12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C8337C-0DF4-1D46-A052-96EE003C7571}"/>
                </a:ext>
              </a:extLst>
            </p:cNvPr>
            <p:cNvSpPr txBox="1"/>
            <p:nvPr/>
          </p:nvSpPr>
          <p:spPr>
            <a:xfrm>
              <a:off x="9033996" y="1299113"/>
              <a:ext cx="1232510" cy="517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/>
                <a:t>0x1</a:t>
              </a:r>
              <a:r>
                <a:rPr kumimoji="1" lang="en-US" altLang="ko-KR" sz="1200"/>
                <a:t>00</a:t>
              </a:r>
              <a:endParaRPr kumimoji="1" lang="ko-Kore-KR" altLang="en-US" sz="1200"/>
            </a:p>
          </p:txBody>
        </p:sp>
        <p:sp>
          <p:nvSpPr>
            <p:cNvPr id="73" name="모서리가 둥근 직사각형 72">
              <a:extLst>
                <a:ext uri="{FF2B5EF4-FFF2-40B4-BE49-F238E27FC236}">
                  <a16:creationId xmlns:a16="http://schemas.microsoft.com/office/drawing/2014/main" id="{20BE3F72-E0D9-D44F-917B-4219C130DB7E}"/>
                </a:ext>
              </a:extLst>
            </p:cNvPr>
            <p:cNvSpPr/>
            <p:nvPr/>
          </p:nvSpPr>
          <p:spPr>
            <a:xfrm>
              <a:off x="7141026" y="1380428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0x100</a:t>
              </a:r>
              <a:endParaRPr kumimoji="1" lang="ko-Kore-KR" altLang="en-US" sz="120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73A65542-0414-DB43-BE77-917109130BE6}"/>
              </a:ext>
            </a:extLst>
          </p:cNvPr>
          <p:cNvGrpSpPr/>
          <p:nvPr/>
        </p:nvGrpSpPr>
        <p:grpSpPr>
          <a:xfrm>
            <a:off x="9288415" y="4068635"/>
            <a:ext cx="2641948" cy="2165008"/>
            <a:chOff x="6357257" y="951517"/>
            <a:chExt cx="4983054" cy="4083484"/>
          </a:xfrm>
        </p:grpSpPr>
        <p:sp>
          <p:nvSpPr>
            <p:cNvPr id="89" name="모서리가 둥근 직사각형 88">
              <a:extLst>
                <a:ext uri="{FF2B5EF4-FFF2-40B4-BE49-F238E27FC236}">
                  <a16:creationId xmlns:a16="http://schemas.microsoft.com/office/drawing/2014/main" id="{8348B85C-079E-FC4E-8FF9-75FB675DC14A}"/>
                </a:ext>
              </a:extLst>
            </p:cNvPr>
            <p:cNvSpPr/>
            <p:nvPr/>
          </p:nvSpPr>
          <p:spPr>
            <a:xfrm>
              <a:off x="6357257" y="1223044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%rax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D276EDA9-1B36-324B-806D-0FEF78E34F18}"/>
                </a:ext>
              </a:extLst>
            </p:cNvPr>
            <p:cNvGrpSpPr/>
            <p:nvPr/>
          </p:nvGrpSpPr>
          <p:grpSpPr>
            <a:xfrm rot="16200000">
              <a:off x="8530224" y="2529096"/>
              <a:ext cx="4083484" cy="928325"/>
              <a:chOff x="7751164" y="4290817"/>
              <a:chExt cx="4083484" cy="928325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7DD84EA6-DE60-464E-AE33-AB170588A3ED}"/>
                  </a:ext>
                </a:extLst>
              </p:cNvPr>
              <p:cNvSpPr/>
              <p:nvPr/>
            </p:nvSpPr>
            <p:spPr>
              <a:xfrm>
                <a:off x="7758545" y="4290817"/>
                <a:ext cx="4076103" cy="839323"/>
              </a:xfrm>
              <a:prstGeom prst="rect">
                <a:avLst/>
              </a:prstGeom>
              <a:solidFill>
                <a:srgbClr val="165A3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99" name="모서리가 둥근 직사각형 98">
                <a:extLst>
                  <a:ext uri="{FF2B5EF4-FFF2-40B4-BE49-F238E27FC236}">
                    <a16:creationId xmlns:a16="http://schemas.microsoft.com/office/drawing/2014/main" id="{5B5EBD0B-E5C5-2D41-9046-12E756B31ABA}"/>
                  </a:ext>
                </a:extLst>
              </p:cNvPr>
              <p:cNvSpPr/>
              <p:nvPr/>
            </p:nvSpPr>
            <p:spPr>
              <a:xfrm>
                <a:off x="7953591" y="4488340"/>
                <a:ext cx="1107283" cy="44427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0" name="모서리가 둥근 직사각형 99">
                <a:extLst>
                  <a:ext uri="{FF2B5EF4-FFF2-40B4-BE49-F238E27FC236}">
                    <a16:creationId xmlns:a16="http://schemas.microsoft.com/office/drawing/2014/main" id="{FD78935F-AF00-474C-B5C9-9AB3A85082E9}"/>
                  </a:ext>
                </a:extLst>
              </p:cNvPr>
              <p:cNvSpPr/>
              <p:nvPr/>
            </p:nvSpPr>
            <p:spPr>
              <a:xfrm>
                <a:off x="9255920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1" name="모서리가 둥근 직사각형 100">
                <a:extLst>
                  <a:ext uri="{FF2B5EF4-FFF2-40B4-BE49-F238E27FC236}">
                    <a16:creationId xmlns:a16="http://schemas.microsoft.com/office/drawing/2014/main" id="{C1B9C403-88BC-A242-A7C6-A77C41C20EF0}"/>
                  </a:ext>
                </a:extLst>
              </p:cNvPr>
              <p:cNvSpPr/>
              <p:nvPr/>
            </p:nvSpPr>
            <p:spPr>
              <a:xfrm>
                <a:off x="9934792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2" name="모서리가 둥근 직사각형 101">
                <a:extLst>
                  <a:ext uri="{FF2B5EF4-FFF2-40B4-BE49-F238E27FC236}">
                    <a16:creationId xmlns:a16="http://schemas.microsoft.com/office/drawing/2014/main" id="{0C1189EE-230D-7947-BC05-1065BF9872D1}"/>
                  </a:ext>
                </a:extLst>
              </p:cNvPr>
              <p:cNvSpPr/>
              <p:nvPr/>
            </p:nvSpPr>
            <p:spPr>
              <a:xfrm>
                <a:off x="10417181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3" name="모서리가 둥근 직사각형 102">
                <a:extLst>
                  <a:ext uri="{FF2B5EF4-FFF2-40B4-BE49-F238E27FC236}">
                    <a16:creationId xmlns:a16="http://schemas.microsoft.com/office/drawing/2014/main" id="{D2E7DB29-7A8E-B949-8631-082EAC7621D8}"/>
                  </a:ext>
                </a:extLst>
              </p:cNvPr>
              <p:cNvSpPr/>
              <p:nvPr/>
            </p:nvSpPr>
            <p:spPr>
              <a:xfrm>
                <a:off x="10899570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4" name="모서리가 둥근 직사각형 103">
                <a:extLst>
                  <a:ext uri="{FF2B5EF4-FFF2-40B4-BE49-F238E27FC236}">
                    <a16:creationId xmlns:a16="http://schemas.microsoft.com/office/drawing/2014/main" id="{9B031A07-CFEC-CC4B-B751-29A8BCBB244D}"/>
                  </a:ext>
                </a:extLst>
              </p:cNvPr>
              <p:cNvSpPr/>
              <p:nvPr/>
            </p:nvSpPr>
            <p:spPr>
              <a:xfrm>
                <a:off x="11381959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8F81DAA7-E316-9844-8D69-FEB6CFAFE736}"/>
                  </a:ext>
                </a:extLst>
              </p:cNvPr>
              <p:cNvSpPr/>
              <p:nvPr/>
            </p:nvSpPr>
            <p:spPr>
              <a:xfrm>
                <a:off x="7751164" y="5140773"/>
                <a:ext cx="4083484" cy="7836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</p:grpSp>
        <p:sp>
          <p:nvSpPr>
            <p:cNvPr id="91" name="모서리가 둥근 직사각형 90">
              <a:extLst>
                <a:ext uri="{FF2B5EF4-FFF2-40B4-BE49-F238E27FC236}">
                  <a16:creationId xmlns:a16="http://schemas.microsoft.com/office/drawing/2014/main" id="{FC432F03-AE4E-2444-AEDA-EB6458EC9BAE}"/>
                </a:ext>
              </a:extLst>
            </p:cNvPr>
            <p:cNvSpPr/>
            <p:nvPr/>
          </p:nvSpPr>
          <p:spPr>
            <a:xfrm>
              <a:off x="6357257" y="2187822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%rdx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>
              <a:extLst>
                <a:ext uri="{FF2B5EF4-FFF2-40B4-BE49-F238E27FC236}">
                  <a16:creationId xmlns:a16="http://schemas.microsoft.com/office/drawing/2014/main" id="{A5A9C4F4-413F-D84B-87A2-B3C193FC38A0}"/>
                </a:ext>
              </a:extLst>
            </p:cNvPr>
            <p:cNvSpPr/>
            <p:nvPr/>
          </p:nvSpPr>
          <p:spPr>
            <a:xfrm>
              <a:off x="10107801" y="1314699"/>
              <a:ext cx="1232510" cy="41377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0x7</a:t>
              </a:r>
              <a:endParaRPr kumimoji="1" lang="ko-Kore-KR" altLang="en-US" sz="12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544C42E-ACB3-2048-AA2A-BD28889AC56A}"/>
                </a:ext>
              </a:extLst>
            </p:cNvPr>
            <p:cNvSpPr txBox="1"/>
            <p:nvPr/>
          </p:nvSpPr>
          <p:spPr>
            <a:xfrm>
              <a:off x="9029645" y="1342404"/>
              <a:ext cx="1147168" cy="52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/>
                <a:t>0x100</a:t>
              </a:r>
              <a:endParaRPr kumimoji="1" lang="ko-Kore-KR" altLang="en-US" sz="1200"/>
            </a:p>
          </p:txBody>
        </p:sp>
        <p:sp>
          <p:nvSpPr>
            <p:cNvPr id="94" name="모서리가 둥근 직사각형 93">
              <a:extLst>
                <a:ext uri="{FF2B5EF4-FFF2-40B4-BE49-F238E27FC236}">
                  <a16:creationId xmlns:a16="http://schemas.microsoft.com/office/drawing/2014/main" id="{1FE326F4-A82B-6D4A-96AC-AA97C2F1CE59}"/>
                </a:ext>
              </a:extLst>
            </p:cNvPr>
            <p:cNvSpPr/>
            <p:nvPr/>
          </p:nvSpPr>
          <p:spPr>
            <a:xfrm>
              <a:off x="7141026" y="1380428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0x100</a:t>
              </a:r>
              <a:endParaRPr kumimoji="1" lang="ko-Kore-KR" altLang="en-US" sz="1200"/>
            </a:p>
          </p:txBody>
        </p:sp>
        <p:sp>
          <p:nvSpPr>
            <p:cNvPr id="95" name="모서리가 둥근 직사각형 94">
              <a:extLst>
                <a:ext uri="{FF2B5EF4-FFF2-40B4-BE49-F238E27FC236}">
                  <a16:creationId xmlns:a16="http://schemas.microsoft.com/office/drawing/2014/main" id="{4B5A3A14-CE1E-E647-8727-D8FCC72ACFE9}"/>
                </a:ext>
              </a:extLst>
            </p:cNvPr>
            <p:cNvSpPr/>
            <p:nvPr/>
          </p:nvSpPr>
          <p:spPr>
            <a:xfrm>
              <a:off x="7141026" y="229621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96" name="모서리가 둥근 직사각형 95">
              <a:extLst>
                <a:ext uri="{FF2B5EF4-FFF2-40B4-BE49-F238E27FC236}">
                  <a16:creationId xmlns:a16="http://schemas.microsoft.com/office/drawing/2014/main" id="{9C1207FC-D772-F249-93D2-ADA371AAD7BD}"/>
                </a:ext>
              </a:extLst>
            </p:cNvPr>
            <p:cNvSpPr/>
            <p:nvPr/>
          </p:nvSpPr>
          <p:spPr>
            <a:xfrm>
              <a:off x="7141026" y="228820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</a:t>
              </a:r>
              <a:endParaRPr kumimoji="1" lang="ko-Kore-KR" altLang="en-US" sz="120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2D3DF0F-D517-084A-8F18-5417DFD399E8}"/>
                </a:ext>
              </a:extLst>
            </p:cNvPr>
            <p:cNvSpPr txBox="1"/>
            <p:nvPr/>
          </p:nvSpPr>
          <p:spPr>
            <a:xfrm>
              <a:off x="9029645" y="3202834"/>
              <a:ext cx="1147168" cy="52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/>
                <a:t>0x108</a:t>
              </a:r>
              <a:endParaRPr kumimoji="1" lang="ko-Kore-KR" altLang="en-US" sz="1200"/>
            </a:p>
          </p:txBody>
        </p:sp>
        <p:sp>
          <p:nvSpPr>
            <p:cNvPr id="108" name="모서리가 둥근 직사각형 107">
              <a:extLst>
                <a:ext uri="{FF2B5EF4-FFF2-40B4-BE49-F238E27FC236}">
                  <a16:creationId xmlns:a16="http://schemas.microsoft.com/office/drawing/2014/main" id="{33E32094-B924-9949-9453-2ACA5F9C4E2B}"/>
                </a:ext>
              </a:extLst>
            </p:cNvPr>
            <p:cNvSpPr/>
            <p:nvPr/>
          </p:nvSpPr>
          <p:spPr>
            <a:xfrm>
              <a:off x="10107801" y="3261612"/>
              <a:ext cx="1232510" cy="41377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0x5</a:t>
              </a:r>
              <a:endParaRPr kumimoji="1" lang="ko-Kore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62193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9" y="1223044"/>
            <a:ext cx="10821224" cy="544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Unary and Binary Operations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-US" altLang="ko-Kore-KR"/>
              <a:t>Unary Operations</a:t>
            </a:r>
            <a:endParaRPr lang="en" altLang="ko-Kore-KR"/>
          </a:p>
          <a:p>
            <a:pPr>
              <a:lnSpc>
                <a:spcPct val="150000"/>
              </a:lnSpc>
            </a:pPr>
            <a:r>
              <a:rPr kumimoji="1" lang="ko-KR" altLang="en-US"/>
              <a:t>      </a:t>
            </a:r>
            <a:r>
              <a:rPr kumimoji="1" lang="en-US" altLang="ko-KR"/>
              <a:t>- T</a:t>
            </a:r>
            <a:r>
              <a:rPr lang="en" altLang="ko-KR"/>
              <a:t>he single operand serving as both source and destination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example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HelveticaLTMM_1000_134"/>
              </a:rPr>
              <a:t>         ▪︎ </a:t>
            </a:r>
            <a:r>
              <a:rPr lang="en" altLang="ko-Kore-KR">
                <a:latin typeface="HelveticaLTMM_1000_134"/>
              </a:rPr>
              <a:t>d</a:t>
            </a:r>
            <a:r>
              <a:rPr lang="en" altLang="ko-Kore-KR">
                <a:latin typeface="HelveticaLTMM_1000_334"/>
              </a:rPr>
              <a:t>ec</a:t>
            </a:r>
            <a:r>
              <a:rPr lang="en" altLang="ko-Kore-KR">
                <a:latin typeface="HelveticaLTMM_1000_134"/>
              </a:rPr>
              <a:t>q 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cx</a:t>
            </a:r>
            <a:r>
              <a:rPr lang="ko-KR" altLang="en-US">
                <a:latin typeface="HelveticaLTMM_1000_334"/>
              </a:rPr>
              <a:t>            </a:t>
            </a:r>
            <a:endParaRPr lang="en-US" altLang="ko-KR">
              <a:latin typeface="HelveticaLTMM_1000_334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HelveticaLTMM_1000_334"/>
              </a:rPr>
              <a:t>         </a:t>
            </a:r>
            <a:r>
              <a:rPr lang="ko-KR" altLang="en-US">
                <a:latin typeface="HelveticaLTMM_1000_134"/>
              </a:rPr>
              <a:t>▪︎ </a:t>
            </a:r>
            <a:r>
              <a:rPr lang="en-US" altLang="ko-KR" sz="2000">
                <a:solidFill>
                  <a:srgbClr val="FF0000"/>
                </a:solidFill>
                <a:latin typeface="HelveticaLTMM_1000_134"/>
              </a:rPr>
              <a:t>incq (%rsp)</a:t>
            </a:r>
            <a:endParaRPr lang="en" altLang="ko-Kore-KR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" altLang="ko-Kore-KR"/>
              <a:t>   ￮ Binary Operations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     - The second operand is used as both a source and a destination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kumimoji="1" lang="en" altLang="ko-KR"/>
              <a:t>As with the mov instructions, the two operands cannot both be memory locations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</a:t>
            </a:r>
            <a:r>
              <a:rPr lang="en-US" altLang="ko-KR"/>
              <a:t>     -</a:t>
            </a:r>
            <a:r>
              <a:rPr lang="ko-KR" altLang="en-US"/>
              <a:t> </a:t>
            </a:r>
            <a:r>
              <a:rPr lang="en-US" altLang="ko-KR"/>
              <a:t>example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HelveticaLTMM_1000_134"/>
              </a:rPr>
              <a:t>         </a:t>
            </a:r>
            <a:r>
              <a:rPr lang="ko-KR" altLang="en-US">
                <a:latin typeface="HelveticaLTMM_1000_134"/>
              </a:rPr>
              <a:t>▪︎ </a:t>
            </a:r>
            <a:r>
              <a:rPr lang="en" altLang="ko-Kore-KR">
                <a:latin typeface="HelveticaLTMM_1000_334"/>
              </a:rPr>
              <a:t>a</a:t>
            </a:r>
            <a:r>
              <a:rPr lang="en" altLang="ko-Kore-KR">
                <a:latin typeface="HelveticaLTMM_1000_134"/>
              </a:rPr>
              <a:t>ddq 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cx</a:t>
            </a:r>
            <a:r>
              <a:rPr lang="en" altLang="ko-Kore-KR">
                <a:latin typeface="HelveticaLTMM_1000_1000"/>
              </a:rPr>
              <a:t>, (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ax</a:t>
            </a:r>
            <a:r>
              <a:rPr lang="en" altLang="ko-Kore-KR">
                <a:latin typeface="HelveticaLTMM_1000_100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HelveticaLTMM_1000_134"/>
              </a:rPr>
              <a:t>         </a:t>
            </a:r>
            <a:r>
              <a:rPr lang="ko-KR" altLang="en-US">
                <a:latin typeface="HelveticaLTMM_1000_134"/>
              </a:rPr>
              <a:t>▪︎</a:t>
            </a:r>
            <a:r>
              <a:rPr lang="en" altLang="ko-KR">
                <a:latin typeface="HelveticaLTMM_1000_1000"/>
              </a:rPr>
              <a:t> </a:t>
            </a:r>
            <a:r>
              <a:rPr lang="en" altLang="ko-Kore-KR">
                <a:latin typeface="HelveticaLTMM_1000_467"/>
              </a:rPr>
              <a:t>s</a:t>
            </a:r>
            <a:r>
              <a:rPr lang="en" altLang="ko-Kore-KR">
                <a:latin typeface="HelveticaLTMM_1000_134"/>
              </a:rPr>
              <a:t>ubq 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134"/>
              </a:rPr>
              <a:t>d</a:t>
            </a:r>
            <a:r>
              <a:rPr lang="en" altLang="ko-Kore-KR">
                <a:latin typeface="HelveticaLTMM_1000_334"/>
              </a:rPr>
              <a:t>x</a:t>
            </a:r>
            <a:r>
              <a:rPr lang="en" altLang="ko-Kore-KR">
                <a:latin typeface="HelveticaLTMM_1000_1000"/>
              </a:rPr>
              <a:t>, </a:t>
            </a:r>
            <a:r>
              <a:rPr lang="en" altLang="ko-Kore-KR">
                <a:latin typeface="HelveticaLTMM_1000_134"/>
              </a:rPr>
              <a:t>8</a:t>
            </a:r>
            <a:r>
              <a:rPr lang="en" altLang="ko-Kore-KR">
                <a:latin typeface="HelveticaLTMM_1000_1000"/>
              </a:rPr>
              <a:t>(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ax</a:t>
            </a:r>
            <a:r>
              <a:rPr lang="en" altLang="ko-Kore-KR">
                <a:latin typeface="HelveticaLTMM_1000_1000"/>
              </a:rPr>
              <a:t>)</a:t>
            </a:r>
            <a:br>
              <a:rPr lang="en" altLang="ko-Kore-KR">
                <a:latin typeface="HelveticaLTMM_1000_1000"/>
              </a:rPr>
            </a:br>
            <a:r>
              <a:rPr lang="en" altLang="ko-Kore-KR">
                <a:latin typeface="HelveticaLTMM_1000_1000"/>
              </a:rPr>
              <a:t>         ▪ i</a:t>
            </a:r>
            <a:r>
              <a:rPr lang="en" altLang="ko-Kore-KR" sz="1600">
                <a:latin typeface="HelveticaLTMM_1000_1"/>
              </a:rPr>
              <a:t>m</a:t>
            </a:r>
            <a:r>
              <a:rPr lang="en" altLang="ko-Kore-KR">
                <a:latin typeface="HelveticaLTMM_1000_134"/>
              </a:rPr>
              <a:t>u</a:t>
            </a:r>
            <a:r>
              <a:rPr lang="en" altLang="ko-Kore-KR">
                <a:latin typeface="HelveticaLTMM_1000_1000"/>
              </a:rPr>
              <a:t>l</a:t>
            </a:r>
            <a:r>
              <a:rPr lang="en" altLang="ko-Kore-KR">
                <a:latin typeface="HelveticaLTMM_1000_134"/>
              </a:rPr>
              <a:t>q $16</a:t>
            </a:r>
            <a:r>
              <a:rPr lang="en" altLang="ko-Kore-KR">
                <a:latin typeface="HelveticaLTMM_1000_1000"/>
              </a:rPr>
              <a:t>, (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ax</a:t>
            </a:r>
            <a:r>
              <a:rPr lang="en" altLang="ko-Kore-KR">
                <a:latin typeface="HelveticaLTMM_1000_1000"/>
              </a:rPr>
              <a:t>,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134"/>
              </a:rPr>
              <a:t>d</a:t>
            </a:r>
            <a:r>
              <a:rPr lang="en" altLang="ko-Kore-KR">
                <a:latin typeface="HelveticaLTMM_1000_334"/>
              </a:rPr>
              <a:t>x</a:t>
            </a:r>
            <a:r>
              <a:rPr lang="en" altLang="ko-Kore-KR">
                <a:latin typeface="HelveticaLTMM_1000_1000"/>
              </a:rPr>
              <a:t>,</a:t>
            </a:r>
            <a:r>
              <a:rPr lang="en" altLang="ko-Kore-KR">
                <a:latin typeface="HelveticaLTMM_1000_134"/>
              </a:rPr>
              <a:t>8</a:t>
            </a:r>
            <a:r>
              <a:rPr lang="en" altLang="ko-Kore-KR">
                <a:latin typeface="HelveticaLTMM_1000_1000"/>
              </a:rPr>
              <a:t>)</a:t>
            </a:r>
            <a:endParaRPr kumimoji="1" lang="en" altLang="ko-KR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3E20E5-4137-4C45-975B-5F77067E6515}"/>
              </a:ext>
            </a:extLst>
          </p:cNvPr>
          <p:cNvSpPr txBox="1"/>
          <p:nvPr/>
        </p:nvSpPr>
        <p:spPr>
          <a:xfrm>
            <a:off x="4073358" y="89417"/>
            <a:ext cx="452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</a:t>
            </a:r>
            <a:r>
              <a:rPr kumimoji="1" lang="en-US" altLang="ko-KR" sz="2400"/>
              <a:t>2</a:t>
            </a:r>
            <a:r>
              <a:rPr kumimoji="1" lang="ko-KR" altLang="en-US" sz="2400"/>
              <a:t> </a:t>
            </a:r>
            <a:r>
              <a:rPr kumimoji="1" lang="en-US" altLang="ko-KR" sz="2400"/>
              <a:t>Unary and Binary Operations</a:t>
            </a:r>
            <a:endParaRPr kumimoji="1" lang="ko-Kore-KR" altLang="en-US" sz="240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AAE7487-9537-0245-A8F3-CF5D3D330E23}"/>
              </a:ext>
            </a:extLst>
          </p:cNvPr>
          <p:cNvGrpSpPr/>
          <p:nvPr/>
        </p:nvGrpSpPr>
        <p:grpSpPr>
          <a:xfrm>
            <a:off x="9283433" y="1354004"/>
            <a:ext cx="2646928" cy="2185286"/>
            <a:chOff x="6357257" y="951517"/>
            <a:chExt cx="4983054" cy="4083484"/>
          </a:xfrm>
        </p:grpSpPr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1B52701B-6493-0E48-A249-38C2D58A5E4B}"/>
                </a:ext>
              </a:extLst>
            </p:cNvPr>
            <p:cNvSpPr/>
            <p:nvPr/>
          </p:nvSpPr>
          <p:spPr>
            <a:xfrm>
              <a:off x="6357257" y="1223044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E8599B6F-9BEA-A047-8514-9D94AD667768}"/>
                </a:ext>
              </a:extLst>
            </p:cNvPr>
            <p:cNvGrpSpPr/>
            <p:nvPr/>
          </p:nvGrpSpPr>
          <p:grpSpPr>
            <a:xfrm rot="16200000">
              <a:off x="8530224" y="2529096"/>
              <a:ext cx="4083484" cy="928325"/>
              <a:chOff x="7751164" y="4290817"/>
              <a:chExt cx="4083484" cy="928325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14E97A8-9226-334C-B996-1DB3046DF852}"/>
                  </a:ext>
                </a:extLst>
              </p:cNvPr>
              <p:cNvSpPr/>
              <p:nvPr/>
            </p:nvSpPr>
            <p:spPr>
              <a:xfrm>
                <a:off x="7758545" y="4290817"/>
                <a:ext cx="4076103" cy="839323"/>
              </a:xfrm>
              <a:prstGeom prst="rect">
                <a:avLst/>
              </a:prstGeom>
              <a:solidFill>
                <a:srgbClr val="165A3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52C31E4F-64ED-EA43-9D92-18AD249BB238}"/>
                  </a:ext>
                </a:extLst>
              </p:cNvPr>
              <p:cNvSpPr/>
              <p:nvPr/>
            </p:nvSpPr>
            <p:spPr>
              <a:xfrm>
                <a:off x="7953591" y="4488340"/>
                <a:ext cx="1107283" cy="44427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79" name="모서리가 둥근 직사각형 78">
                <a:extLst>
                  <a:ext uri="{FF2B5EF4-FFF2-40B4-BE49-F238E27FC236}">
                    <a16:creationId xmlns:a16="http://schemas.microsoft.com/office/drawing/2014/main" id="{40C50496-FBF9-1A47-8570-E8AED1A80483}"/>
                  </a:ext>
                </a:extLst>
              </p:cNvPr>
              <p:cNvSpPr/>
              <p:nvPr/>
            </p:nvSpPr>
            <p:spPr>
              <a:xfrm>
                <a:off x="9255920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721594BE-100A-2443-9059-51F239F8B70D}"/>
                  </a:ext>
                </a:extLst>
              </p:cNvPr>
              <p:cNvSpPr/>
              <p:nvPr/>
            </p:nvSpPr>
            <p:spPr>
              <a:xfrm>
                <a:off x="9934792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81" name="모서리가 둥근 직사각형 80">
                <a:extLst>
                  <a:ext uri="{FF2B5EF4-FFF2-40B4-BE49-F238E27FC236}">
                    <a16:creationId xmlns:a16="http://schemas.microsoft.com/office/drawing/2014/main" id="{300B63F1-1EAB-A044-9967-4724BA354D8D}"/>
                  </a:ext>
                </a:extLst>
              </p:cNvPr>
              <p:cNvSpPr/>
              <p:nvPr/>
            </p:nvSpPr>
            <p:spPr>
              <a:xfrm>
                <a:off x="10417181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82" name="모서리가 둥근 직사각형 81">
                <a:extLst>
                  <a:ext uri="{FF2B5EF4-FFF2-40B4-BE49-F238E27FC236}">
                    <a16:creationId xmlns:a16="http://schemas.microsoft.com/office/drawing/2014/main" id="{D6482CFB-640F-2544-ABDD-99C16537361A}"/>
                  </a:ext>
                </a:extLst>
              </p:cNvPr>
              <p:cNvSpPr/>
              <p:nvPr/>
            </p:nvSpPr>
            <p:spPr>
              <a:xfrm>
                <a:off x="10899570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83" name="모서리가 둥근 직사각형 82">
                <a:extLst>
                  <a:ext uri="{FF2B5EF4-FFF2-40B4-BE49-F238E27FC236}">
                    <a16:creationId xmlns:a16="http://schemas.microsoft.com/office/drawing/2014/main" id="{84A02319-C9FD-5845-A205-0E1A559C9A8F}"/>
                  </a:ext>
                </a:extLst>
              </p:cNvPr>
              <p:cNvSpPr/>
              <p:nvPr/>
            </p:nvSpPr>
            <p:spPr>
              <a:xfrm>
                <a:off x="11381959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C5BF6751-65B5-644B-959B-10524C38EFBC}"/>
                  </a:ext>
                </a:extLst>
              </p:cNvPr>
              <p:cNvSpPr/>
              <p:nvPr/>
            </p:nvSpPr>
            <p:spPr>
              <a:xfrm>
                <a:off x="7751164" y="5140773"/>
                <a:ext cx="4083484" cy="7836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</p:grp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42CAA2FD-0134-E448-96F2-F005F25EF3BB}"/>
                </a:ext>
              </a:extLst>
            </p:cNvPr>
            <p:cNvSpPr/>
            <p:nvPr/>
          </p:nvSpPr>
          <p:spPr>
            <a:xfrm>
              <a:off x="10107801" y="1314699"/>
              <a:ext cx="1232510" cy="41377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0x7</a:t>
              </a:r>
              <a:endParaRPr kumimoji="1" lang="ko-Kore-KR" altLang="en-US" sz="12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C8337C-0DF4-1D46-A052-96EE003C7571}"/>
                </a:ext>
              </a:extLst>
            </p:cNvPr>
            <p:cNvSpPr txBox="1"/>
            <p:nvPr/>
          </p:nvSpPr>
          <p:spPr>
            <a:xfrm>
              <a:off x="9033996" y="1299113"/>
              <a:ext cx="1232510" cy="517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/>
                <a:t>0x1</a:t>
              </a:r>
              <a:r>
                <a:rPr kumimoji="1" lang="en-US" altLang="ko-KR" sz="1200"/>
                <a:t>00</a:t>
              </a:r>
              <a:endParaRPr kumimoji="1" lang="ko-Kore-KR" altLang="en-US" sz="1200"/>
            </a:p>
          </p:txBody>
        </p:sp>
        <p:sp>
          <p:nvSpPr>
            <p:cNvPr id="73" name="모서리가 둥근 직사각형 72">
              <a:extLst>
                <a:ext uri="{FF2B5EF4-FFF2-40B4-BE49-F238E27FC236}">
                  <a16:creationId xmlns:a16="http://schemas.microsoft.com/office/drawing/2014/main" id="{20BE3F72-E0D9-D44F-917B-4219C130DB7E}"/>
                </a:ext>
              </a:extLst>
            </p:cNvPr>
            <p:cNvSpPr/>
            <p:nvPr/>
          </p:nvSpPr>
          <p:spPr>
            <a:xfrm>
              <a:off x="7141026" y="1380428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0x100</a:t>
              </a:r>
              <a:endParaRPr kumimoji="1" lang="ko-Kore-KR" altLang="en-US" sz="120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73A65542-0414-DB43-BE77-917109130BE6}"/>
              </a:ext>
            </a:extLst>
          </p:cNvPr>
          <p:cNvGrpSpPr/>
          <p:nvPr/>
        </p:nvGrpSpPr>
        <p:grpSpPr>
          <a:xfrm>
            <a:off x="9288415" y="4068635"/>
            <a:ext cx="2641948" cy="2165008"/>
            <a:chOff x="6357257" y="951517"/>
            <a:chExt cx="4983054" cy="4083484"/>
          </a:xfrm>
        </p:grpSpPr>
        <p:sp>
          <p:nvSpPr>
            <p:cNvPr id="89" name="모서리가 둥근 직사각형 88">
              <a:extLst>
                <a:ext uri="{FF2B5EF4-FFF2-40B4-BE49-F238E27FC236}">
                  <a16:creationId xmlns:a16="http://schemas.microsoft.com/office/drawing/2014/main" id="{8348B85C-079E-FC4E-8FF9-75FB675DC14A}"/>
                </a:ext>
              </a:extLst>
            </p:cNvPr>
            <p:cNvSpPr/>
            <p:nvPr/>
          </p:nvSpPr>
          <p:spPr>
            <a:xfrm>
              <a:off x="6357257" y="1223044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%rax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D276EDA9-1B36-324B-806D-0FEF78E34F18}"/>
                </a:ext>
              </a:extLst>
            </p:cNvPr>
            <p:cNvGrpSpPr/>
            <p:nvPr/>
          </p:nvGrpSpPr>
          <p:grpSpPr>
            <a:xfrm rot="16200000">
              <a:off x="8530224" y="2529096"/>
              <a:ext cx="4083484" cy="928325"/>
              <a:chOff x="7751164" y="4290817"/>
              <a:chExt cx="4083484" cy="928325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7DD84EA6-DE60-464E-AE33-AB170588A3ED}"/>
                  </a:ext>
                </a:extLst>
              </p:cNvPr>
              <p:cNvSpPr/>
              <p:nvPr/>
            </p:nvSpPr>
            <p:spPr>
              <a:xfrm>
                <a:off x="7758545" y="4290817"/>
                <a:ext cx="4076103" cy="839323"/>
              </a:xfrm>
              <a:prstGeom prst="rect">
                <a:avLst/>
              </a:prstGeom>
              <a:solidFill>
                <a:srgbClr val="165A3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99" name="모서리가 둥근 직사각형 98">
                <a:extLst>
                  <a:ext uri="{FF2B5EF4-FFF2-40B4-BE49-F238E27FC236}">
                    <a16:creationId xmlns:a16="http://schemas.microsoft.com/office/drawing/2014/main" id="{5B5EBD0B-E5C5-2D41-9046-12E756B31ABA}"/>
                  </a:ext>
                </a:extLst>
              </p:cNvPr>
              <p:cNvSpPr/>
              <p:nvPr/>
            </p:nvSpPr>
            <p:spPr>
              <a:xfrm>
                <a:off x="7953591" y="4488340"/>
                <a:ext cx="1107283" cy="44427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0" name="모서리가 둥근 직사각형 99">
                <a:extLst>
                  <a:ext uri="{FF2B5EF4-FFF2-40B4-BE49-F238E27FC236}">
                    <a16:creationId xmlns:a16="http://schemas.microsoft.com/office/drawing/2014/main" id="{FD78935F-AF00-474C-B5C9-9AB3A85082E9}"/>
                  </a:ext>
                </a:extLst>
              </p:cNvPr>
              <p:cNvSpPr/>
              <p:nvPr/>
            </p:nvSpPr>
            <p:spPr>
              <a:xfrm>
                <a:off x="9255920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1" name="모서리가 둥근 직사각형 100">
                <a:extLst>
                  <a:ext uri="{FF2B5EF4-FFF2-40B4-BE49-F238E27FC236}">
                    <a16:creationId xmlns:a16="http://schemas.microsoft.com/office/drawing/2014/main" id="{C1B9C403-88BC-A242-A7C6-A77C41C20EF0}"/>
                  </a:ext>
                </a:extLst>
              </p:cNvPr>
              <p:cNvSpPr/>
              <p:nvPr/>
            </p:nvSpPr>
            <p:spPr>
              <a:xfrm>
                <a:off x="9934792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2" name="모서리가 둥근 직사각형 101">
                <a:extLst>
                  <a:ext uri="{FF2B5EF4-FFF2-40B4-BE49-F238E27FC236}">
                    <a16:creationId xmlns:a16="http://schemas.microsoft.com/office/drawing/2014/main" id="{0C1189EE-230D-7947-BC05-1065BF9872D1}"/>
                  </a:ext>
                </a:extLst>
              </p:cNvPr>
              <p:cNvSpPr/>
              <p:nvPr/>
            </p:nvSpPr>
            <p:spPr>
              <a:xfrm>
                <a:off x="10417181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3" name="모서리가 둥근 직사각형 102">
                <a:extLst>
                  <a:ext uri="{FF2B5EF4-FFF2-40B4-BE49-F238E27FC236}">
                    <a16:creationId xmlns:a16="http://schemas.microsoft.com/office/drawing/2014/main" id="{D2E7DB29-7A8E-B949-8631-082EAC7621D8}"/>
                  </a:ext>
                </a:extLst>
              </p:cNvPr>
              <p:cNvSpPr/>
              <p:nvPr/>
            </p:nvSpPr>
            <p:spPr>
              <a:xfrm>
                <a:off x="10899570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4" name="모서리가 둥근 직사각형 103">
                <a:extLst>
                  <a:ext uri="{FF2B5EF4-FFF2-40B4-BE49-F238E27FC236}">
                    <a16:creationId xmlns:a16="http://schemas.microsoft.com/office/drawing/2014/main" id="{9B031A07-CFEC-CC4B-B751-29A8BCBB244D}"/>
                  </a:ext>
                </a:extLst>
              </p:cNvPr>
              <p:cNvSpPr/>
              <p:nvPr/>
            </p:nvSpPr>
            <p:spPr>
              <a:xfrm>
                <a:off x="11381959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8F81DAA7-E316-9844-8D69-FEB6CFAFE736}"/>
                  </a:ext>
                </a:extLst>
              </p:cNvPr>
              <p:cNvSpPr/>
              <p:nvPr/>
            </p:nvSpPr>
            <p:spPr>
              <a:xfrm>
                <a:off x="7751164" y="5140773"/>
                <a:ext cx="4083484" cy="7836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</p:grpSp>
        <p:sp>
          <p:nvSpPr>
            <p:cNvPr id="91" name="모서리가 둥근 직사각형 90">
              <a:extLst>
                <a:ext uri="{FF2B5EF4-FFF2-40B4-BE49-F238E27FC236}">
                  <a16:creationId xmlns:a16="http://schemas.microsoft.com/office/drawing/2014/main" id="{FC432F03-AE4E-2444-AEDA-EB6458EC9BAE}"/>
                </a:ext>
              </a:extLst>
            </p:cNvPr>
            <p:cNvSpPr/>
            <p:nvPr/>
          </p:nvSpPr>
          <p:spPr>
            <a:xfrm>
              <a:off x="6357257" y="2187822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%rdx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>
              <a:extLst>
                <a:ext uri="{FF2B5EF4-FFF2-40B4-BE49-F238E27FC236}">
                  <a16:creationId xmlns:a16="http://schemas.microsoft.com/office/drawing/2014/main" id="{A5A9C4F4-413F-D84B-87A2-B3C193FC38A0}"/>
                </a:ext>
              </a:extLst>
            </p:cNvPr>
            <p:cNvSpPr/>
            <p:nvPr/>
          </p:nvSpPr>
          <p:spPr>
            <a:xfrm>
              <a:off x="10107801" y="1314699"/>
              <a:ext cx="1232510" cy="41377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0x7</a:t>
              </a:r>
              <a:endParaRPr kumimoji="1" lang="ko-Kore-KR" altLang="en-US" sz="12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544C42E-ACB3-2048-AA2A-BD28889AC56A}"/>
                </a:ext>
              </a:extLst>
            </p:cNvPr>
            <p:cNvSpPr txBox="1"/>
            <p:nvPr/>
          </p:nvSpPr>
          <p:spPr>
            <a:xfrm>
              <a:off x="9029645" y="1342404"/>
              <a:ext cx="1147168" cy="52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/>
                <a:t>0x100</a:t>
              </a:r>
              <a:endParaRPr kumimoji="1" lang="ko-Kore-KR" altLang="en-US" sz="1200"/>
            </a:p>
          </p:txBody>
        </p:sp>
        <p:sp>
          <p:nvSpPr>
            <p:cNvPr id="94" name="모서리가 둥근 직사각형 93">
              <a:extLst>
                <a:ext uri="{FF2B5EF4-FFF2-40B4-BE49-F238E27FC236}">
                  <a16:creationId xmlns:a16="http://schemas.microsoft.com/office/drawing/2014/main" id="{1FE326F4-A82B-6D4A-96AC-AA97C2F1CE59}"/>
                </a:ext>
              </a:extLst>
            </p:cNvPr>
            <p:cNvSpPr/>
            <p:nvPr/>
          </p:nvSpPr>
          <p:spPr>
            <a:xfrm>
              <a:off x="7141026" y="1380428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0x100</a:t>
              </a:r>
              <a:endParaRPr kumimoji="1" lang="ko-Kore-KR" altLang="en-US" sz="1200"/>
            </a:p>
          </p:txBody>
        </p:sp>
        <p:sp>
          <p:nvSpPr>
            <p:cNvPr id="95" name="모서리가 둥근 직사각형 94">
              <a:extLst>
                <a:ext uri="{FF2B5EF4-FFF2-40B4-BE49-F238E27FC236}">
                  <a16:creationId xmlns:a16="http://schemas.microsoft.com/office/drawing/2014/main" id="{4B5A3A14-CE1E-E647-8727-D8FCC72ACFE9}"/>
                </a:ext>
              </a:extLst>
            </p:cNvPr>
            <p:cNvSpPr/>
            <p:nvPr/>
          </p:nvSpPr>
          <p:spPr>
            <a:xfrm>
              <a:off x="7141026" y="229621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96" name="모서리가 둥근 직사각형 95">
              <a:extLst>
                <a:ext uri="{FF2B5EF4-FFF2-40B4-BE49-F238E27FC236}">
                  <a16:creationId xmlns:a16="http://schemas.microsoft.com/office/drawing/2014/main" id="{9C1207FC-D772-F249-93D2-ADA371AAD7BD}"/>
                </a:ext>
              </a:extLst>
            </p:cNvPr>
            <p:cNvSpPr/>
            <p:nvPr/>
          </p:nvSpPr>
          <p:spPr>
            <a:xfrm>
              <a:off x="7141026" y="228820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</a:t>
              </a:r>
              <a:endParaRPr kumimoji="1" lang="ko-Kore-KR" altLang="en-US" sz="120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2D3DF0F-D517-084A-8F18-5417DFD399E8}"/>
                </a:ext>
              </a:extLst>
            </p:cNvPr>
            <p:cNvSpPr txBox="1"/>
            <p:nvPr/>
          </p:nvSpPr>
          <p:spPr>
            <a:xfrm>
              <a:off x="9029645" y="3202834"/>
              <a:ext cx="1147168" cy="52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/>
                <a:t>0x108</a:t>
              </a:r>
              <a:endParaRPr kumimoji="1" lang="ko-Kore-KR" altLang="en-US" sz="1200"/>
            </a:p>
          </p:txBody>
        </p:sp>
        <p:sp>
          <p:nvSpPr>
            <p:cNvPr id="108" name="모서리가 둥근 직사각형 107">
              <a:extLst>
                <a:ext uri="{FF2B5EF4-FFF2-40B4-BE49-F238E27FC236}">
                  <a16:creationId xmlns:a16="http://schemas.microsoft.com/office/drawing/2014/main" id="{33E32094-B924-9949-9453-2ACA5F9C4E2B}"/>
                </a:ext>
              </a:extLst>
            </p:cNvPr>
            <p:cNvSpPr/>
            <p:nvPr/>
          </p:nvSpPr>
          <p:spPr>
            <a:xfrm>
              <a:off x="10107801" y="3261612"/>
              <a:ext cx="1232510" cy="41377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0x5</a:t>
              </a:r>
              <a:endParaRPr kumimoji="1" lang="ko-Kore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083427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9" y="1223044"/>
            <a:ext cx="10821224" cy="544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Unary and Binary Operations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-US" altLang="ko-Kore-KR"/>
              <a:t>Unary Operations</a:t>
            </a:r>
            <a:endParaRPr lang="en" altLang="ko-Kore-KR"/>
          </a:p>
          <a:p>
            <a:pPr>
              <a:lnSpc>
                <a:spcPct val="150000"/>
              </a:lnSpc>
            </a:pPr>
            <a:r>
              <a:rPr kumimoji="1" lang="ko-KR" altLang="en-US"/>
              <a:t>      </a:t>
            </a:r>
            <a:r>
              <a:rPr kumimoji="1" lang="en-US" altLang="ko-KR"/>
              <a:t>- T</a:t>
            </a:r>
            <a:r>
              <a:rPr lang="en" altLang="ko-KR"/>
              <a:t>he single operand serving as both source and destination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example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HelveticaLTMM_1000_134"/>
              </a:rPr>
              <a:t>         ▪︎ </a:t>
            </a:r>
            <a:r>
              <a:rPr lang="en" altLang="ko-Kore-KR">
                <a:latin typeface="HelveticaLTMM_1000_134"/>
              </a:rPr>
              <a:t>d</a:t>
            </a:r>
            <a:r>
              <a:rPr lang="en" altLang="ko-Kore-KR">
                <a:latin typeface="HelveticaLTMM_1000_334"/>
              </a:rPr>
              <a:t>ec</a:t>
            </a:r>
            <a:r>
              <a:rPr lang="en" altLang="ko-Kore-KR">
                <a:latin typeface="HelveticaLTMM_1000_134"/>
              </a:rPr>
              <a:t>q 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cx</a:t>
            </a:r>
            <a:r>
              <a:rPr lang="ko-KR" altLang="en-US">
                <a:latin typeface="HelveticaLTMM_1000_334"/>
              </a:rPr>
              <a:t>            </a:t>
            </a:r>
            <a:endParaRPr lang="en-US" altLang="ko-KR">
              <a:latin typeface="HelveticaLTMM_1000_334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HelveticaLTMM_1000_334"/>
              </a:rPr>
              <a:t>         </a:t>
            </a:r>
            <a:r>
              <a:rPr lang="ko-KR" altLang="en-US">
                <a:latin typeface="HelveticaLTMM_1000_134"/>
              </a:rPr>
              <a:t>▪︎ </a:t>
            </a:r>
            <a:r>
              <a:rPr lang="en-US" altLang="ko-KR" sz="2000">
                <a:solidFill>
                  <a:srgbClr val="FF0000"/>
                </a:solidFill>
                <a:latin typeface="HelveticaLTMM_1000_134"/>
              </a:rPr>
              <a:t>incq (%rsp)</a:t>
            </a:r>
            <a:endParaRPr lang="en" altLang="ko-Kore-KR" sz="20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" altLang="ko-Kore-KR"/>
              <a:t>   ￮ Binary Operations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     - The second operand is used as both a source and a destination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kumimoji="1" lang="en" altLang="ko-KR"/>
              <a:t>As with the mov instructions, the two operands cannot both be memory locations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</a:t>
            </a:r>
            <a:r>
              <a:rPr lang="en-US" altLang="ko-KR"/>
              <a:t>     -</a:t>
            </a:r>
            <a:r>
              <a:rPr lang="ko-KR" altLang="en-US"/>
              <a:t> </a:t>
            </a:r>
            <a:r>
              <a:rPr lang="en-US" altLang="ko-KR"/>
              <a:t>example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HelveticaLTMM_1000_134"/>
              </a:rPr>
              <a:t>         </a:t>
            </a:r>
            <a:r>
              <a:rPr lang="ko-KR" altLang="en-US">
                <a:latin typeface="HelveticaLTMM_1000_134"/>
              </a:rPr>
              <a:t>▪︎ </a:t>
            </a:r>
            <a:r>
              <a:rPr lang="en" altLang="ko-Kore-KR">
                <a:latin typeface="HelveticaLTMM_1000_334"/>
              </a:rPr>
              <a:t>a</a:t>
            </a:r>
            <a:r>
              <a:rPr lang="en" altLang="ko-Kore-KR">
                <a:latin typeface="HelveticaLTMM_1000_134"/>
              </a:rPr>
              <a:t>ddq 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cx</a:t>
            </a:r>
            <a:r>
              <a:rPr lang="en" altLang="ko-Kore-KR">
                <a:latin typeface="HelveticaLTMM_1000_1000"/>
              </a:rPr>
              <a:t>, (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ax</a:t>
            </a:r>
            <a:r>
              <a:rPr lang="en" altLang="ko-Kore-KR">
                <a:latin typeface="HelveticaLTMM_1000_100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HelveticaLTMM_1000_134"/>
              </a:rPr>
              <a:t>         </a:t>
            </a:r>
            <a:r>
              <a:rPr lang="ko-KR" altLang="en-US">
                <a:latin typeface="HelveticaLTMM_1000_134"/>
              </a:rPr>
              <a:t>▪︎</a:t>
            </a:r>
            <a:r>
              <a:rPr lang="en" altLang="ko-KR">
                <a:latin typeface="HelveticaLTMM_1000_1000"/>
              </a:rPr>
              <a:t> </a:t>
            </a:r>
            <a:r>
              <a:rPr lang="en" altLang="ko-Kore-KR">
                <a:latin typeface="HelveticaLTMM_1000_467"/>
              </a:rPr>
              <a:t>s</a:t>
            </a:r>
            <a:r>
              <a:rPr lang="en" altLang="ko-Kore-KR">
                <a:latin typeface="HelveticaLTMM_1000_134"/>
              </a:rPr>
              <a:t>ubq 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134"/>
              </a:rPr>
              <a:t>d</a:t>
            </a:r>
            <a:r>
              <a:rPr lang="en" altLang="ko-Kore-KR">
                <a:latin typeface="HelveticaLTMM_1000_334"/>
              </a:rPr>
              <a:t>x</a:t>
            </a:r>
            <a:r>
              <a:rPr lang="en" altLang="ko-Kore-KR">
                <a:latin typeface="HelveticaLTMM_1000_1000"/>
              </a:rPr>
              <a:t>, </a:t>
            </a:r>
            <a:r>
              <a:rPr lang="en" altLang="ko-Kore-KR">
                <a:latin typeface="HelveticaLTMM_1000_134"/>
              </a:rPr>
              <a:t>8</a:t>
            </a:r>
            <a:r>
              <a:rPr lang="en" altLang="ko-Kore-KR">
                <a:latin typeface="HelveticaLTMM_1000_1000"/>
              </a:rPr>
              <a:t>(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ax</a:t>
            </a:r>
            <a:r>
              <a:rPr lang="en" altLang="ko-Kore-KR">
                <a:latin typeface="HelveticaLTMM_1000_1000"/>
              </a:rPr>
              <a:t>)</a:t>
            </a:r>
            <a:br>
              <a:rPr lang="en" altLang="ko-Kore-KR">
                <a:latin typeface="HelveticaLTMM_1000_1000"/>
              </a:rPr>
            </a:br>
            <a:r>
              <a:rPr lang="en" altLang="ko-Kore-KR">
                <a:latin typeface="HelveticaLTMM_1000_1000"/>
              </a:rPr>
              <a:t>         ▪ i</a:t>
            </a:r>
            <a:r>
              <a:rPr lang="en" altLang="ko-Kore-KR" sz="1600">
                <a:latin typeface="HelveticaLTMM_1000_1"/>
              </a:rPr>
              <a:t>m</a:t>
            </a:r>
            <a:r>
              <a:rPr lang="en" altLang="ko-Kore-KR">
                <a:latin typeface="HelveticaLTMM_1000_134"/>
              </a:rPr>
              <a:t>u</a:t>
            </a:r>
            <a:r>
              <a:rPr lang="en" altLang="ko-Kore-KR">
                <a:latin typeface="HelveticaLTMM_1000_1000"/>
              </a:rPr>
              <a:t>l</a:t>
            </a:r>
            <a:r>
              <a:rPr lang="en" altLang="ko-Kore-KR">
                <a:latin typeface="HelveticaLTMM_1000_134"/>
              </a:rPr>
              <a:t>q $16</a:t>
            </a:r>
            <a:r>
              <a:rPr lang="en" altLang="ko-Kore-KR">
                <a:latin typeface="HelveticaLTMM_1000_1000"/>
              </a:rPr>
              <a:t>, (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ax</a:t>
            </a:r>
            <a:r>
              <a:rPr lang="en" altLang="ko-Kore-KR">
                <a:latin typeface="HelveticaLTMM_1000_1000"/>
              </a:rPr>
              <a:t>,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134"/>
              </a:rPr>
              <a:t>d</a:t>
            </a:r>
            <a:r>
              <a:rPr lang="en" altLang="ko-Kore-KR">
                <a:latin typeface="HelveticaLTMM_1000_334"/>
              </a:rPr>
              <a:t>x</a:t>
            </a:r>
            <a:r>
              <a:rPr lang="en" altLang="ko-Kore-KR">
                <a:latin typeface="HelveticaLTMM_1000_1000"/>
              </a:rPr>
              <a:t>,</a:t>
            </a:r>
            <a:r>
              <a:rPr lang="en" altLang="ko-Kore-KR">
                <a:latin typeface="HelveticaLTMM_1000_134"/>
              </a:rPr>
              <a:t>8</a:t>
            </a:r>
            <a:r>
              <a:rPr lang="en" altLang="ko-Kore-KR">
                <a:latin typeface="HelveticaLTMM_1000_1000"/>
              </a:rPr>
              <a:t>)</a:t>
            </a:r>
            <a:endParaRPr kumimoji="1" lang="en" altLang="ko-KR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3E20E5-4137-4C45-975B-5F77067E6515}"/>
              </a:ext>
            </a:extLst>
          </p:cNvPr>
          <p:cNvSpPr txBox="1"/>
          <p:nvPr/>
        </p:nvSpPr>
        <p:spPr>
          <a:xfrm>
            <a:off x="4073358" y="89417"/>
            <a:ext cx="452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</a:t>
            </a:r>
            <a:r>
              <a:rPr kumimoji="1" lang="en-US" altLang="ko-KR" sz="2400"/>
              <a:t>2</a:t>
            </a:r>
            <a:r>
              <a:rPr kumimoji="1" lang="ko-KR" altLang="en-US" sz="2400"/>
              <a:t> </a:t>
            </a:r>
            <a:r>
              <a:rPr kumimoji="1" lang="en-US" altLang="ko-KR" sz="2400"/>
              <a:t>Unary and Binary Operations</a:t>
            </a:r>
            <a:endParaRPr kumimoji="1" lang="ko-Kore-KR" altLang="en-US" sz="2400"/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1B52701B-6493-0E48-A249-38C2D58A5E4B}"/>
              </a:ext>
            </a:extLst>
          </p:cNvPr>
          <p:cNvSpPr/>
          <p:nvPr/>
        </p:nvSpPr>
        <p:spPr>
          <a:xfrm>
            <a:off x="9283433" y="1499312"/>
            <a:ext cx="1223799" cy="3551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%rsp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8599B6F-9BEA-A047-8514-9D94AD667768}"/>
              </a:ext>
            </a:extLst>
          </p:cNvPr>
          <p:cNvGrpSpPr/>
          <p:nvPr/>
        </p:nvGrpSpPr>
        <p:grpSpPr>
          <a:xfrm rot="16200000">
            <a:off x="10429584" y="2200090"/>
            <a:ext cx="2185286" cy="493113"/>
            <a:chOff x="7751164" y="4290817"/>
            <a:chExt cx="4083484" cy="92832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14E97A8-9226-334C-B996-1DB3046DF852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52C31E4F-64ED-EA43-9D92-18AD249BB238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40C50496-FBF9-1A47-8570-E8AED1A80483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721594BE-100A-2443-9059-51F239F8B70D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300B63F1-1EAB-A044-9967-4724BA354D8D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D6482CFB-640F-2544-ABDD-99C16537361A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84A02319-C9FD-5845-A205-0E1A559C9A8F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5BF6751-65B5-644B-959B-10524C38EFBC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42CAA2FD-0134-E448-96F2-F005F25EF3BB}"/>
              </a:ext>
            </a:extLst>
          </p:cNvPr>
          <p:cNvSpPr/>
          <p:nvPr/>
        </p:nvSpPr>
        <p:spPr>
          <a:xfrm>
            <a:off x="11275669" y="1548362"/>
            <a:ext cx="654692" cy="2214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0x7</a:t>
            </a:r>
            <a:endParaRPr kumimoji="1" lang="ko-Kore-KR" altLang="en-US" sz="12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C8337C-0DF4-1D46-A052-96EE003C7571}"/>
              </a:ext>
            </a:extLst>
          </p:cNvPr>
          <p:cNvSpPr txBox="1"/>
          <p:nvPr/>
        </p:nvSpPr>
        <p:spPr>
          <a:xfrm>
            <a:off x="10705279" y="1540021"/>
            <a:ext cx="654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</a:t>
            </a:r>
            <a:r>
              <a:rPr kumimoji="1" lang="en-US" altLang="ko-KR" sz="1200"/>
              <a:t>00</a:t>
            </a:r>
            <a:endParaRPr kumimoji="1" lang="ko-Kore-KR" altLang="en-US" sz="1200"/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20BE3F72-E0D9-D44F-917B-4219C130DB7E}"/>
              </a:ext>
            </a:extLst>
          </p:cNvPr>
          <p:cNvSpPr/>
          <p:nvPr/>
        </p:nvSpPr>
        <p:spPr>
          <a:xfrm>
            <a:off x="9699760" y="1583537"/>
            <a:ext cx="725961" cy="2214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0x100</a:t>
            </a:r>
            <a:endParaRPr kumimoji="1" lang="ko-Kore-KR" altLang="en-US" sz="1200"/>
          </a:p>
        </p:txBody>
      </p:sp>
      <p:sp>
        <p:nvSpPr>
          <p:cNvPr id="87" name="모서리가 둥근 직사각형 86">
            <a:extLst>
              <a:ext uri="{FF2B5EF4-FFF2-40B4-BE49-F238E27FC236}">
                <a16:creationId xmlns:a16="http://schemas.microsoft.com/office/drawing/2014/main" id="{9648738F-298C-094C-9B1D-45B73C80F62C}"/>
              </a:ext>
            </a:extLst>
          </p:cNvPr>
          <p:cNvSpPr/>
          <p:nvPr/>
        </p:nvSpPr>
        <p:spPr>
          <a:xfrm>
            <a:off x="11275671" y="1583537"/>
            <a:ext cx="654692" cy="2214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0x8</a:t>
            </a:r>
            <a:endParaRPr kumimoji="1" lang="ko-Kore-KR" altLang="en-US" sz="12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619D238-730E-F743-A1DF-E1A7DA03FA9F}"/>
              </a:ext>
            </a:extLst>
          </p:cNvPr>
          <p:cNvCxnSpPr>
            <a:cxnSpLocks/>
          </p:cNvCxnSpPr>
          <p:nvPr/>
        </p:nvCxnSpPr>
        <p:spPr>
          <a:xfrm flipV="1">
            <a:off x="10492830" y="1652784"/>
            <a:ext cx="81327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25E0CFF-D9D8-FD4F-B25E-6A079A32F0CB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10011071" y="1694253"/>
            <a:ext cx="1264600" cy="65802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73A65542-0414-DB43-BE77-917109130BE6}"/>
              </a:ext>
            </a:extLst>
          </p:cNvPr>
          <p:cNvGrpSpPr/>
          <p:nvPr/>
        </p:nvGrpSpPr>
        <p:grpSpPr>
          <a:xfrm>
            <a:off x="9288415" y="4068635"/>
            <a:ext cx="2641948" cy="2165008"/>
            <a:chOff x="6357257" y="951517"/>
            <a:chExt cx="4983054" cy="4083484"/>
          </a:xfrm>
        </p:grpSpPr>
        <p:sp>
          <p:nvSpPr>
            <p:cNvPr id="89" name="모서리가 둥근 직사각형 88">
              <a:extLst>
                <a:ext uri="{FF2B5EF4-FFF2-40B4-BE49-F238E27FC236}">
                  <a16:creationId xmlns:a16="http://schemas.microsoft.com/office/drawing/2014/main" id="{8348B85C-079E-FC4E-8FF9-75FB675DC14A}"/>
                </a:ext>
              </a:extLst>
            </p:cNvPr>
            <p:cNvSpPr/>
            <p:nvPr/>
          </p:nvSpPr>
          <p:spPr>
            <a:xfrm>
              <a:off x="6357257" y="1223044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%rax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D276EDA9-1B36-324B-806D-0FEF78E34F18}"/>
                </a:ext>
              </a:extLst>
            </p:cNvPr>
            <p:cNvGrpSpPr/>
            <p:nvPr/>
          </p:nvGrpSpPr>
          <p:grpSpPr>
            <a:xfrm rot="16200000">
              <a:off x="8530224" y="2529096"/>
              <a:ext cx="4083484" cy="928325"/>
              <a:chOff x="7751164" y="4290817"/>
              <a:chExt cx="4083484" cy="928325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7DD84EA6-DE60-464E-AE33-AB170588A3ED}"/>
                  </a:ext>
                </a:extLst>
              </p:cNvPr>
              <p:cNvSpPr/>
              <p:nvPr/>
            </p:nvSpPr>
            <p:spPr>
              <a:xfrm>
                <a:off x="7758545" y="4290817"/>
                <a:ext cx="4076103" cy="839323"/>
              </a:xfrm>
              <a:prstGeom prst="rect">
                <a:avLst/>
              </a:prstGeom>
              <a:solidFill>
                <a:srgbClr val="165A3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99" name="모서리가 둥근 직사각형 98">
                <a:extLst>
                  <a:ext uri="{FF2B5EF4-FFF2-40B4-BE49-F238E27FC236}">
                    <a16:creationId xmlns:a16="http://schemas.microsoft.com/office/drawing/2014/main" id="{5B5EBD0B-E5C5-2D41-9046-12E756B31ABA}"/>
                  </a:ext>
                </a:extLst>
              </p:cNvPr>
              <p:cNvSpPr/>
              <p:nvPr/>
            </p:nvSpPr>
            <p:spPr>
              <a:xfrm>
                <a:off x="7953591" y="4488340"/>
                <a:ext cx="1107283" cy="44427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0" name="모서리가 둥근 직사각형 99">
                <a:extLst>
                  <a:ext uri="{FF2B5EF4-FFF2-40B4-BE49-F238E27FC236}">
                    <a16:creationId xmlns:a16="http://schemas.microsoft.com/office/drawing/2014/main" id="{FD78935F-AF00-474C-B5C9-9AB3A85082E9}"/>
                  </a:ext>
                </a:extLst>
              </p:cNvPr>
              <p:cNvSpPr/>
              <p:nvPr/>
            </p:nvSpPr>
            <p:spPr>
              <a:xfrm>
                <a:off x="9255920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1" name="모서리가 둥근 직사각형 100">
                <a:extLst>
                  <a:ext uri="{FF2B5EF4-FFF2-40B4-BE49-F238E27FC236}">
                    <a16:creationId xmlns:a16="http://schemas.microsoft.com/office/drawing/2014/main" id="{C1B9C403-88BC-A242-A7C6-A77C41C20EF0}"/>
                  </a:ext>
                </a:extLst>
              </p:cNvPr>
              <p:cNvSpPr/>
              <p:nvPr/>
            </p:nvSpPr>
            <p:spPr>
              <a:xfrm>
                <a:off x="9934792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2" name="모서리가 둥근 직사각형 101">
                <a:extLst>
                  <a:ext uri="{FF2B5EF4-FFF2-40B4-BE49-F238E27FC236}">
                    <a16:creationId xmlns:a16="http://schemas.microsoft.com/office/drawing/2014/main" id="{0C1189EE-230D-7947-BC05-1065BF9872D1}"/>
                  </a:ext>
                </a:extLst>
              </p:cNvPr>
              <p:cNvSpPr/>
              <p:nvPr/>
            </p:nvSpPr>
            <p:spPr>
              <a:xfrm>
                <a:off x="10417181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3" name="모서리가 둥근 직사각형 102">
                <a:extLst>
                  <a:ext uri="{FF2B5EF4-FFF2-40B4-BE49-F238E27FC236}">
                    <a16:creationId xmlns:a16="http://schemas.microsoft.com/office/drawing/2014/main" id="{D2E7DB29-7A8E-B949-8631-082EAC7621D8}"/>
                  </a:ext>
                </a:extLst>
              </p:cNvPr>
              <p:cNvSpPr/>
              <p:nvPr/>
            </p:nvSpPr>
            <p:spPr>
              <a:xfrm>
                <a:off x="10899570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4" name="모서리가 둥근 직사각형 103">
                <a:extLst>
                  <a:ext uri="{FF2B5EF4-FFF2-40B4-BE49-F238E27FC236}">
                    <a16:creationId xmlns:a16="http://schemas.microsoft.com/office/drawing/2014/main" id="{9B031A07-CFEC-CC4B-B751-29A8BCBB244D}"/>
                  </a:ext>
                </a:extLst>
              </p:cNvPr>
              <p:cNvSpPr/>
              <p:nvPr/>
            </p:nvSpPr>
            <p:spPr>
              <a:xfrm>
                <a:off x="11381959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8F81DAA7-E316-9844-8D69-FEB6CFAFE736}"/>
                  </a:ext>
                </a:extLst>
              </p:cNvPr>
              <p:cNvSpPr/>
              <p:nvPr/>
            </p:nvSpPr>
            <p:spPr>
              <a:xfrm>
                <a:off x="7751164" y="5140773"/>
                <a:ext cx="4083484" cy="7836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</p:grpSp>
        <p:sp>
          <p:nvSpPr>
            <p:cNvPr id="91" name="모서리가 둥근 직사각형 90">
              <a:extLst>
                <a:ext uri="{FF2B5EF4-FFF2-40B4-BE49-F238E27FC236}">
                  <a16:creationId xmlns:a16="http://schemas.microsoft.com/office/drawing/2014/main" id="{FC432F03-AE4E-2444-AEDA-EB6458EC9BAE}"/>
                </a:ext>
              </a:extLst>
            </p:cNvPr>
            <p:cNvSpPr/>
            <p:nvPr/>
          </p:nvSpPr>
          <p:spPr>
            <a:xfrm>
              <a:off x="6357257" y="2187822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%rdx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>
              <a:extLst>
                <a:ext uri="{FF2B5EF4-FFF2-40B4-BE49-F238E27FC236}">
                  <a16:creationId xmlns:a16="http://schemas.microsoft.com/office/drawing/2014/main" id="{A5A9C4F4-413F-D84B-87A2-B3C193FC38A0}"/>
                </a:ext>
              </a:extLst>
            </p:cNvPr>
            <p:cNvSpPr/>
            <p:nvPr/>
          </p:nvSpPr>
          <p:spPr>
            <a:xfrm>
              <a:off x="10107801" y="1314699"/>
              <a:ext cx="1232510" cy="41377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0x7</a:t>
              </a:r>
              <a:endParaRPr kumimoji="1" lang="ko-Kore-KR" altLang="en-US" sz="12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544C42E-ACB3-2048-AA2A-BD28889AC56A}"/>
                </a:ext>
              </a:extLst>
            </p:cNvPr>
            <p:cNvSpPr txBox="1"/>
            <p:nvPr/>
          </p:nvSpPr>
          <p:spPr>
            <a:xfrm>
              <a:off x="9029645" y="1342404"/>
              <a:ext cx="1147168" cy="52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/>
                <a:t>0x100</a:t>
              </a:r>
              <a:endParaRPr kumimoji="1" lang="ko-Kore-KR" altLang="en-US" sz="1200"/>
            </a:p>
          </p:txBody>
        </p:sp>
        <p:sp>
          <p:nvSpPr>
            <p:cNvPr id="94" name="모서리가 둥근 직사각형 93">
              <a:extLst>
                <a:ext uri="{FF2B5EF4-FFF2-40B4-BE49-F238E27FC236}">
                  <a16:creationId xmlns:a16="http://schemas.microsoft.com/office/drawing/2014/main" id="{1FE326F4-A82B-6D4A-96AC-AA97C2F1CE59}"/>
                </a:ext>
              </a:extLst>
            </p:cNvPr>
            <p:cNvSpPr/>
            <p:nvPr/>
          </p:nvSpPr>
          <p:spPr>
            <a:xfrm>
              <a:off x="7141026" y="1380428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0x100</a:t>
              </a:r>
              <a:endParaRPr kumimoji="1" lang="ko-Kore-KR" altLang="en-US" sz="1200"/>
            </a:p>
          </p:txBody>
        </p:sp>
        <p:sp>
          <p:nvSpPr>
            <p:cNvPr id="95" name="모서리가 둥근 직사각형 94">
              <a:extLst>
                <a:ext uri="{FF2B5EF4-FFF2-40B4-BE49-F238E27FC236}">
                  <a16:creationId xmlns:a16="http://schemas.microsoft.com/office/drawing/2014/main" id="{4B5A3A14-CE1E-E647-8727-D8FCC72ACFE9}"/>
                </a:ext>
              </a:extLst>
            </p:cNvPr>
            <p:cNvSpPr/>
            <p:nvPr/>
          </p:nvSpPr>
          <p:spPr>
            <a:xfrm>
              <a:off x="7141026" y="229621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96" name="모서리가 둥근 직사각형 95">
              <a:extLst>
                <a:ext uri="{FF2B5EF4-FFF2-40B4-BE49-F238E27FC236}">
                  <a16:creationId xmlns:a16="http://schemas.microsoft.com/office/drawing/2014/main" id="{9C1207FC-D772-F249-93D2-ADA371AAD7BD}"/>
                </a:ext>
              </a:extLst>
            </p:cNvPr>
            <p:cNvSpPr/>
            <p:nvPr/>
          </p:nvSpPr>
          <p:spPr>
            <a:xfrm>
              <a:off x="7141026" y="228820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</a:t>
              </a:r>
              <a:endParaRPr kumimoji="1" lang="ko-Kore-KR" altLang="en-US" sz="120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2D3DF0F-D517-084A-8F18-5417DFD399E8}"/>
                </a:ext>
              </a:extLst>
            </p:cNvPr>
            <p:cNvSpPr txBox="1"/>
            <p:nvPr/>
          </p:nvSpPr>
          <p:spPr>
            <a:xfrm>
              <a:off x="9029645" y="3202834"/>
              <a:ext cx="1147168" cy="52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/>
                <a:t>0x108</a:t>
              </a:r>
              <a:endParaRPr kumimoji="1" lang="ko-Kore-KR" altLang="en-US" sz="1200"/>
            </a:p>
          </p:txBody>
        </p:sp>
        <p:sp>
          <p:nvSpPr>
            <p:cNvPr id="108" name="모서리가 둥근 직사각형 107">
              <a:extLst>
                <a:ext uri="{FF2B5EF4-FFF2-40B4-BE49-F238E27FC236}">
                  <a16:creationId xmlns:a16="http://schemas.microsoft.com/office/drawing/2014/main" id="{33E32094-B924-9949-9453-2ACA5F9C4E2B}"/>
                </a:ext>
              </a:extLst>
            </p:cNvPr>
            <p:cNvSpPr/>
            <p:nvPr/>
          </p:nvSpPr>
          <p:spPr>
            <a:xfrm>
              <a:off x="10107801" y="3261612"/>
              <a:ext cx="1232510" cy="41377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0x5</a:t>
              </a:r>
              <a:endParaRPr kumimoji="1" lang="ko-Kore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47493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F05D3-AEC5-2B40-91E1-F9A27D14A48F}"/>
              </a:ext>
            </a:extLst>
          </p:cNvPr>
          <p:cNvSpPr txBox="1"/>
          <p:nvPr/>
        </p:nvSpPr>
        <p:spPr>
          <a:xfrm>
            <a:off x="5531015" y="150972"/>
            <a:ext cx="112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/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6A5B8-4FF3-D045-BF89-6C5705E347A5}"/>
              </a:ext>
            </a:extLst>
          </p:cNvPr>
          <p:cNvSpPr txBox="1"/>
          <p:nvPr/>
        </p:nvSpPr>
        <p:spPr>
          <a:xfrm>
            <a:off x="1050324" y="2044621"/>
            <a:ext cx="7009594" cy="299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/>
              <a:t>◼︎ </a:t>
            </a:r>
            <a:r>
              <a:rPr kumimoji="1" lang="en-US" altLang="ko-KR" sz="2400" b="1"/>
              <a:t>3.5</a:t>
            </a:r>
            <a:r>
              <a:rPr kumimoji="1" lang="ko-KR" altLang="en-US" sz="2400" b="1"/>
              <a:t> </a:t>
            </a:r>
            <a:r>
              <a:rPr kumimoji="1" lang="en-US" altLang="ko-KR" sz="2400" b="1"/>
              <a:t>Arithmetic</a:t>
            </a:r>
            <a:r>
              <a:rPr kumimoji="1" lang="ko-KR" altLang="en-US" sz="2400" b="1"/>
              <a:t> </a:t>
            </a:r>
            <a:r>
              <a:rPr kumimoji="1" lang="en-US" altLang="ko-KR" sz="2400" b="1"/>
              <a:t>and</a:t>
            </a:r>
            <a:r>
              <a:rPr kumimoji="1" lang="ko-KR" altLang="en-US" sz="2400" b="1"/>
              <a:t> </a:t>
            </a:r>
            <a:r>
              <a:rPr kumimoji="1" lang="en-US" altLang="ko-KR" sz="2400" b="1"/>
              <a:t>Logical</a:t>
            </a:r>
            <a:r>
              <a:rPr kumimoji="1" lang="ko-KR" altLang="en-US" sz="2400" b="1"/>
              <a:t> </a:t>
            </a:r>
            <a:r>
              <a:rPr kumimoji="1" lang="en-US" altLang="ko-KR" sz="2400" b="1"/>
              <a:t>Operations</a:t>
            </a:r>
          </a:p>
          <a:p>
            <a:pPr>
              <a:lnSpc>
                <a:spcPct val="150000"/>
              </a:lnSpc>
            </a:pPr>
            <a:r>
              <a:rPr kumimoji="1" lang="ko-KR" altLang="en-US" sz="2400" b="1"/>
              <a:t>     </a:t>
            </a:r>
            <a:r>
              <a:rPr kumimoji="1" lang="en-US" altLang="ko-Kore-KR" sz="2000"/>
              <a:t>• </a:t>
            </a:r>
            <a:r>
              <a:rPr kumimoji="1" lang="en-US" altLang="ko-KR" sz="2000"/>
              <a:t>3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5</a:t>
            </a:r>
            <a:r>
              <a:rPr kumimoji="1" lang="en-US" altLang="ko-Kore-KR" sz="2000"/>
              <a:t>.1 </a:t>
            </a:r>
            <a:r>
              <a:rPr kumimoji="1" lang="en-US" altLang="ko-KR" sz="2000"/>
              <a:t>Load</a:t>
            </a:r>
            <a:r>
              <a:rPr kumimoji="1" lang="ko-KR" altLang="en-US" sz="2000"/>
              <a:t> </a:t>
            </a:r>
            <a:r>
              <a:rPr kumimoji="1" lang="en-US" altLang="ko-KR" sz="2000"/>
              <a:t>effective</a:t>
            </a:r>
            <a:r>
              <a:rPr kumimoji="1" lang="ko-KR" altLang="en-US" sz="2000"/>
              <a:t> </a:t>
            </a:r>
            <a:r>
              <a:rPr kumimoji="1" lang="en-US" altLang="ko-KR" sz="2000"/>
              <a:t>address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/>
              <a:t>      </a:t>
            </a:r>
            <a:r>
              <a:rPr kumimoji="1" lang="en-US" altLang="ko-Kore-KR" sz="2000"/>
              <a:t>• </a:t>
            </a:r>
            <a:r>
              <a:rPr kumimoji="1" lang="en-US" altLang="ko-KR" sz="2000"/>
              <a:t>3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5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2</a:t>
            </a:r>
            <a:r>
              <a:rPr kumimoji="1" lang="en-US" altLang="ko-Kore-KR" sz="2000"/>
              <a:t> U</a:t>
            </a:r>
            <a:r>
              <a:rPr kumimoji="1" lang="en-US" altLang="ko-KR" sz="2000"/>
              <a:t>nary</a:t>
            </a:r>
            <a:r>
              <a:rPr kumimoji="1" lang="ko-KR" altLang="en-US" sz="2000"/>
              <a:t> </a:t>
            </a:r>
            <a:r>
              <a:rPr kumimoji="1" lang="en-US" altLang="ko-KR" sz="2000"/>
              <a:t>and</a:t>
            </a:r>
            <a:r>
              <a:rPr kumimoji="1" lang="ko-KR" altLang="en-US" sz="2000"/>
              <a:t> </a:t>
            </a:r>
            <a:r>
              <a:rPr kumimoji="1" lang="en-US" altLang="ko-KR" sz="2000"/>
              <a:t>Binary</a:t>
            </a:r>
            <a:r>
              <a:rPr kumimoji="1" lang="ko-KR" altLang="en-US" sz="2000"/>
              <a:t> </a:t>
            </a:r>
            <a:r>
              <a:rPr kumimoji="1" lang="en-US" altLang="ko-KR" sz="2000"/>
              <a:t>Operations</a:t>
            </a:r>
            <a:r>
              <a:rPr kumimoji="1" lang="en-US" altLang="ko-Kore-KR" sz="2000"/>
              <a:t>      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000"/>
              <a:t>      • </a:t>
            </a:r>
            <a:r>
              <a:rPr kumimoji="1" lang="en-US" altLang="ko-KR" sz="2000"/>
              <a:t>3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5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3</a:t>
            </a:r>
            <a:r>
              <a:rPr kumimoji="1" lang="en-US" altLang="ko-Kore-KR" sz="2000"/>
              <a:t> Shift Operations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000"/>
              <a:t>      • </a:t>
            </a:r>
            <a:r>
              <a:rPr kumimoji="1" lang="en-US" altLang="ko-KR" sz="2000"/>
              <a:t>3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5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4</a:t>
            </a:r>
            <a:r>
              <a:rPr kumimoji="1" lang="en-US" altLang="ko-Kore-KR" sz="2000"/>
              <a:t> Discussion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000"/>
              <a:t>      • </a:t>
            </a:r>
            <a:r>
              <a:rPr kumimoji="1" lang="en-US" altLang="ko-KR" sz="2000"/>
              <a:t>3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5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5 Special Arithmetic Operations</a:t>
            </a:r>
            <a:endParaRPr kumimoji="1" lang="en-US" altLang="ko-Kore-KR" sz="2000"/>
          </a:p>
        </p:txBody>
      </p:sp>
    </p:spTree>
    <p:extLst>
      <p:ext uri="{BB962C8B-B14F-4D97-AF65-F5344CB8AC3E}">
        <p14:creationId xmlns:p14="http://schemas.microsoft.com/office/powerpoint/2010/main" val="2126688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9" y="1223044"/>
            <a:ext cx="10821224" cy="544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Unary and Binary Operations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-US" altLang="ko-Kore-KR"/>
              <a:t>Unary Operations</a:t>
            </a:r>
            <a:endParaRPr lang="en" altLang="ko-Kore-KR"/>
          </a:p>
          <a:p>
            <a:pPr>
              <a:lnSpc>
                <a:spcPct val="150000"/>
              </a:lnSpc>
            </a:pPr>
            <a:r>
              <a:rPr kumimoji="1" lang="ko-KR" altLang="en-US"/>
              <a:t>      </a:t>
            </a:r>
            <a:r>
              <a:rPr kumimoji="1" lang="en-US" altLang="ko-KR"/>
              <a:t>- T</a:t>
            </a:r>
            <a:r>
              <a:rPr lang="en" altLang="ko-KR"/>
              <a:t>he single operand serving as both source and destination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example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HelveticaLTMM_1000_134"/>
              </a:rPr>
              <a:t>         ▪︎ </a:t>
            </a:r>
            <a:r>
              <a:rPr lang="en" altLang="ko-Kore-KR">
                <a:latin typeface="HelveticaLTMM_1000_134"/>
              </a:rPr>
              <a:t>d</a:t>
            </a:r>
            <a:r>
              <a:rPr lang="en" altLang="ko-Kore-KR">
                <a:latin typeface="HelveticaLTMM_1000_334"/>
              </a:rPr>
              <a:t>ec</a:t>
            </a:r>
            <a:r>
              <a:rPr lang="en" altLang="ko-Kore-KR">
                <a:latin typeface="HelveticaLTMM_1000_134"/>
              </a:rPr>
              <a:t>q 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cx</a:t>
            </a:r>
            <a:r>
              <a:rPr lang="ko-KR" altLang="en-US">
                <a:latin typeface="HelveticaLTMM_1000_334"/>
              </a:rPr>
              <a:t>            </a:t>
            </a:r>
            <a:endParaRPr lang="en-US" altLang="ko-KR">
              <a:latin typeface="HelveticaLTMM_1000_334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HelveticaLTMM_1000_334"/>
              </a:rPr>
              <a:t>         </a:t>
            </a:r>
            <a:r>
              <a:rPr lang="ko-KR" altLang="en-US">
                <a:latin typeface="HelveticaLTMM_1000_134"/>
              </a:rPr>
              <a:t>▪︎ </a:t>
            </a:r>
            <a:r>
              <a:rPr lang="en-US" altLang="ko-KR">
                <a:latin typeface="HelveticaLTMM_1000_134"/>
              </a:rPr>
              <a:t>incq (%rsp)</a:t>
            </a:r>
            <a:endParaRPr lang="en" altLang="ko-Kore-KR"/>
          </a:p>
          <a:p>
            <a:pPr>
              <a:lnSpc>
                <a:spcPct val="150000"/>
              </a:lnSpc>
            </a:pPr>
            <a:r>
              <a:rPr lang="en" altLang="ko-Kore-KR"/>
              <a:t>   ￮ Binary Operations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     - The second operand is used as both a source and a destination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kumimoji="1" lang="en" altLang="ko-KR"/>
              <a:t>As with the mov instructions, the two operands cannot both be memory locations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</a:t>
            </a:r>
            <a:r>
              <a:rPr lang="en-US" altLang="ko-KR"/>
              <a:t>     -</a:t>
            </a:r>
            <a:r>
              <a:rPr lang="ko-KR" altLang="en-US"/>
              <a:t> </a:t>
            </a:r>
            <a:r>
              <a:rPr lang="en-US" altLang="ko-KR"/>
              <a:t>example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HelveticaLTMM_1000_134"/>
              </a:rPr>
              <a:t>         </a:t>
            </a:r>
            <a:r>
              <a:rPr lang="ko-KR" altLang="en-US">
                <a:latin typeface="HelveticaLTMM_1000_134"/>
              </a:rPr>
              <a:t>▪︎ </a:t>
            </a:r>
            <a:r>
              <a:rPr lang="en" altLang="ko-Kore-KR">
                <a:latin typeface="HelveticaLTMM_1000_334"/>
              </a:rPr>
              <a:t>a</a:t>
            </a:r>
            <a:r>
              <a:rPr lang="en" altLang="ko-Kore-KR">
                <a:latin typeface="HelveticaLTMM_1000_134"/>
              </a:rPr>
              <a:t>ddq 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cx</a:t>
            </a:r>
            <a:r>
              <a:rPr lang="en" altLang="ko-Kore-KR">
                <a:latin typeface="HelveticaLTMM_1000_1000"/>
              </a:rPr>
              <a:t>, (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ax</a:t>
            </a:r>
            <a:r>
              <a:rPr lang="en" altLang="ko-Kore-KR">
                <a:latin typeface="HelveticaLTMM_1000_100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HelveticaLTMM_1000_134"/>
              </a:rPr>
              <a:t>         </a:t>
            </a:r>
            <a:r>
              <a:rPr lang="ko-KR" altLang="en-US">
                <a:latin typeface="HelveticaLTMM_1000_134"/>
              </a:rPr>
              <a:t>▪︎</a:t>
            </a:r>
            <a:r>
              <a:rPr lang="en" altLang="ko-KR">
                <a:latin typeface="HelveticaLTMM_1000_1000"/>
              </a:rPr>
              <a:t> </a:t>
            </a:r>
            <a:r>
              <a:rPr lang="en" altLang="ko-Kore-KR" sz="2000">
                <a:solidFill>
                  <a:srgbClr val="FF0000"/>
                </a:solidFill>
                <a:latin typeface="HelveticaLTMM_1000_467"/>
              </a:rPr>
              <a:t>s</a:t>
            </a:r>
            <a:r>
              <a:rPr lang="en" altLang="ko-Kore-KR" sz="2000">
                <a:solidFill>
                  <a:srgbClr val="FF0000"/>
                </a:solidFill>
                <a:latin typeface="HelveticaLTMM_1000_134"/>
              </a:rPr>
              <a:t>ubq </a:t>
            </a:r>
            <a:r>
              <a:rPr lang="en" altLang="ko-Kore-KR">
                <a:solidFill>
                  <a:srgbClr val="FF0000"/>
                </a:solidFill>
                <a:latin typeface="HelveticaLTMM_1000_1"/>
              </a:rPr>
              <a:t>%</a:t>
            </a:r>
            <a:r>
              <a:rPr lang="en" altLang="ko-Kore-KR" sz="2000">
                <a:solidFill>
                  <a:srgbClr val="FF0000"/>
                </a:solidFill>
                <a:latin typeface="HelveticaLTMM_1000_1000"/>
              </a:rPr>
              <a:t>r</a:t>
            </a:r>
            <a:r>
              <a:rPr lang="en" altLang="ko-Kore-KR" sz="2000">
                <a:solidFill>
                  <a:srgbClr val="FF0000"/>
                </a:solidFill>
                <a:latin typeface="HelveticaLTMM_1000_134"/>
              </a:rPr>
              <a:t>d</a:t>
            </a:r>
            <a:r>
              <a:rPr lang="en" altLang="ko-Kore-KR" sz="2000">
                <a:solidFill>
                  <a:srgbClr val="FF0000"/>
                </a:solidFill>
                <a:latin typeface="HelveticaLTMM_1000_334"/>
              </a:rPr>
              <a:t>x</a:t>
            </a:r>
            <a:r>
              <a:rPr lang="en" altLang="ko-Kore-KR" sz="2000">
                <a:solidFill>
                  <a:srgbClr val="FF0000"/>
                </a:solidFill>
                <a:latin typeface="HelveticaLTMM_1000_1000"/>
              </a:rPr>
              <a:t>, </a:t>
            </a:r>
            <a:r>
              <a:rPr lang="en" altLang="ko-Kore-KR" sz="2000">
                <a:solidFill>
                  <a:srgbClr val="FF0000"/>
                </a:solidFill>
                <a:latin typeface="HelveticaLTMM_1000_134"/>
              </a:rPr>
              <a:t>8</a:t>
            </a:r>
            <a:r>
              <a:rPr lang="en" altLang="ko-Kore-KR" sz="2000">
                <a:solidFill>
                  <a:srgbClr val="FF0000"/>
                </a:solidFill>
                <a:latin typeface="HelveticaLTMM_1000_1000"/>
              </a:rPr>
              <a:t>(</a:t>
            </a:r>
            <a:r>
              <a:rPr lang="en" altLang="ko-Kore-KR">
                <a:solidFill>
                  <a:srgbClr val="FF0000"/>
                </a:solidFill>
                <a:latin typeface="HelveticaLTMM_1000_1"/>
              </a:rPr>
              <a:t>%</a:t>
            </a:r>
            <a:r>
              <a:rPr lang="en" altLang="ko-Kore-KR" sz="2000">
                <a:solidFill>
                  <a:srgbClr val="FF0000"/>
                </a:solidFill>
                <a:latin typeface="HelveticaLTMM_1000_1000"/>
              </a:rPr>
              <a:t>r</a:t>
            </a:r>
            <a:r>
              <a:rPr lang="en" altLang="ko-Kore-KR" sz="2000">
                <a:solidFill>
                  <a:srgbClr val="FF0000"/>
                </a:solidFill>
                <a:latin typeface="HelveticaLTMM_1000_334"/>
              </a:rPr>
              <a:t>ax</a:t>
            </a:r>
            <a:r>
              <a:rPr lang="en" altLang="ko-Kore-KR" sz="2000">
                <a:solidFill>
                  <a:srgbClr val="FF0000"/>
                </a:solidFill>
                <a:latin typeface="HelveticaLTMM_1000_1000"/>
              </a:rPr>
              <a:t>)</a:t>
            </a:r>
            <a:br>
              <a:rPr lang="en" altLang="ko-Kore-KR" sz="2000">
                <a:solidFill>
                  <a:srgbClr val="FF0000"/>
                </a:solidFill>
                <a:latin typeface="HelveticaLTMM_1000_1000"/>
              </a:rPr>
            </a:br>
            <a:r>
              <a:rPr lang="en" altLang="ko-Kore-KR">
                <a:latin typeface="HelveticaLTMM_1000_1000"/>
              </a:rPr>
              <a:t>         ▪ i</a:t>
            </a:r>
            <a:r>
              <a:rPr lang="en" altLang="ko-Kore-KR" sz="1600">
                <a:latin typeface="HelveticaLTMM_1000_1"/>
              </a:rPr>
              <a:t>m</a:t>
            </a:r>
            <a:r>
              <a:rPr lang="en" altLang="ko-Kore-KR">
                <a:latin typeface="HelveticaLTMM_1000_134"/>
              </a:rPr>
              <a:t>u</a:t>
            </a:r>
            <a:r>
              <a:rPr lang="en" altLang="ko-Kore-KR">
                <a:latin typeface="HelveticaLTMM_1000_1000"/>
              </a:rPr>
              <a:t>l</a:t>
            </a:r>
            <a:r>
              <a:rPr lang="en" altLang="ko-Kore-KR">
                <a:latin typeface="HelveticaLTMM_1000_134"/>
              </a:rPr>
              <a:t>q $16</a:t>
            </a:r>
            <a:r>
              <a:rPr lang="en" altLang="ko-Kore-KR">
                <a:latin typeface="HelveticaLTMM_1000_1000"/>
              </a:rPr>
              <a:t>, (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ax</a:t>
            </a:r>
            <a:r>
              <a:rPr lang="en" altLang="ko-Kore-KR">
                <a:latin typeface="HelveticaLTMM_1000_1000"/>
              </a:rPr>
              <a:t>,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134"/>
              </a:rPr>
              <a:t>d</a:t>
            </a:r>
            <a:r>
              <a:rPr lang="en" altLang="ko-Kore-KR">
                <a:latin typeface="HelveticaLTMM_1000_334"/>
              </a:rPr>
              <a:t>x</a:t>
            </a:r>
            <a:r>
              <a:rPr lang="en" altLang="ko-Kore-KR">
                <a:latin typeface="HelveticaLTMM_1000_1000"/>
              </a:rPr>
              <a:t>,</a:t>
            </a:r>
            <a:r>
              <a:rPr lang="en" altLang="ko-Kore-KR">
                <a:latin typeface="HelveticaLTMM_1000_134"/>
              </a:rPr>
              <a:t>8</a:t>
            </a:r>
            <a:r>
              <a:rPr lang="en" altLang="ko-Kore-KR">
                <a:latin typeface="HelveticaLTMM_1000_1000"/>
              </a:rPr>
              <a:t>)</a:t>
            </a:r>
            <a:endParaRPr kumimoji="1" lang="en" altLang="ko-KR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3E20E5-4137-4C45-975B-5F77067E6515}"/>
              </a:ext>
            </a:extLst>
          </p:cNvPr>
          <p:cNvSpPr txBox="1"/>
          <p:nvPr/>
        </p:nvSpPr>
        <p:spPr>
          <a:xfrm>
            <a:off x="4073358" y="89417"/>
            <a:ext cx="452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</a:t>
            </a:r>
            <a:r>
              <a:rPr kumimoji="1" lang="en-US" altLang="ko-KR" sz="2400"/>
              <a:t>2</a:t>
            </a:r>
            <a:r>
              <a:rPr kumimoji="1" lang="ko-KR" altLang="en-US" sz="2400"/>
              <a:t> </a:t>
            </a:r>
            <a:r>
              <a:rPr kumimoji="1" lang="en-US" altLang="ko-KR" sz="2400"/>
              <a:t>Unary and Binary Operations</a:t>
            </a:r>
            <a:endParaRPr kumimoji="1" lang="ko-Kore-KR" altLang="en-US" sz="240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AAE7487-9537-0245-A8F3-CF5D3D330E23}"/>
              </a:ext>
            </a:extLst>
          </p:cNvPr>
          <p:cNvGrpSpPr/>
          <p:nvPr/>
        </p:nvGrpSpPr>
        <p:grpSpPr>
          <a:xfrm>
            <a:off x="9283433" y="1354004"/>
            <a:ext cx="2646930" cy="2185286"/>
            <a:chOff x="6357257" y="951517"/>
            <a:chExt cx="4983058" cy="4083484"/>
          </a:xfrm>
        </p:grpSpPr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1B52701B-6493-0E48-A249-38C2D58A5E4B}"/>
                </a:ext>
              </a:extLst>
            </p:cNvPr>
            <p:cNvSpPr/>
            <p:nvPr/>
          </p:nvSpPr>
          <p:spPr>
            <a:xfrm>
              <a:off x="6357257" y="1223044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E8599B6F-9BEA-A047-8514-9D94AD667768}"/>
                </a:ext>
              </a:extLst>
            </p:cNvPr>
            <p:cNvGrpSpPr/>
            <p:nvPr/>
          </p:nvGrpSpPr>
          <p:grpSpPr>
            <a:xfrm rot="16200000">
              <a:off x="8530224" y="2529096"/>
              <a:ext cx="4083484" cy="928325"/>
              <a:chOff x="7751164" y="4290817"/>
              <a:chExt cx="4083484" cy="928325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14E97A8-9226-334C-B996-1DB3046DF852}"/>
                  </a:ext>
                </a:extLst>
              </p:cNvPr>
              <p:cNvSpPr/>
              <p:nvPr/>
            </p:nvSpPr>
            <p:spPr>
              <a:xfrm>
                <a:off x="7758545" y="4290817"/>
                <a:ext cx="4076103" cy="839323"/>
              </a:xfrm>
              <a:prstGeom prst="rect">
                <a:avLst/>
              </a:prstGeom>
              <a:solidFill>
                <a:srgbClr val="165A3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52C31E4F-64ED-EA43-9D92-18AD249BB238}"/>
                  </a:ext>
                </a:extLst>
              </p:cNvPr>
              <p:cNvSpPr/>
              <p:nvPr/>
            </p:nvSpPr>
            <p:spPr>
              <a:xfrm>
                <a:off x="7953591" y="4488340"/>
                <a:ext cx="1107283" cy="44427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79" name="모서리가 둥근 직사각형 78">
                <a:extLst>
                  <a:ext uri="{FF2B5EF4-FFF2-40B4-BE49-F238E27FC236}">
                    <a16:creationId xmlns:a16="http://schemas.microsoft.com/office/drawing/2014/main" id="{40C50496-FBF9-1A47-8570-E8AED1A80483}"/>
                  </a:ext>
                </a:extLst>
              </p:cNvPr>
              <p:cNvSpPr/>
              <p:nvPr/>
            </p:nvSpPr>
            <p:spPr>
              <a:xfrm>
                <a:off x="9255920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721594BE-100A-2443-9059-51F239F8B70D}"/>
                  </a:ext>
                </a:extLst>
              </p:cNvPr>
              <p:cNvSpPr/>
              <p:nvPr/>
            </p:nvSpPr>
            <p:spPr>
              <a:xfrm>
                <a:off x="9934792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81" name="모서리가 둥근 직사각형 80">
                <a:extLst>
                  <a:ext uri="{FF2B5EF4-FFF2-40B4-BE49-F238E27FC236}">
                    <a16:creationId xmlns:a16="http://schemas.microsoft.com/office/drawing/2014/main" id="{300B63F1-1EAB-A044-9967-4724BA354D8D}"/>
                  </a:ext>
                </a:extLst>
              </p:cNvPr>
              <p:cNvSpPr/>
              <p:nvPr/>
            </p:nvSpPr>
            <p:spPr>
              <a:xfrm>
                <a:off x="10417181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82" name="모서리가 둥근 직사각형 81">
                <a:extLst>
                  <a:ext uri="{FF2B5EF4-FFF2-40B4-BE49-F238E27FC236}">
                    <a16:creationId xmlns:a16="http://schemas.microsoft.com/office/drawing/2014/main" id="{D6482CFB-640F-2544-ABDD-99C16537361A}"/>
                  </a:ext>
                </a:extLst>
              </p:cNvPr>
              <p:cNvSpPr/>
              <p:nvPr/>
            </p:nvSpPr>
            <p:spPr>
              <a:xfrm>
                <a:off x="10899570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83" name="모서리가 둥근 직사각형 82">
                <a:extLst>
                  <a:ext uri="{FF2B5EF4-FFF2-40B4-BE49-F238E27FC236}">
                    <a16:creationId xmlns:a16="http://schemas.microsoft.com/office/drawing/2014/main" id="{84A02319-C9FD-5845-A205-0E1A559C9A8F}"/>
                  </a:ext>
                </a:extLst>
              </p:cNvPr>
              <p:cNvSpPr/>
              <p:nvPr/>
            </p:nvSpPr>
            <p:spPr>
              <a:xfrm>
                <a:off x="11381959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C5BF6751-65B5-644B-959B-10524C38EFBC}"/>
                  </a:ext>
                </a:extLst>
              </p:cNvPr>
              <p:cNvSpPr/>
              <p:nvPr/>
            </p:nvSpPr>
            <p:spPr>
              <a:xfrm>
                <a:off x="7751164" y="5140773"/>
                <a:ext cx="4083484" cy="7836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</p:grp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42CAA2FD-0134-E448-96F2-F005F25EF3BB}"/>
                </a:ext>
              </a:extLst>
            </p:cNvPr>
            <p:cNvSpPr/>
            <p:nvPr/>
          </p:nvSpPr>
          <p:spPr>
            <a:xfrm>
              <a:off x="10107801" y="1314699"/>
              <a:ext cx="1232510" cy="41377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0x7</a:t>
              </a:r>
              <a:endParaRPr kumimoji="1" lang="ko-Kore-KR" altLang="en-US" sz="12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C8337C-0DF4-1D46-A052-96EE003C7571}"/>
                </a:ext>
              </a:extLst>
            </p:cNvPr>
            <p:cNvSpPr txBox="1"/>
            <p:nvPr/>
          </p:nvSpPr>
          <p:spPr>
            <a:xfrm>
              <a:off x="9033996" y="1299113"/>
              <a:ext cx="1232510" cy="517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/>
                <a:t>0x1</a:t>
              </a:r>
              <a:r>
                <a:rPr kumimoji="1" lang="en-US" altLang="ko-KR" sz="1200"/>
                <a:t>00</a:t>
              </a:r>
              <a:endParaRPr kumimoji="1" lang="ko-Kore-KR" altLang="en-US" sz="1200"/>
            </a:p>
          </p:txBody>
        </p:sp>
        <p:sp>
          <p:nvSpPr>
            <p:cNvPr id="73" name="모서리가 둥근 직사각형 72">
              <a:extLst>
                <a:ext uri="{FF2B5EF4-FFF2-40B4-BE49-F238E27FC236}">
                  <a16:creationId xmlns:a16="http://schemas.microsoft.com/office/drawing/2014/main" id="{20BE3F72-E0D9-D44F-917B-4219C130DB7E}"/>
                </a:ext>
              </a:extLst>
            </p:cNvPr>
            <p:cNvSpPr/>
            <p:nvPr/>
          </p:nvSpPr>
          <p:spPr>
            <a:xfrm>
              <a:off x="7141026" y="1380428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0x100</a:t>
              </a:r>
              <a:endParaRPr kumimoji="1" lang="ko-Kore-KR" altLang="en-US" sz="1200"/>
            </a:p>
          </p:txBody>
        </p:sp>
        <p:sp>
          <p:nvSpPr>
            <p:cNvPr id="87" name="모서리가 둥근 직사각형 86">
              <a:extLst>
                <a:ext uri="{FF2B5EF4-FFF2-40B4-BE49-F238E27FC236}">
                  <a16:creationId xmlns:a16="http://schemas.microsoft.com/office/drawing/2014/main" id="{9648738F-298C-094C-9B1D-45B73C80F62C}"/>
                </a:ext>
              </a:extLst>
            </p:cNvPr>
            <p:cNvSpPr/>
            <p:nvPr/>
          </p:nvSpPr>
          <p:spPr>
            <a:xfrm>
              <a:off x="10107805" y="1380429"/>
              <a:ext cx="1232510" cy="41377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0x8</a:t>
              </a:r>
              <a:endParaRPr kumimoji="1" lang="ko-Kore-KR" altLang="en-US" sz="1200"/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619D238-730E-F743-A1DF-E1A7DA03FA9F}"/>
              </a:ext>
            </a:extLst>
          </p:cNvPr>
          <p:cNvCxnSpPr>
            <a:cxnSpLocks/>
          </p:cNvCxnSpPr>
          <p:nvPr/>
        </p:nvCxnSpPr>
        <p:spPr>
          <a:xfrm flipV="1">
            <a:off x="10492830" y="1652784"/>
            <a:ext cx="81327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25E0CFF-D9D8-FD4F-B25E-6A079A32F0CB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10011071" y="1694253"/>
            <a:ext cx="1264600" cy="65802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8348B85C-079E-FC4E-8FF9-75FB675DC14A}"/>
              </a:ext>
            </a:extLst>
          </p:cNvPr>
          <p:cNvSpPr/>
          <p:nvPr/>
        </p:nvSpPr>
        <p:spPr>
          <a:xfrm>
            <a:off x="9288415" y="4212595"/>
            <a:ext cx="1221496" cy="3518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%rax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276EDA9-1B36-324B-806D-0FEF78E34F18}"/>
              </a:ext>
            </a:extLst>
          </p:cNvPr>
          <p:cNvGrpSpPr/>
          <p:nvPr/>
        </p:nvGrpSpPr>
        <p:grpSpPr>
          <a:xfrm rot="16200000">
            <a:off x="10440493" y="4905046"/>
            <a:ext cx="2165008" cy="492185"/>
            <a:chOff x="7751164" y="4290817"/>
            <a:chExt cx="4083484" cy="92832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DD84EA6-DE60-464E-AE33-AB170588A3ED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99" name="모서리가 둥근 직사각형 98">
              <a:extLst>
                <a:ext uri="{FF2B5EF4-FFF2-40B4-BE49-F238E27FC236}">
                  <a16:creationId xmlns:a16="http://schemas.microsoft.com/office/drawing/2014/main" id="{5B5EBD0B-E5C5-2D41-9046-12E756B31ABA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00" name="모서리가 둥근 직사각형 99">
              <a:extLst>
                <a:ext uri="{FF2B5EF4-FFF2-40B4-BE49-F238E27FC236}">
                  <a16:creationId xmlns:a16="http://schemas.microsoft.com/office/drawing/2014/main" id="{FD78935F-AF00-474C-B5C9-9AB3A85082E9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01" name="모서리가 둥근 직사각형 100">
              <a:extLst>
                <a:ext uri="{FF2B5EF4-FFF2-40B4-BE49-F238E27FC236}">
                  <a16:creationId xmlns:a16="http://schemas.microsoft.com/office/drawing/2014/main" id="{C1B9C403-88BC-A242-A7C6-A77C41C20EF0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02" name="모서리가 둥근 직사각형 101">
              <a:extLst>
                <a:ext uri="{FF2B5EF4-FFF2-40B4-BE49-F238E27FC236}">
                  <a16:creationId xmlns:a16="http://schemas.microsoft.com/office/drawing/2014/main" id="{0C1189EE-230D-7947-BC05-1065BF9872D1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03" name="모서리가 둥근 직사각형 102">
              <a:extLst>
                <a:ext uri="{FF2B5EF4-FFF2-40B4-BE49-F238E27FC236}">
                  <a16:creationId xmlns:a16="http://schemas.microsoft.com/office/drawing/2014/main" id="{D2E7DB29-7A8E-B949-8631-082EAC7621D8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04" name="모서리가 둥근 직사각형 103">
              <a:extLst>
                <a:ext uri="{FF2B5EF4-FFF2-40B4-BE49-F238E27FC236}">
                  <a16:creationId xmlns:a16="http://schemas.microsoft.com/office/drawing/2014/main" id="{9B031A07-CFEC-CC4B-B751-29A8BCBB244D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8F81DAA7-E316-9844-8D69-FEB6CFAFE736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FC432F03-AE4E-2444-AEDA-EB6458EC9BAE}"/>
              </a:ext>
            </a:extLst>
          </p:cNvPr>
          <p:cNvSpPr/>
          <p:nvPr/>
        </p:nvSpPr>
        <p:spPr>
          <a:xfrm>
            <a:off x="9288415" y="4724107"/>
            <a:ext cx="1221496" cy="3518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%rdx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A5A9C4F4-413F-D84B-87A2-B3C193FC38A0}"/>
              </a:ext>
            </a:extLst>
          </p:cNvPr>
          <p:cNvSpPr/>
          <p:nvPr/>
        </p:nvSpPr>
        <p:spPr>
          <a:xfrm>
            <a:off x="11276903" y="4261189"/>
            <a:ext cx="653460" cy="21937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0x7</a:t>
            </a:r>
            <a:endParaRPr kumimoji="1" lang="ko-Kore-KR" altLang="en-US" sz="12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544C42E-ACB3-2048-AA2A-BD28889AC56A}"/>
              </a:ext>
            </a:extLst>
          </p:cNvPr>
          <p:cNvSpPr txBox="1"/>
          <p:nvPr/>
        </p:nvSpPr>
        <p:spPr>
          <a:xfrm>
            <a:off x="10705279" y="4275878"/>
            <a:ext cx="608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0x100</a:t>
            </a:r>
            <a:endParaRPr kumimoji="1" lang="ko-Kore-KR" altLang="en-US" sz="1200"/>
          </a:p>
        </p:txBody>
      </p:sp>
      <p:sp>
        <p:nvSpPr>
          <p:cNvPr id="94" name="모서리가 둥근 직사각형 93">
            <a:extLst>
              <a:ext uri="{FF2B5EF4-FFF2-40B4-BE49-F238E27FC236}">
                <a16:creationId xmlns:a16="http://schemas.microsoft.com/office/drawing/2014/main" id="{1FE326F4-A82B-6D4A-96AC-AA97C2F1CE59}"/>
              </a:ext>
            </a:extLst>
          </p:cNvPr>
          <p:cNvSpPr/>
          <p:nvPr/>
        </p:nvSpPr>
        <p:spPr>
          <a:xfrm>
            <a:off x="9703959" y="4296038"/>
            <a:ext cx="724595" cy="21937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0x100</a:t>
            </a:r>
            <a:endParaRPr kumimoji="1" lang="ko-Kore-KR" altLang="en-US" sz="1200"/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4B5A3A14-CE1E-E647-8727-D8FCC72ACFE9}"/>
              </a:ext>
            </a:extLst>
          </p:cNvPr>
          <p:cNvSpPr/>
          <p:nvPr/>
        </p:nvSpPr>
        <p:spPr>
          <a:xfrm>
            <a:off x="9703959" y="4781574"/>
            <a:ext cx="724595" cy="21937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96" name="모서리가 둥근 직사각형 95">
            <a:extLst>
              <a:ext uri="{FF2B5EF4-FFF2-40B4-BE49-F238E27FC236}">
                <a16:creationId xmlns:a16="http://schemas.microsoft.com/office/drawing/2014/main" id="{9C1207FC-D772-F249-93D2-ADA371AAD7BD}"/>
              </a:ext>
            </a:extLst>
          </p:cNvPr>
          <p:cNvSpPr/>
          <p:nvPr/>
        </p:nvSpPr>
        <p:spPr>
          <a:xfrm>
            <a:off x="9703959" y="4777327"/>
            <a:ext cx="724595" cy="21937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0x1</a:t>
            </a:r>
            <a:endParaRPr kumimoji="1" lang="ko-Kore-KR" altLang="en-US" sz="1200"/>
          </a:p>
        </p:txBody>
      </p: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547E4DC0-7568-B643-A092-1C69BD9F87C1}"/>
              </a:ext>
            </a:extLst>
          </p:cNvPr>
          <p:cNvSpPr/>
          <p:nvPr/>
        </p:nvSpPr>
        <p:spPr>
          <a:xfrm>
            <a:off x="9774246" y="4342822"/>
            <a:ext cx="724595" cy="21937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0x108</a:t>
            </a:r>
            <a:endParaRPr kumimoji="1" lang="ko-Kore-KR" altLang="en-US" sz="120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D3DF0F-D517-084A-8F18-5417DFD399E8}"/>
              </a:ext>
            </a:extLst>
          </p:cNvPr>
          <p:cNvSpPr txBox="1"/>
          <p:nvPr/>
        </p:nvSpPr>
        <p:spPr>
          <a:xfrm>
            <a:off x="10705279" y="5262253"/>
            <a:ext cx="608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0x108</a:t>
            </a:r>
            <a:endParaRPr kumimoji="1" lang="ko-Kore-KR" altLang="en-US" sz="1200"/>
          </a:p>
        </p:txBody>
      </p:sp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33E32094-B924-9949-9453-2ACA5F9C4E2B}"/>
              </a:ext>
            </a:extLst>
          </p:cNvPr>
          <p:cNvSpPr/>
          <p:nvPr/>
        </p:nvSpPr>
        <p:spPr>
          <a:xfrm>
            <a:off x="11276903" y="5293416"/>
            <a:ext cx="653460" cy="21937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0x5</a:t>
            </a:r>
            <a:endParaRPr kumimoji="1" lang="ko-Kore-KR" altLang="en-US" sz="1200"/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E31A9FBA-38C8-6043-BA4C-273C4AA23BB6}"/>
              </a:ext>
            </a:extLst>
          </p:cNvPr>
          <p:cNvSpPr/>
          <p:nvPr/>
        </p:nvSpPr>
        <p:spPr>
          <a:xfrm>
            <a:off x="11320316" y="5336710"/>
            <a:ext cx="653460" cy="21937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0x4</a:t>
            </a:r>
            <a:endParaRPr kumimoji="1" lang="ko-Kore-KR" altLang="en-US" sz="120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16A28D3B-2E8E-2F42-AADF-2AE7CDA91E90}"/>
              </a:ext>
            </a:extLst>
          </p:cNvPr>
          <p:cNvCxnSpPr>
            <a:cxnSpLocks/>
            <a:endCxn id="107" idx="3"/>
          </p:cNvCxnSpPr>
          <p:nvPr/>
        </p:nvCxnSpPr>
        <p:spPr>
          <a:xfrm>
            <a:off x="10492830" y="4380405"/>
            <a:ext cx="820662" cy="1020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E471575-7136-E346-9D71-DAADE697B69D}"/>
              </a:ext>
            </a:extLst>
          </p:cNvPr>
          <p:cNvCxnSpPr>
            <a:cxnSpLocks/>
          </p:cNvCxnSpPr>
          <p:nvPr/>
        </p:nvCxnSpPr>
        <p:spPr>
          <a:xfrm>
            <a:off x="9699760" y="5394056"/>
            <a:ext cx="1606342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13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9" y="886870"/>
            <a:ext cx="10821224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Shift Operations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-US" altLang="ko-KR"/>
              <a:t>- The shift amount is given first and the value to shift is given second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- C</a:t>
            </a:r>
            <a:r>
              <a:rPr kumimoji="1" lang="en" altLang="ko-KR"/>
              <a:t>an specify the shift amount either as an immediate value or with the single-byte register %cl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   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kumimoji="1" lang="en" altLang="ko-KR"/>
              <a:t>With x86-64, w bits long determines the shift amount from the low-order m bits of %cl, where 2</a:t>
            </a:r>
            <a:r>
              <a:rPr kumimoji="1" lang="en" altLang="ko-KR" baseline="30000"/>
              <a:t>m</a:t>
            </a:r>
            <a:r>
              <a:rPr kumimoji="1" lang="en" altLang="ko-KR"/>
              <a:t> = w</a:t>
            </a:r>
            <a:r>
              <a:rPr kumimoji="1" lang="en-US" altLang="ko-KR"/>
              <a:t>   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kumimoji="1" lang="en" altLang="ko-KR"/>
              <a:t>Both arithmetic and logical right shifts are possible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left shift instruction 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 - sal            - shl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en-US" altLang="ko-KR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right shift instruction 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 - sar (arithmetic shift)            - shr (logical shift)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kumimoji="1" lang="en-US" altLang="ko-KR" b="1">
                <a:solidFill>
                  <a:srgbClr val="FF0000"/>
                </a:solidFill>
              </a:rPr>
              <a:t>salq</a:t>
            </a:r>
            <a:r>
              <a:rPr kumimoji="1" lang="en-US" altLang="ko-KR">
                <a:solidFill>
                  <a:srgbClr val="FF0000"/>
                </a:solidFill>
              </a:rPr>
              <a:t> $4, %rax </a:t>
            </a:r>
            <a:r>
              <a:rPr kumimoji="1" lang="en-US" altLang="ko-KR">
                <a:solidFill>
                  <a:schemeClr val="bg1">
                    <a:lumMod val="75000"/>
                  </a:schemeClr>
                </a:solidFill>
              </a:rPr>
              <a:t>// x&lt;&lt;= 4 </a:t>
            </a:r>
          </a:p>
          <a:p>
            <a:pPr>
              <a:lnSpc>
                <a:spcPct val="150000"/>
              </a:lnSpc>
            </a:pPr>
            <a:r>
              <a:rPr kumimoji="1" lang="en-US" altLang="ko-KR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kumimoji="1" lang="en-US" altLang="ko-KR"/>
              <a:t>- when %cl == 0xFF, </a:t>
            </a:r>
          </a:p>
          <a:p>
            <a:pPr>
              <a:lnSpc>
                <a:spcPct val="150000"/>
              </a:lnSpc>
            </a:pPr>
            <a:r>
              <a:rPr kumimoji="1" lang="en-US" altLang="ko-KR" b="1"/>
              <a:t>      - </a:t>
            </a:r>
            <a:r>
              <a:rPr kumimoji="1" lang="en-US" altLang="ko-KR" b="1">
                <a:solidFill>
                  <a:srgbClr val="FF0000"/>
                </a:solidFill>
              </a:rPr>
              <a:t>salw</a:t>
            </a:r>
            <a:r>
              <a:rPr kumimoji="1" lang="en-US" altLang="ko-KR">
                <a:solidFill>
                  <a:srgbClr val="FF0000"/>
                </a:solidFill>
              </a:rPr>
              <a:t> %cl %rax</a:t>
            </a:r>
            <a:r>
              <a:rPr kumimoji="1" lang="en-US" altLang="ko-KR"/>
              <a:t>  : %rax&lt;&lt; 15, 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- sall %cl %rax : %rax &lt;&lt; 31 </a:t>
            </a:r>
            <a:endParaRPr kumimoji="1" lang="en" altLang="ko-K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412EB-5D5B-6340-ADD9-1A925038759D}"/>
              </a:ext>
            </a:extLst>
          </p:cNvPr>
          <p:cNvSpPr txBox="1"/>
          <p:nvPr/>
        </p:nvSpPr>
        <p:spPr>
          <a:xfrm>
            <a:off x="4073358" y="89417"/>
            <a:ext cx="2906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3</a:t>
            </a:r>
            <a:r>
              <a:rPr kumimoji="1" lang="en-US" altLang="ko-Kore-KR" sz="2400"/>
              <a:t> </a:t>
            </a:r>
            <a:r>
              <a:rPr kumimoji="1" lang="en-US" altLang="ko-KR" sz="2400"/>
              <a:t>Shift</a:t>
            </a:r>
            <a:r>
              <a:rPr kumimoji="1" lang="ko-KR" altLang="en-US" sz="2400"/>
              <a:t> </a:t>
            </a:r>
            <a:r>
              <a:rPr kumimoji="1" lang="en-US" altLang="ko-KR" sz="2400"/>
              <a:t>Operations</a:t>
            </a:r>
            <a:endParaRPr kumimoji="1" lang="ko-Kore-KR" altLang="en-US" sz="240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AA1AD9-9E73-8E42-B12A-723F572A318A}"/>
              </a:ext>
            </a:extLst>
          </p:cNvPr>
          <p:cNvGrpSpPr/>
          <p:nvPr/>
        </p:nvGrpSpPr>
        <p:grpSpPr>
          <a:xfrm>
            <a:off x="8453471" y="4333975"/>
            <a:ext cx="3150162" cy="914062"/>
            <a:chOff x="8093037" y="2671338"/>
            <a:chExt cx="3150162" cy="914062"/>
          </a:xfrm>
        </p:grpSpPr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1B52701B-6493-0E48-A249-38C2D58A5E4B}"/>
                </a:ext>
              </a:extLst>
            </p:cNvPr>
            <p:cNvSpPr/>
            <p:nvPr/>
          </p:nvSpPr>
          <p:spPr>
            <a:xfrm>
              <a:off x="8093037" y="2671338"/>
              <a:ext cx="3150162" cy="91406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>
                  <a:solidFill>
                    <a:schemeClr val="bg1"/>
                  </a:solidFill>
                </a:rPr>
                <a:t>%rax</a:t>
              </a:r>
            </a:p>
            <a:p>
              <a:r>
                <a:rPr kumimoji="1" lang="en-US" altLang="ko-Kore-KR">
                  <a:solidFill>
                    <a:schemeClr val="bg1"/>
                  </a:solidFill>
                </a:rPr>
                <a:t>  </a:t>
              </a:r>
            </a:p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72">
              <a:extLst>
                <a:ext uri="{FF2B5EF4-FFF2-40B4-BE49-F238E27FC236}">
                  <a16:creationId xmlns:a16="http://schemas.microsoft.com/office/drawing/2014/main" id="{20BE3F72-E0D9-D44F-917B-4219C130DB7E}"/>
                </a:ext>
              </a:extLst>
            </p:cNvPr>
            <p:cNvSpPr/>
            <p:nvPr/>
          </p:nvSpPr>
          <p:spPr>
            <a:xfrm>
              <a:off x="8901183" y="2860767"/>
              <a:ext cx="1868686" cy="56998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/>
                <a:t>0x1010</a:t>
              </a:r>
              <a:endParaRPr kumimoji="1" lang="ko-Kore-KR" altLang="en-US" sz="200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0675A3E3-8ED1-F64C-8563-86D77E2C4517}"/>
                </a:ext>
              </a:extLst>
            </p:cNvPr>
            <p:cNvSpPr/>
            <p:nvPr/>
          </p:nvSpPr>
          <p:spPr>
            <a:xfrm>
              <a:off x="8906703" y="2860767"/>
              <a:ext cx="1881139" cy="56998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/>
                <a:t>0x1010</a:t>
              </a:r>
              <a:endParaRPr kumimoji="1" lang="ko-Kore-KR" altLang="en-US" sz="200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14A96E5-54DB-A847-81A0-AA897188E361}"/>
              </a:ext>
            </a:extLst>
          </p:cNvPr>
          <p:cNvGrpSpPr/>
          <p:nvPr/>
        </p:nvGrpSpPr>
        <p:grpSpPr>
          <a:xfrm>
            <a:off x="8453471" y="5610353"/>
            <a:ext cx="3150162" cy="914062"/>
            <a:chOff x="8093037" y="2671338"/>
            <a:chExt cx="3150162" cy="914062"/>
          </a:xfrm>
        </p:grpSpPr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77A6E885-C526-1741-A35F-452E7C9F95A0}"/>
                </a:ext>
              </a:extLst>
            </p:cNvPr>
            <p:cNvSpPr/>
            <p:nvPr/>
          </p:nvSpPr>
          <p:spPr>
            <a:xfrm>
              <a:off x="8093037" y="2671338"/>
              <a:ext cx="3150162" cy="91406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>
                  <a:solidFill>
                    <a:schemeClr val="bg1"/>
                  </a:solidFill>
                </a:rPr>
                <a:t>%cl</a:t>
              </a:r>
            </a:p>
            <a:p>
              <a:r>
                <a:rPr kumimoji="1" lang="en-US" altLang="ko-Kore-KR">
                  <a:solidFill>
                    <a:schemeClr val="bg1"/>
                  </a:solidFill>
                </a:rPr>
                <a:t>  </a:t>
              </a:r>
            </a:p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4511A825-E977-4043-B8BE-F1F5A84A2DED}"/>
                </a:ext>
              </a:extLst>
            </p:cNvPr>
            <p:cNvSpPr/>
            <p:nvPr/>
          </p:nvSpPr>
          <p:spPr>
            <a:xfrm>
              <a:off x="8901183" y="2860767"/>
              <a:ext cx="1868686" cy="56998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/>
                <a:t>0x1010</a:t>
              </a:r>
              <a:endParaRPr kumimoji="1" lang="ko-Kore-KR" altLang="en-US" sz="2000"/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D2A3D006-E9B3-0F42-99B5-56E1F4F61FAD}"/>
                </a:ext>
              </a:extLst>
            </p:cNvPr>
            <p:cNvSpPr/>
            <p:nvPr/>
          </p:nvSpPr>
          <p:spPr>
            <a:xfrm>
              <a:off x="8906703" y="2860767"/>
              <a:ext cx="1881139" cy="56998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/>
                <a:t>0x11111111</a:t>
              </a:r>
              <a:endParaRPr kumimoji="1" lang="ko-Kore-KR" altLang="en-US" sz="2000"/>
            </a:p>
          </p:txBody>
        </p:sp>
      </p:grp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0D82CBCE-27AC-174C-8793-D6FD912C5707}"/>
              </a:ext>
            </a:extLst>
          </p:cNvPr>
          <p:cNvCxnSpPr>
            <a:cxnSpLocks/>
          </p:cNvCxnSpPr>
          <p:nvPr/>
        </p:nvCxnSpPr>
        <p:spPr>
          <a:xfrm>
            <a:off x="10319656" y="6084774"/>
            <a:ext cx="0" cy="1811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004EB37C-A0F9-634D-B6DC-5C4689FD91B3}"/>
              </a:ext>
            </a:extLst>
          </p:cNvPr>
          <p:cNvCxnSpPr>
            <a:cxnSpLocks/>
          </p:cNvCxnSpPr>
          <p:nvPr/>
        </p:nvCxnSpPr>
        <p:spPr>
          <a:xfrm>
            <a:off x="10842171" y="6084774"/>
            <a:ext cx="0" cy="1811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EB203E7C-FBF8-7040-ACD3-DE19AAF52FBA}"/>
              </a:ext>
            </a:extLst>
          </p:cNvPr>
          <p:cNvCxnSpPr>
            <a:cxnSpLocks/>
          </p:cNvCxnSpPr>
          <p:nvPr/>
        </p:nvCxnSpPr>
        <p:spPr>
          <a:xfrm flipH="1">
            <a:off x="10319656" y="6252446"/>
            <a:ext cx="5225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F84ADA-929E-E947-9E18-B3D5CBFAA000}"/>
              </a:ext>
            </a:extLst>
          </p:cNvPr>
          <p:cNvSpPr txBox="1"/>
          <p:nvPr/>
        </p:nvSpPr>
        <p:spPr>
          <a:xfrm>
            <a:off x="10411770" y="6220995"/>
            <a:ext cx="43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>
                <a:solidFill>
                  <a:srgbClr val="FF0000"/>
                </a:solidFill>
              </a:rPr>
              <a:t>m</a:t>
            </a:r>
            <a:endParaRPr kumimoji="1" lang="ko-Kore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24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9" y="886870"/>
            <a:ext cx="10821224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Shift Operations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-US" altLang="ko-KR"/>
              <a:t>- The shift amount is given first and the value to shift is given second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- C</a:t>
            </a:r>
            <a:r>
              <a:rPr kumimoji="1" lang="en" altLang="ko-KR"/>
              <a:t>an specify the shift amount either as an immediate value or with the single-byte register %cl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   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kumimoji="1" lang="en" altLang="ko-KR"/>
              <a:t>With x86-64, w bits long determines the shift amount from the low-order m bits of %cl, where 2</a:t>
            </a:r>
            <a:r>
              <a:rPr kumimoji="1" lang="en" altLang="ko-KR" baseline="30000"/>
              <a:t>m</a:t>
            </a:r>
            <a:r>
              <a:rPr kumimoji="1" lang="en" altLang="ko-KR"/>
              <a:t> = w</a:t>
            </a:r>
            <a:r>
              <a:rPr kumimoji="1" lang="en-US" altLang="ko-KR"/>
              <a:t>   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kumimoji="1" lang="en" altLang="ko-KR"/>
              <a:t>Both arithmetic and logical right shifts are possible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left shift instruction 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 - sal            - shl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en-US" altLang="ko-KR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right shift instruction 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 - sar (arithmetic shift)            - shr (logical shift)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kumimoji="1" lang="en-US" altLang="ko-KR" b="1">
                <a:solidFill>
                  <a:srgbClr val="FF0000"/>
                </a:solidFill>
              </a:rPr>
              <a:t>salq</a:t>
            </a:r>
            <a:r>
              <a:rPr kumimoji="1" lang="en-US" altLang="ko-KR">
                <a:solidFill>
                  <a:srgbClr val="FF0000"/>
                </a:solidFill>
              </a:rPr>
              <a:t> $4, %rax </a:t>
            </a:r>
            <a:r>
              <a:rPr kumimoji="1" lang="en-US" altLang="ko-KR">
                <a:solidFill>
                  <a:schemeClr val="bg1">
                    <a:lumMod val="75000"/>
                  </a:schemeClr>
                </a:solidFill>
              </a:rPr>
              <a:t>// x&lt;&lt;= 4 </a:t>
            </a:r>
          </a:p>
          <a:p>
            <a:pPr>
              <a:lnSpc>
                <a:spcPct val="150000"/>
              </a:lnSpc>
            </a:pPr>
            <a:r>
              <a:rPr kumimoji="1" lang="en-US" altLang="ko-KR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kumimoji="1" lang="en-US" altLang="ko-KR"/>
              <a:t>- when %cl == 0xFF, </a:t>
            </a:r>
          </a:p>
          <a:p>
            <a:pPr>
              <a:lnSpc>
                <a:spcPct val="150000"/>
              </a:lnSpc>
            </a:pPr>
            <a:r>
              <a:rPr kumimoji="1" lang="en-US" altLang="ko-KR" b="1"/>
              <a:t>      - </a:t>
            </a:r>
            <a:r>
              <a:rPr kumimoji="1" lang="en-US" altLang="ko-KR" b="1">
                <a:solidFill>
                  <a:srgbClr val="FF0000"/>
                </a:solidFill>
              </a:rPr>
              <a:t>salw</a:t>
            </a:r>
            <a:r>
              <a:rPr kumimoji="1" lang="en-US" altLang="ko-KR">
                <a:solidFill>
                  <a:srgbClr val="FF0000"/>
                </a:solidFill>
              </a:rPr>
              <a:t> %cl %rax</a:t>
            </a:r>
            <a:r>
              <a:rPr kumimoji="1" lang="en-US" altLang="ko-KR"/>
              <a:t>  : %rax&lt;&lt; 15, 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- sall %cl %rax : %rax &lt;&lt; 31 </a:t>
            </a:r>
            <a:endParaRPr kumimoji="1" lang="en" altLang="ko-K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412EB-5D5B-6340-ADD9-1A925038759D}"/>
              </a:ext>
            </a:extLst>
          </p:cNvPr>
          <p:cNvSpPr txBox="1"/>
          <p:nvPr/>
        </p:nvSpPr>
        <p:spPr>
          <a:xfrm>
            <a:off x="4073358" y="89417"/>
            <a:ext cx="2906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3</a:t>
            </a:r>
            <a:r>
              <a:rPr kumimoji="1" lang="en-US" altLang="ko-Kore-KR" sz="2400"/>
              <a:t> </a:t>
            </a:r>
            <a:r>
              <a:rPr kumimoji="1" lang="en-US" altLang="ko-KR" sz="2400"/>
              <a:t>Shift</a:t>
            </a:r>
            <a:r>
              <a:rPr kumimoji="1" lang="ko-KR" altLang="en-US" sz="2400"/>
              <a:t> </a:t>
            </a:r>
            <a:r>
              <a:rPr kumimoji="1" lang="en-US" altLang="ko-KR" sz="2400"/>
              <a:t>Operations</a:t>
            </a:r>
            <a:endParaRPr kumimoji="1" lang="ko-Kore-KR" altLang="en-US" sz="240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AA1AD9-9E73-8E42-B12A-723F572A318A}"/>
              </a:ext>
            </a:extLst>
          </p:cNvPr>
          <p:cNvGrpSpPr/>
          <p:nvPr/>
        </p:nvGrpSpPr>
        <p:grpSpPr>
          <a:xfrm>
            <a:off x="8453471" y="4333975"/>
            <a:ext cx="3150162" cy="914062"/>
            <a:chOff x="8093037" y="2671338"/>
            <a:chExt cx="3150162" cy="914062"/>
          </a:xfrm>
        </p:grpSpPr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1B52701B-6493-0E48-A249-38C2D58A5E4B}"/>
                </a:ext>
              </a:extLst>
            </p:cNvPr>
            <p:cNvSpPr/>
            <p:nvPr/>
          </p:nvSpPr>
          <p:spPr>
            <a:xfrm>
              <a:off x="8093037" y="2671338"/>
              <a:ext cx="3150162" cy="91406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>
                  <a:solidFill>
                    <a:schemeClr val="bg1"/>
                  </a:solidFill>
                </a:rPr>
                <a:t>%rax</a:t>
              </a:r>
            </a:p>
            <a:p>
              <a:r>
                <a:rPr kumimoji="1" lang="en-US" altLang="ko-Kore-KR">
                  <a:solidFill>
                    <a:schemeClr val="bg1"/>
                  </a:solidFill>
                </a:rPr>
                <a:t>  </a:t>
              </a:r>
            </a:p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72">
              <a:extLst>
                <a:ext uri="{FF2B5EF4-FFF2-40B4-BE49-F238E27FC236}">
                  <a16:creationId xmlns:a16="http://schemas.microsoft.com/office/drawing/2014/main" id="{20BE3F72-E0D9-D44F-917B-4219C130DB7E}"/>
                </a:ext>
              </a:extLst>
            </p:cNvPr>
            <p:cNvSpPr/>
            <p:nvPr/>
          </p:nvSpPr>
          <p:spPr>
            <a:xfrm>
              <a:off x="8901183" y="2860767"/>
              <a:ext cx="1868686" cy="56998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/>
                <a:t>0x1010</a:t>
              </a:r>
              <a:endParaRPr kumimoji="1" lang="ko-Kore-KR" altLang="en-US" sz="200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0675A3E3-8ED1-F64C-8563-86D77E2C4517}"/>
                </a:ext>
              </a:extLst>
            </p:cNvPr>
            <p:cNvSpPr/>
            <p:nvPr/>
          </p:nvSpPr>
          <p:spPr>
            <a:xfrm>
              <a:off x="8906703" y="2860767"/>
              <a:ext cx="1881139" cy="56998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/>
                <a:t>0x10100000</a:t>
              </a:r>
              <a:endParaRPr kumimoji="1" lang="ko-Kore-KR" altLang="en-US" sz="200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14A96E5-54DB-A847-81A0-AA897188E361}"/>
              </a:ext>
            </a:extLst>
          </p:cNvPr>
          <p:cNvGrpSpPr/>
          <p:nvPr/>
        </p:nvGrpSpPr>
        <p:grpSpPr>
          <a:xfrm>
            <a:off x="8453471" y="5610353"/>
            <a:ext cx="3150162" cy="914062"/>
            <a:chOff x="8093037" y="2671338"/>
            <a:chExt cx="3150162" cy="914062"/>
          </a:xfrm>
        </p:grpSpPr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77A6E885-C526-1741-A35F-452E7C9F95A0}"/>
                </a:ext>
              </a:extLst>
            </p:cNvPr>
            <p:cNvSpPr/>
            <p:nvPr/>
          </p:nvSpPr>
          <p:spPr>
            <a:xfrm>
              <a:off x="8093037" y="2671338"/>
              <a:ext cx="3150162" cy="91406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>
                  <a:solidFill>
                    <a:schemeClr val="bg1"/>
                  </a:solidFill>
                </a:rPr>
                <a:t>%cl</a:t>
              </a:r>
            </a:p>
            <a:p>
              <a:r>
                <a:rPr kumimoji="1" lang="en-US" altLang="ko-Kore-KR">
                  <a:solidFill>
                    <a:schemeClr val="bg1"/>
                  </a:solidFill>
                </a:rPr>
                <a:t>  </a:t>
              </a:r>
            </a:p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4511A825-E977-4043-B8BE-F1F5A84A2DED}"/>
                </a:ext>
              </a:extLst>
            </p:cNvPr>
            <p:cNvSpPr/>
            <p:nvPr/>
          </p:nvSpPr>
          <p:spPr>
            <a:xfrm>
              <a:off x="8901183" y="2860767"/>
              <a:ext cx="1868686" cy="56998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/>
                <a:t>0x1010</a:t>
              </a:r>
              <a:endParaRPr kumimoji="1" lang="ko-Kore-KR" altLang="en-US" sz="2000"/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D2A3D006-E9B3-0F42-99B5-56E1F4F61FAD}"/>
                </a:ext>
              </a:extLst>
            </p:cNvPr>
            <p:cNvSpPr/>
            <p:nvPr/>
          </p:nvSpPr>
          <p:spPr>
            <a:xfrm>
              <a:off x="8906703" y="2860767"/>
              <a:ext cx="1881139" cy="56998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/>
                <a:t>0x11111111</a:t>
              </a:r>
              <a:endParaRPr kumimoji="1" lang="ko-Kore-KR" altLang="en-US" sz="2000"/>
            </a:p>
          </p:txBody>
        </p:sp>
      </p:grp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0D82CBCE-27AC-174C-8793-D6FD912C5707}"/>
              </a:ext>
            </a:extLst>
          </p:cNvPr>
          <p:cNvCxnSpPr>
            <a:cxnSpLocks/>
          </p:cNvCxnSpPr>
          <p:nvPr/>
        </p:nvCxnSpPr>
        <p:spPr>
          <a:xfrm>
            <a:off x="10319656" y="6084774"/>
            <a:ext cx="0" cy="1811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004EB37C-A0F9-634D-B6DC-5C4689FD91B3}"/>
              </a:ext>
            </a:extLst>
          </p:cNvPr>
          <p:cNvCxnSpPr>
            <a:cxnSpLocks/>
          </p:cNvCxnSpPr>
          <p:nvPr/>
        </p:nvCxnSpPr>
        <p:spPr>
          <a:xfrm>
            <a:off x="10842171" y="6084774"/>
            <a:ext cx="0" cy="1811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EB203E7C-FBF8-7040-ACD3-DE19AAF52FBA}"/>
              </a:ext>
            </a:extLst>
          </p:cNvPr>
          <p:cNvCxnSpPr>
            <a:cxnSpLocks/>
          </p:cNvCxnSpPr>
          <p:nvPr/>
        </p:nvCxnSpPr>
        <p:spPr>
          <a:xfrm flipH="1">
            <a:off x="10319656" y="6252446"/>
            <a:ext cx="5225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F84ADA-929E-E947-9E18-B3D5CBFAA000}"/>
              </a:ext>
            </a:extLst>
          </p:cNvPr>
          <p:cNvSpPr txBox="1"/>
          <p:nvPr/>
        </p:nvSpPr>
        <p:spPr>
          <a:xfrm>
            <a:off x="10411770" y="6220995"/>
            <a:ext cx="43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>
                <a:solidFill>
                  <a:srgbClr val="FF0000"/>
                </a:solidFill>
              </a:rPr>
              <a:t>m</a:t>
            </a:r>
            <a:endParaRPr kumimoji="1" lang="ko-Kore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821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9" y="886870"/>
            <a:ext cx="1082122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Discussion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endParaRPr kumimoji="1" lang="en" altLang="ko-K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412EB-5D5B-6340-ADD9-1A925038759D}"/>
              </a:ext>
            </a:extLst>
          </p:cNvPr>
          <p:cNvSpPr txBox="1"/>
          <p:nvPr/>
        </p:nvSpPr>
        <p:spPr>
          <a:xfrm>
            <a:off x="4944153" y="89417"/>
            <a:ext cx="230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4</a:t>
            </a:r>
            <a:r>
              <a:rPr kumimoji="1" lang="en-US" altLang="ko-Kore-KR" sz="2400"/>
              <a:t> Discussion</a:t>
            </a:r>
            <a:endParaRPr kumimoji="1" lang="ko-Kore-KR" altLang="en-US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4B597D-36A1-2E44-B066-EF85862B8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440" y="1358900"/>
            <a:ext cx="8039100" cy="414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378161-3B2C-AB4D-AABF-2139FCF97020}"/>
              </a:ext>
            </a:extLst>
          </p:cNvPr>
          <p:cNvSpPr txBox="1"/>
          <p:nvPr/>
        </p:nvSpPr>
        <p:spPr>
          <a:xfrm>
            <a:off x="4744994" y="3620874"/>
            <a:ext cx="3689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>
                <a:solidFill>
                  <a:srgbClr val="FF0000"/>
                </a:solidFill>
              </a:rPr>
              <a:t>It corresponds to the C code </a:t>
            </a:r>
            <a:r>
              <a:rPr kumimoji="1" lang="en-US" altLang="ko-Kore-KR" sz="2000" b="1">
                <a:solidFill>
                  <a:srgbClr val="FF0000"/>
                </a:solidFill>
              </a:rPr>
              <a:t>x = 0</a:t>
            </a:r>
            <a:endParaRPr kumimoji="1" lang="ko-Kore-KR" altLang="en-US" sz="2000" b="1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957A82-F4BA-534B-809B-BAAC213E61A3}"/>
              </a:ext>
            </a:extLst>
          </p:cNvPr>
          <p:cNvSpPr txBox="1"/>
          <p:nvPr/>
        </p:nvSpPr>
        <p:spPr>
          <a:xfrm>
            <a:off x="3871441" y="4292959"/>
            <a:ext cx="3689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>
                <a:solidFill>
                  <a:srgbClr val="FF0000"/>
                </a:solidFill>
              </a:rPr>
              <a:t>movq $0, %rcx </a:t>
            </a:r>
            <a:endParaRPr kumimoji="1" lang="ko-Kore-KR" altLang="en-US" sz="2000" b="1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039A4A-DABF-7C48-AEEF-83B2B30D86CA}"/>
              </a:ext>
            </a:extLst>
          </p:cNvPr>
          <p:cNvSpPr txBox="1"/>
          <p:nvPr/>
        </p:nvSpPr>
        <p:spPr>
          <a:xfrm>
            <a:off x="2504131" y="5309410"/>
            <a:ext cx="4481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>
                <a:solidFill>
                  <a:srgbClr val="FF0000"/>
                </a:solidFill>
              </a:rPr>
              <a:t>xorq require 3 byte</a:t>
            </a:r>
          </a:p>
          <a:p>
            <a:r>
              <a:rPr kumimoji="1" lang="en-US" altLang="ko-Kore-KR" sz="2000" b="1">
                <a:solidFill>
                  <a:srgbClr val="FF0000"/>
                </a:solidFill>
              </a:rPr>
              <a:t>movq require 7 byte</a:t>
            </a:r>
          </a:p>
          <a:p>
            <a:r>
              <a:rPr kumimoji="1" lang="en-US" altLang="ko-Kore-KR" sz="2000" b="1">
                <a:solidFill>
                  <a:srgbClr val="FF0000"/>
                </a:solidFill>
              </a:rPr>
              <a:t>xorl %ecx, %ecx  require 2 byte</a:t>
            </a:r>
          </a:p>
          <a:p>
            <a:r>
              <a:rPr kumimoji="1" lang="en-US" altLang="ko-Kore-KR" sz="2000" b="1">
                <a:solidFill>
                  <a:srgbClr val="FF0000"/>
                </a:solidFill>
              </a:rPr>
              <a:t>movl $0, %ecx require 5byte</a:t>
            </a:r>
          </a:p>
        </p:txBody>
      </p:sp>
    </p:spTree>
    <p:extLst>
      <p:ext uri="{BB962C8B-B14F-4D97-AF65-F5344CB8AC3E}">
        <p14:creationId xmlns:p14="http://schemas.microsoft.com/office/powerpoint/2010/main" val="141469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8" y="886870"/>
            <a:ext cx="1122504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Special Arithmetic Operations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- multiplying two 64-bit signed or unsigned integers can yield a product that requires 128 bits to represent (sec 2.3)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- The x86-64 instruction set provides limited support for operations involving 128-bit (16-byte) numbers</a:t>
            </a:r>
          </a:p>
          <a:p>
            <a:pPr>
              <a:lnSpc>
                <a:spcPct val="150000"/>
              </a:lnSpc>
            </a:pPr>
            <a:endParaRPr kumimoji="1" lang="en-US" altLang="ko-K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412EB-5D5B-6340-ADD9-1A925038759D}"/>
              </a:ext>
            </a:extLst>
          </p:cNvPr>
          <p:cNvSpPr txBox="1"/>
          <p:nvPr/>
        </p:nvSpPr>
        <p:spPr>
          <a:xfrm>
            <a:off x="3563164" y="89417"/>
            <a:ext cx="5065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ko-KR" altLang="en-US" sz="2400"/>
              <a:t> </a:t>
            </a:r>
            <a:r>
              <a:rPr kumimoji="1" lang="en-US" altLang="ko-KR" sz="2400"/>
              <a:t>Special Arithmetic Operations(1/2)</a:t>
            </a:r>
            <a:endParaRPr kumimoji="1" lang="ko-Kore-KR" altLang="en-US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8521AB-2F24-E344-96E3-ADE18C2F6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551" y="3672793"/>
            <a:ext cx="6574779" cy="26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58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8" y="886870"/>
            <a:ext cx="11225047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Special Arithmetic Operations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</a:t>
            </a:r>
            <a:r>
              <a:rPr kumimoji="1" lang="en-US" altLang="ko-Kore-KR"/>
              <a:t>M</a:t>
            </a:r>
            <a:r>
              <a:rPr kumimoji="1" lang="en-US" altLang="ko-KR"/>
              <a:t>ultiply instructions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- mulq (for unsigned)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- imulq (for two’s-complement)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   - One argument must be in register </a:t>
            </a:r>
            <a:r>
              <a:rPr kumimoji="1" lang="en-US" altLang="ko-KR" b="1"/>
              <a:t>%rax</a:t>
            </a:r>
            <a:r>
              <a:rPr kumimoji="1" lang="en-US" altLang="ko-KR"/>
              <a:t>, and the other is given as the instruction </a:t>
            </a:r>
            <a:r>
              <a:rPr kumimoji="1" lang="en-US" altLang="ko-KR" b="1"/>
              <a:t>source operand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   - The product is then stored in registers </a:t>
            </a:r>
            <a:r>
              <a:rPr kumimoji="1" lang="en-US" altLang="ko-KR" b="1"/>
              <a:t>%rdx </a:t>
            </a:r>
            <a:r>
              <a:rPr kumimoji="1" lang="en-US" altLang="ko-KR"/>
              <a:t>(high-order 64 bits) and </a:t>
            </a:r>
            <a:r>
              <a:rPr kumimoji="1" lang="en-US" altLang="ko-KR" b="1"/>
              <a:t>%rax</a:t>
            </a:r>
            <a:r>
              <a:rPr kumimoji="1" lang="en-US" altLang="ko-KR"/>
              <a:t> (low-order 64 bits)</a:t>
            </a:r>
          </a:p>
          <a:p>
            <a:pPr>
              <a:lnSpc>
                <a:spcPct val="150000"/>
              </a:lnSpc>
            </a:pPr>
            <a:endParaRPr kumimoji="1" lang="en-US" altLang="ko-Kore-KR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DC2172-B0B5-B342-9E7E-A6A6B919CE92}"/>
              </a:ext>
            </a:extLst>
          </p:cNvPr>
          <p:cNvSpPr/>
          <p:nvPr/>
        </p:nvSpPr>
        <p:spPr>
          <a:xfrm>
            <a:off x="2032000" y="4737235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9276FA-36FC-234B-A3B7-DF69F86B1727}"/>
              </a:ext>
            </a:extLst>
          </p:cNvPr>
          <p:cNvSpPr/>
          <p:nvPr/>
        </p:nvSpPr>
        <p:spPr>
          <a:xfrm>
            <a:off x="2032000" y="4898831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1B3C07-7E28-F443-A06A-C2EC81F8E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717" y="1058799"/>
            <a:ext cx="4363727" cy="13510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2EDD39-ECE4-4646-AD01-AC6EF5C50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298" y="4016660"/>
            <a:ext cx="6111810" cy="21650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05F70AE-804E-FF48-84DD-6BF75FE47139}"/>
              </a:ext>
            </a:extLst>
          </p:cNvPr>
          <p:cNvSpPr/>
          <p:nvPr/>
        </p:nvSpPr>
        <p:spPr>
          <a:xfrm>
            <a:off x="3156177" y="4898831"/>
            <a:ext cx="603250" cy="229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8E12C2-8857-E641-A3D9-05D544C0AD24}"/>
              </a:ext>
            </a:extLst>
          </p:cNvPr>
          <p:cNvSpPr/>
          <p:nvPr/>
        </p:nvSpPr>
        <p:spPr>
          <a:xfrm>
            <a:off x="2502013" y="5127862"/>
            <a:ext cx="603250" cy="229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FE72A5-A2A8-844D-B1A3-E63FF0A74227}"/>
              </a:ext>
            </a:extLst>
          </p:cNvPr>
          <p:cNvSpPr/>
          <p:nvPr/>
        </p:nvSpPr>
        <p:spPr>
          <a:xfrm>
            <a:off x="3156177" y="5356893"/>
            <a:ext cx="603250" cy="229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7BF95C-CB3E-CC4F-9F3F-C00D8AE59E39}"/>
              </a:ext>
            </a:extLst>
          </p:cNvPr>
          <p:cNvSpPr/>
          <p:nvPr/>
        </p:nvSpPr>
        <p:spPr>
          <a:xfrm>
            <a:off x="3156176" y="5595686"/>
            <a:ext cx="730023" cy="229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89057A2-17AA-CC43-B672-6CDF7F7E59CD}"/>
              </a:ext>
            </a:extLst>
          </p:cNvPr>
          <p:cNvSpPr/>
          <p:nvPr/>
        </p:nvSpPr>
        <p:spPr>
          <a:xfrm>
            <a:off x="7189996" y="422105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E5192635-8E02-7043-A0E7-9A547DFB6524}"/>
              </a:ext>
            </a:extLst>
          </p:cNvPr>
          <p:cNvSpPr/>
          <p:nvPr/>
        </p:nvSpPr>
        <p:spPr>
          <a:xfrm>
            <a:off x="8929074" y="422105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%rax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BCC6059-ABE6-AF46-A528-9326685203C9}"/>
              </a:ext>
            </a:extLst>
          </p:cNvPr>
          <p:cNvSpPr/>
          <p:nvPr/>
        </p:nvSpPr>
        <p:spPr>
          <a:xfrm>
            <a:off x="7642842" y="4314440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0xE</a:t>
            </a:r>
            <a:endParaRPr kumimoji="1" lang="ko-Kore-KR" altLang="en-US" sz="120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76275A8F-FF92-834F-8E65-C65B56B14183}"/>
              </a:ext>
            </a:extLst>
          </p:cNvPr>
          <p:cNvSpPr/>
          <p:nvPr/>
        </p:nvSpPr>
        <p:spPr>
          <a:xfrm>
            <a:off x="9381920" y="4288464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0x1</a:t>
            </a:r>
            <a:endParaRPr kumimoji="1" lang="ko-Kore-KR" altLang="en-US" sz="120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3FF57F9-7B07-1245-8E79-F171833EFF1E}"/>
              </a:ext>
            </a:extLst>
          </p:cNvPr>
          <p:cNvGrpSpPr/>
          <p:nvPr/>
        </p:nvGrpSpPr>
        <p:grpSpPr>
          <a:xfrm rot="5400000">
            <a:off x="9011611" y="5357546"/>
            <a:ext cx="1187360" cy="269930"/>
            <a:chOff x="7751164" y="4290817"/>
            <a:chExt cx="4083484" cy="92832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555BD26-9D5F-084D-A11A-4BE23BA0DAAE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F429FA85-F81A-5247-B2C6-BE1D6719F0FE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4DC6E4B4-6CFD-584C-82C9-7BBE666F25D4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AC76976D-A1C3-BB49-9279-49150B7F40B7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A996E9DD-2512-D346-963A-AF4ABE4250F8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D614AB87-AB59-5541-84E3-9EF3196DD50F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8C8BC6EF-EAC5-8F40-BD4C-BB516E94F1A0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1EC747-6074-7649-895E-5C4333F48EC9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860925A-F10C-4C47-9A89-C5BF4233BD54}"/>
              </a:ext>
            </a:extLst>
          </p:cNvPr>
          <p:cNvSpPr txBox="1"/>
          <p:nvPr/>
        </p:nvSpPr>
        <p:spPr>
          <a:xfrm>
            <a:off x="9074610" y="4957690"/>
            <a:ext cx="608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dest</a:t>
            </a:r>
            <a:endParaRPr kumimoji="1" lang="ko-Kore-KR" altLang="en-US" sz="120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3477D4C1-067E-354E-BE02-6088CB8B178C}"/>
              </a:ext>
            </a:extLst>
          </p:cNvPr>
          <p:cNvSpPr/>
          <p:nvPr/>
        </p:nvSpPr>
        <p:spPr>
          <a:xfrm>
            <a:off x="9500578" y="4972419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6199225-BFBC-2845-BAFF-29B9D4927016}"/>
              </a:ext>
            </a:extLst>
          </p:cNvPr>
          <p:cNvSpPr/>
          <p:nvPr/>
        </p:nvSpPr>
        <p:spPr>
          <a:xfrm>
            <a:off x="10360192" y="4972419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56B9440F-3B1B-BD47-B273-30FC9FD22216}"/>
              </a:ext>
            </a:extLst>
          </p:cNvPr>
          <p:cNvSpPr/>
          <p:nvPr/>
        </p:nvSpPr>
        <p:spPr>
          <a:xfrm>
            <a:off x="9500578" y="4972419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0x1</a:t>
            </a:r>
            <a:endParaRPr kumimoji="1" lang="ko-Kore-KR" altLang="en-US" sz="1200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E94D64F2-675B-1944-9A80-C697AABCF280}"/>
              </a:ext>
            </a:extLst>
          </p:cNvPr>
          <p:cNvSpPr/>
          <p:nvPr/>
        </p:nvSpPr>
        <p:spPr>
          <a:xfrm>
            <a:off x="10360192" y="4972419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0xE</a:t>
            </a:r>
            <a:endParaRPr kumimoji="1" lang="ko-Kore-KR" altLang="en-US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9761DF-9F13-8840-AFF3-4E348F279367}"/>
              </a:ext>
            </a:extLst>
          </p:cNvPr>
          <p:cNvSpPr txBox="1"/>
          <p:nvPr/>
        </p:nvSpPr>
        <p:spPr>
          <a:xfrm>
            <a:off x="3563164" y="89417"/>
            <a:ext cx="5065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ko-KR" altLang="en-US" sz="2400"/>
              <a:t> </a:t>
            </a:r>
            <a:r>
              <a:rPr kumimoji="1" lang="en-US" altLang="ko-KR" sz="2400"/>
              <a:t>Special Arithmetic Operations(2/2)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371531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5" grpId="0" animBg="1"/>
      <p:bldP spid="16" grpId="0" animBg="1"/>
      <p:bldP spid="30" grpId="0" animBg="1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412EB-5D5B-6340-ADD9-1A925038759D}"/>
              </a:ext>
            </a:extLst>
          </p:cNvPr>
          <p:cNvSpPr txBox="1"/>
          <p:nvPr/>
        </p:nvSpPr>
        <p:spPr>
          <a:xfrm>
            <a:off x="5393517" y="89417"/>
            <a:ext cx="1404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rgbClr val="FF0000"/>
                </a:solidFill>
              </a:rPr>
              <a:t>reference</a:t>
            </a:r>
            <a:endParaRPr kumimoji="1" lang="ko-Kore-KR" altLang="en-US" sz="2400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734A0F9-6EE5-6A41-B387-4B45E3327F89}"/>
              </a:ext>
            </a:extLst>
          </p:cNvPr>
          <p:cNvSpPr/>
          <p:nvPr/>
        </p:nvSpPr>
        <p:spPr>
          <a:xfrm>
            <a:off x="2140380" y="3820808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F5B6D46-1770-3D4E-B726-EF865F9F0379}"/>
              </a:ext>
            </a:extLst>
          </p:cNvPr>
          <p:cNvSpPr/>
          <p:nvPr/>
        </p:nvSpPr>
        <p:spPr>
          <a:xfrm>
            <a:off x="2140380" y="4332320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%rsi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867C124-A3D3-1742-8572-AA62A232344D}"/>
              </a:ext>
            </a:extLst>
          </p:cNvPr>
          <p:cNvSpPr/>
          <p:nvPr/>
        </p:nvSpPr>
        <p:spPr>
          <a:xfrm>
            <a:off x="2593226" y="3914193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0xE</a:t>
            </a:r>
            <a:endParaRPr kumimoji="1" lang="ko-Kore-KR" altLang="en-US" sz="120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DAE9100A-9237-0045-97E2-B3B971F5D854}"/>
              </a:ext>
            </a:extLst>
          </p:cNvPr>
          <p:cNvSpPr/>
          <p:nvPr/>
        </p:nvSpPr>
        <p:spPr>
          <a:xfrm>
            <a:off x="2593226" y="4399729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0x1</a:t>
            </a:r>
            <a:endParaRPr kumimoji="1" lang="ko-Kore-KR" altLang="en-US" sz="120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1257C336-0AC4-2D46-89A9-E445D9E81BB1}"/>
              </a:ext>
            </a:extLst>
          </p:cNvPr>
          <p:cNvSpPr/>
          <p:nvPr/>
        </p:nvSpPr>
        <p:spPr>
          <a:xfrm>
            <a:off x="2140380" y="4843832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2F751124-158D-9B43-A6C4-F886C3C21BCA}"/>
              </a:ext>
            </a:extLst>
          </p:cNvPr>
          <p:cNvSpPr/>
          <p:nvPr/>
        </p:nvSpPr>
        <p:spPr>
          <a:xfrm>
            <a:off x="2593226" y="4937217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0xC</a:t>
            </a:r>
            <a:endParaRPr kumimoji="1" lang="ko-Kore-KR" altLang="en-US" sz="12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67EA650-4860-424C-80E7-278307C7C4CA}"/>
              </a:ext>
            </a:extLst>
          </p:cNvPr>
          <p:cNvSpPr/>
          <p:nvPr/>
        </p:nvSpPr>
        <p:spPr>
          <a:xfrm>
            <a:off x="2815664" y="5415879"/>
            <a:ext cx="54321" cy="54321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1E2885C-1A41-9A41-B20F-AB463A94DD0B}"/>
              </a:ext>
            </a:extLst>
          </p:cNvPr>
          <p:cNvSpPr/>
          <p:nvPr/>
        </p:nvSpPr>
        <p:spPr>
          <a:xfrm>
            <a:off x="2815663" y="5583300"/>
            <a:ext cx="54321" cy="54321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A8B40B4-AD70-E84B-B9D3-C933C3C73522}"/>
              </a:ext>
            </a:extLst>
          </p:cNvPr>
          <p:cNvSpPr/>
          <p:nvPr/>
        </p:nvSpPr>
        <p:spPr>
          <a:xfrm>
            <a:off x="2815663" y="5750721"/>
            <a:ext cx="54321" cy="54321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2DD52D-09EA-174C-81D4-171D90FEC32F}"/>
              </a:ext>
            </a:extLst>
          </p:cNvPr>
          <p:cNvSpPr txBox="1"/>
          <p:nvPr/>
        </p:nvSpPr>
        <p:spPr>
          <a:xfrm>
            <a:off x="979895" y="1193142"/>
            <a:ext cx="99619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rgbClr val="FF0000"/>
                </a:solidFill>
              </a:rPr>
              <a:t>► </a:t>
            </a:r>
            <a:r>
              <a:rPr kumimoji="1" lang="en-US" altLang="ko-KR"/>
              <a:t>x86-64</a:t>
            </a:r>
            <a:r>
              <a:rPr kumimoji="1" lang="en-US" altLang="ko-KR" b="1"/>
              <a:t> </a:t>
            </a:r>
            <a:r>
              <a:rPr kumimoji="1" lang="en-US" altLang="ko-KR"/>
              <a:t>order of passing parameters in registers</a:t>
            </a:r>
            <a:endParaRPr kumimoji="1" lang="en-US" altLang="ko-Kore-KR"/>
          </a:p>
          <a:p>
            <a:r>
              <a:rPr kumimoji="1" lang="en-US" altLang="ko-KR" b="1"/>
              <a:t>   </a:t>
            </a:r>
          </a:p>
          <a:p>
            <a:r>
              <a:rPr lang="en" altLang="ko-Kore-KR"/>
              <a:t>   - Six registers are used to store the six parameters of the function call(%rdi, %rsi, %rdx, %rcx, %r8, %r9)</a:t>
            </a:r>
            <a:endParaRPr kumimoji="1" lang="en-US" altLang="ko-KR" b="1"/>
          </a:p>
          <a:p>
            <a:r>
              <a:rPr kumimoji="1" lang="en-US" altLang="ko-KR" b="1"/>
              <a:t>   - example</a:t>
            </a:r>
            <a:endParaRPr kumimoji="1" lang="en-US" altLang="ko-Kore-KR" b="1"/>
          </a:p>
          <a:p>
            <a:r>
              <a:rPr kumimoji="1" lang="ko-KR" altLang="en-US" b="1"/>
              <a:t>   </a:t>
            </a:r>
            <a:r>
              <a:rPr kumimoji="1" lang="en-US" altLang="ko-KR" b="1"/>
              <a:t>   -</a:t>
            </a:r>
            <a:r>
              <a:rPr kumimoji="1" lang="ko-KR" altLang="en-US" b="1"/>
              <a:t> </a:t>
            </a:r>
            <a:r>
              <a:rPr kumimoji="1" lang="en-US" altLang="ko-Kore-KR" b="1"/>
              <a:t>function prototype </a:t>
            </a:r>
            <a:r>
              <a:rPr kumimoji="1" lang="en-US" altLang="ko-Kore-KR"/>
              <a:t>     void func(int p1, int p2, int p3);</a:t>
            </a:r>
          </a:p>
          <a:p>
            <a:r>
              <a:rPr kumimoji="1" lang="ko-KR" altLang="en-US" b="1"/>
              <a:t>   </a:t>
            </a:r>
            <a:r>
              <a:rPr kumimoji="1" lang="en-US" altLang="ko-KR" b="1"/>
              <a:t>   -</a:t>
            </a:r>
            <a:r>
              <a:rPr kumimoji="1" lang="ko-KR" altLang="en-US" b="1"/>
              <a:t> </a:t>
            </a:r>
            <a:r>
              <a:rPr kumimoji="1" lang="en-US" altLang="ko-Kore-KR" b="1"/>
              <a:t>function call                  </a:t>
            </a:r>
            <a:r>
              <a:rPr kumimoji="1" lang="en-US" altLang="ko-Kore-KR"/>
              <a:t>void func(14, 1, 12);</a:t>
            </a:r>
          </a:p>
          <a:p>
            <a:endParaRPr kumimoji="1" lang="en-US" altLang="ko-Kore-KR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180CE98-0D59-244B-9D95-567C3FD06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482" y="3559309"/>
            <a:ext cx="3739827" cy="25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47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8" y="886870"/>
            <a:ext cx="11225047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Special Arithmetic Operations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</a:t>
            </a:r>
            <a:r>
              <a:rPr kumimoji="1" lang="en-US" altLang="ko-Kore-KR"/>
              <a:t>D</a:t>
            </a:r>
            <a:r>
              <a:rPr kumimoji="1" lang="en-US" altLang="ko-KR"/>
              <a:t>evide Instructions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   - divq (for unsigned)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   - idivq (for two’s-complement)         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      - </a:t>
            </a:r>
            <a:r>
              <a:rPr lang="en" altLang="ko-Kore-KR"/>
              <a:t>The dividend should be stored in register </a:t>
            </a:r>
            <a:r>
              <a:rPr lang="en" altLang="ko-Kore-KR" b="1"/>
              <a:t>%rax</a:t>
            </a:r>
            <a:r>
              <a:rPr lang="en-US" altLang="ko-KR"/>
              <a:t>( given as the instruction operand)</a:t>
            </a:r>
            <a:endParaRPr lang="en" altLang="ko-Kore-KR"/>
          </a:p>
          <a:p>
            <a:pPr>
              <a:lnSpc>
                <a:spcPct val="150000"/>
              </a:lnSpc>
            </a:pPr>
            <a:r>
              <a:rPr kumimoji="1" lang="ko-KR" altLang="en-US"/>
              <a:t>            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" altLang="ko-Kore-KR"/>
              <a:t>The instruction stores the quotient in register </a:t>
            </a:r>
            <a:r>
              <a:rPr lang="en" altLang="ko-Kore-KR" b="1"/>
              <a:t>%rax </a:t>
            </a:r>
            <a:r>
              <a:rPr lang="en" altLang="ko-Kore-KR"/>
              <a:t>and the remainder in register </a:t>
            </a:r>
            <a:r>
              <a:rPr lang="en" altLang="ko-Kore-KR" b="1"/>
              <a:t>%rdx</a:t>
            </a:r>
            <a:r>
              <a:rPr kumimoji="1" lang="en" altLang="ko-KR"/>
              <a:t>               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            </a:t>
            </a:r>
            <a:r>
              <a:rPr kumimoji="1" lang="en" altLang="ko-KR"/>
              <a:t>- </a:t>
            </a:r>
            <a:r>
              <a:rPr lang="en" altLang="ko-Kore-KR"/>
              <a:t>The bits of </a:t>
            </a:r>
            <a:r>
              <a:rPr lang="en" altLang="ko-Kore-KR" b="1"/>
              <a:t>%rdx</a:t>
            </a:r>
            <a:r>
              <a:rPr lang="en" altLang="ko-Kore-KR"/>
              <a:t> should then be set to either all zeros (unsigned arithmetic) or the sign bit of %rax 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                (signed arithmetic) by </a:t>
            </a:r>
            <a:r>
              <a:rPr lang="en" altLang="ko-Kore-KR" b="1" i="1"/>
              <a:t>cqto</a:t>
            </a:r>
            <a:r>
              <a:rPr lang="en" altLang="ko-Kore-KR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       </a:t>
            </a:r>
            <a:endParaRPr lang="en" altLang="ko-Kore-KR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412EB-5D5B-6340-ADD9-1A925038759D}"/>
              </a:ext>
            </a:extLst>
          </p:cNvPr>
          <p:cNvSpPr txBox="1"/>
          <p:nvPr/>
        </p:nvSpPr>
        <p:spPr>
          <a:xfrm>
            <a:off x="3464552" y="89417"/>
            <a:ext cx="526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ko-KR" altLang="en-US" sz="2400"/>
              <a:t> </a:t>
            </a:r>
            <a:r>
              <a:rPr kumimoji="1" lang="en-US" altLang="ko-KR" sz="2400"/>
              <a:t>Special Arithmetic Operations(1/2)</a:t>
            </a:r>
            <a:endParaRPr kumimoji="1" lang="ko-Kore-KR" altLang="en-US" sz="24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8CD1BA-7067-B04B-972D-A280D032B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433" y="803663"/>
            <a:ext cx="3234854" cy="16601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0B47E6-25CD-5448-936C-D362C69D3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76" y="4668931"/>
            <a:ext cx="5422879" cy="20802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DC2172-B0B5-B342-9E7E-A6A6B919CE92}"/>
              </a:ext>
            </a:extLst>
          </p:cNvPr>
          <p:cNvSpPr/>
          <p:nvPr/>
        </p:nvSpPr>
        <p:spPr>
          <a:xfrm>
            <a:off x="2032000" y="4737235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9276FA-36FC-234B-A3B7-DF69F86B1727}"/>
              </a:ext>
            </a:extLst>
          </p:cNvPr>
          <p:cNvSpPr/>
          <p:nvPr/>
        </p:nvSpPr>
        <p:spPr>
          <a:xfrm>
            <a:off x="2032000" y="4898831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9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8" y="886870"/>
            <a:ext cx="11225047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Special Arithmetic Operations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</a:t>
            </a:r>
            <a:r>
              <a:rPr kumimoji="1" lang="en-US" altLang="ko-Kore-KR"/>
              <a:t>D</a:t>
            </a:r>
            <a:r>
              <a:rPr kumimoji="1" lang="en-US" altLang="ko-KR"/>
              <a:t>evide Instructions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0B47E6-25CD-5448-936C-D362C69D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4" y="4396762"/>
            <a:ext cx="5422879" cy="20802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DC2172-B0B5-B342-9E7E-A6A6B919CE92}"/>
              </a:ext>
            </a:extLst>
          </p:cNvPr>
          <p:cNvSpPr/>
          <p:nvPr/>
        </p:nvSpPr>
        <p:spPr>
          <a:xfrm>
            <a:off x="9146246" y="1577666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9276FA-36FC-234B-A3B7-DF69F86B1727}"/>
              </a:ext>
            </a:extLst>
          </p:cNvPr>
          <p:cNvSpPr/>
          <p:nvPr/>
        </p:nvSpPr>
        <p:spPr>
          <a:xfrm>
            <a:off x="9146246" y="1739262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437EF9B-4D7C-064C-A299-977D32DF775C}"/>
              </a:ext>
            </a:extLst>
          </p:cNvPr>
          <p:cNvSpPr/>
          <p:nvPr/>
        </p:nvSpPr>
        <p:spPr>
          <a:xfrm>
            <a:off x="8279114" y="135812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A62CC27-C342-3D40-B479-3917672518A1}"/>
              </a:ext>
            </a:extLst>
          </p:cNvPr>
          <p:cNvSpPr/>
          <p:nvPr/>
        </p:nvSpPr>
        <p:spPr>
          <a:xfrm>
            <a:off x="8279114" y="1869637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%rsi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84C6FE6-BF1D-1049-AEC9-032451BDE057}"/>
              </a:ext>
            </a:extLst>
          </p:cNvPr>
          <p:cNvSpPr/>
          <p:nvPr/>
        </p:nvSpPr>
        <p:spPr>
          <a:xfrm>
            <a:off x="8731960" y="1451510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x</a:t>
            </a:r>
            <a:endParaRPr kumimoji="1" lang="ko-Kore-KR" altLang="en-US" sz="120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B610A49-2F76-8B42-AD93-3992C7F6E560}"/>
              </a:ext>
            </a:extLst>
          </p:cNvPr>
          <p:cNvSpPr/>
          <p:nvPr/>
        </p:nvSpPr>
        <p:spPr>
          <a:xfrm>
            <a:off x="8731960" y="193704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y</a:t>
            </a:r>
            <a:endParaRPr kumimoji="1" lang="ko-Kore-KR" altLang="en-US" sz="120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21E0135-1D60-6341-8221-5EC328F65D94}"/>
              </a:ext>
            </a:extLst>
          </p:cNvPr>
          <p:cNvSpPr/>
          <p:nvPr/>
        </p:nvSpPr>
        <p:spPr>
          <a:xfrm>
            <a:off x="8279114" y="2381149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BCC49035-E354-CF45-9147-34F2006ABB7C}"/>
              </a:ext>
            </a:extLst>
          </p:cNvPr>
          <p:cNvSpPr/>
          <p:nvPr/>
        </p:nvSpPr>
        <p:spPr>
          <a:xfrm>
            <a:off x="8731960" y="2474534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qp</a:t>
            </a:r>
            <a:endParaRPr kumimoji="1" lang="ko-Kore-KR" altLang="en-US" sz="12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DF618F-BE6A-4346-AFD4-6EF123BA8EF8}"/>
              </a:ext>
            </a:extLst>
          </p:cNvPr>
          <p:cNvSpPr/>
          <p:nvPr/>
        </p:nvSpPr>
        <p:spPr>
          <a:xfrm>
            <a:off x="1352021" y="1930203"/>
            <a:ext cx="4285558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34"/>
              </a:rPr>
              <a:t>o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134"/>
              </a:rPr>
              <a:t>d 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334"/>
              </a:rPr>
              <a:t>e</a:t>
            </a:r>
            <a:r>
              <a:rPr lang="en" altLang="ko-Kore-KR" sz="1200" b="1">
                <a:effectLst/>
                <a:latin typeface="HelveticaLTMM_1000_1"/>
              </a:rPr>
              <a:t>m</a:t>
            </a:r>
            <a:r>
              <a:rPr lang="en" altLang="ko-Kore-KR" sz="1400" b="1">
                <a:latin typeface="HelveticaLTMM_1000_134"/>
              </a:rPr>
              <a:t>d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000"/>
              </a:rPr>
              <a:t>(l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</a:t>
            </a:r>
            <a:r>
              <a:rPr lang="en" altLang="ko-Kore-KR" sz="1400" b="1">
                <a:latin typeface="HelveticaLTMM_1000_1000"/>
              </a:rPr>
              <a:t>) {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q 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/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1000"/>
              </a:rPr>
              <a:t>r </a:t>
            </a:r>
            <a:r>
              <a:rPr lang="en" altLang="ko-Kore-KR" sz="1400" b="1">
                <a:latin typeface="HelveticaLTMM_1000_134"/>
              </a:rPr>
              <a:t>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200" b="1">
                <a:effectLst/>
                <a:latin typeface="HelveticaLTMM_1000_1"/>
              </a:rPr>
              <a:t>%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 = q</a:t>
            </a:r>
            <a:r>
              <a:rPr lang="en" altLang="ko-Kore-KR" sz="1400" b="1">
                <a:latin typeface="HelveticaLTMM_1000_1000"/>
              </a:rPr>
              <a:t>;</a:t>
            </a:r>
            <a:br>
              <a:rPr lang="en" altLang="ko-Kore-KR" sz="1400" b="1">
                <a:latin typeface="HelveticaLTMM_1000_1000"/>
              </a:rPr>
            </a:br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 = </a:t>
            </a:r>
            <a:r>
              <a:rPr lang="en" altLang="ko-Kore-KR" sz="1400" b="1">
                <a:latin typeface="HelveticaLTMM_1000_1000"/>
              </a:rPr>
              <a:t>r; </a:t>
            </a:r>
            <a:endParaRPr lang="en" altLang="ko-Kore-KR" sz="1400" b="1"/>
          </a:p>
          <a:p>
            <a:r>
              <a:rPr lang="en" altLang="ko-Kore-KR" sz="1400" b="1">
                <a:latin typeface="HelveticaLTMM_1000_1000"/>
              </a:rPr>
              <a:t>} </a:t>
            </a:r>
            <a:endParaRPr lang="en" altLang="ko-Kore-KR" sz="14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5752EE-4525-CD47-8229-ECF82B56E468}"/>
              </a:ext>
            </a:extLst>
          </p:cNvPr>
          <p:cNvSpPr/>
          <p:nvPr/>
        </p:nvSpPr>
        <p:spPr>
          <a:xfrm>
            <a:off x="1352021" y="1930203"/>
            <a:ext cx="3931179" cy="344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97933BA-22FD-DC48-98A8-3DE0085FF8DA}"/>
              </a:ext>
            </a:extLst>
          </p:cNvPr>
          <p:cNvSpPr/>
          <p:nvPr/>
        </p:nvSpPr>
        <p:spPr>
          <a:xfrm>
            <a:off x="8279114" y="2877443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%rcx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B5618-84E1-7147-85C7-5CFA6B162FF7}"/>
              </a:ext>
            </a:extLst>
          </p:cNvPr>
          <p:cNvSpPr/>
          <p:nvPr/>
        </p:nvSpPr>
        <p:spPr>
          <a:xfrm>
            <a:off x="8731960" y="297082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rp</a:t>
            </a:r>
            <a:endParaRPr kumimoji="1" lang="ko-Kore-KR" altLang="en-US" sz="120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10A0C81-0FB8-804C-8066-121FB328B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821" y="4664225"/>
            <a:ext cx="4762500" cy="863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6285DA9-83EC-434E-9728-311D19C6DD73}"/>
              </a:ext>
            </a:extLst>
          </p:cNvPr>
          <p:cNvSpPr txBox="1"/>
          <p:nvPr/>
        </p:nvSpPr>
        <p:spPr>
          <a:xfrm>
            <a:off x="3464552" y="89417"/>
            <a:ext cx="526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ko-KR" altLang="en-US" sz="2400"/>
              <a:t> </a:t>
            </a:r>
            <a:r>
              <a:rPr kumimoji="1" lang="en-US" altLang="ko-KR" sz="2400"/>
              <a:t>Special Arithmetic Operations(2/2)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3950519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8" y="886870"/>
            <a:ext cx="11225047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Special Arithmetic Operations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</a:t>
            </a:r>
            <a:r>
              <a:rPr kumimoji="1" lang="en-US" altLang="ko-Kore-KR"/>
              <a:t>D</a:t>
            </a:r>
            <a:r>
              <a:rPr kumimoji="1" lang="en-US" altLang="ko-KR"/>
              <a:t>evide Instructions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0B47E6-25CD-5448-936C-D362C69D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4" y="4396762"/>
            <a:ext cx="5422879" cy="20802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DC2172-B0B5-B342-9E7E-A6A6B919CE92}"/>
              </a:ext>
            </a:extLst>
          </p:cNvPr>
          <p:cNvSpPr/>
          <p:nvPr/>
        </p:nvSpPr>
        <p:spPr>
          <a:xfrm>
            <a:off x="9146246" y="1577666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9276FA-36FC-234B-A3B7-DF69F86B1727}"/>
              </a:ext>
            </a:extLst>
          </p:cNvPr>
          <p:cNvSpPr/>
          <p:nvPr/>
        </p:nvSpPr>
        <p:spPr>
          <a:xfrm>
            <a:off x="9146246" y="1739262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437EF9B-4D7C-064C-A299-977D32DF775C}"/>
              </a:ext>
            </a:extLst>
          </p:cNvPr>
          <p:cNvSpPr/>
          <p:nvPr/>
        </p:nvSpPr>
        <p:spPr>
          <a:xfrm>
            <a:off x="8279114" y="135812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A62CC27-C342-3D40-B479-3917672518A1}"/>
              </a:ext>
            </a:extLst>
          </p:cNvPr>
          <p:cNvSpPr/>
          <p:nvPr/>
        </p:nvSpPr>
        <p:spPr>
          <a:xfrm>
            <a:off x="8279114" y="1869637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%rsi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84C6FE6-BF1D-1049-AEC9-032451BDE057}"/>
              </a:ext>
            </a:extLst>
          </p:cNvPr>
          <p:cNvSpPr/>
          <p:nvPr/>
        </p:nvSpPr>
        <p:spPr>
          <a:xfrm>
            <a:off x="8731960" y="1451510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x</a:t>
            </a:r>
            <a:endParaRPr kumimoji="1" lang="ko-Kore-KR" altLang="en-US" sz="120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B610A49-2F76-8B42-AD93-3992C7F6E560}"/>
              </a:ext>
            </a:extLst>
          </p:cNvPr>
          <p:cNvSpPr/>
          <p:nvPr/>
        </p:nvSpPr>
        <p:spPr>
          <a:xfrm>
            <a:off x="8731960" y="193704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y</a:t>
            </a:r>
            <a:endParaRPr kumimoji="1" lang="ko-Kore-KR" altLang="en-US" sz="120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21E0135-1D60-6341-8221-5EC328F65D94}"/>
              </a:ext>
            </a:extLst>
          </p:cNvPr>
          <p:cNvSpPr/>
          <p:nvPr/>
        </p:nvSpPr>
        <p:spPr>
          <a:xfrm>
            <a:off x="8279114" y="2381149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BCC49035-E354-CF45-9147-34F2006ABB7C}"/>
              </a:ext>
            </a:extLst>
          </p:cNvPr>
          <p:cNvSpPr/>
          <p:nvPr/>
        </p:nvSpPr>
        <p:spPr>
          <a:xfrm>
            <a:off x="8731960" y="2474534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qp</a:t>
            </a:r>
            <a:endParaRPr kumimoji="1" lang="ko-Kore-KR" altLang="en-US" sz="12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DF618F-BE6A-4346-AFD4-6EF123BA8EF8}"/>
              </a:ext>
            </a:extLst>
          </p:cNvPr>
          <p:cNvSpPr/>
          <p:nvPr/>
        </p:nvSpPr>
        <p:spPr>
          <a:xfrm>
            <a:off x="1352021" y="1930203"/>
            <a:ext cx="4285558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34"/>
              </a:rPr>
              <a:t>o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134"/>
              </a:rPr>
              <a:t>d 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334"/>
              </a:rPr>
              <a:t>e</a:t>
            </a:r>
            <a:r>
              <a:rPr lang="en" altLang="ko-Kore-KR" sz="1200" b="1">
                <a:effectLst/>
                <a:latin typeface="HelveticaLTMM_1000_1"/>
              </a:rPr>
              <a:t>m</a:t>
            </a:r>
            <a:r>
              <a:rPr lang="en" altLang="ko-Kore-KR" sz="1400" b="1">
                <a:latin typeface="HelveticaLTMM_1000_134"/>
              </a:rPr>
              <a:t>d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000"/>
              </a:rPr>
              <a:t>(l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</a:t>
            </a:r>
            <a:r>
              <a:rPr lang="en" altLang="ko-Kore-KR" sz="1400" b="1">
                <a:latin typeface="HelveticaLTMM_1000_1000"/>
              </a:rPr>
              <a:t>) {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q 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/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1000"/>
              </a:rPr>
              <a:t>r </a:t>
            </a:r>
            <a:r>
              <a:rPr lang="en" altLang="ko-Kore-KR" sz="1400" b="1">
                <a:latin typeface="HelveticaLTMM_1000_134"/>
              </a:rPr>
              <a:t>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200" b="1">
                <a:effectLst/>
                <a:latin typeface="HelveticaLTMM_1000_1"/>
              </a:rPr>
              <a:t>%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 = q</a:t>
            </a:r>
            <a:r>
              <a:rPr lang="en" altLang="ko-Kore-KR" sz="1400" b="1">
                <a:latin typeface="HelveticaLTMM_1000_1000"/>
              </a:rPr>
              <a:t>;</a:t>
            </a:r>
            <a:br>
              <a:rPr lang="en" altLang="ko-Kore-KR" sz="1400" b="1">
                <a:latin typeface="HelveticaLTMM_1000_1000"/>
              </a:rPr>
            </a:br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 = </a:t>
            </a:r>
            <a:r>
              <a:rPr lang="en" altLang="ko-Kore-KR" sz="1400" b="1">
                <a:latin typeface="HelveticaLTMM_1000_1000"/>
              </a:rPr>
              <a:t>r; </a:t>
            </a:r>
            <a:endParaRPr lang="en" altLang="ko-Kore-KR" sz="1400" b="1"/>
          </a:p>
          <a:p>
            <a:r>
              <a:rPr lang="en" altLang="ko-Kore-KR" sz="1400" b="1">
                <a:latin typeface="HelveticaLTMM_1000_1000"/>
              </a:rPr>
              <a:t>} </a:t>
            </a:r>
            <a:endParaRPr lang="en" altLang="ko-Kore-KR" sz="14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5752EE-4525-CD47-8229-ECF82B56E468}"/>
              </a:ext>
            </a:extLst>
          </p:cNvPr>
          <p:cNvSpPr/>
          <p:nvPr/>
        </p:nvSpPr>
        <p:spPr>
          <a:xfrm>
            <a:off x="1352021" y="2131503"/>
            <a:ext cx="1505479" cy="344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97933BA-22FD-DC48-98A8-3DE0085FF8DA}"/>
              </a:ext>
            </a:extLst>
          </p:cNvPr>
          <p:cNvSpPr/>
          <p:nvPr/>
        </p:nvSpPr>
        <p:spPr>
          <a:xfrm>
            <a:off x="8279114" y="2877443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%rcx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B5618-84E1-7147-85C7-5CFA6B162FF7}"/>
              </a:ext>
            </a:extLst>
          </p:cNvPr>
          <p:cNvSpPr/>
          <p:nvPr/>
        </p:nvSpPr>
        <p:spPr>
          <a:xfrm>
            <a:off x="8731960" y="297082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rp</a:t>
            </a:r>
            <a:endParaRPr kumimoji="1" lang="ko-Kore-KR" altLang="en-US" sz="120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EF309F9-A47B-954E-AC35-1916E7583E69}"/>
              </a:ext>
            </a:extLst>
          </p:cNvPr>
          <p:cNvSpPr/>
          <p:nvPr/>
        </p:nvSpPr>
        <p:spPr>
          <a:xfrm>
            <a:off x="8279114" y="3379196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rgbClr val="FF0000"/>
                </a:solidFill>
              </a:rPr>
              <a:t>%r8   </a:t>
            </a:r>
          </a:p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87E883C-C6D7-FE4A-AA4F-D3A1DD199677}"/>
              </a:ext>
            </a:extLst>
          </p:cNvPr>
          <p:cNvSpPr/>
          <p:nvPr/>
        </p:nvSpPr>
        <p:spPr>
          <a:xfrm>
            <a:off x="8731960" y="3472581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rgbClr val="FF0000"/>
                </a:solidFill>
              </a:rPr>
              <a:t>rp</a:t>
            </a:r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EE0FC7-8FC0-674E-9766-0408A9084D9A}"/>
              </a:ext>
            </a:extLst>
          </p:cNvPr>
          <p:cNvSpPr/>
          <p:nvPr/>
        </p:nvSpPr>
        <p:spPr>
          <a:xfrm>
            <a:off x="874344" y="5064367"/>
            <a:ext cx="2186356" cy="17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497EB2F-873E-4140-8731-7F1185A7B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821" y="4664225"/>
            <a:ext cx="4762500" cy="863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8B88F7E-9541-6B4E-96BF-9D0932F34E1E}"/>
              </a:ext>
            </a:extLst>
          </p:cNvPr>
          <p:cNvSpPr txBox="1"/>
          <p:nvPr/>
        </p:nvSpPr>
        <p:spPr>
          <a:xfrm>
            <a:off x="3464552" y="89417"/>
            <a:ext cx="526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ko-KR" altLang="en-US" sz="2400"/>
              <a:t> </a:t>
            </a:r>
            <a:r>
              <a:rPr kumimoji="1" lang="en-US" altLang="ko-KR" sz="2400"/>
              <a:t>Special Arithmetic Operations(2/2)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409310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F05D3-AEC5-2B40-91E1-F9A27D14A48F}"/>
              </a:ext>
            </a:extLst>
          </p:cNvPr>
          <p:cNvSpPr txBox="1"/>
          <p:nvPr/>
        </p:nvSpPr>
        <p:spPr>
          <a:xfrm>
            <a:off x="5720484" y="150972"/>
            <a:ext cx="75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/>
              <a:t>Intro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6A5B8-4FF3-D045-BF89-6C5705E347A5}"/>
              </a:ext>
            </a:extLst>
          </p:cNvPr>
          <p:cNvSpPr txBox="1"/>
          <p:nvPr/>
        </p:nvSpPr>
        <p:spPr>
          <a:xfrm>
            <a:off x="483476" y="996911"/>
            <a:ext cx="7009594" cy="586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b="1"/>
              <a:t> </a:t>
            </a:r>
            <a:r>
              <a:rPr kumimoji="1" lang="en-US" altLang="ko-KR" sz="2400" b="1">
                <a:solidFill>
                  <a:srgbClr val="FF0000"/>
                </a:solidFill>
              </a:rPr>
              <a:t>► </a:t>
            </a:r>
            <a:r>
              <a:rPr kumimoji="1" lang="en-US" altLang="ko-KR" sz="2400" b="1"/>
              <a:t>Arithmetic</a:t>
            </a:r>
            <a:r>
              <a:rPr kumimoji="1" lang="ko-KR" altLang="en-US" sz="2400" b="1"/>
              <a:t> </a:t>
            </a:r>
            <a:r>
              <a:rPr kumimoji="1" lang="en-US" altLang="ko-KR" sz="2400" b="1"/>
              <a:t>and</a:t>
            </a:r>
            <a:r>
              <a:rPr kumimoji="1" lang="ko-KR" altLang="en-US" sz="2400" b="1"/>
              <a:t> </a:t>
            </a:r>
            <a:r>
              <a:rPr kumimoji="1" lang="en-US" altLang="ko-KR" sz="2400" b="1"/>
              <a:t>Logical</a:t>
            </a:r>
            <a:r>
              <a:rPr kumimoji="1" lang="ko-KR" altLang="en-US" sz="2400" b="1"/>
              <a:t> </a:t>
            </a:r>
            <a:r>
              <a:rPr kumimoji="1" lang="en-US" altLang="ko-KR" sz="2400" b="1"/>
              <a:t>Operations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D1252D-2088-4C48-A605-5018E03F4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373" y="1983720"/>
            <a:ext cx="4129114" cy="36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43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8" y="886870"/>
            <a:ext cx="11225047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Special Arithmetic Operations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</a:t>
            </a:r>
            <a:r>
              <a:rPr kumimoji="1" lang="en-US" altLang="ko-Kore-KR"/>
              <a:t>D</a:t>
            </a:r>
            <a:r>
              <a:rPr kumimoji="1" lang="en-US" altLang="ko-KR"/>
              <a:t>evide Instructions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0B47E6-25CD-5448-936C-D362C69D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4" y="4396762"/>
            <a:ext cx="5422879" cy="20802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DC2172-B0B5-B342-9E7E-A6A6B919CE92}"/>
              </a:ext>
            </a:extLst>
          </p:cNvPr>
          <p:cNvSpPr/>
          <p:nvPr/>
        </p:nvSpPr>
        <p:spPr>
          <a:xfrm>
            <a:off x="9146246" y="1577666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9276FA-36FC-234B-A3B7-DF69F86B1727}"/>
              </a:ext>
            </a:extLst>
          </p:cNvPr>
          <p:cNvSpPr/>
          <p:nvPr/>
        </p:nvSpPr>
        <p:spPr>
          <a:xfrm>
            <a:off x="9146246" y="1739262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437EF9B-4D7C-064C-A299-977D32DF775C}"/>
              </a:ext>
            </a:extLst>
          </p:cNvPr>
          <p:cNvSpPr/>
          <p:nvPr/>
        </p:nvSpPr>
        <p:spPr>
          <a:xfrm>
            <a:off x="8279114" y="135812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A62CC27-C342-3D40-B479-3917672518A1}"/>
              </a:ext>
            </a:extLst>
          </p:cNvPr>
          <p:cNvSpPr/>
          <p:nvPr/>
        </p:nvSpPr>
        <p:spPr>
          <a:xfrm>
            <a:off x="8279114" y="1869637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%rsi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84C6FE6-BF1D-1049-AEC9-032451BDE057}"/>
              </a:ext>
            </a:extLst>
          </p:cNvPr>
          <p:cNvSpPr/>
          <p:nvPr/>
        </p:nvSpPr>
        <p:spPr>
          <a:xfrm>
            <a:off x="8731960" y="1451510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x</a:t>
            </a:r>
            <a:endParaRPr kumimoji="1" lang="ko-Kore-KR" altLang="en-US" sz="120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B610A49-2F76-8B42-AD93-3992C7F6E560}"/>
              </a:ext>
            </a:extLst>
          </p:cNvPr>
          <p:cNvSpPr/>
          <p:nvPr/>
        </p:nvSpPr>
        <p:spPr>
          <a:xfrm>
            <a:off x="8731960" y="193704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y</a:t>
            </a:r>
            <a:endParaRPr kumimoji="1" lang="ko-Kore-KR" altLang="en-US" sz="120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21E0135-1D60-6341-8221-5EC328F65D94}"/>
              </a:ext>
            </a:extLst>
          </p:cNvPr>
          <p:cNvSpPr/>
          <p:nvPr/>
        </p:nvSpPr>
        <p:spPr>
          <a:xfrm>
            <a:off x="8279114" y="2381149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BCC49035-E354-CF45-9147-34F2006ABB7C}"/>
              </a:ext>
            </a:extLst>
          </p:cNvPr>
          <p:cNvSpPr/>
          <p:nvPr/>
        </p:nvSpPr>
        <p:spPr>
          <a:xfrm>
            <a:off x="8731960" y="2474534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qp</a:t>
            </a:r>
            <a:endParaRPr kumimoji="1" lang="ko-Kore-KR" altLang="en-US" sz="12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DF618F-BE6A-4346-AFD4-6EF123BA8EF8}"/>
              </a:ext>
            </a:extLst>
          </p:cNvPr>
          <p:cNvSpPr/>
          <p:nvPr/>
        </p:nvSpPr>
        <p:spPr>
          <a:xfrm>
            <a:off x="1352021" y="1930203"/>
            <a:ext cx="4285558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34"/>
              </a:rPr>
              <a:t>o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134"/>
              </a:rPr>
              <a:t>d 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334"/>
              </a:rPr>
              <a:t>e</a:t>
            </a:r>
            <a:r>
              <a:rPr lang="en" altLang="ko-Kore-KR" sz="1200" b="1">
                <a:effectLst/>
                <a:latin typeface="HelveticaLTMM_1000_1"/>
              </a:rPr>
              <a:t>m</a:t>
            </a:r>
            <a:r>
              <a:rPr lang="en" altLang="ko-Kore-KR" sz="1400" b="1">
                <a:latin typeface="HelveticaLTMM_1000_134"/>
              </a:rPr>
              <a:t>d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000"/>
              </a:rPr>
              <a:t>(l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</a:t>
            </a:r>
            <a:r>
              <a:rPr lang="en" altLang="ko-Kore-KR" sz="1400" b="1">
                <a:latin typeface="HelveticaLTMM_1000_1000"/>
              </a:rPr>
              <a:t>) {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q 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/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1000"/>
              </a:rPr>
              <a:t>r </a:t>
            </a:r>
            <a:r>
              <a:rPr lang="en" altLang="ko-Kore-KR" sz="1400" b="1">
                <a:latin typeface="HelveticaLTMM_1000_134"/>
              </a:rPr>
              <a:t>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200" b="1">
                <a:effectLst/>
                <a:latin typeface="HelveticaLTMM_1000_1"/>
              </a:rPr>
              <a:t>%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 = q</a:t>
            </a:r>
            <a:r>
              <a:rPr lang="en" altLang="ko-Kore-KR" sz="1400" b="1">
                <a:latin typeface="HelveticaLTMM_1000_1000"/>
              </a:rPr>
              <a:t>;</a:t>
            </a:r>
            <a:br>
              <a:rPr lang="en" altLang="ko-Kore-KR" sz="1400" b="1">
                <a:latin typeface="HelveticaLTMM_1000_1000"/>
              </a:rPr>
            </a:br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 = </a:t>
            </a:r>
            <a:r>
              <a:rPr lang="en" altLang="ko-Kore-KR" sz="1400" b="1">
                <a:latin typeface="HelveticaLTMM_1000_1000"/>
              </a:rPr>
              <a:t>r; </a:t>
            </a:r>
            <a:endParaRPr lang="en" altLang="ko-Kore-KR" sz="1400" b="1"/>
          </a:p>
          <a:p>
            <a:r>
              <a:rPr lang="en" altLang="ko-Kore-KR" sz="1400" b="1">
                <a:latin typeface="HelveticaLTMM_1000_1000"/>
              </a:rPr>
              <a:t>} </a:t>
            </a:r>
            <a:endParaRPr lang="en" altLang="ko-Kore-KR" sz="14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5752EE-4525-CD47-8229-ECF82B56E468}"/>
              </a:ext>
            </a:extLst>
          </p:cNvPr>
          <p:cNvSpPr/>
          <p:nvPr/>
        </p:nvSpPr>
        <p:spPr>
          <a:xfrm>
            <a:off x="1352021" y="2131503"/>
            <a:ext cx="1505479" cy="344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97933BA-22FD-DC48-98A8-3DE0085FF8DA}"/>
              </a:ext>
            </a:extLst>
          </p:cNvPr>
          <p:cNvSpPr/>
          <p:nvPr/>
        </p:nvSpPr>
        <p:spPr>
          <a:xfrm>
            <a:off x="8279114" y="2877443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%rcx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B5618-84E1-7147-85C7-5CFA6B162FF7}"/>
              </a:ext>
            </a:extLst>
          </p:cNvPr>
          <p:cNvSpPr/>
          <p:nvPr/>
        </p:nvSpPr>
        <p:spPr>
          <a:xfrm>
            <a:off x="8731960" y="297082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rp</a:t>
            </a:r>
            <a:endParaRPr kumimoji="1" lang="ko-Kore-KR" altLang="en-US" sz="120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EF309F9-A47B-954E-AC35-1916E7583E69}"/>
              </a:ext>
            </a:extLst>
          </p:cNvPr>
          <p:cNvSpPr/>
          <p:nvPr/>
        </p:nvSpPr>
        <p:spPr>
          <a:xfrm>
            <a:off x="8279114" y="3379196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%r8   </a:t>
            </a:r>
          </a:p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87E883C-C6D7-FE4A-AA4F-D3A1DD199677}"/>
              </a:ext>
            </a:extLst>
          </p:cNvPr>
          <p:cNvSpPr/>
          <p:nvPr/>
        </p:nvSpPr>
        <p:spPr>
          <a:xfrm>
            <a:off x="8731960" y="3472581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rp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EE0FC7-8FC0-674E-9766-0408A9084D9A}"/>
              </a:ext>
            </a:extLst>
          </p:cNvPr>
          <p:cNvSpPr/>
          <p:nvPr/>
        </p:nvSpPr>
        <p:spPr>
          <a:xfrm>
            <a:off x="874344" y="5264858"/>
            <a:ext cx="2186356" cy="17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497EB2F-873E-4140-8731-7F1185A7B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821" y="4664225"/>
            <a:ext cx="4762500" cy="863600"/>
          </a:xfrm>
          <a:prstGeom prst="rect">
            <a:avLst/>
          </a:prstGeom>
        </p:spPr>
      </p:pic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11F54FF1-F31B-FC45-AFA0-DB73977EF5A6}"/>
              </a:ext>
            </a:extLst>
          </p:cNvPr>
          <p:cNvSpPr/>
          <p:nvPr/>
        </p:nvSpPr>
        <p:spPr>
          <a:xfrm>
            <a:off x="8279114" y="3891471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rgbClr val="FF0000"/>
                </a:solidFill>
              </a:rPr>
              <a:t>%rax   </a:t>
            </a:r>
          </a:p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098E321-1BBF-5C4B-849C-36A4998CCC2D}"/>
              </a:ext>
            </a:extLst>
          </p:cNvPr>
          <p:cNvSpPr/>
          <p:nvPr/>
        </p:nvSpPr>
        <p:spPr>
          <a:xfrm>
            <a:off x="8731960" y="398485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rgbClr val="FF0000"/>
                </a:solidFill>
              </a:rPr>
              <a:t>x</a:t>
            </a:r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B9C99F-F00D-F543-8E85-0919D6527839}"/>
              </a:ext>
            </a:extLst>
          </p:cNvPr>
          <p:cNvSpPr txBox="1"/>
          <p:nvPr/>
        </p:nvSpPr>
        <p:spPr>
          <a:xfrm>
            <a:off x="3464552" y="89417"/>
            <a:ext cx="526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ko-KR" altLang="en-US" sz="2400"/>
              <a:t> </a:t>
            </a:r>
            <a:r>
              <a:rPr kumimoji="1" lang="en-US" altLang="ko-KR" sz="2400"/>
              <a:t>Special Arithmetic Operations(2/2)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269033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8" y="886870"/>
            <a:ext cx="11225047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Special Arithmetic Operations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</a:t>
            </a:r>
            <a:r>
              <a:rPr kumimoji="1" lang="en-US" altLang="ko-Kore-KR"/>
              <a:t>D</a:t>
            </a:r>
            <a:r>
              <a:rPr kumimoji="1" lang="en-US" altLang="ko-KR"/>
              <a:t>evide Instructions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0B47E6-25CD-5448-936C-D362C69D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4" y="4396762"/>
            <a:ext cx="5422879" cy="20802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DC2172-B0B5-B342-9E7E-A6A6B919CE92}"/>
              </a:ext>
            </a:extLst>
          </p:cNvPr>
          <p:cNvSpPr/>
          <p:nvPr/>
        </p:nvSpPr>
        <p:spPr>
          <a:xfrm>
            <a:off x="9146246" y="1577666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9276FA-36FC-234B-A3B7-DF69F86B1727}"/>
              </a:ext>
            </a:extLst>
          </p:cNvPr>
          <p:cNvSpPr/>
          <p:nvPr/>
        </p:nvSpPr>
        <p:spPr>
          <a:xfrm>
            <a:off x="9146246" y="1739262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437EF9B-4D7C-064C-A299-977D32DF775C}"/>
              </a:ext>
            </a:extLst>
          </p:cNvPr>
          <p:cNvSpPr/>
          <p:nvPr/>
        </p:nvSpPr>
        <p:spPr>
          <a:xfrm>
            <a:off x="8279114" y="135812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A62CC27-C342-3D40-B479-3917672518A1}"/>
              </a:ext>
            </a:extLst>
          </p:cNvPr>
          <p:cNvSpPr/>
          <p:nvPr/>
        </p:nvSpPr>
        <p:spPr>
          <a:xfrm>
            <a:off x="8279114" y="1869637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%rsi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84C6FE6-BF1D-1049-AEC9-032451BDE057}"/>
              </a:ext>
            </a:extLst>
          </p:cNvPr>
          <p:cNvSpPr/>
          <p:nvPr/>
        </p:nvSpPr>
        <p:spPr>
          <a:xfrm>
            <a:off x="8731960" y="1451510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x</a:t>
            </a:r>
            <a:endParaRPr kumimoji="1" lang="ko-Kore-KR" altLang="en-US" sz="120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B610A49-2F76-8B42-AD93-3992C7F6E560}"/>
              </a:ext>
            </a:extLst>
          </p:cNvPr>
          <p:cNvSpPr/>
          <p:nvPr/>
        </p:nvSpPr>
        <p:spPr>
          <a:xfrm>
            <a:off x="8731960" y="193704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y</a:t>
            </a:r>
            <a:endParaRPr kumimoji="1" lang="ko-Kore-KR" altLang="en-US" sz="120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21E0135-1D60-6341-8221-5EC328F65D94}"/>
              </a:ext>
            </a:extLst>
          </p:cNvPr>
          <p:cNvSpPr/>
          <p:nvPr/>
        </p:nvSpPr>
        <p:spPr>
          <a:xfrm>
            <a:off x="8279114" y="2381149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rgbClr val="FF0000"/>
                </a:solidFill>
              </a:rPr>
              <a:t>%rdx   </a:t>
            </a:r>
          </a:p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BCC49035-E354-CF45-9147-34F2006ABB7C}"/>
              </a:ext>
            </a:extLst>
          </p:cNvPr>
          <p:cNvSpPr/>
          <p:nvPr/>
        </p:nvSpPr>
        <p:spPr>
          <a:xfrm>
            <a:off x="8731960" y="2474534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800">
                <a:solidFill>
                  <a:srgbClr val="FF0000"/>
                </a:solidFill>
              </a:rPr>
              <a:t>0x1000…0000</a:t>
            </a:r>
            <a:endParaRPr kumimoji="1" lang="ko-Kore-KR" altLang="en-US" sz="80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DF618F-BE6A-4346-AFD4-6EF123BA8EF8}"/>
              </a:ext>
            </a:extLst>
          </p:cNvPr>
          <p:cNvSpPr/>
          <p:nvPr/>
        </p:nvSpPr>
        <p:spPr>
          <a:xfrm>
            <a:off x="1352021" y="1930203"/>
            <a:ext cx="4285558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34"/>
              </a:rPr>
              <a:t>o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134"/>
              </a:rPr>
              <a:t>d 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334"/>
              </a:rPr>
              <a:t>e</a:t>
            </a:r>
            <a:r>
              <a:rPr lang="en" altLang="ko-Kore-KR" sz="1200" b="1">
                <a:effectLst/>
                <a:latin typeface="HelveticaLTMM_1000_1"/>
              </a:rPr>
              <a:t>m</a:t>
            </a:r>
            <a:r>
              <a:rPr lang="en" altLang="ko-Kore-KR" sz="1400" b="1">
                <a:latin typeface="HelveticaLTMM_1000_134"/>
              </a:rPr>
              <a:t>d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000"/>
              </a:rPr>
              <a:t>(l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</a:t>
            </a:r>
            <a:r>
              <a:rPr lang="en" altLang="ko-Kore-KR" sz="1400" b="1">
                <a:latin typeface="HelveticaLTMM_1000_1000"/>
              </a:rPr>
              <a:t>) {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q 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/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1000"/>
              </a:rPr>
              <a:t>r </a:t>
            </a:r>
            <a:r>
              <a:rPr lang="en" altLang="ko-Kore-KR" sz="1400" b="1">
                <a:latin typeface="HelveticaLTMM_1000_134"/>
              </a:rPr>
              <a:t>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200" b="1">
                <a:effectLst/>
                <a:latin typeface="HelveticaLTMM_1000_1"/>
              </a:rPr>
              <a:t>%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 = q</a:t>
            </a:r>
            <a:r>
              <a:rPr lang="en" altLang="ko-Kore-KR" sz="1400" b="1">
                <a:latin typeface="HelveticaLTMM_1000_1000"/>
              </a:rPr>
              <a:t>;</a:t>
            </a:r>
            <a:br>
              <a:rPr lang="en" altLang="ko-Kore-KR" sz="1400" b="1">
                <a:latin typeface="HelveticaLTMM_1000_1000"/>
              </a:rPr>
            </a:br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 = </a:t>
            </a:r>
            <a:r>
              <a:rPr lang="en" altLang="ko-Kore-KR" sz="1400" b="1">
                <a:latin typeface="HelveticaLTMM_1000_1000"/>
              </a:rPr>
              <a:t>r; </a:t>
            </a:r>
            <a:endParaRPr lang="en" altLang="ko-Kore-KR" sz="1400" b="1"/>
          </a:p>
          <a:p>
            <a:r>
              <a:rPr lang="en" altLang="ko-Kore-KR" sz="1400" b="1">
                <a:latin typeface="HelveticaLTMM_1000_1000"/>
              </a:rPr>
              <a:t>} </a:t>
            </a:r>
            <a:endParaRPr lang="en" altLang="ko-Kore-KR" sz="14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5752EE-4525-CD47-8229-ECF82B56E468}"/>
              </a:ext>
            </a:extLst>
          </p:cNvPr>
          <p:cNvSpPr/>
          <p:nvPr/>
        </p:nvSpPr>
        <p:spPr>
          <a:xfrm>
            <a:off x="1352021" y="2131503"/>
            <a:ext cx="1505479" cy="344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97933BA-22FD-DC48-98A8-3DE0085FF8DA}"/>
              </a:ext>
            </a:extLst>
          </p:cNvPr>
          <p:cNvSpPr/>
          <p:nvPr/>
        </p:nvSpPr>
        <p:spPr>
          <a:xfrm>
            <a:off x="8279114" y="2877443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%rcx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B5618-84E1-7147-85C7-5CFA6B162FF7}"/>
              </a:ext>
            </a:extLst>
          </p:cNvPr>
          <p:cNvSpPr/>
          <p:nvPr/>
        </p:nvSpPr>
        <p:spPr>
          <a:xfrm>
            <a:off x="8731960" y="297082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rp</a:t>
            </a:r>
            <a:endParaRPr kumimoji="1" lang="ko-Kore-KR" altLang="en-US" sz="120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EF309F9-A47B-954E-AC35-1916E7583E69}"/>
              </a:ext>
            </a:extLst>
          </p:cNvPr>
          <p:cNvSpPr/>
          <p:nvPr/>
        </p:nvSpPr>
        <p:spPr>
          <a:xfrm>
            <a:off x="8279114" y="3379196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%r8   </a:t>
            </a:r>
          </a:p>
          <a:p>
            <a:pPr algn="ctr"/>
            <a:endParaRPr kumimoji="1" lang="ko-Kore-KR" altLang="en-US" sz="120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87E883C-C6D7-FE4A-AA4F-D3A1DD199677}"/>
              </a:ext>
            </a:extLst>
          </p:cNvPr>
          <p:cNvSpPr/>
          <p:nvPr/>
        </p:nvSpPr>
        <p:spPr>
          <a:xfrm>
            <a:off x="8731960" y="3472581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rp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EE0FC7-8FC0-674E-9766-0408A9084D9A}"/>
              </a:ext>
            </a:extLst>
          </p:cNvPr>
          <p:cNvSpPr/>
          <p:nvPr/>
        </p:nvSpPr>
        <p:spPr>
          <a:xfrm>
            <a:off x="874344" y="5441810"/>
            <a:ext cx="2186356" cy="17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497EB2F-873E-4140-8731-7F1185A7B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821" y="4664225"/>
            <a:ext cx="4762500" cy="863600"/>
          </a:xfrm>
          <a:prstGeom prst="rect">
            <a:avLst/>
          </a:prstGeom>
        </p:spPr>
      </p:pic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900CAD3-120A-CC41-A8EB-FAA76A83914A}"/>
              </a:ext>
            </a:extLst>
          </p:cNvPr>
          <p:cNvSpPr/>
          <p:nvPr/>
        </p:nvSpPr>
        <p:spPr>
          <a:xfrm>
            <a:off x="8279114" y="3891471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%rax   </a:t>
            </a:r>
          </a:p>
          <a:p>
            <a:pPr algn="ctr"/>
            <a:endParaRPr kumimoji="1" lang="ko-Kore-KR" altLang="en-US" sz="120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413432F-25E9-FE4D-956D-CE537C536894}"/>
              </a:ext>
            </a:extLst>
          </p:cNvPr>
          <p:cNvSpPr/>
          <p:nvPr/>
        </p:nvSpPr>
        <p:spPr>
          <a:xfrm>
            <a:off x="8731960" y="398485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x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E4A99E-F43D-4F4A-8A9C-9D21250F1A90}"/>
              </a:ext>
            </a:extLst>
          </p:cNvPr>
          <p:cNvSpPr/>
          <p:nvPr/>
        </p:nvSpPr>
        <p:spPr>
          <a:xfrm>
            <a:off x="7441646" y="2356937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>
                <a:solidFill>
                  <a:srgbClr val="FF0000"/>
                </a:solidFill>
              </a:rPr>
              <a:t>If(x&lt;0) </a:t>
            </a:r>
            <a:endParaRPr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6E12B7-51C2-904E-BAF6-71D47204C537}"/>
              </a:ext>
            </a:extLst>
          </p:cNvPr>
          <p:cNvSpPr txBox="1"/>
          <p:nvPr/>
        </p:nvSpPr>
        <p:spPr>
          <a:xfrm>
            <a:off x="3464552" y="89417"/>
            <a:ext cx="526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ko-KR" altLang="en-US" sz="2400"/>
              <a:t> </a:t>
            </a:r>
            <a:r>
              <a:rPr kumimoji="1" lang="en-US" altLang="ko-KR" sz="2400"/>
              <a:t>Special Arithmetic Operations(2/2)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4086821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8" y="886870"/>
            <a:ext cx="11225047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Special Arithmetic Operations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</a:t>
            </a:r>
            <a:r>
              <a:rPr kumimoji="1" lang="en-US" altLang="ko-Kore-KR"/>
              <a:t>D</a:t>
            </a:r>
            <a:r>
              <a:rPr kumimoji="1" lang="en-US" altLang="ko-KR"/>
              <a:t>evide Instructions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0B47E6-25CD-5448-936C-D362C69D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4" y="4396762"/>
            <a:ext cx="5422879" cy="20802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DC2172-B0B5-B342-9E7E-A6A6B919CE92}"/>
              </a:ext>
            </a:extLst>
          </p:cNvPr>
          <p:cNvSpPr/>
          <p:nvPr/>
        </p:nvSpPr>
        <p:spPr>
          <a:xfrm>
            <a:off x="9146246" y="1577666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9276FA-36FC-234B-A3B7-DF69F86B1727}"/>
              </a:ext>
            </a:extLst>
          </p:cNvPr>
          <p:cNvSpPr/>
          <p:nvPr/>
        </p:nvSpPr>
        <p:spPr>
          <a:xfrm>
            <a:off x="9146246" y="1739262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437EF9B-4D7C-064C-A299-977D32DF775C}"/>
              </a:ext>
            </a:extLst>
          </p:cNvPr>
          <p:cNvSpPr/>
          <p:nvPr/>
        </p:nvSpPr>
        <p:spPr>
          <a:xfrm>
            <a:off x="8279114" y="135812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A62CC27-C342-3D40-B479-3917672518A1}"/>
              </a:ext>
            </a:extLst>
          </p:cNvPr>
          <p:cNvSpPr/>
          <p:nvPr/>
        </p:nvSpPr>
        <p:spPr>
          <a:xfrm>
            <a:off x="8279114" y="1869637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%rsi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84C6FE6-BF1D-1049-AEC9-032451BDE057}"/>
              </a:ext>
            </a:extLst>
          </p:cNvPr>
          <p:cNvSpPr/>
          <p:nvPr/>
        </p:nvSpPr>
        <p:spPr>
          <a:xfrm>
            <a:off x="8731960" y="1451510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x</a:t>
            </a:r>
            <a:endParaRPr kumimoji="1" lang="ko-Kore-KR" altLang="en-US" sz="120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B610A49-2F76-8B42-AD93-3992C7F6E560}"/>
              </a:ext>
            </a:extLst>
          </p:cNvPr>
          <p:cNvSpPr/>
          <p:nvPr/>
        </p:nvSpPr>
        <p:spPr>
          <a:xfrm>
            <a:off x="8731960" y="193704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y</a:t>
            </a:r>
            <a:endParaRPr kumimoji="1" lang="ko-Kore-KR" altLang="en-US" sz="120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21E0135-1D60-6341-8221-5EC328F65D94}"/>
              </a:ext>
            </a:extLst>
          </p:cNvPr>
          <p:cNvSpPr/>
          <p:nvPr/>
        </p:nvSpPr>
        <p:spPr>
          <a:xfrm>
            <a:off x="8279114" y="2381149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BCC49035-E354-CF45-9147-34F2006ABB7C}"/>
              </a:ext>
            </a:extLst>
          </p:cNvPr>
          <p:cNvSpPr/>
          <p:nvPr/>
        </p:nvSpPr>
        <p:spPr>
          <a:xfrm>
            <a:off x="8731960" y="2474534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>
                <a:solidFill>
                  <a:schemeClr val="tx1"/>
                </a:solidFill>
              </a:rPr>
              <a:t>remainder</a:t>
            </a:r>
            <a:endParaRPr kumimoji="1" lang="ko-Kore-KR" altLang="en-US" sz="11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DF618F-BE6A-4346-AFD4-6EF123BA8EF8}"/>
              </a:ext>
            </a:extLst>
          </p:cNvPr>
          <p:cNvSpPr/>
          <p:nvPr/>
        </p:nvSpPr>
        <p:spPr>
          <a:xfrm>
            <a:off x="1352021" y="1930203"/>
            <a:ext cx="4285558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34"/>
              </a:rPr>
              <a:t>o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134"/>
              </a:rPr>
              <a:t>d 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334"/>
              </a:rPr>
              <a:t>e</a:t>
            </a:r>
            <a:r>
              <a:rPr lang="en" altLang="ko-Kore-KR" sz="1200" b="1">
                <a:effectLst/>
                <a:latin typeface="HelveticaLTMM_1000_1"/>
              </a:rPr>
              <a:t>m</a:t>
            </a:r>
            <a:r>
              <a:rPr lang="en" altLang="ko-Kore-KR" sz="1400" b="1">
                <a:latin typeface="HelveticaLTMM_1000_134"/>
              </a:rPr>
              <a:t>d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000"/>
              </a:rPr>
              <a:t>(l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</a:t>
            </a:r>
            <a:r>
              <a:rPr lang="en" altLang="ko-Kore-KR" sz="1400" b="1">
                <a:latin typeface="HelveticaLTMM_1000_1000"/>
              </a:rPr>
              <a:t>) {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q 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/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1000"/>
              </a:rPr>
              <a:t>r </a:t>
            </a:r>
            <a:r>
              <a:rPr lang="en" altLang="ko-Kore-KR" sz="1400" b="1">
                <a:latin typeface="HelveticaLTMM_1000_134"/>
              </a:rPr>
              <a:t>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200" b="1">
                <a:effectLst/>
                <a:latin typeface="HelveticaLTMM_1000_1"/>
              </a:rPr>
              <a:t>%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 = q</a:t>
            </a:r>
            <a:r>
              <a:rPr lang="en" altLang="ko-Kore-KR" sz="1400" b="1">
                <a:latin typeface="HelveticaLTMM_1000_1000"/>
              </a:rPr>
              <a:t>;</a:t>
            </a:r>
            <a:br>
              <a:rPr lang="en" altLang="ko-Kore-KR" sz="1400" b="1">
                <a:latin typeface="HelveticaLTMM_1000_1000"/>
              </a:rPr>
            </a:br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 = </a:t>
            </a:r>
            <a:r>
              <a:rPr lang="en" altLang="ko-Kore-KR" sz="1400" b="1">
                <a:latin typeface="HelveticaLTMM_1000_1000"/>
              </a:rPr>
              <a:t>r; </a:t>
            </a:r>
            <a:endParaRPr lang="en" altLang="ko-Kore-KR" sz="1400" b="1"/>
          </a:p>
          <a:p>
            <a:r>
              <a:rPr lang="en" altLang="ko-Kore-KR" sz="1400" b="1">
                <a:latin typeface="HelveticaLTMM_1000_1000"/>
              </a:rPr>
              <a:t>} </a:t>
            </a:r>
            <a:endParaRPr lang="en" altLang="ko-Kore-KR" sz="14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5752EE-4525-CD47-8229-ECF82B56E468}"/>
              </a:ext>
            </a:extLst>
          </p:cNvPr>
          <p:cNvSpPr/>
          <p:nvPr/>
        </p:nvSpPr>
        <p:spPr>
          <a:xfrm>
            <a:off x="1352021" y="2131503"/>
            <a:ext cx="1505479" cy="344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97933BA-22FD-DC48-98A8-3DE0085FF8DA}"/>
              </a:ext>
            </a:extLst>
          </p:cNvPr>
          <p:cNvSpPr/>
          <p:nvPr/>
        </p:nvSpPr>
        <p:spPr>
          <a:xfrm>
            <a:off x="8279114" y="2877443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%rcx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B5618-84E1-7147-85C7-5CFA6B162FF7}"/>
              </a:ext>
            </a:extLst>
          </p:cNvPr>
          <p:cNvSpPr/>
          <p:nvPr/>
        </p:nvSpPr>
        <p:spPr>
          <a:xfrm>
            <a:off x="8731960" y="297082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rp</a:t>
            </a:r>
            <a:endParaRPr kumimoji="1" lang="ko-Kore-KR" altLang="en-US" sz="120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EF309F9-A47B-954E-AC35-1916E7583E69}"/>
              </a:ext>
            </a:extLst>
          </p:cNvPr>
          <p:cNvSpPr/>
          <p:nvPr/>
        </p:nvSpPr>
        <p:spPr>
          <a:xfrm>
            <a:off x="8279114" y="3379196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%r8   </a:t>
            </a:r>
          </a:p>
          <a:p>
            <a:pPr algn="ctr"/>
            <a:endParaRPr kumimoji="1" lang="ko-Kore-KR" altLang="en-US" sz="120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87E883C-C6D7-FE4A-AA4F-D3A1DD199677}"/>
              </a:ext>
            </a:extLst>
          </p:cNvPr>
          <p:cNvSpPr/>
          <p:nvPr/>
        </p:nvSpPr>
        <p:spPr>
          <a:xfrm>
            <a:off x="8731960" y="3472581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rp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EE0FC7-8FC0-674E-9766-0408A9084D9A}"/>
              </a:ext>
            </a:extLst>
          </p:cNvPr>
          <p:cNvSpPr/>
          <p:nvPr/>
        </p:nvSpPr>
        <p:spPr>
          <a:xfrm>
            <a:off x="874344" y="5657710"/>
            <a:ext cx="2186356" cy="17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497EB2F-873E-4140-8731-7F1185A7B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821" y="4664225"/>
            <a:ext cx="4762500" cy="863600"/>
          </a:xfrm>
          <a:prstGeom prst="rect">
            <a:avLst/>
          </a:prstGeom>
        </p:spPr>
      </p:pic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900CAD3-120A-CC41-A8EB-FAA76A83914A}"/>
              </a:ext>
            </a:extLst>
          </p:cNvPr>
          <p:cNvSpPr/>
          <p:nvPr/>
        </p:nvSpPr>
        <p:spPr>
          <a:xfrm>
            <a:off x="8279114" y="3891471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%rax   </a:t>
            </a:r>
          </a:p>
          <a:p>
            <a:pPr algn="ctr"/>
            <a:endParaRPr kumimoji="1" lang="ko-Kore-KR" altLang="en-US" sz="120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413432F-25E9-FE4D-956D-CE537C536894}"/>
              </a:ext>
            </a:extLst>
          </p:cNvPr>
          <p:cNvSpPr/>
          <p:nvPr/>
        </p:nvSpPr>
        <p:spPr>
          <a:xfrm>
            <a:off x="8731960" y="398485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x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872D595-066B-EB44-A7EB-D4753922D998}"/>
              </a:ext>
            </a:extLst>
          </p:cNvPr>
          <p:cNvSpPr/>
          <p:nvPr/>
        </p:nvSpPr>
        <p:spPr>
          <a:xfrm>
            <a:off x="10285567" y="3891471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%rax   </a:t>
            </a:r>
          </a:p>
          <a:p>
            <a:pPr algn="ctr"/>
            <a:endParaRPr kumimoji="1" lang="ko-Kore-KR" altLang="en-US" sz="120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BCC7AC5-5B5D-F549-A40F-AAFDD1658A75}"/>
              </a:ext>
            </a:extLst>
          </p:cNvPr>
          <p:cNvSpPr/>
          <p:nvPr/>
        </p:nvSpPr>
        <p:spPr>
          <a:xfrm>
            <a:off x="10738413" y="398485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quotient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781FE87-ABAD-E644-B560-8E9CDDB331E2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9684004" y="4093784"/>
            <a:ext cx="601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051B26B-716E-D84E-8AF7-EC1F06BB4028}"/>
              </a:ext>
            </a:extLst>
          </p:cNvPr>
          <p:cNvSpPr txBox="1"/>
          <p:nvPr/>
        </p:nvSpPr>
        <p:spPr>
          <a:xfrm>
            <a:off x="3464552" y="89417"/>
            <a:ext cx="526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ko-KR" altLang="en-US" sz="2400"/>
              <a:t> </a:t>
            </a:r>
            <a:r>
              <a:rPr kumimoji="1" lang="en-US" altLang="ko-KR" sz="2400"/>
              <a:t>Special Arithmetic Operations(2/2)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808239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8" y="886870"/>
            <a:ext cx="11225047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Special Arithmetic Operations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</a:t>
            </a:r>
            <a:r>
              <a:rPr kumimoji="1" lang="en-US" altLang="ko-Kore-KR"/>
              <a:t>D</a:t>
            </a:r>
            <a:r>
              <a:rPr kumimoji="1" lang="en-US" altLang="ko-KR"/>
              <a:t>evide Instructions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0B47E6-25CD-5448-936C-D362C69D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4" y="4396762"/>
            <a:ext cx="5422879" cy="20802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DC2172-B0B5-B342-9E7E-A6A6B919CE92}"/>
              </a:ext>
            </a:extLst>
          </p:cNvPr>
          <p:cNvSpPr/>
          <p:nvPr/>
        </p:nvSpPr>
        <p:spPr>
          <a:xfrm>
            <a:off x="9146246" y="1577666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9276FA-36FC-234B-A3B7-DF69F86B1727}"/>
              </a:ext>
            </a:extLst>
          </p:cNvPr>
          <p:cNvSpPr/>
          <p:nvPr/>
        </p:nvSpPr>
        <p:spPr>
          <a:xfrm>
            <a:off x="9146246" y="1739262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437EF9B-4D7C-064C-A299-977D32DF775C}"/>
              </a:ext>
            </a:extLst>
          </p:cNvPr>
          <p:cNvSpPr/>
          <p:nvPr/>
        </p:nvSpPr>
        <p:spPr>
          <a:xfrm>
            <a:off x="8279114" y="135812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A62CC27-C342-3D40-B479-3917672518A1}"/>
              </a:ext>
            </a:extLst>
          </p:cNvPr>
          <p:cNvSpPr/>
          <p:nvPr/>
        </p:nvSpPr>
        <p:spPr>
          <a:xfrm>
            <a:off x="8279114" y="1869637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%rsi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84C6FE6-BF1D-1049-AEC9-032451BDE057}"/>
              </a:ext>
            </a:extLst>
          </p:cNvPr>
          <p:cNvSpPr/>
          <p:nvPr/>
        </p:nvSpPr>
        <p:spPr>
          <a:xfrm>
            <a:off x="8731960" y="1451510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x</a:t>
            </a:r>
            <a:endParaRPr kumimoji="1" lang="ko-Kore-KR" altLang="en-US" sz="120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B610A49-2F76-8B42-AD93-3992C7F6E560}"/>
              </a:ext>
            </a:extLst>
          </p:cNvPr>
          <p:cNvSpPr/>
          <p:nvPr/>
        </p:nvSpPr>
        <p:spPr>
          <a:xfrm>
            <a:off x="8731960" y="193704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y</a:t>
            </a:r>
            <a:endParaRPr kumimoji="1" lang="ko-Kore-KR" altLang="en-US" sz="120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21E0135-1D60-6341-8221-5EC328F65D94}"/>
              </a:ext>
            </a:extLst>
          </p:cNvPr>
          <p:cNvSpPr/>
          <p:nvPr/>
        </p:nvSpPr>
        <p:spPr>
          <a:xfrm>
            <a:off x="8279114" y="2381149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BCC49035-E354-CF45-9147-34F2006ABB7C}"/>
              </a:ext>
            </a:extLst>
          </p:cNvPr>
          <p:cNvSpPr/>
          <p:nvPr/>
        </p:nvSpPr>
        <p:spPr>
          <a:xfrm>
            <a:off x="8731960" y="2474534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>
                <a:solidFill>
                  <a:schemeClr val="tx1"/>
                </a:solidFill>
              </a:rPr>
              <a:t>remainder</a:t>
            </a:r>
            <a:endParaRPr kumimoji="1" lang="ko-Kore-KR" altLang="en-US" sz="11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DF618F-BE6A-4346-AFD4-6EF123BA8EF8}"/>
              </a:ext>
            </a:extLst>
          </p:cNvPr>
          <p:cNvSpPr/>
          <p:nvPr/>
        </p:nvSpPr>
        <p:spPr>
          <a:xfrm>
            <a:off x="1352021" y="1930203"/>
            <a:ext cx="4285558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34"/>
              </a:rPr>
              <a:t>o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134"/>
              </a:rPr>
              <a:t>d 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334"/>
              </a:rPr>
              <a:t>e</a:t>
            </a:r>
            <a:r>
              <a:rPr lang="en" altLang="ko-Kore-KR" sz="1200" b="1">
                <a:effectLst/>
                <a:latin typeface="HelveticaLTMM_1000_1"/>
              </a:rPr>
              <a:t>m</a:t>
            </a:r>
            <a:r>
              <a:rPr lang="en" altLang="ko-Kore-KR" sz="1400" b="1">
                <a:latin typeface="HelveticaLTMM_1000_134"/>
              </a:rPr>
              <a:t>d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000"/>
              </a:rPr>
              <a:t>(l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</a:t>
            </a:r>
            <a:r>
              <a:rPr lang="en" altLang="ko-Kore-KR" sz="1400" b="1">
                <a:latin typeface="HelveticaLTMM_1000_1000"/>
              </a:rPr>
              <a:t>) {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q 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/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1000"/>
              </a:rPr>
              <a:t>r </a:t>
            </a:r>
            <a:r>
              <a:rPr lang="en" altLang="ko-Kore-KR" sz="1400" b="1">
                <a:latin typeface="HelveticaLTMM_1000_134"/>
              </a:rPr>
              <a:t>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200" b="1">
                <a:effectLst/>
                <a:latin typeface="HelveticaLTMM_1000_1"/>
              </a:rPr>
              <a:t>%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 = q</a:t>
            </a:r>
            <a:r>
              <a:rPr lang="en" altLang="ko-Kore-KR" sz="1400" b="1">
                <a:latin typeface="HelveticaLTMM_1000_1000"/>
              </a:rPr>
              <a:t>;</a:t>
            </a:r>
            <a:br>
              <a:rPr lang="en" altLang="ko-Kore-KR" sz="1400" b="1">
                <a:latin typeface="HelveticaLTMM_1000_1000"/>
              </a:rPr>
            </a:br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 = </a:t>
            </a:r>
            <a:r>
              <a:rPr lang="en" altLang="ko-Kore-KR" sz="1400" b="1">
                <a:latin typeface="HelveticaLTMM_1000_1000"/>
              </a:rPr>
              <a:t>r; </a:t>
            </a:r>
            <a:endParaRPr lang="en" altLang="ko-Kore-KR" sz="1400" b="1"/>
          </a:p>
          <a:p>
            <a:r>
              <a:rPr lang="en" altLang="ko-Kore-KR" sz="1400" b="1">
                <a:latin typeface="HelveticaLTMM_1000_1000"/>
              </a:rPr>
              <a:t>} </a:t>
            </a:r>
            <a:endParaRPr lang="en" altLang="ko-Kore-KR" sz="14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5752EE-4525-CD47-8229-ECF82B56E468}"/>
              </a:ext>
            </a:extLst>
          </p:cNvPr>
          <p:cNvSpPr/>
          <p:nvPr/>
        </p:nvSpPr>
        <p:spPr>
          <a:xfrm>
            <a:off x="1352021" y="2381149"/>
            <a:ext cx="1505479" cy="344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97933BA-22FD-DC48-98A8-3DE0085FF8DA}"/>
              </a:ext>
            </a:extLst>
          </p:cNvPr>
          <p:cNvSpPr/>
          <p:nvPr/>
        </p:nvSpPr>
        <p:spPr>
          <a:xfrm>
            <a:off x="8279114" y="2877443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%rcx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B5618-84E1-7147-85C7-5CFA6B162FF7}"/>
              </a:ext>
            </a:extLst>
          </p:cNvPr>
          <p:cNvSpPr/>
          <p:nvPr/>
        </p:nvSpPr>
        <p:spPr>
          <a:xfrm>
            <a:off x="8731960" y="297082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rp</a:t>
            </a:r>
            <a:endParaRPr kumimoji="1" lang="ko-Kore-KR" altLang="en-US" sz="120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EF309F9-A47B-954E-AC35-1916E7583E69}"/>
              </a:ext>
            </a:extLst>
          </p:cNvPr>
          <p:cNvSpPr/>
          <p:nvPr/>
        </p:nvSpPr>
        <p:spPr>
          <a:xfrm>
            <a:off x="8279114" y="3379196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%r8   </a:t>
            </a:r>
          </a:p>
          <a:p>
            <a:pPr algn="ctr"/>
            <a:endParaRPr kumimoji="1" lang="ko-Kore-KR" altLang="en-US" sz="120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87E883C-C6D7-FE4A-AA4F-D3A1DD199677}"/>
              </a:ext>
            </a:extLst>
          </p:cNvPr>
          <p:cNvSpPr/>
          <p:nvPr/>
        </p:nvSpPr>
        <p:spPr>
          <a:xfrm>
            <a:off x="8731960" y="3472581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rp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EE0FC7-8FC0-674E-9766-0408A9084D9A}"/>
              </a:ext>
            </a:extLst>
          </p:cNvPr>
          <p:cNvSpPr/>
          <p:nvPr/>
        </p:nvSpPr>
        <p:spPr>
          <a:xfrm>
            <a:off x="874344" y="5657710"/>
            <a:ext cx="2186356" cy="17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497EB2F-873E-4140-8731-7F1185A7B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821" y="4664225"/>
            <a:ext cx="4762500" cy="863600"/>
          </a:xfrm>
          <a:prstGeom prst="rect">
            <a:avLst/>
          </a:prstGeom>
        </p:spPr>
      </p:pic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900CAD3-120A-CC41-A8EB-FAA76A83914A}"/>
              </a:ext>
            </a:extLst>
          </p:cNvPr>
          <p:cNvSpPr/>
          <p:nvPr/>
        </p:nvSpPr>
        <p:spPr>
          <a:xfrm>
            <a:off x="8279114" y="3891471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%rax   </a:t>
            </a:r>
          </a:p>
          <a:p>
            <a:pPr algn="ctr"/>
            <a:endParaRPr kumimoji="1" lang="ko-Kore-KR" altLang="en-US" sz="120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413432F-25E9-FE4D-956D-CE537C536894}"/>
              </a:ext>
            </a:extLst>
          </p:cNvPr>
          <p:cNvSpPr/>
          <p:nvPr/>
        </p:nvSpPr>
        <p:spPr>
          <a:xfrm>
            <a:off x="8731960" y="398485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x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872D595-066B-EB44-A7EB-D4753922D998}"/>
              </a:ext>
            </a:extLst>
          </p:cNvPr>
          <p:cNvSpPr/>
          <p:nvPr/>
        </p:nvSpPr>
        <p:spPr>
          <a:xfrm>
            <a:off x="10285567" y="3891471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%rax   </a:t>
            </a:r>
          </a:p>
          <a:p>
            <a:pPr algn="ctr"/>
            <a:endParaRPr kumimoji="1" lang="ko-Kore-KR" altLang="en-US" sz="120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BCC7AC5-5B5D-F549-A40F-AAFDD1658A75}"/>
              </a:ext>
            </a:extLst>
          </p:cNvPr>
          <p:cNvSpPr/>
          <p:nvPr/>
        </p:nvSpPr>
        <p:spPr>
          <a:xfrm>
            <a:off x="10738413" y="398485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quotient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781FE87-ABAD-E644-B560-8E9CDDB331E2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9684004" y="4093784"/>
            <a:ext cx="601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7C792E5-3981-4043-BDBD-EFE6CA0A685C}"/>
              </a:ext>
            </a:extLst>
          </p:cNvPr>
          <p:cNvSpPr txBox="1"/>
          <p:nvPr/>
        </p:nvSpPr>
        <p:spPr>
          <a:xfrm>
            <a:off x="3464552" y="89417"/>
            <a:ext cx="526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ko-KR" altLang="en-US" sz="2400"/>
              <a:t> </a:t>
            </a:r>
            <a:r>
              <a:rPr kumimoji="1" lang="en-US" altLang="ko-KR" sz="2400"/>
              <a:t>Special Arithmetic Operations(2/2)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1739397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8" y="886870"/>
            <a:ext cx="11225047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Special Arithmetic Operations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</a:t>
            </a:r>
            <a:r>
              <a:rPr kumimoji="1" lang="en-US" altLang="ko-Kore-KR"/>
              <a:t>D</a:t>
            </a:r>
            <a:r>
              <a:rPr kumimoji="1" lang="en-US" altLang="ko-KR"/>
              <a:t>evide Instructions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0B47E6-25CD-5448-936C-D362C69D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4" y="4396762"/>
            <a:ext cx="5422879" cy="20802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DC2172-B0B5-B342-9E7E-A6A6B919CE92}"/>
              </a:ext>
            </a:extLst>
          </p:cNvPr>
          <p:cNvSpPr/>
          <p:nvPr/>
        </p:nvSpPr>
        <p:spPr>
          <a:xfrm>
            <a:off x="9146246" y="1577666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9276FA-36FC-234B-A3B7-DF69F86B1727}"/>
              </a:ext>
            </a:extLst>
          </p:cNvPr>
          <p:cNvSpPr/>
          <p:nvPr/>
        </p:nvSpPr>
        <p:spPr>
          <a:xfrm>
            <a:off x="9146246" y="1739262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437EF9B-4D7C-064C-A299-977D32DF775C}"/>
              </a:ext>
            </a:extLst>
          </p:cNvPr>
          <p:cNvSpPr/>
          <p:nvPr/>
        </p:nvSpPr>
        <p:spPr>
          <a:xfrm>
            <a:off x="8279114" y="135812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A62CC27-C342-3D40-B479-3917672518A1}"/>
              </a:ext>
            </a:extLst>
          </p:cNvPr>
          <p:cNvSpPr/>
          <p:nvPr/>
        </p:nvSpPr>
        <p:spPr>
          <a:xfrm>
            <a:off x="8279114" y="1869637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%rsi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84C6FE6-BF1D-1049-AEC9-032451BDE057}"/>
              </a:ext>
            </a:extLst>
          </p:cNvPr>
          <p:cNvSpPr/>
          <p:nvPr/>
        </p:nvSpPr>
        <p:spPr>
          <a:xfrm>
            <a:off x="8731960" y="1451510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x</a:t>
            </a:r>
            <a:endParaRPr kumimoji="1" lang="ko-Kore-KR" altLang="en-US" sz="120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B610A49-2F76-8B42-AD93-3992C7F6E560}"/>
              </a:ext>
            </a:extLst>
          </p:cNvPr>
          <p:cNvSpPr/>
          <p:nvPr/>
        </p:nvSpPr>
        <p:spPr>
          <a:xfrm>
            <a:off x="8731960" y="193704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y</a:t>
            </a:r>
            <a:endParaRPr kumimoji="1" lang="ko-Kore-KR" altLang="en-US" sz="120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21E0135-1D60-6341-8221-5EC328F65D94}"/>
              </a:ext>
            </a:extLst>
          </p:cNvPr>
          <p:cNvSpPr/>
          <p:nvPr/>
        </p:nvSpPr>
        <p:spPr>
          <a:xfrm>
            <a:off x="8279114" y="2381149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BCC49035-E354-CF45-9147-34F2006ABB7C}"/>
              </a:ext>
            </a:extLst>
          </p:cNvPr>
          <p:cNvSpPr/>
          <p:nvPr/>
        </p:nvSpPr>
        <p:spPr>
          <a:xfrm>
            <a:off x="8731960" y="2474534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>
                <a:solidFill>
                  <a:schemeClr val="tx1"/>
                </a:solidFill>
              </a:rPr>
              <a:t>remainder</a:t>
            </a:r>
            <a:endParaRPr kumimoji="1" lang="ko-Kore-KR" altLang="en-US" sz="11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DF618F-BE6A-4346-AFD4-6EF123BA8EF8}"/>
              </a:ext>
            </a:extLst>
          </p:cNvPr>
          <p:cNvSpPr/>
          <p:nvPr/>
        </p:nvSpPr>
        <p:spPr>
          <a:xfrm>
            <a:off x="1352021" y="1930203"/>
            <a:ext cx="4285558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34"/>
              </a:rPr>
              <a:t>o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134"/>
              </a:rPr>
              <a:t>d 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334"/>
              </a:rPr>
              <a:t>e</a:t>
            </a:r>
            <a:r>
              <a:rPr lang="en" altLang="ko-Kore-KR" sz="1200" b="1">
                <a:effectLst/>
                <a:latin typeface="HelveticaLTMM_1000_1"/>
              </a:rPr>
              <a:t>m</a:t>
            </a:r>
            <a:r>
              <a:rPr lang="en" altLang="ko-Kore-KR" sz="1400" b="1">
                <a:latin typeface="HelveticaLTMM_1000_134"/>
              </a:rPr>
              <a:t>d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000"/>
              </a:rPr>
              <a:t>(l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</a:t>
            </a:r>
            <a:r>
              <a:rPr lang="en" altLang="ko-Kore-KR" sz="1400" b="1">
                <a:latin typeface="HelveticaLTMM_1000_1000"/>
              </a:rPr>
              <a:t>) {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q 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/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1000"/>
              </a:rPr>
              <a:t>r </a:t>
            </a:r>
            <a:r>
              <a:rPr lang="en" altLang="ko-Kore-KR" sz="1400" b="1">
                <a:latin typeface="HelveticaLTMM_1000_134"/>
              </a:rPr>
              <a:t>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200" b="1">
                <a:effectLst/>
                <a:latin typeface="HelveticaLTMM_1000_1"/>
              </a:rPr>
              <a:t>%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 = q</a:t>
            </a:r>
            <a:r>
              <a:rPr lang="en" altLang="ko-Kore-KR" sz="1400" b="1">
                <a:latin typeface="HelveticaLTMM_1000_1000"/>
              </a:rPr>
              <a:t>;</a:t>
            </a:r>
            <a:br>
              <a:rPr lang="en" altLang="ko-Kore-KR" sz="1400" b="1">
                <a:latin typeface="HelveticaLTMM_1000_1000"/>
              </a:rPr>
            </a:br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 = </a:t>
            </a:r>
            <a:r>
              <a:rPr lang="en" altLang="ko-Kore-KR" sz="1400" b="1">
                <a:latin typeface="HelveticaLTMM_1000_1000"/>
              </a:rPr>
              <a:t>r; </a:t>
            </a:r>
            <a:endParaRPr lang="en" altLang="ko-Kore-KR" sz="1400" b="1"/>
          </a:p>
          <a:p>
            <a:r>
              <a:rPr lang="en" altLang="ko-Kore-KR" sz="1400" b="1">
                <a:latin typeface="HelveticaLTMM_1000_1000"/>
              </a:rPr>
              <a:t>} </a:t>
            </a:r>
            <a:endParaRPr lang="en" altLang="ko-Kore-KR" sz="14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5752EE-4525-CD47-8229-ECF82B56E468}"/>
              </a:ext>
            </a:extLst>
          </p:cNvPr>
          <p:cNvSpPr/>
          <p:nvPr/>
        </p:nvSpPr>
        <p:spPr>
          <a:xfrm>
            <a:off x="1352021" y="2581131"/>
            <a:ext cx="1505479" cy="344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97933BA-22FD-DC48-98A8-3DE0085FF8DA}"/>
              </a:ext>
            </a:extLst>
          </p:cNvPr>
          <p:cNvSpPr/>
          <p:nvPr/>
        </p:nvSpPr>
        <p:spPr>
          <a:xfrm>
            <a:off x="8279114" y="2877443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%rcx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B5618-84E1-7147-85C7-5CFA6B162FF7}"/>
              </a:ext>
            </a:extLst>
          </p:cNvPr>
          <p:cNvSpPr/>
          <p:nvPr/>
        </p:nvSpPr>
        <p:spPr>
          <a:xfrm>
            <a:off x="8731960" y="297082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rp</a:t>
            </a:r>
            <a:endParaRPr kumimoji="1" lang="ko-Kore-KR" altLang="en-US" sz="120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EF309F9-A47B-954E-AC35-1916E7583E69}"/>
              </a:ext>
            </a:extLst>
          </p:cNvPr>
          <p:cNvSpPr/>
          <p:nvPr/>
        </p:nvSpPr>
        <p:spPr>
          <a:xfrm>
            <a:off x="8279114" y="3379196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%r8   </a:t>
            </a:r>
          </a:p>
          <a:p>
            <a:pPr algn="ctr"/>
            <a:endParaRPr kumimoji="1" lang="ko-Kore-KR" altLang="en-US" sz="120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87E883C-C6D7-FE4A-AA4F-D3A1DD199677}"/>
              </a:ext>
            </a:extLst>
          </p:cNvPr>
          <p:cNvSpPr/>
          <p:nvPr/>
        </p:nvSpPr>
        <p:spPr>
          <a:xfrm>
            <a:off x="8731960" y="3472581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rp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EE0FC7-8FC0-674E-9766-0408A9084D9A}"/>
              </a:ext>
            </a:extLst>
          </p:cNvPr>
          <p:cNvSpPr/>
          <p:nvPr/>
        </p:nvSpPr>
        <p:spPr>
          <a:xfrm>
            <a:off x="874344" y="5863194"/>
            <a:ext cx="2186356" cy="17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497EB2F-873E-4140-8731-7F1185A7B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821" y="4664225"/>
            <a:ext cx="4762500" cy="863600"/>
          </a:xfrm>
          <a:prstGeom prst="rect">
            <a:avLst/>
          </a:prstGeom>
        </p:spPr>
      </p:pic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872D595-066B-EB44-A7EB-D4753922D998}"/>
              </a:ext>
            </a:extLst>
          </p:cNvPr>
          <p:cNvSpPr/>
          <p:nvPr/>
        </p:nvSpPr>
        <p:spPr>
          <a:xfrm>
            <a:off x="8279114" y="3891471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%rax   </a:t>
            </a:r>
          </a:p>
          <a:p>
            <a:pPr algn="ctr"/>
            <a:endParaRPr kumimoji="1" lang="ko-Kore-KR" altLang="en-US" sz="120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BCC7AC5-5B5D-F549-A40F-AAFDD1658A75}"/>
              </a:ext>
            </a:extLst>
          </p:cNvPr>
          <p:cNvSpPr/>
          <p:nvPr/>
        </p:nvSpPr>
        <p:spPr>
          <a:xfrm>
            <a:off x="8731960" y="398485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quotient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38A6F61-0B98-0846-A717-0986F751414C}"/>
              </a:ext>
            </a:extLst>
          </p:cNvPr>
          <p:cNvGrpSpPr/>
          <p:nvPr/>
        </p:nvGrpSpPr>
        <p:grpSpPr>
          <a:xfrm rot="16200000">
            <a:off x="9757475" y="3025769"/>
            <a:ext cx="2165008" cy="492185"/>
            <a:chOff x="7751164" y="4290817"/>
            <a:chExt cx="4083484" cy="92832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147DC50-BD27-0E4A-8E3C-E4012DF68E8C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7B58B470-64F3-DE4F-A331-A857EDD59E5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A290BE05-FB1B-BE4F-A115-79903B4BA3AB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C72629E0-FE4D-1C48-AAB0-6AF1C5B8839C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25FAECDB-B34E-9545-827F-C2AF515DD434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4A58B173-191A-E74E-9099-0F13CBA5BB4E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32E68000-34C4-C64D-B4A3-1CFCD0C6B59A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3CF2E7-590D-A94A-BED3-7FFD0EB03DBE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E4101B-E204-244B-868B-D6C28E634585}"/>
              </a:ext>
            </a:extLst>
          </p:cNvPr>
          <p:cNvCxnSpPr>
            <a:cxnSpLocks/>
          </p:cNvCxnSpPr>
          <p:nvPr/>
        </p:nvCxnSpPr>
        <p:spPr>
          <a:xfrm>
            <a:off x="9684004" y="3573648"/>
            <a:ext cx="729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694A1D36-7048-D641-A5E9-E113A4A3C281}"/>
              </a:ext>
            </a:extLst>
          </p:cNvPr>
          <p:cNvSpPr/>
          <p:nvPr/>
        </p:nvSpPr>
        <p:spPr>
          <a:xfrm>
            <a:off x="10517467" y="343860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quotient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8AA7C9-94F9-E045-966F-5AD33069F7A2}"/>
              </a:ext>
            </a:extLst>
          </p:cNvPr>
          <p:cNvSpPr txBox="1"/>
          <p:nvPr/>
        </p:nvSpPr>
        <p:spPr>
          <a:xfrm>
            <a:off x="3464552" y="89417"/>
            <a:ext cx="526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ko-KR" altLang="en-US" sz="2400"/>
              <a:t> </a:t>
            </a:r>
            <a:r>
              <a:rPr kumimoji="1" lang="en-US" altLang="ko-KR" sz="2400"/>
              <a:t>Special Arithmetic Operations(2/2)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3395815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8" y="886870"/>
            <a:ext cx="11225047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Special Arithmetic Operations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</a:t>
            </a:r>
            <a:r>
              <a:rPr kumimoji="1" lang="en-US" altLang="ko-Kore-KR"/>
              <a:t>D</a:t>
            </a:r>
            <a:r>
              <a:rPr kumimoji="1" lang="en-US" altLang="ko-KR"/>
              <a:t>evide Instructions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0B47E6-25CD-5448-936C-D362C69D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4" y="4396762"/>
            <a:ext cx="5422879" cy="20802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DC2172-B0B5-B342-9E7E-A6A6B919CE92}"/>
              </a:ext>
            </a:extLst>
          </p:cNvPr>
          <p:cNvSpPr/>
          <p:nvPr/>
        </p:nvSpPr>
        <p:spPr>
          <a:xfrm>
            <a:off x="9146246" y="1577666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9276FA-36FC-234B-A3B7-DF69F86B1727}"/>
              </a:ext>
            </a:extLst>
          </p:cNvPr>
          <p:cNvSpPr/>
          <p:nvPr/>
        </p:nvSpPr>
        <p:spPr>
          <a:xfrm>
            <a:off x="9146246" y="1739262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437EF9B-4D7C-064C-A299-977D32DF775C}"/>
              </a:ext>
            </a:extLst>
          </p:cNvPr>
          <p:cNvSpPr/>
          <p:nvPr/>
        </p:nvSpPr>
        <p:spPr>
          <a:xfrm>
            <a:off x="8279114" y="135812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A62CC27-C342-3D40-B479-3917672518A1}"/>
              </a:ext>
            </a:extLst>
          </p:cNvPr>
          <p:cNvSpPr/>
          <p:nvPr/>
        </p:nvSpPr>
        <p:spPr>
          <a:xfrm>
            <a:off x="8279114" y="1869637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%rsi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84C6FE6-BF1D-1049-AEC9-032451BDE057}"/>
              </a:ext>
            </a:extLst>
          </p:cNvPr>
          <p:cNvSpPr/>
          <p:nvPr/>
        </p:nvSpPr>
        <p:spPr>
          <a:xfrm>
            <a:off x="8731960" y="1451510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x</a:t>
            </a:r>
            <a:endParaRPr kumimoji="1" lang="ko-Kore-KR" altLang="en-US" sz="120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B610A49-2F76-8B42-AD93-3992C7F6E560}"/>
              </a:ext>
            </a:extLst>
          </p:cNvPr>
          <p:cNvSpPr/>
          <p:nvPr/>
        </p:nvSpPr>
        <p:spPr>
          <a:xfrm>
            <a:off x="8731960" y="193704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y</a:t>
            </a:r>
            <a:endParaRPr kumimoji="1" lang="ko-Kore-KR" altLang="en-US" sz="120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21E0135-1D60-6341-8221-5EC328F65D94}"/>
              </a:ext>
            </a:extLst>
          </p:cNvPr>
          <p:cNvSpPr/>
          <p:nvPr/>
        </p:nvSpPr>
        <p:spPr>
          <a:xfrm>
            <a:off x="8279114" y="2381149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BCC49035-E354-CF45-9147-34F2006ABB7C}"/>
              </a:ext>
            </a:extLst>
          </p:cNvPr>
          <p:cNvSpPr/>
          <p:nvPr/>
        </p:nvSpPr>
        <p:spPr>
          <a:xfrm>
            <a:off x="8731960" y="2474534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>
                <a:solidFill>
                  <a:schemeClr val="tx1"/>
                </a:solidFill>
              </a:rPr>
              <a:t>remainder</a:t>
            </a:r>
            <a:endParaRPr kumimoji="1" lang="ko-Kore-KR" altLang="en-US" sz="11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DF618F-BE6A-4346-AFD4-6EF123BA8EF8}"/>
              </a:ext>
            </a:extLst>
          </p:cNvPr>
          <p:cNvSpPr/>
          <p:nvPr/>
        </p:nvSpPr>
        <p:spPr>
          <a:xfrm>
            <a:off x="1352021" y="1930203"/>
            <a:ext cx="4285558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34"/>
              </a:rPr>
              <a:t>o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134"/>
              </a:rPr>
              <a:t>d 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334"/>
              </a:rPr>
              <a:t>e</a:t>
            </a:r>
            <a:r>
              <a:rPr lang="en" altLang="ko-Kore-KR" sz="1200" b="1">
                <a:effectLst/>
                <a:latin typeface="HelveticaLTMM_1000_1"/>
              </a:rPr>
              <a:t>m</a:t>
            </a:r>
            <a:r>
              <a:rPr lang="en" altLang="ko-Kore-KR" sz="1400" b="1">
                <a:latin typeface="HelveticaLTMM_1000_134"/>
              </a:rPr>
              <a:t>d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000"/>
              </a:rPr>
              <a:t>(l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</a:t>
            </a:r>
            <a:r>
              <a:rPr lang="en" altLang="ko-Kore-KR" sz="1400" b="1">
                <a:latin typeface="HelveticaLTMM_1000_1000"/>
              </a:rPr>
              <a:t>) {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q 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/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1000"/>
              </a:rPr>
              <a:t>r </a:t>
            </a:r>
            <a:r>
              <a:rPr lang="en" altLang="ko-Kore-KR" sz="1400" b="1">
                <a:latin typeface="HelveticaLTMM_1000_134"/>
              </a:rPr>
              <a:t>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200" b="1">
                <a:effectLst/>
                <a:latin typeface="HelveticaLTMM_1000_1"/>
              </a:rPr>
              <a:t>%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 = q</a:t>
            </a:r>
            <a:r>
              <a:rPr lang="en" altLang="ko-Kore-KR" sz="1400" b="1">
                <a:latin typeface="HelveticaLTMM_1000_1000"/>
              </a:rPr>
              <a:t>;</a:t>
            </a:r>
            <a:br>
              <a:rPr lang="en" altLang="ko-Kore-KR" sz="1400" b="1">
                <a:latin typeface="HelveticaLTMM_1000_1000"/>
              </a:rPr>
            </a:br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 = </a:t>
            </a:r>
            <a:r>
              <a:rPr lang="en" altLang="ko-Kore-KR" sz="1400" b="1">
                <a:latin typeface="HelveticaLTMM_1000_1000"/>
              </a:rPr>
              <a:t>r; </a:t>
            </a:r>
            <a:endParaRPr lang="en" altLang="ko-Kore-KR" sz="1400" b="1"/>
          </a:p>
          <a:p>
            <a:r>
              <a:rPr lang="en" altLang="ko-Kore-KR" sz="1400" b="1">
                <a:latin typeface="HelveticaLTMM_1000_1000"/>
              </a:rPr>
              <a:t>} </a:t>
            </a:r>
            <a:endParaRPr lang="en" altLang="ko-Kore-KR" sz="14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5752EE-4525-CD47-8229-ECF82B56E468}"/>
              </a:ext>
            </a:extLst>
          </p:cNvPr>
          <p:cNvSpPr/>
          <p:nvPr/>
        </p:nvSpPr>
        <p:spPr>
          <a:xfrm>
            <a:off x="1352021" y="2798798"/>
            <a:ext cx="1505479" cy="344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97933BA-22FD-DC48-98A8-3DE0085FF8DA}"/>
              </a:ext>
            </a:extLst>
          </p:cNvPr>
          <p:cNvSpPr/>
          <p:nvPr/>
        </p:nvSpPr>
        <p:spPr>
          <a:xfrm>
            <a:off x="8279114" y="2877443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%rcx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B5618-84E1-7147-85C7-5CFA6B162FF7}"/>
              </a:ext>
            </a:extLst>
          </p:cNvPr>
          <p:cNvSpPr/>
          <p:nvPr/>
        </p:nvSpPr>
        <p:spPr>
          <a:xfrm>
            <a:off x="8731960" y="297082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rp</a:t>
            </a:r>
            <a:endParaRPr kumimoji="1" lang="ko-Kore-KR" altLang="en-US" sz="120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EF309F9-A47B-954E-AC35-1916E7583E69}"/>
              </a:ext>
            </a:extLst>
          </p:cNvPr>
          <p:cNvSpPr/>
          <p:nvPr/>
        </p:nvSpPr>
        <p:spPr>
          <a:xfrm>
            <a:off x="8279114" y="3379196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%r8   </a:t>
            </a:r>
          </a:p>
          <a:p>
            <a:pPr algn="ctr"/>
            <a:endParaRPr kumimoji="1" lang="ko-Kore-KR" altLang="en-US" sz="120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87E883C-C6D7-FE4A-AA4F-D3A1DD199677}"/>
              </a:ext>
            </a:extLst>
          </p:cNvPr>
          <p:cNvSpPr/>
          <p:nvPr/>
        </p:nvSpPr>
        <p:spPr>
          <a:xfrm>
            <a:off x="8731960" y="3472581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rp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497EB2F-873E-4140-8731-7F1185A7B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821" y="4664225"/>
            <a:ext cx="4762500" cy="863600"/>
          </a:xfrm>
          <a:prstGeom prst="rect">
            <a:avLst/>
          </a:prstGeom>
        </p:spPr>
      </p:pic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872D595-066B-EB44-A7EB-D4753922D998}"/>
              </a:ext>
            </a:extLst>
          </p:cNvPr>
          <p:cNvSpPr/>
          <p:nvPr/>
        </p:nvSpPr>
        <p:spPr>
          <a:xfrm>
            <a:off x="8279114" y="3891471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%rax   </a:t>
            </a:r>
          </a:p>
          <a:p>
            <a:pPr algn="ctr"/>
            <a:endParaRPr kumimoji="1" lang="ko-Kore-KR" altLang="en-US" sz="120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BCC7AC5-5B5D-F549-A40F-AAFDD1658A75}"/>
              </a:ext>
            </a:extLst>
          </p:cNvPr>
          <p:cNvSpPr/>
          <p:nvPr/>
        </p:nvSpPr>
        <p:spPr>
          <a:xfrm>
            <a:off x="8731960" y="398485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quotient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38A6F61-0B98-0846-A717-0986F751414C}"/>
              </a:ext>
            </a:extLst>
          </p:cNvPr>
          <p:cNvGrpSpPr/>
          <p:nvPr/>
        </p:nvGrpSpPr>
        <p:grpSpPr>
          <a:xfrm rot="16200000">
            <a:off x="9757475" y="3025769"/>
            <a:ext cx="2165008" cy="492185"/>
            <a:chOff x="7751164" y="4290817"/>
            <a:chExt cx="4083484" cy="92832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147DC50-BD27-0E4A-8E3C-E4012DF68E8C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7B58B470-64F3-DE4F-A331-A857EDD59E5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A290BE05-FB1B-BE4F-A115-79903B4BA3AB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C72629E0-FE4D-1C48-AAB0-6AF1C5B8839C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25FAECDB-B34E-9545-827F-C2AF515DD434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4A58B173-191A-E74E-9099-0F13CBA5BB4E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32E68000-34C4-C64D-B4A3-1CFCD0C6B59A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3CF2E7-590D-A94A-BED3-7FFD0EB03DBE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E4101B-E204-244B-868B-D6C28E634585}"/>
              </a:ext>
            </a:extLst>
          </p:cNvPr>
          <p:cNvCxnSpPr>
            <a:cxnSpLocks/>
          </p:cNvCxnSpPr>
          <p:nvPr/>
        </p:nvCxnSpPr>
        <p:spPr>
          <a:xfrm>
            <a:off x="9684004" y="3079756"/>
            <a:ext cx="729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694A1D36-7048-D641-A5E9-E113A4A3C281}"/>
              </a:ext>
            </a:extLst>
          </p:cNvPr>
          <p:cNvSpPr/>
          <p:nvPr/>
        </p:nvSpPr>
        <p:spPr>
          <a:xfrm>
            <a:off x="10517467" y="343860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quotient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836EA9-E098-694A-AD28-E99A8E86E796}"/>
              </a:ext>
            </a:extLst>
          </p:cNvPr>
          <p:cNvSpPr/>
          <p:nvPr/>
        </p:nvSpPr>
        <p:spPr>
          <a:xfrm>
            <a:off x="874344" y="6060818"/>
            <a:ext cx="2186356" cy="17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518BCD9F-F546-A647-8CE3-FDFA04244D49}"/>
              </a:ext>
            </a:extLst>
          </p:cNvPr>
          <p:cNvSpPr/>
          <p:nvPr/>
        </p:nvSpPr>
        <p:spPr>
          <a:xfrm>
            <a:off x="10509504" y="2969653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>
                <a:solidFill>
                  <a:schemeClr val="tx1"/>
                </a:solidFill>
              </a:rPr>
              <a:t>remainder</a:t>
            </a:r>
            <a:endParaRPr kumimoji="1" lang="ko-Kore-KR" altLang="en-US" sz="110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162E4B-5A20-2B4A-827F-E8A3F8903C1F}"/>
              </a:ext>
            </a:extLst>
          </p:cNvPr>
          <p:cNvSpPr txBox="1"/>
          <p:nvPr/>
        </p:nvSpPr>
        <p:spPr>
          <a:xfrm>
            <a:off x="3464552" y="89417"/>
            <a:ext cx="526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ko-KR" altLang="en-US" sz="2400"/>
              <a:t> </a:t>
            </a:r>
            <a:r>
              <a:rPr kumimoji="1" lang="en-US" altLang="ko-KR" sz="2400"/>
              <a:t>Special Arithmetic Operations(2/2)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2239217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8" y="886870"/>
            <a:ext cx="11225047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Special Arithmetic Operations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</a:t>
            </a:r>
            <a:r>
              <a:rPr kumimoji="1" lang="en-US" altLang="ko-Kore-KR"/>
              <a:t>D</a:t>
            </a:r>
            <a:r>
              <a:rPr kumimoji="1" lang="en-US" altLang="ko-KR"/>
              <a:t>evide Instructions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0B47E6-25CD-5448-936C-D362C69D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4" y="4396762"/>
            <a:ext cx="5422879" cy="20802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DC2172-B0B5-B342-9E7E-A6A6B919CE92}"/>
              </a:ext>
            </a:extLst>
          </p:cNvPr>
          <p:cNvSpPr/>
          <p:nvPr/>
        </p:nvSpPr>
        <p:spPr>
          <a:xfrm>
            <a:off x="9146246" y="1577666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9276FA-36FC-234B-A3B7-DF69F86B1727}"/>
              </a:ext>
            </a:extLst>
          </p:cNvPr>
          <p:cNvSpPr/>
          <p:nvPr/>
        </p:nvSpPr>
        <p:spPr>
          <a:xfrm>
            <a:off x="9146246" y="1739262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437EF9B-4D7C-064C-A299-977D32DF775C}"/>
              </a:ext>
            </a:extLst>
          </p:cNvPr>
          <p:cNvSpPr/>
          <p:nvPr/>
        </p:nvSpPr>
        <p:spPr>
          <a:xfrm>
            <a:off x="8279114" y="135812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A62CC27-C342-3D40-B479-3917672518A1}"/>
              </a:ext>
            </a:extLst>
          </p:cNvPr>
          <p:cNvSpPr/>
          <p:nvPr/>
        </p:nvSpPr>
        <p:spPr>
          <a:xfrm>
            <a:off x="8279114" y="1869637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%rsi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84C6FE6-BF1D-1049-AEC9-032451BDE057}"/>
              </a:ext>
            </a:extLst>
          </p:cNvPr>
          <p:cNvSpPr/>
          <p:nvPr/>
        </p:nvSpPr>
        <p:spPr>
          <a:xfrm>
            <a:off x="8731960" y="1451510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x</a:t>
            </a:r>
            <a:endParaRPr kumimoji="1" lang="ko-Kore-KR" altLang="en-US" sz="120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B610A49-2F76-8B42-AD93-3992C7F6E560}"/>
              </a:ext>
            </a:extLst>
          </p:cNvPr>
          <p:cNvSpPr/>
          <p:nvPr/>
        </p:nvSpPr>
        <p:spPr>
          <a:xfrm>
            <a:off x="8731960" y="193704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y</a:t>
            </a:r>
            <a:endParaRPr kumimoji="1" lang="ko-Kore-KR" altLang="en-US" sz="120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21E0135-1D60-6341-8221-5EC328F65D94}"/>
              </a:ext>
            </a:extLst>
          </p:cNvPr>
          <p:cNvSpPr/>
          <p:nvPr/>
        </p:nvSpPr>
        <p:spPr>
          <a:xfrm>
            <a:off x="8279114" y="2381149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BCC49035-E354-CF45-9147-34F2006ABB7C}"/>
              </a:ext>
            </a:extLst>
          </p:cNvPr>
          <p:cNvSpPr/>
          <p:nvPr/>
        </p:nvSpPr>
        <p:spPr>
          <a:xfrm>
            <a:off x="8731960" y="2474534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>
                <a:solidFill>
                  <a:schemeClr val="tx1"/>
                </a:solidFill>
              </a:rPr>
              <a:t>remainder</a:t>
            </a:r>
            <a:endParaRPr kumimoji="1" lang="ko-Kore-KR" altLang="en-US" sz="11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DF618F-BE6A-4346-AFD4-6EF123BA8EF8}"/>
              </a:ext>
            </a:extLst>
          </p:cNvPr>
          <p:cNvSpPr/>
          <p:nvPr/>
        </p:nvSpPr>
        <p:spPr>
          <a:xfrm>
            <a:off x="1352021" y="1930203"/>
            <a:ext cx="4285558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34"/>
              </a:rPr>
              <a:t>o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134"/>
              </a:rPr>
              <a:t>d 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334"/>
              </a:rPr>
              <a:t>e</a:t>
            </a:r>
            <a:r>
              <a:rPr lang="en" altLang="ko-Kore-KR" sz="1200" b="1">
                <a:effectLst/>
                <a:latin typeface="HelveticaLTMM_1000_1"/>
              </a:rPr>
              <a:t>m</a:t>
            </a:r>
            <a:r>
              <a:rPr lang="en" altLang="ko-Kore-KR" sz="1400" b="1">
                <a:latin typeface="HelveticaLTMM_1000_134"/>
              </a:rPr>
              <a:t>d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000"/>
              </a:rPr>
              <a:t>(l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</a:t>
            </a:r>
            <a:r>
              <a:rPr lang="en" altLang="ko-Kore-KR" sz="1400" b="1">
                <a:latin typeface="HelveticaLTMM_1000_1000"/>
              </a:rPr>
              <a:t>) {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q 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/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1000"/>
              </a:rPr>
              <a:t>r </a:t>
            </a:r>
            <a:r>
              <a:rPr lang="en" altLang="ko-Kore-KR" sz="1400" b="1">
                <a:latin typeface="HelveticaLTMM_1000_134"/>
              </a:rPr>
              <a:t>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200" b="1">
                <a:effectLst/>
                <a:latin typeface="HelveticaLTMM_1000_1"/>
              </a:rPr>
              <a:t>%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 = q</a:t>
            </a:r>
            <a:r>
              <a:rPr lang="en" altLang="ko-Kore-KR" sz="1400" b="1">
                <a:latin typeface="HelveticaLTMM_1000_1000"/>
              </a:rPr>
              <a:t>;</a:t>
            </a:r>
            <a:br>
              <a:rPr lang="en" altLang="ko-Kore-KR" sz="1400" b="1">
                <a:latin typeface="HelveticaLTMM_1000_1000"/>
              </a:rPr>
            </a:br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 = </a:t>
            </a:r>
            <a:r>
              <a:rPr lang="en" altLang="ko-Kore-KR" sz="1400" b="1">
                <a:latin typeface="HelveticaLTMM_1000_1000"/>
              </a:rPr>
              <a:t>r; </a:t>
            </a:r>
            <a:endParaRPr lang="en" altLang="ko-Kore-KR" sz="1400" b="1"/>
          </a:p>
          <a:p>
            <a:r>
              <a:rPr lang="en" altLang="ko-Kore-KR" sz="1400" b="1">
                <a:latin typeface="HelveticaLTMM_1000_1000"/>
              </a:rPr>
              <a:t>} </a:t>
            </a:r>
            <a:endParaRPr lang="en" altLang="ko-Kore-KR" sz="1400" b="1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97933BA-22FD-DC48-98A8-3DE0085FF8DA}"/>
              </a:ext>
            </a:extLst>
          </p:cNvPr>
          <p:cNvSpPr/>
          <p:nvPr/>
        </p:nvSpPr>
        <p:spPr>
          <a:xfrm>
            <a:off x="8279114" y="2877443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%rcx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B5618-84E1-7147-85C7-5CFA6B162FF7}"/>
              </a:ext>
            </a:extLst>
          </p:cNvPr>
          <p:cNvSpPr/>
          <p:nvPr/>
        </p:nvSpPr>
        <p:spPr>
          <a:xfrm>
            <a:off x="8731960" y="297082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rp</a:t>
            </a:r>
            <a:endParaRPr kumimoji="1" lang="ko-Kore-KR" altLang="en-US" sz="120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EF309F9-A47B-954E-AC35-1916E7583E69}"/>
              </a:ext>
            </a:extLst>
          </p:cNvPr>
          <p:cNvSpPr/>
          <p:nvPr/>
        </p:nvSpPr>
        <p:spPr>
          <a:xfrm>
            <a:off x="8279114" y="3379196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%r8   </a:t>
            </a:r>
          </a:p>
          <a:p>
            <a:pPr algn="ctr"/>
            <a:endParaRPr kumimoji="1" lang="ko-Kore-KR" altLang="en-US" sz="120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87E883C-C6D7-FE4A-AA4F-D3A1DD199677}"/>
              </a:ext>
            </a:extLst>
          </p:cNvPr>
          <p:cNvSpPr/>
          <p:nvPr/>
        </p:nvSpPr>
        <p:spPr>
          <a:xfrm>
            <a:off x="8731960" y="3472581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rp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497EB2F-873E-4140-8731-7F1185A7B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821" y="4664225"/>
            <a:ext cx="4762500" cy="863600"/>
          </a:xfrm>
          <a:prstGeom prst="rect">
            <a:avLst/>
          </a:prstGeom>
        </p:spPr>
      </p:pic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872D595-066B-EB44-A7EB-D4753922D998}"/>
              </a:ext>
            </a:extLst>
          </p:cNvPr>
          <p:cNvSpPr/>
          <p:nvPr/>
        </p:nvSpPr>
        <p:spPr>
          <a:xfrm>
            <a:off x="8279114" y="3891471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%rax   </a:t>
            </a:r>
          </a:p>
          <a:p>
            <a:pPr algn="ctr"/>
            <a:endParaRPr kumimoji="1" lang="ko-Kore-KR" altLang="en-US" sz="120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BCC7AC5-5B5D-F549-A40F-AAFDD1658A75}"/>
              </a:ext>
            </a:extLst>
          </p:cNvPr>
          <p:cNvSpPr/>
          <p:nvPr/>
        </p:nvSpPr>
        <p:spPr>
          <a:xfrm>
            <a:off x="8731960" y="398485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quotient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38A6F61-0B98-0846-A717-0986F751414C}"/>
              </a:ext>
            </a:extLst>
          </p:cNvPr>
          <p:cNvGrpSpPr/>
          <p:nvPr/>
        </p:nvGrpSpPr>
        <p:grpSpPr>
          <a:xfrm rot="16200000">
            <a:off x="9757475" y="3025769"/>
            <a:ext cx="2165008" cy="492185"/>
            <a:chOff x="7751164" y="4290817"/>
            <a:chExt cx="4083484" cy="92832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147DC50-BD27-0E4A-8E3C-E4012DF68E8C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7B58B470-64F3-DE4F-A331-A857EDD59E5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A290BE05-FB1B-BE4F-A115-79903B4BA3AB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C72629E0-FE4D-1C48-AAB0-6AF1C5B8839C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25FAECDB-B34E-9545-827F-C2AF515DD434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4A58B173-191A-E74E-9099-0F13CBA5BB4E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32E68000-34C4-C64D-B4A3-1CFCD0C6B59A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3CF2E7-590D-A94A-BED3-7FFD0EB03DBE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694A1D36-7048-D641-A5E9-E113A4A3C281}"/>
              </a:ext>
            </a:extLst>
          </p:cNvPr>
          <p:cNvSpPr/>
          <p:nvPr/>
        </p:nvSpPr>
        <p:spPr>
          <a:xfrm>
            <a:off x="10517467" y="343860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quotient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836EA9-E098-694A-AD28-E99A8E86E796}"/>
              </a:ext>
            </a:extLst>
          </p:cNvPr>
          <p:cNvSpPr/>
          <p:nvPr/>
        </p:nvSpPr>
        <p:spPr>
          <a:xfrm>
            <a:off x="874344" y="6220903"/>
            <a:ext cx="2186356" cy="17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518BCD9F-F546-A647-8CE3-FDFA04244D49}"/>
              </a:ext>
            </a:extLst>
          </p:cNvPr>
          <p:cNvSpPr/>
          <p:nvPr/>
        </p:nvSpPr>
        <p:spPr>
          <a:xfrm>
            <a:off x="10509504" y="2969653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>
                <a:solidFill>
                  <a:schemeClr val="tx1"/>
                </a:solidFill>
              </a:rPr>
              <a:t>remainder</a:t>
            </a:r>
            <a:endParaRPr kumimoji="1" lang="ko-Kore-KR" altLang="en-US" sz="110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3BB6DB-601E-9C4F-8F73-EF043DB15692}"/>
              </a:ext>
            </a:extLst>
          </p:cNvPr>
          <p:cNvSpPr txBox="1"/>
          <p:nvPr/>
        </p:nvSpPr>
        <p:spPr>
          <a:xfrm>
            <a:off x="3464552" y="89417"/>
            <a:ext cx="526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ko-KR" altLang="en-US" sz="2400"/>
              <a:t> </a:t>
            </a:r>
            <a:r>
              <a:rPr kumimoji="1" lang="en-US" altLang="ko-KR" sz="2400"/>
              <a:t>Special Arithmetic Operations(2/2)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2733184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64D1AA-19B0-4D4F-B916-D58FBE4B0B41}"/>
              </a:ext>
            </a:extLst>
          </p:cNvPr>
          <p:cNvSpPr txBox="1"/>
          <p:nvPr/>
        </p:nvSpPr>
        <p:spPr>
          <a:xfrm>
            <a:off x="5714293" y="89417"/>
            <a:ext cx="76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rgbClr val="FF0000"/>
                </a:solidFill>
              </a:rPr>
              <a:t>QnA</a:t>
            </a:r>
            <a:endParaRPr kumimoji="1" lang="ko-Kore-KR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23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Load</a:t>
            </a:r>
            <a:r>
              <a:rPr kumimoji="1" lang="ko-KR" altLang="en-US"/>
              <a:t> </a:t>
            </a:r>
            <a:r>
              <a:rPr kumimoji="1" lang="en-US" altLang="ko-KR"/>
              <a:t>effective</a:t>
            </a:r>
            <a:r>
              <a:rPr kumimoji="1" lang="ko-KR" altLang="en-US"/>
              <a:t> </a:t>
            </a:r>
            <a:r>
              <a:rPr kumimoji="1" lang="en-US" altLang="ko-KR"/>
              <a:t>address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" altLang="ko-Kore-KR" b="1"/>
              <a:t>leaq</a:t>
            </a:r>
            <a:r>
              <a:rPr lang="en" altLang="ko-Kore-KR"/>
              <a:t> Src, Dst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- Src is address mode expression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ko-KR" altLang="en-US"/>
              <a:t>   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kumimoji="1" lang="en" altLang="ko-KR"/>
              <a:t>It does not reference memory at al</a:t>
            </a:r>
            <a:r>
              <a:rPr kumimoji="1" lang="en-US" altLang="ko-KR"/>
              <a:t>l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- cf)</a:t>
            </a:r>
            <a:r>
              <a:rPr kumimoji="1" lang="ko-KR" altLang="en-US"/>
              <a:t> </a:t>
            </a:r>
            <a:r>
              <a:rPr kumimoji="1" lang="en-US" altLang="ko-KR"/>
              <a:t>movq</a:t>
            </a:r>
            <a:r>
              <a:rPr kumimoji="1" lang="ko-KR" altLang="en-US"/>
              <a:t> </a:t>
            </a:r>
            <a:r>
              <a:rPr kumimoji="1" lang="en-US" altLang="ko-KR"/>
              <a:t>Src,</a:t>
            </a:r>
            <a:r>
              <a:rPr kumimoji="1" lang="ko-KR" altLang="en-US"/>
              <a:t> </a:t>
            </a:r>
            <a:r>
              <a:rPr kumimoji="1" lang="en-US" altLang="ko-KR"/>
              <a:t>Dst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(%rdi), %rax    vs    movq (%rdi), %rax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4(%rdi), %rax    vs    movq 4(%rdi), %rax       </a:t>
            </a:r>
            <a:r>
              <a:rPr kumimoji="1" lang="en-US" altLang="ko-KR">
                <a:solidFill>
                  <a:srgbClr val="FF0000"/>
                </a:solidFill>
              </a:rPr>
              <a:t>?</a:t>
            </a:r>
            <a:r>
              <a:rPr kumimoji="1" lang="en-US" altLang="ko-KR"/>
              <a:t> movq %rdi+4 , %rax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6357257" y="122304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C07BC5-27F9-8841-8967-0D61D8330996}"/>
              </a:ext>
            </a:extLst>
          </p:cNvPr>
          <p:cNvGrpSpPr/>
          <p:nvPr/>
        </p:nvGrpSpPr>
        <p:grpSpPr>
          <a:xfrm rot="16200000">
            <a:off x="8530224" y="2529096"/>
            <a:ext cx="4083484" cy="928325"/>
            <a:chOff x="7751164" y="4290817"/>
            <a:chExt cx="4083484" cy="9283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76EC22-37E4-DA44-8A35-4075A48D025E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CCC915C2-8676-EE4E-84B3-C2F829B6E8E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5CF21557-D4D7-704C-B322-235845D2E45F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9FBA60FC-AB56-E84E-858D-28BB5089BE32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992699E-1826-0E4F-AC09-DEE01834835D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8EB0179-36B9-DC43-8844-B6D17B6E31FC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DB7DEA82-7CFE-DB4D-89F6-EB84A6429324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BDC411-52AA-1B42-AF5F-480400B8BB50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276874B-5E82-0743-8F2C-4727CBFC26D3}"/>
              </a:ext>
            </a:extLst>
          </p:cNvPr>
          <p:cNvSpPr/>
          <p:nvPr/>
        </p:nvSpPr>
        <p:spPr>
          <a:xfrm>
            <a:off x="6357257" y="21878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%rax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6D92D5E-7ACD-624F-AF72-5811DE763090}"/>
              </a:ext>
            </a:extLst>
          </p:cNvPr>
          <p:cNvSpPr/>
          <p:nvPr/>
        </p:nvSpPr>
        <p:spPr>
          <a:xfrm>
            <a:off x="9973632" y="1314699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0x7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F1F812-845D-FB4F-9EAE-4013C8391187}"/>
              </a:ext>
            </a:extLst>
          </p:cNvPr>
          <p:cNvSpPr txBox="1"/>
          <p:nvPr/>
        </p:nvSpPr>
        <p:spPr>
          <a:xfrm>
            <a:off x="9300494" y="134240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7141026" y="138042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E8969A0-9CD7-9F43-B9FE-DC8A56FB6549}"/>
              </a:ext>
            </a:extLst>
          </p:cNvPr>
          <p:cNvSpPr/>
          <p:nvPr/>
        </p:nvSpPr>
        <p:spPr>
          <a:xfrm>
            <a:off x="7141026" y="229621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CB3F2-B3CE-8B41-960A-AFC9CF65239B}"/>
              </a:ext>
            </a:extLst>
          </p:cNvPr>
          <p:cNvSpPr txBox="1"/>
          <p:nvPr/>
        </p:nvSpPr>
        <p:spPr>
          <a:xfrm>
            <a:off x="9300494" y="1732600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0x101</a:t>
            </a:r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8E554-7328-1D46-A538-5AF49ECCDB46}"/>
              </a:ext>
            </a:extLst>
          </p:cNvPr>
          <p:cNvSpPr txBox="1"/>
          <p:nvPr/>
        </p:nvSpPr>
        <p:spPr>
          <a:xfrm>
            <a:off x="9300494" y="209165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0x102</a:t>
            </a:r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DA048-718C-9144-A88B-06674833A496}"/>
              </a:ext>
            </a:extLst>
          </p:cNvPr>
          <p:cNvSpPr txBox="1"/>
          <p:nvPr/>
        </p:nvSpPr>
        <p:spPr>
          <a:xfrm>
            <a:off x="9300494" y="2474274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0x103</a:t>
            </a:r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68C29F-3E1E-BB45-8BE5-0D512B90CBC6}"/>
              </a:ext>
            </a:extLst>
          </p:cNvPr>
          <p:cNvSpPr txBox="1"/>
          <p:nvPr/>
        </p:nvSpPr>
        <p:spPr>
          <a:xfrm>
            <a:off x="9300494" y="2820038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0x104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6314F16-256F-574B-B716-DF8699CB018D}"/>
              </a:ext>
            </a:extLst>
          </p:cNvPr>
          <p:cNvSpPr/>
          <p:nvPr/>
        </p:nvSpPr>
        <p:spPr>
          <a:xfrm>
            <a:off x="9973632" y="2762011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0x9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359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30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Load</a:t>
            </a:r>
            <a:r>
              <a:rPr kumimoji="1" lang="ko-KR" altLang="en-US"/>
              <a:t> </a:t>
            </a:r>
            <a:r>
              <a:rPr kumimoji="1" lang="en-US" altLang="ko-KR"/>
              <a:t>effective</a:t>
            </a:r>
            <a:r>
              <a:rPr kumimoji="1" lang="ko-KR" altLang="en-US"/>
              <a:t> </a:t>
            </a:r>
            <a:r>
              <a:rPr kumimoji="1" lang="en-US" altLang="ko-KR"/>
              <a:t>address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" altLang="ko-Kore-KR" b="1"/>
              <a:t>leaq</a:t>
            </a:r>
            <a:r>
              <a:rPr lang="en" altLang="ko-Kore-KR"/>
              <a:t> Src, Dst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- Src is address mode expression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-US" altLang="ko-KR"/>
              <a:t>   -</a:t>
            </a:r>
            <a:r>
              <a:rPr kumimoji="1" lang="ko-KR" altLang="en-US"/>
              <a:t> </a:t>
            </a:r>
            <a:r>
              <a:rPr kumimoji="1" lang="en" altLang="ko-KR"/>
              <a:t>It does not reference memory at al</a:t>
            </a:r>
            <a:r>
              <a:rPr kumimoji="1" lang="en-US" altLang="ko-KR"/>
              <a:t>l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- cf)</a:t>
            </a:r>
            <a:r>
              <a:rPr kumimoji="1" lang="ko-KR" altLang="en-US"/>
              <a:t> </a:t>
            </a:r>
            <a:r>
              <a:rPr kumimoji="1" lang="en-US" altLang="ko-KR"/>
              <a:t>movq</a:t>
            </a:r>
            <a:r>
              <a:rPr kumimoji="1" lang="ko-KR" altLang="en-US"/>
              <a:t> </a:t>
            </a:r>
            <a:r>
              <a:rPr kumimoji="1" lang="en-US" altLang="ko-KR"/>
              <a:t>Src,</a:t>
            </a:r>
            <a:r>
              <a:rPr kumimoji="1" lang="ko-KR" altLang="en-US"/>
              <a:t> </a:t>
            </a:r>
            <a:r>
              <a:rPr kumimoji="1" lang="en-US" altLang="ko-KR"/>
              <a:t>Dst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(%rdi), %rax    vs    </a:t>
            </a:r>
            <a:r>
              <a:rPr kumimoji="1" lang="en-US" altLang="ko-KR" sz="2000">
                <a:solidFill>
                  <a:srgbClr val="FF0000"/>
                </a:solidFill>
              </a:rPr>
              <a:t>movq (%rdi), %rax</a:t>
            </a:r>
            <a:endParaRPr kumimoji="1" lang="en-US" altLang="ko-KR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4(%rdi), %rax    vs    movq 4(%rdi), %rax       </a:t>
            </a:r>
            <a:r>
              <a:rPr kumimoji="1" lang="en-US" altLang="ko-KR">
                <a:solidFill>
                  <a:srgbClr val="FF0000"/>
                </a:solidFill>
              </a:rPr>
              <a:t>?</a:t>
            </a:r>
            <a:r>
              <a:rPr kumimoji="1" lang="en-US" altLang="ko-KR"/>
              <a:t> movq %rdi+4 , %rax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6357257" y="122304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C07BC5-27F9-8841-8967-0D61D8330996}"/>
              </a:ext>
            </a:extLst>
          </p:cNvPr>
          <p:cNvGrpSpPr/>
          <p:nvPr/>
        </p:nvGrpSpPr>
        <p:grpSpPr>
          <a:xfrm rot="16200000">
            <a:off x="8530224" y="2529096"/>
            <a:ext cx="4083484" cy="928325"/>
            <a:chOff x="7751164" y="4290817"/>
            <a:chExt cx="4083484" cy="9283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76EC22-37E4-DA44-8A35-4075A48D025E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CCC915C2-8676-EE4E-84B3-C2F829B6E8E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5CF21557-D4D7-704C-B322-235845D2E45F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9FBA60FC-AB56-E84E-858D-28BB5089BE32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992699E-1826-0E4F-AC09-DEE01834835D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8EB0179-36B9-DC43-8844-B6D17B6E31FC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DB7DEA82-7CFE-DB4D-89F6-EB84A6429324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BDC411-52AA-1B42-AF5F-480400B8BB50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276874B-5E82-0743-8F2C-4727CBFC26D3}"/>
              </a:ext>
            </a:extLst>
          </p:cNvPr>
          <p:cNvSpPr/>
          <p:nvPr/>
        </p:nvSpPr>
        <p:spPr>
          <a:xfrm>
            <a:off x="6357257" y="21878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%rax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6D92D5E-7ACD-624F-AF72-5811DE763090}"/>
              </a:ext>
            </a:extLst>
          </p:cNvPr>
          <p:cNvSpPr/>
          <p:nvPr/>
        </p:nvSpPr>
        <p:spPr>
          <a:xfrm>
            <a:off x="9973632" y="1314699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0x7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F1F812-845D-FB4F-9EAE-4013C8391187}"/>
              </a:ext>
            </a:extLst>
          </p:cNvPr>
          <p:cNvSpPr txBox="1"/>
          <p:nvPr/>
        </p:nvSpPr>
        <p:spPr>
          <a:xfrm>
            <a:off x="9300494" y="134240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7141026" y="138042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E8969A0-9CD7-9F43-B9FE-DC8A56FB6549}"/>
              </a:ext>
            </a:extLst>
          </p:cNvPr>
          <p:cNvSpPr/>
          <p:nvPr/>
        </p:nvSpPr>
        <p:spPr>
          <a:xfrm>
            <a:off x="7141026" y="229621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CB3F2-B3CE-8B41-960A-AFC9CF65239B}"/>
              </a:ext>
            </a:extLst>
          </p:cNvPr>
          <p:cNvSpPr txBox="1"/>
          <p:nvPr/>
        </p:nvSpPr>
        <p:spPr>
          <a:xfrm>
            <a:off x="9300494" y="1732600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0x101</a:t>
            </a:r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8E554-7328-1D46-A538-5AF49ECCDB46}"/>
              </a:ext>
            </a:extLst>
          </p:cNvPr>
          <p:cNvSpPr txBox="1"/>
          <p:nvPr/>
        </p:nvSpPr>
        <p:spPr>
          <a:xfrm>
            <a:off x="9300494" y="209165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0x102</a:t>
            </a:r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DA048-718C-9144-A88B-06674833A496}"/>
              </a:ext>
            </a:extLst>
          </p:cNvPr>
          <p:cNvSpPr txBox="1"/>
          <p:nvPr/>
        </p:nvSpPr>
        <p:spPr>
          <a:xfrm>
            <a:off x="9300494" y="2474274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0x103</a:t>
            </a:r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68C29F-3E1E-BB45-8BE5-0D512B90CBC6}"/>
              </a:ext>
            </a:extLst>
          </p:cNvPr>
          <p:cNvSpPr txBox="1"/>
          <p:nvPr/>
        </p:nvSpPr>
        <p:spPr>
          <a:xfrm>
            <a:off x="9300494" y="2820038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0x104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6314F16-256F-574B-B716-DF8699CB018D}"/>
              </a:ext>
            </a:extLst>
          </p:cNvPr>
          <p:cNvSpPr/>
          <p:nvPr/>
        </p:nvSpPr>
        <p:spPr>
          <a:xfrm>
            <a:off x="9973632" y="2762011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0x9</a:t>
            </a:r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B20153-07A6-C846-87FE-8D53E23D4AED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403289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30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Load</a:t>
            </a:r>
            <a:r>
              <a:rPr kumimoji="1" lang="ko-KR" altLang="en-US"/>
              <a:t> </a:t>
            </a:r>
            <a:r>
              <a:rPr kumimoji="1" lang="en-US" altLang="ko-KR"/>
              <a:t>effective</a:t>
            </a:r>
            <a:r>
              <a:rPr kumimoji="1" lang="ko-KR" altLang="en-US"/>
              <a:t> </a:t>
            </a:r>
            <a:r>
              <a:rPr kumimoji="1" lang="en-US" altLang="ko-KR"/>
              <a:t>address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" altLang="ko-Kore-KR" b="1"/>
              <a:t>leaq</a:t>
            </a:r>
            <a:r>
              <a:rPr lang="en" altLang="ko-Kore-KR"/>
              <a:t> Src, Dst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- Src is address mode expression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   -</a:t>
            </a:r>
            <a:r>
              <a:rPr kumimoji="1" lang="ko-KR" altLang="en-US"/>
              <a:t> </a:t>
            </a:r>
            <a:r>
              <a:rPr kumimoji="1" lang="en" altLang="ko-KR"/>
              <a:t>It does not reference memory at al</a:t>
            </a:r>
            <a:r>
              <a:rPr kumimoji="1" lang="en-US" altLang="ko-KR"/>
              <a:t>l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- cf)</a:t>
            </a:r>
            <a:r>
              <a:rPr kumimoji="1" lang="ko-KR" altLang="en-US"/>
              <a:t> </a:t>
            </a:r>
            <a:r>
              <a:rPr kumimoji="1" lang="en-US" altLang="ko-KR"/>
              <a:t>movq</a:t>
            </a:r>
            <a:r>
              <a:rPr kumimoji="1" lang="ko-KR" altLang="en-US"/>
              <a:t> </a:t>
            </a:r>
            <a:r>
              <a:rPr kumimoji="1" lang="en-US" altLang="ko-KR"/>
              <a:t>Src,</a:t>
            </a:r>
            <a:r>
              <a:rPr kumimoji="1" lang="ko-KR" altLang="en-US"/>
              <a:t> </a:t>
            </a:r>
            <a:r>
              <a:rPr kumimoji="1" lang="en-US" altLang="ko-KR"/>
              <a:t>Dst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(%rdi), %rax    vs    </a:t>
            </a:r>
            <a:r>
              <a:rPr kumimoji="1" lang="en-US" altLang="ko-KR" sz="2000">
                <a:solidFill>
                  <a:srgbClr val="FF0000"/>
                </a:solidFill>
              </a:rPr>
              <a:t>movq (%rdi), %rax</a:t>
            </a:r>
            <a:endParaRPr kumimoji="1" lang="en-US" altLang="ko-KR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4(%rdi), %rax    vs    movq 4(%rdi), %rax       </a:t>
            </a:r>
            <a:r>
              <a:rPr kumimoji="1" lang="en-US" altLang="ko-KR">
                <a:solidFill>
                  <a:srgbClr val="FF0000"/>
                </a:solidFill>
              </a:rPr>
              <a:t>?</a:t>
            </a:r>
            <a:r>
              <a:rPr kumimoji="1" lang="en-US" altLang="ko-KR"/>
              <a:t> movq %rdi+4 , %rax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6357257" y="122304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C07BC5-27F9-8841-8967-0D61D8330996}"/>
              </a:ext>
            </a:extLst>
          </p:cNvPr>
          <p:cNvGrpSpPr/>
          <p:nvPr/>
        </p:nvGrpSpPr>
        <p:grpSpPr>
          <a:xfrm rot="16200000">
            <a:off x="8530224" y="2529096"/>
            <a:ext cx="4083484" cy="928325"/>
            <a:chOff x="7751164" y="4290817"/>
            <a:chExt cx="4083484" cy="9283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76EC22-37E4-DA44-8A35-4075A48D025E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CCC915C2-8676-EE4E-84B3-C2F829B6E8E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5CF21557-D4D7-704C-B322-235845D2E45F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9FBA60FC-AB56-E84E-858D-28BB5089BE32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992699E-1826-0E4F-AC09-DEE01834835D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8EB0179-36B9-DC43-8844-B6D17B6E31FC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DB7DEA82-7CFE-DB4D-89F6-EB84A6429324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BDC411-52AA-1B42-AF5F-480400B8BB50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276874B-5E82-0743-8F2C-4727CBFC26D3}"/>
              </a:ext>
            </a:extLst>
          </p:cNvPr>
          <p:cNvSpPr/>
          <p:nvPr/>
        </p:nvSpPr>
        <p:spPr>
          <a:xfrm>
            <a:off x="6357257" y="21878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%rax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6D92D5E-7ACD-624F-AF72-5811DE763090}"/>
              </a:ext>
            </a:extLst>
          </p:cNvPr>
          <p:cNvSpPr/>
          <p:nvPr/>
        </p:nvSpPr>
        <p:spPr>
          <a:xfrm>
            <a:off x="9973632" y="1314699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0x7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F1F812-845D-FB4F-9EAE-4013C8391187}"/>
              </a:ext>
            </a:extLst>
          </p:cNvPr>
          <p:cNvSpPr txBox="1"/>
          <p:nvPr/>
        </p:nvSpPr>
        <p:spPr>
          <a:xfrm>
            <a:off x="9300494" y="134240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7141026" y="138042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E8969A0-9CD7-9F43-B9FE-DC8A56FB6549}"/>
              </a:ext>
            </a:extLst>
          </p:cNvPr>
          <p:cNvSpPr/>
          <p:nvPr/>
        </p:nvSpPr>
        <p:spPr>
          <a:xfrm>
            <a:off x="7141026" y="229621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CB3F2-B3CE-8B41-960A-AFC9CF65239B}"/>
              </a:ext>
            </a:extLst>
          </p:cNvPr>
          <p:cNvSpPr txBox="1"/>
          <p:nvPr/>
        </p:nvSpPr>
        <p:spPr>
          <a:xfrm>
            <a:off x="9300494" y="1732600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0x101</a:t>
            </a:r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8E554-7328-1D46-A538-5AF49ECCDB46}"/>
              </a:ext>
            </a:extLst>
          </p:cNvPr>
          <p:cNvSpPr txBox="1"/>
          <p:nvPr/>
        </p:nvSpPr>
        <p:spPr>
          <a:xfrm>
            <a:off x="9300494" y="209165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0x102</a:t>
            </a:r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DA048-718C-9144-A88B-06674833A496}"/>
              </a:ext>
            </a:extLst>
          </p:cNvPr>
          <p:cNvSpPr txBox="1"/>
          <p:nvPr/>
        </p:nvSpPr>
        <p:spPr>
          <a:xfrm>
            <a:off x="9300494" y="2474274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0x103</a:t>
            </a:r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68C29F-3E1E-BB45-8BE5-0D512B90CBC6}"/>
              </a:ext>
            </a:extLst>
          </p:cNvPr>
          <p:cNvSpPr txBox="1"/>
          <p:nvPr/>
        </p:nvSpPr>
        <p:spPr>
          <a:xfrm>
            <a:off x="9300494" y="2820038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0x104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6314F16-256F-574B-B716-DF8699CB018D}"/>
              </a:ext>
            </a:extLst>
          </p:cNvPr>
          <p:cNvSpPr/>
          <p:nvPr/>
        </p:nvSpPr>
        <p:spPr>
          <a:xfrm>
            <a:off x="9973632" y="2762011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0x9</a:t>
            </a:r>
            <a:endParaRPr kumimoji="1" lang="ko-Kore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0E4BB6-497A-6F4C-A034-CDE74225DECE}"/>
              </a:ext>
            </a:extLst>
          </p:cNvPr>
          <p:cNvCxnSpPr>
            <a:cxnSpLocks/>
            <a:stCxn id="8" idx="3"/>
            <a:endCxn id="20" idx="3"/>
          </p:cNvCxnSpPr>
          <p:nvPr/>
        </p:nvCxnSpPr>
        <p:spPr>
          <a:xfrm flipV="1">
            <a:off x="8661156" y="1527069"/>
            <a:ext cx="1515656" cy="277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38D1D2A-57D1-B648-898F-14825190BA43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19525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4073358" y="89417"/>
            <a:ext cx="368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endParaRPr kumimoji="1" lang="ko-Kore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30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Load</a:t>
            </a:r>
            <a:r>
              <a:rPr kumimoji="1" lang="ko-KR" altLang="en-US"/>
              <a:t> </a:t>
            </a:r>
            <a:r>
              <a:rPr kumimoji="1" lang="en-US" altLang="ko-KR"/>
              <a:t>effective</a:t>
            </a:r>
            <a:r>
              <a:rPr kumimoji="1" lang="ko-KR" altLang="en-US"/>
              <a:t> </a:t>
            </a:r>
            <a:r>
              <a:rPr kumimoji="1" lang="en-US" altLang="ko-KR"/>
              <a:t>address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" altLang="ko-Kore-KR" b="1"/>
              <a:t>leaq</a:t>
            </a:r>
            <a:r>
              <a:rPr lang="en" altLang="ko-Kore-KR"/>
              <a:t> Src, Dst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- Src is address mode expression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   -</a:t>
            </a:r>
            <a:r>
              <a:rPr kumimoji="1" lang="ko-KR" altLang="en-US"/>
              <a:t> </a:t>
            </a:r>
            <a:r>
              <a:rPr kumimoji="1" lang="en" altLang="ko-KR"/>
              <a:t>It does not reference memory at al</a:t>
            </a:r>
            <a:r>
              <a:rPr kumimoji="1" lang="en-US" altLang="ko-KR"/>
              <a:t>l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- cf)</a:t>
            </a:r>
            <a:r>
              <a:rPr kumimoji="1" lang="ko-KR" altLang="en-US"/>
              <a:t> </a:t>
            </a:r>
            <a:r>
              <a:rPr kumimoji="1" lang="en-US" altLang="ko-KR"/>
              <a:t>movq</a:t>
            </a:r>
            <a:r>
              <a:rPr kumimoji="1" lang="ko-KR" altLang="en-US"/>
              <a:t> </a:t>
            </a:r>
            <a:r>
              <a:rPr kumimoji="1" lang="en-US" altLang="ko-KR"/>
              <a:t>Src,</a:t>
            </a:r>
            <a:r>
              <a:rPr kumimoji="1" lang="ko-KR" altLang="en-US"/>
              <a:t> </a:t>
            </a:r>
            <a:r>
              <a:rPr kumimoji="1" lang="en-US" altLang="ko-KR"/>
              <a:t>Dst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(%rdi), %rax    vs    </a:t>
            </a:r>
            <a:r>
              <a:rPr kumimoji="1" lang="en-US" altLang="ko-KR" sz="2000">
                <a:solidFill>
                  <a:srgbClr val="FF0000"/>
                </a:solidFill>
              </a:rPr>
              <a:t>movq (%rdi), %rax</a:t>
            </a:r>
            <a:endParaRPr kumimoji="1" lang="en-US" altLang="ko-KR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4(%rdi), %rax    vs    movq 4(%rdi), %rax       </a:t>
            </a:r>
            <a:r>
              <a:rPr kumimoji="1" lang="en-US" altLang="ko-KR">
                <a:solidFill>
                  <a:srgbClr val="FF0000"/>
                </a:solidFill>
              </a:rPr>
              <a:t>?</a:t>
            </a:r>
            <a:r>
              <a:rPr kumimoji="1" lang="en-US" altLang="ko-KR"/>
              <a:t> movq %rdi+4 , %rax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6357257" y="122304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C07BC5-27F9-8841-8967-0D61D8330996}"/>
              </a:ext>
            </a:extLst>
          </p:cNvPr>
          <p:cNvGrpSpPr/>
          <p:nvPr/>
        </p:nvGrpSpPr>
        <p:grpSpPr>
          <a:xfrm rot="16200000">
            <a:off x="8530224" y="2529096"/>
            <a:ext cx="4083484" cy="928325"/>
            <a:chOff x="7751164" y="4290817"/>
            <a:chExt cx="4083484" cy="9283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76EC22-37E4-DA44-8A35-4075A48D025E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CCC915C2-8676-EE4E-84B3-C2F829B6E8E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5CF21557-D4D7-704C-B322-235845D2E45F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9FBA60FC-AB56-E84E-858D-28BB5089BE32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992699E-1826-0E4F-AC09-DEE01834835D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8EB0179-36B9-DC43-8844-B6D17B6E31FC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DB7DEA82-7CFE-DB4D-89F6-EB84A6429324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BDC411-52AA-1B42-AF5F-480400B8BB50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276874B-5E82-0743-8F2C-4727CBFC26D3}"/>
              </a:ext>
            </a:extLst>
          </p:cNvPr>
          <p:cNvSpPr/>
          <p:nvPr/>
        </p:nvSpPr>
        <p:spPr>
          <a:xfrm>
            <a:off x="6357257" y="21878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%rax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6D92D5E-7ACD-624F-AF72-5811DE763090}"/>
              </a:ext>
            </a:extLst>
          </p:cNvPr>
          <p:cNvSpPr/>
          <p:nvPr/>
        </p:nvSpPr>
        <p:spPr>
          <a:xfrm>
            <a:off x="9973632" y="1314699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0x7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F1F812-845D-FB4F-9EAE-4013C8391187}"/>
              </a:ext>
            </a:extLst>
          </p:cNvPr>
          <p:cNvSpPr txBox="1"/>
          <p:nvPr/>
        </p:nvSpPr>
        <p:spPr>
          <a:xfrm>
            <a:off x="9300494" y="134240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7141026" y="138042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E8969A0-9CD7-9F43-B9FE-DC8A56FB6549}"/>
              </a:ext>
            </a:extLst>
          </p:cNvPr>
          <p:cNvSpPr/>
          <p:nvPr/>
        </p:nvSpPr>
        <p:spPr>
          <a:xfrm>
            <a:off x="7141026" y="229621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CB3F2-B3CE-8B41-960A-AFC9CF65239B}"/>
              </a:ext>
            </a:extLst>
          </p:cNvPr>
          <p:cNvSpPr txBox="1"/>
          <p:nvPr/>
        </p:nvSpPr>
        <p:spPr>
          <a:xfrm>
            <a:off x="9300494" y="1732600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0x101</a:t>
            </a:r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8E554-7328-1D46-A538-5AF49ECCDB46}"/>
              </a:ext>
            </a:extLst>
          </p:cNvPr>
          <p:cNvSpPr txBox="1"/>
          <p:nvPr/>
        </p:nvSpPr>
        <p:spPr>
          <a:xfrm>
            <a:off x="9300494" y="209165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0x102</a:t>
            </a:r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DA048-718C-9144-A88B-06674833A496}"/>
              </a:ext>
            </a:extLst>
          </p:cNvPr>
          <p:cNvSpPr txBox="1"/>
          <p:nvPr/>
        </p:nvSpPr>
        <p:spPr>
          <a:xfrm>
            <a:off x="9300494" y="2474274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0x103</a:t>
            </a:r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68C29F-3E1E-BB45-8BE5-0D512B90CBC6}"/>
              </a:ext>
            </a:extLst>
          </p:cNvPr>
          <p:cNvSpPr txBox="1"/>
          <p:nvPr/>
        </p:nvSpPr>
        <p:spPr>
          <a:xfrm>
            <a:off x="9300494" y="2820038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0x104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6314F16-256F-574B-B716-DF8699CB018D}"/>
              </a:ext>
            </a:extLst>
          </p:cNvPr>
          <p:cNvSpPr/>
          <p:nvPr/>
        </p:nvSpPr>
        <p:spPr>
          <a:xfrm>
            <a:off x="9973632" y="2762011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0x9</a:t>
            </a:r>
            <a:endParaRPr kumimoji="1" lang="ko-Kore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0E4BB6-497A-6F4C-A034-CDE74225DECE}"/>
              </a:ext>
            </a:extLst>
          </p:cNvPr>
          <p:cNvCxnSpPr>
            <a:cxnSpLocks/>
            <a:stCxn id="8" idx="3"/>
            <a:endCxn id="20" idx="3"/>
          </p:cNvCxnSpPr>
          <p:nvPr/>
        </p:nvCxnSpPr>
        <p:spPr>
          <a:xfrm flipV="1">
            <a:off x="8661156" y="1527069"/>
            <a:ext cx="1515656" cy="277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31996C67-66F1-3148-AF93-6660F31A2B63}"/>
              </a:ext>
            </a:extLst>
          </p:cNvPr>
          <p:cNvSpPr/>
          <p:nvPr/>
        </p:nvSpPr>
        <p:spPr>
          <a:xfrm>
            <a:off x="7151658" y="230595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0x7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526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30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Load</a:t>
            </a:r>
            <a:r>
              <a:rPr kumimoji="1" lang="ko-KR" altLang="en-US"/>
              <a:t> </a:t>
            </a:r>
            <a:r>
              <a:rPr kumimoji="1" lang="en-US" altLang="ko-KR"/>
              <a:t>effective</a:t>
            </a:r>
            <a:r>
              <a:rPr kumimoji="1" lang="ko-KR" altLang="en-US"/>
              <a:t> </a:t>
            </a:r>
            <a:r>
              <a:rPr kumimoji="1" lang="en-US" altLang="ko-KR"/>
              <a:t>address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" altLang="ko-Kore-KR" b="1"/>
              <a:t>leaq</a:t>
            </a:r>
            <a:r>
              <a:rPr lang="en" altLang="ko-Kore-KR"/>
              <a:t> Src, Dst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- Src is address mode expression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   -</a:t>
            </a:r>
            <a:r>
              <a:rPr kumimoji="1" lang="ko-KR" altLang="en-US"/>
              <a:t> </a:t>
            </a:r>
            <a:r>
              <a:rPr kumimoji="1" lang="en" altLang="ko-KR"/>
              <a:t>It does not reference memory at al</a:t>
            </a:r>
            <a:r>
              <a:rPr kumimoji="1" lang="en-US" altLang="ko-KR"/>
              <a:t>l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- cf)</a:t>
            </a:r>
            <a:r>
              <a:rPr kumimoji="1" lang="ko-KR" altLang="en-US"/>
              <a:t> </a:t>
            </a:r>
            <a:r>
              <a:rPr kumimoji="1" lang="en-US" altLang="ko-KR"/>
              <a:t>movq</a:t>
            </a:r>
            <a:r>
              <a:rPr kumimoji="1" lang="ko-KR" altLang="en-US"/>
              <a:t> </a:t>
            </a:r>
            <a:r>
              <a:rPr kumimoji="1" lang="en-US" altLang="ko-KR"/>
              <a:t>Src,</a:t>
            </a:r>
            <a:r>
              <a:rPr kumimoji="1" lang="ko-KR" altLang="en-US"/>
              <a:t> </a:t>
            </a:r>
            <a:r>
              <a:rPr kumimoji="1" lang="en-US" altLang="ko-KR"/>
              <a:t>Dst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</a:t>
            </a:r>
            <a:r>
              <a:rPr kumimoji="1" lang="en-US" altLang="ko-KR" sz="2000">
                <a:solidFill>
                  <a:srgbClr val="FF0000"/>
                </a:solidFill>
              </a:rPr>
              <a:t>leaq (%rdi), %rax    </a:t>
            </a:r>
            <a:r>
              <a:rPr kumimoji="1" lang="en-US" altLang="ko-KR"/>
              <a:t>vs    movq (%rdi), %rax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4(%rdi), %rax    vs    movq 4(%rdi), %rax       </a:t>
            </a:r>
            <a:r>
              <a:rPr kumimoji="1" lang="en-US" altLang="ko-KR">
                <a:solidFill>
                  <a:srgbClr val="FF0000"/>
                </a:solidFill>
              </a:rPr>
              <a:t>?</a:t>
            </a:r>
            <a:r>
              <a:rPr kumimoji="1" lang="en-US" altLang="ko-KR"/>
              <a:t> movq %rdi+4 , %rax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6357257" y="122304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C07BC5-27F9-8841-8967-0D61D8330996}"/>
              </a:ext>
            </a:extLst>
          </p:cNvPr>
          <p:cNvGrpSpPr/>
          <p:nvPr/>
        </p:nvGrpSpPr>
        <p:grpSpPr>
          <a:xfrm rot="16200000">
            <a:off x="8530224" y="2529096"/>
            <a:ext cx="4083484" cy="928325"/>
            <a:chOff x="7751164" y="4290817"/>
            <a:chExt cx="4083484" cy="9283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76EC22-37E4-DA44-8A35-4075A48D025E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CCC915C2-8676-EE4E-84B3-C2F829B6E8E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5CF21557-D4D7-704C-B322-235845D2E45F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9FBA60FC-AB56-E84E-858D-28BB5089BE32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992699E-1826-0E4F-AC09-DEE01834835D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8EB0179-36B9-DC43-8844-B6D17B6E31FC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DB7DEA82-7CFE-DB4D-89F6-EB84A6429324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BDC411-52AA-1B42-AF5F-480400B8BB50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276874B-5E82-0743-8F2C-4727CBFC26D3}"/>
              </a:ext>
            </a:extLst>
          </p:cNvPr>
          <p:cNvSpPr/>
          <p:nvPr/>
        </p:nvSpPr>
        <p:spPr>
          <a:xfrm>
            <a:off x="6357257" y="21878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%rax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6D92D5E-7ACD-624F-AF72-5811DE763090}"/>
              </a:ext>
            </a:extLst>
          </p:cNvPr>
          <p:cNvSpPr/>
          <p:nvPr/>
        </p:nvSpPr>
        <p:spPr>
          <a:xfrm>
            <a:off x="9973632" y="1314699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0x7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F1F812-845D-FB4F-9EAE-4013C8391187}"/>
              </a:ext>
            </a:extLst>
          </p:cNvPr>
          <p:cNvSpPr txBox="1"/>
          <p:nvPr/>
        </p:nvSpPr>
        <p:spPr>
          <a:xfrm>
            <a:off x="9300494" y="134240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7141026" y="138042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E8969A0-9CD7-9F43-B9FE-DC8A56FB6549}"/>
              </a:ext>
            </a:extLst>
          </p:cNvPr>
          <p:cNvSpPr/>
          <p:nvPr/>
        </p:nvSpPr>
        <p:spPr>
          <a:xfrm>
            <a:off x="7141026" y="229621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CB3F2-B3CE-8B41-960A-AFC9CF65239B}"/>
              </a:ext>
            </a:extLst>
          </p:cNvPr>
          <p:cNvSpPr txBox="1"/>
          <p:nvPr/>
        </p:nvSpPr>
        <p:spPr>
          <a:xfrm>
            <a:off x="9300494" y="1732600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0x101</a:t>
            </a:r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8E554-7328-1D46-A538-5AF49ECCDB46}"/>
              </a:ext>
            </a:extLst>
          </p:cNvPr>
          <p:cNvSpPr txBox="1"/>
          <p:nvPr/>
        </p:nvSpPr>
        <p:spPr>
          <a:xfrm>
            <a:off x="9300494" y="209165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0x102</a:t>
            </a:r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DA048-718C-9144-A88B-06674833A496}"/>
              </a:ext>
            </a:extLst>
          </p:cNvPr>
          <p:cNvSpPr txBox="1"/>
          <p:nvPr/>
        </p:nvSpPr>
        <p:spPr>
          <a:xfrm>
            <a:off x="9300494" y="2474274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0x103</a:t>
            </a:r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68C29F-3E1E-BB45-8BE5-0D512B90CBC6}"/>
              </a:ext>
            </a:extLst>
          </p:cNvPr>
          <p:cNvSpPr txBox="1"/>
          <p:nvPr/>
        </p:nvSpPr>
        <p:spPr>
          <a:xfrm>
            <a:off x="9300494" y="2820038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0x104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6314F16-256F-574B-B716-DF8699CB018D}"/>
              </a:ext>
            </a:extLst>
          </p:cNvPr>
          <p:cNvSpPr/>
          <p:nvPr/>
        </p:nvSpPr>
        <p:spPr>
          <a:xfrm>
            <a:off x="9973632" y="2762011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0x9</a:t>
            </a:r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2F9EC-0B47-A045-B86A-D63321F432F0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428969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30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Load</a:t>
            </a:r>
            <a:r>
              <a:rPr kumimoji="1" lang="ko-KR" altLang="en-US"/>
              <a:t> </a:t>
            </a:r>
            <a:r>
              <a:rPr kumimoji="1" lang="en-US" altLang="ko-KR"/>
              <a:t>effective</a:t>
            </a:r>
            <a:r>
              <a:rPr kumimoji="1" lang="ko-KR" altLang="en-US"/>
              <a:t> </a:t>
            </a:r>
            <a:r>
              <a:rPr kumimoji="1" lang="en-US" altLang="ko-KR"/>
              <a:t>address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" altLang="ko-Kore-KR" b="1"/>
              <a:t>leaq</a:t>
            </a:r>
            <a:r>
              <a:rPr lang="en" altLang="ko-Kore-KR"/>
              <a:t> Src, Dst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- Src is address mode expression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   -</a:t>
            </a:r>
            <a:r>
              <a:rPr kumimoji="1" lang="ko-KR" altLang="en-US"/>
              <a:t> </a:t>
            </a:r>
            <a:r>
              <a:rPr kumimoji="1" lang="en" altLang="ko-KR"/>
              <a:t>It does not reference memory at al</a:t>
            </a:r>
            <a:r>
              <a:rPr kumimoji="1" lang="en-US" altLang="ko-KR"/>
              <a:t>l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- cf)</a:t>
            </a:r>
            <a:r>
              <a:rPr kumimoji="1" lang="ko-KR" altLang="en-US"/>
              <a:t> </a:t>
            </a:r>
            <a:r>
              <a:rPr kumimoji="1" lang="en-US" altLang="ko-KR"/>
              <a:t>movq</a:t>
            </a:r>
            <a:r>
              <a:rPr kumimoji="1" lang="ko-KR" altLang="en-US"/>
              <a:t> </a:t>
            </a:r>
            <a:r>
              <a:rPr kumimoji="1" lang="en-US" altLang="ko-KR"/>
              <a:t>Src,</a:t>
            </a:r>
            <a:r>
              <a:rPr kumimoji="1" lang="ko-KR" altLang="en-US"/>
              <a:t> </a:t>
            </a:r>
            <a:r>
              <a:rPr kumimoji="1" lang="en-US" altLang="ko-KR"/>
              <a:t>Dst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</a:t>
            </a:r>
            <a:r>
              <a:rPr kumimoji="1" lang="en-US" altLang="ko-KR" sz="2000">
                <a:solidFill>
                  <a:srgbClr val="FF0000"/>
                </a:solidFill>
              </a:rPr>
              <a:t>leaq (%rdi), %rax    </a:t>
            </a:r>
            <a:r>
              <a:rPr kumimoji="1" lang="en-US" altLang="ko-KR"/>
              <a:t>vs    movq (%rdi), %rax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4(%rdi), %rax    vs    movq 4(%rdi), %rax       </a:t>
            </a:r>
            <a:r>
              <a:rPr kumimoji="1" lang="en-US" altLang="ko-KR">
                <a:solidFill>
                  <a:srgbClr val="FF0000"/>
                </a:solidFill>
              </a:rPr>
              <a:t>?</a:t>
            </a:r>
            <a:r>
              <a:rPr kumimoji="1" lang="en-US" altLang="ko-KR"/>
              <a:t> movq %rdi+4 , %rax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6357257" y="122304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C07BC5-27F9-8841-8967-0D61D8330996}"/>
              </a:ext>
            </a:extLst>
          </p:cNvPr>
          <p:cNvGrpSpPr/>
          <p:nvPr/>
        </p:nvGrpSpPr>
        <p:grpSpPr>
          <a:xfrm rot="16200000">
            <a:off x="8530224" y="2529096"/>
            <a:ext cx="4083484" cy="928325"/>
            <a:chOff x="7751164" y="4290817"/>
            <a:chExt cx="4083484" cy="9283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76EC22-37E4-DA44-8A35-4075A48D025E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CCC915C2-8676-EE4E-84B3-C2F829B6E8E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5CF21557-D4D7-704C-B322-235845D2E45F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9FBA60FC-AB56-E84E-858D-28BB5089BE32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992699E-1826-0E4F-AC09-DEE01834835D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8EB0179-36B9-DC43-8844-B6D17B6E31FC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DB7DEA82-7CFE-DB4D-89F6-EB84A6429324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BDC411-52AA-1B42-AF5F-480400B8BB50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276874B-5E82-0743-8F2C-4727CBFC26D3}"/>
              </a:ext>
            </a:extLst>
          </p:cNvPr>
          <p:cNvSpPr/>
          <p:nvPr/>
        </p:nvSpPr>
        <p:spPr>
          <a:xfrm>
            <a:off x="6357257" y="21878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%rax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6D92D5E-7ACD-624F-AF72-5811DE763090}"/>
              </a:ext>
            </a:extLst>
          </p:cNvPr>
          <p:cNvSpPr/>
          <p:nvPr/>
        </p:nvSpPr>
        <p:spPr>
          <a:xfrm>
            <a:off x="9973632" y="1314699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0x7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F1F812-845D-FB4F-9EAE-4013C8391187}"/>
              </a:ext>
            </a:extLst>
          </p:cNvPr>
          <p:cNvSpPr txBox="1"/>
          <p:nvPr/>
        </p:nvSpPr>
        <p:spPr>
          <a:xfrm>
            <a:off x="9300494" y="134240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7141026" y="138042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E8969A0-9CD7-9F43-B9FE-DC8A56FB6549}"/>
              </a:ext>
            </a:extLst>
          </p:cNvPr>
          <p:cNvSpPr/>
          <p:nvPr/>
        </p:nvSpPr>
        <p:spPr>
          <a:xfrm>
            <a:off x="7141026" y="229621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CB3F2-B3CE-8B41-960A-AFC9CF65239B}"/>
              </a:ext>
            </a:extLst>
          </p:cNvPr>
          <p:cNvSpPr txBox="1"/>
          <p:nvPr/>
        </p:nvSpPr>
        <p:spPr>
          <a:xfrm>
            <a:off x="9300494" y="1732600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0x101</a:t>
            </a:r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8E554-7328-1D46-A538-5AF49ECCDB46}"/>
              </a:ext>
            </a:extLst>
          </p:cNvPr>
          <p:cNvSpPr txBox="1"/>
          <p:nvPr/>
        </p:nvSpPr>
        <p:spPr>
          <a:xfrm>
            <a:off x="9300494" y="209165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0x102</a:t>
            </a:r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DA048-718C-9144-A88B-06674833A496}"/>
              </a:ext>
            </a:extLst>
          </p:cNvPr>
          <p:cNvSpPr txBox="1"/>
          <p:nvPr/>
        </p:nvSpPr>
        <p:spPr>
          <a:xfrm>
            <a:off x="9300494" y="2474274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0x103</a:t>
            </a:r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68C29F-3E1E-BB45-8BE5-0D512B90CBC6}"/>
              </a:ext>
            </a:extLst>
          </p:cNvPr>
          <p:cNvSpPr txBox="1"/>
          <p:nvPr/>
        </p:nvSpPr>
        <p:spPr>
          <a:xfrm>
            <a:off x="9300494" y="2820038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0x104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6314F16-256F-574B-B716-DF8699CB018D}"/>
              </a:ext>
            </a:extLst>
          </p:cNvPr>
          <p:cNvSpPr/>
          <p:nvPr/>
        </p:nvSpPr>
        <p:spPr>
          <a:xfrm>
            <a:off x="9973632" y="2762011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0x9</a:t>
            </a:r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3CB70-953C-2E49-9CC7-91FFD135C6E6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378896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3425</TotalTime>
  <Words>3351</Words>
  <Application>Microsoft Macintosh PowerPoint</Application>
  <PresentationFormat>와이드스크린</PresentationFormat>
  <Paragraphs>691</Paragraphs>
  <Slides>37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HelveticaLTMM_1000_1</vt:lpstr>
      <vt:lpstr>HelveticaLTMM_1000_1000</vt:lpstr>
      <vt:lpstr>HelveticaLTMM_1000_134</vt:lpstr>
      <vt:lpstr>HelveticaLTMM_1000_334</vt:lpstr>
      <vt:lpstr>HelveticaLTMM_1000_467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경환</dc:creator>
  <cp:lastModifiedBy>김 경환</cp:lastModifiedBy>
  <cp:revision>99</cp:revision>
  <dcterms:created xsi:type="dcterms:W3CDTF">2021-07-04T12:55:49Z</dcterms:created>
  <dcterms:modified xsi:type="dcterms:W3CDTF">2021-07-22T10:58:52Z</dcterms:modified>
</cp:coreProperties>
</file>