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59" r:id="rId5"/>
    <p:sldId id="281" r:id="rId6"/>
    <p:sldId id="269" r:id="rId7"/>
    <p:sldId id="271" r:id="rId8"/>
    <p:sldId id="270" r:id="rId9"/>
    <p:sldId id="272" r:id="rId10"/>
    <p:sldId id="282" r:id="rId11"/>
    <p:sldId id="283" r:id="rId12"/>
    <p:sldId id="273" r:id="rId13"/>
    <p:sldId id="274" r:id="rId14"/>
    <p:sldId id="260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4042-76C9-4088-8626-00EFBEEBC86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6C201-D20B-4D2A-A8DE-EF7AB1D0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lalgud8505.tistory.com/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X86</a:t>
            </a:r>
            <a:r>
              <a:rPr lang="ko-KR" altLang="en-US" dirty="0"/>
              <a:t> 이라는 용어는 </a:t>
            </a:r>
            <a:r>
              <a:rPr lang="en-US" altLang="ko-KR" dirty="0"/>
              <a:t>Intel </a:t>
            </a:r>
            <a:r>
              <a:rPr lang="ko-KR" altLang="en-US" dirty="0"/>
              <a:t>프로세서의 구어체 용어이다</a:t>
            </a:r>
            <a:r>
              <a:rPr lang="en-US" altLang="ko-KR" dirty="0"/>
              <a:t>. </a:t>
            </a:r>
            <a:r>
              <a:rPr lang="ko-KR" altLang="en-US" dirty="0"/>
              <a:t>첫번째 프로세서 이름이 </a:t>
            </a:r>
            <a:r>
              <a:rPr lang="en-US" altLang="ko-KR" dirty="0"/>
              <a:t>8086 </a:t>
            </a:r>
            <a:r>
              <a:rPr lang="ko-KR" altLang="en-US" dirty="0"/>
              <a:t>이었고</a:t>
            </a:r>
            <a:r>
              <a:rPr lang="en-US" altLang="ko-KR" dirty="0"/>
              <a:t> </a:t>
            </a:r>
            <a:r>
              <a:rPr lang="ko-KR" altLang="en-US" dirty="0"/>
              <a:t>그 뒤에 출시된 프로세서들의 이름에 공통적으로 </a:t>
            </a:r>
            <a:r>
              <a:rPr lang="en-US" altLang="ko-KR" dirty="0"/>
              <a:t>86</a:t>
            </a:r>
            <a:r>
              <a:rPr lang="ko-KR" altLang="en-US" dirty="0"/>
              <a:t>이 붙었기 때문에 </a:t>
            </a:r>
            <a:r>
              <a:rPr lang="en-US" altLang="ko-KR" dirty="0"/>
              <a:t>x86 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/>
              <a:t>X86</a:t>
            </a:r>
            <a:r>
              <a:rPr lang="ko-KR" altLang="en-US" dirty="0"/>
              <a:t>은 </a:t>
            </a:r>
            <a:r>
              <a:rPr lang="en-US" altLang="ko-KR" dirty="0" err="1"/>
              <a:t>cisc</a:t>
            </a:r>
            <a:r>
              <a:rPr lang="en-US" altLang="ko-KR" dirty="0"/>
              <a:t> </a:t>
            </a:r>
            <a:r>
              <a:rPr lang="ko-KR" altLang="en-US" dirty="0"/>
              <a:t>라고도 불렸다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CISC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필요한 모든 명령어 셋을 갖추도록 설계된 마이크로프로세서에 관련되는 용어로서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요구되는 능력을 가장 효율적인 방법으로 제공했었다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이름에서 알 수 있듯이 컴퓨터에 주어진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CISC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명령은 매우 작기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 당시 메모리 부족의 문제점을 보완할 수 있었다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출처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AppleSDGothicNeo"/>
                <a:hlinkClick r:id="rId3"/>
              </a:rPr>
              <a:t>https://chlalgud8505.tistory.com/8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팬더의 프로그래밍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]</a:t>
            </a:r>
            <a:r>
              <a:rPr lang="en-US" altLang="ko-KR" dirty="0"/>
              <a:t> 80</a:t>
            </a:r>
            <a:r>
              <a:rPr lang="ko-KR" altLang="en-US" dirty="0"/>
              <a:t>년대 초에는 </a:t>
            </a:r>
            <a:r>
              <a:rPr lang="en-US" altLang="ko-KR" dirty="0"/>
              <a:t>RISC </a:t>
            </a:r>
            <a:r>
              <a:rPr lang="ko-KR" altLang="en-US" dirty="0"/>
              <a:t>와 </a:t>
            </a:r>
            <a:r>
              <a:rPr lang="en-US" altLang="ko-KR" dirty="0"/>
              <a:t>CISC </a:t>
            </a:r>
            <a:r>
              <a:rPr lang="ko-KR" altLang="en-US" dirty="0"/>
              <a:t>가 비교되었다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instruction set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자체를 가장 자주 사용되는 명령어만으로 개수를 줄임으로써 대부분의 활용업무 면에서 소요되는 시간을 줄일 수 있는 방법이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Risc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RISC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방식을 사용하여 칩을 설계한 대표적 회사가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ARM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이고 그들이 만든 칩은 낮은 전력을 요구하여 큰 호응을 얻었다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dirty="0"/>
              <a:t> CISC </a:t>
            </a:r>
            <a:r>
              <a:rPr lang="ko-KR" altLang="en-US" dirty="0"/>
              <a:t>는 </a:t>
            </a:r>
            <a:r>
              <a:rPr lang="en-US" altLang="ko-KR" dirty="0" err="1"/>
              <a:t>INTel</a:t>
            </a:r>
            <a:r>
              <a:rPr lang="ko-KR" altLang="en-US" dirty="0"/>
              <a:t>이 영향력이 큰 회사였고 다른 회사들에 비해 점유율과 기술력 모두 우월했기 때문에 </a:t>
            </a:r>
            <a:r>
              <a:rPr lang="en-US" altLang="ko-KR" dirty="0"/>
              <a:t>40</a:t>
            </a:r>
            <a:r>
              <a:rPr lang="ko-KR" altLang="en-US" dirty="0" err="1"/>
              <a:t>년동안</a:t>
            </a:r>
            <a:r>
              <a:rPr lang="ko-KR" altLang="en-US" dirty="0"/>
              <a:t> </a:t>
            </a:r>
            <a:r>
              <a:rPr lang="en-US" altLang="ko-KR" dirty="0"/>
              <a:t>CISC </a:t>
            </a:r>
            <a:r>
              <a:rPr lang="ko-KR" altLang="en-US" dirty="0"/>
              <a:t>가 유지된다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5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386</a:t>
            </a:r>
            <a:r>
              <a:rPr lang="ko-KR" altLang="en-US" dirty="0"/>
              <a:t>의 등장은 개인용 컴퓨터 시대로의 전환을 야기했다</a:t>
            </a:r>
            <a:r>
              <a:rPr lang="en-US" altLang="ko-KR" dirty="0"/>
              <a:t>. </a:t>
            </a:r>
            <a:r>
              <a:rPr lang="ko-KR" altLang="en-US" dirty="0"/>
              <a:t>유닉스나 리눅스를 돌릴 수 있게 되었다</a:t>
            </a:r>
            <a:r>
              <a:rPr lang="en-US" altLang="ko-KR" dirty="0"/>
              <a:t>. 32bit</a:t>
            </a:r>
            <a:r>
              <a:rPr lang="ko-KR" altLang="en-US" dirty="0"/>
              <a:t>로 전환되면서 전에 있었던 이상한 주소 지정을 없앴다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64bit </a:t>
            </a:r>
            <a:r>
              <a:rPr lang="ko-KR" altLang="en-US" dirty="0"/>
              <a:t>기반 프로세서가 등장했는데</a:t>
            </a:r>
            <a:r>
              <a:rPr lang="en-US" altLang="ko-KR" dirty="0"/>
              <a:t>, 64bit </a:t>
            </a:r>
            <a:r>
              <a:rPr lang="ko-KR" altLang="en-US" dirty="0"/>
              <a:t>코드와 </a:t>
            </a:r>
            <a:r>
              <a:rPr lang="en-US" altLang="ko-KR" dirty="0"/>
              <a:t>32bit </a:t>
            </a:r>
            <a:r>
              <a:rPr lang="ko-KR" altLang="en-US" dirty="0"/>
              <a:t>코드 모두 돌릴 수 있었다</a:t>
            </a:r>
            <a:r>
              <a:rPr lang="en-US" altLang="ko-KR" dirty="0"/>
              <a:t>. </a:t>
            </a:r>
            <a:r>
              <a:rPr lang="ko-KR" altLang="en-US" dirty="0"/>
              <a:t>따라서 소프트웨어를 많이 수정하지 않고도 </a:t>
            </a:r>
            <a:r>
              <a:rPr lang="ko-KR" altLang="en-US" dirty="0" err="1"/>
              <a:t>유지가능했다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2004 </a:t>
            </a:r>
            <a:r>
              <a:rPr lang="ko-KR" altLang="en-US" dirty="0"/>
              <a:t>년 이후에는 많은 반도체 회사들이 전력 소모와 관련된 심각한 문제가 있었다</a:t>
            </a:r>
            <a:r>
              <a:rPr lang="en-US" altLang="ko-KR" dirty="0"/>
              <a:t>. </a:t>
            </a:r>
            <a:r>
              <a:rPr lang="ko-KR" altLang="en-US" dirty="0"/>
              <a:t>과도한 열이 발생하는 것을 막을 수가 없었다</a:t>
            </a:r>
            <a:r>
              <a:rPr lang="en-US" altLang="ko-KR" dirty="0"/>
              <a:t>. </a:t>
            </a:r>
            <a:r>
              <a:rPr lang="ko-KR" altLang="en-US" dirty="0"/>
              <a:t>따라서 한 개의 칩 안에 여러 개의 </a:t>
            </a:r>
            <a:r>
              <a:rPr lang="en-US" altLang="ko-KR" dirty="0"/>
              <a:t>processor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넣어서 더 빠르게 하는 방식을 채택한다</a:t>
            </a:r>
            <a:r>
              <a:rPr lang="en-US" altLang="ko-KR" dirty="0"/>
              <a:t>. (multicore</a:t>
            </a:r>
            <a:r>
              <a:rPr lang="ko-KR" altLang="en-US" dirty="0" err="1"/>
              <a:t>방식이라구</a:t>
            </a:r>
            <a:r>
              <a:rPr lang="ko-KR" altLang="en-US" dirty="0"/>
              <a:t> 부른다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3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사진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i7 </a:t>
            </a:r>
            <a:r>
              <a:rPr lang="ko-KR" altLang="en-US" dirty="0"/>
              <a:t>은 한 칩에 </a:t>
            </a:r>
            <a:r>
              <a:rPr lang="en-US" altLang="ko-KR" dirty="0"/>
              <a:t>core 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개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하단에는 </a:t>
            </a:r>
            <a:r>
              <a:rPr lang="en-US" altLang="ko-KR" dirty="0"/>
              <a:t>4</a:t>
            </a:r>
            <a:r>
              <a:rPr lang="ko-KR" altLang="en-US" dirty="0"/>
              <a:t>개 코어가 공통으로 접근할 수 있는 </a:t>
            </a:r>
            <a:r>
              <a:rPr lang="en-US" altLang="ko-KR" dirty="0"/>
              <a:t>cache memory </a:t>
            </a:r>
            <a:r>
              <a:rPr lang="ko-KR" altLang="en-US" dirty="0"/>
              <a:t>가 있는데 가장 최신에 접근한 데이터를 저장해두고 있다</a:t>
            </a:r>
            <a:r>
              <a:rPr lang="en-US" altLang="ko-KR" dirty="0"/>
              <a:t>. </a:t>
            </a:r>
            <a:r>
              <a:rPr lang="ko-KR" altLang="en-US" dirty="0"/>
              <a:t>매우 빠르게 접근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8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Instruction set </a:t>
            </a:r>
            <a:r>
              <a:rPr lang="ko-KR" altLang="en-US" dirty="0"/>
              <a:t>이란 기계가 무엇을 할지에 대한 지시사항을 알려주는 </a:t>
            </a:r>
            <a:r>
              <a:rPr lang="en-US" altLang="ko-KR" dirty="0"/>
              <a:t>compiler</a:t>
            </a:r>
            <a:r>
              <a:rPr lang="ko-KR" altLang="en-US" dirty="0"/>
              <a:t>의 타겟이다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Instruction</a:t>
            </a:r>
            <a:r>
              <a:rPr lang="ko-KR" altLang="en-US" dirty="0"/>
              <a:t>을 구성하는 방법에는 속도가 빠르지만 하드웨어를 많이 사용하는 방식과 속도가 느리지만 하드웨어를 덜 사용하는 방식이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이런 방법들을 추상화한 것이 </a:t>
            </a:r>
            <a:r>
              <a:rPr lang="en-US" altLang="ko-KR" dirty="0"/>
              <a:t>instruction set architecture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이것보다 낮은 수준 </a:t>
            </a:r>
            <a:r>
              <a:rPr lang="en-US" altLang="ko-KR" dirty="0"/>
              <a:t>(low-level)</a:t>
            </a:r>
            <a:r>
              <a:rPr lang="ko-KR" altLang="en-US" dirty="0"/>
              <a:t>에서는 </a:t>
            </a:r>
            <a:r>
              <a:rPr lang="en-US" altLang="ko-KR" dirty="0"/>
              <a:t>instruction set architecture</a:t>
            </a:r>
            <a:r>
              <a:rPr lang="ko-KR" altLang="en-US" dirty="0"/>
              <a:t>이 어떻게 구현되는지를 나타내는 </a:t>
            </a:r>
            <a:r>
              <a:rPr lang="en-US" altLang="ko-KR" dirty="0"/>
              <a:t>microarchitecture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1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언어를 작성할 때의 관점과 </a:t>
            </a:r>
            <a:r>
              <a:rPr lang="en-US" altLang="ko-KR" dirty="0"/>
              <a:t>machine level code</a:t>
            </a:r>
            <a:r>
              <a:rPr lang="ko-KR" altLang="en-US" dirty="0"/>
              <a:t>를 작성할 때의 관점에는 차이가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첫째로 </a:t>
            </a:r>
            <a:r>
              <a:rPr lang="en-US" altLang="ko-KR" dirty="0"/>
              <a:t>program counter </a:t>
            </a:r>
            <a:r>
              <a:rPr lang="ko-KR" altLang="en-US" dirty="0"/>
              <a:t>라는 것이 있는데</a:t>
            </a:r>
            <a:r>
              <a:rPr lang="en-US" altLang="ko-KR" dirty="0"/>
              <a:t>, </a:t>
            </a:r>
            <a:r>
              <a:rPr lang="ko-KR" altLang="en-US" dirty="0"/>
              <a:t>다음에 실행할 </a:t>
            </a:r>
            <a:r>
              <a:rPr lang="en-US" altLang="ko-KR" dirty="0"/>
              <a:t>instruction</a:t>
            </a:r>
            <a:r>
              <a:rPr lang="ko-KR" altLang="en-US" dirty="0"/>
              <a:t>의 주소가 무엇인지 알려주는 역할을 한다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instruction</a:t>
            </a:r>
            <a:r>
              <a:rPr lang="ko-KR" altLang="en-US" dirty="0"/>
              <a:t>은 </a:t>
            </a:r>
            <a:r>
              <a:rPr lang="en-US" altLang="ko-KR" dirty="0"/>
              <a:t>Memory</a:t>
            </a:r>
            <a:r>
              <a:rPr lang="ko-KR" altLang="en-US" dirty="0"/>
              <a:t>에 담겨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cpu</a:t>
            </a:r>
            <a:r>
              <a:rPr lang="ko-KR" altLang="en-US" dirty="0"/>
              <a:t>에는 </a:t>
            </a:r>
            <a:r>
              <a:rPr lang="en-US" altLang="ko-KR" dirty="0"/>
              <a:t>register</a:t>
            </a:r>
            <a:r>
              <a:rPr lang="ko-KR" altLang="en-US" dirty="0"/>
              <a:t>의 집합이 있는데 이 </a:t>
            </a:r>
            <a:r>
              <a:rPr lang="en-US" altLang="ko-KR" dirty="0"/>
              <a:t>register</a:t>
            </a:r>
            <a:r>
              <a:rPr lang="ko-KR" altLang="en-US" dirty="0"/>
              <a:t>들은 데이터를 담을 수 있는 일종의 저장소이고 산술</a:t>
            </a:r>
            <a:r>
              <a:rPr lang="en-US" altLang="ko-KR" dirty="0"/>
              <a:t>, </a:t>
            </a:r>
            <a:r>
              <a:rPr lang="ko-KR" altLang="en-US" dirty="0"/>
              <a:t>논리 연산과 같은 간단한 연산에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32bit </a:t>
            </a:r>
            <a:r>
              <a:rPr lang="ko-KR" altLang="en-US" dirty="0"/>
              <a:t>워드 체계를 갖는 </a:t>
            </a:r>
            <a:r>
              <a:rPr lang="en-US" altLang="ko-KR" dirty="0"/>
              <a:t>register file </a:t>
            </a:r>
            <a:r>
              <a:rPr lang="ko-KR" altLang="en-US" dirty="0"/>
              <a:t>의 간단한 구조이다</a:t>
            </a:r>
            <a:r>
              <a:rPr lang="en-US" altLang="ko-KR" dirty="0"/>
              <a:t>. Address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은 </a:t>
            </a:r>
            <a:r>
              <a:rPr lang="en-US" altLang="ko-KR" dirty="0"/>
              <a:t>5bit</a:t>
            </a:r>
            <a:r>
              <a:rPr lang="ko-KR" altLang="en-US" dirty="0"/>
              <a:t> 짜리를 이용하고 </a:t>
            </a:r>
            <a:r>
              <a:rPr lang="en-US" altLang="ko-KR" dirty="0"/>
              <a:t>data </a:t>
            </a:r>
            <a:r>
              <a:rPr lang="ko-KR" altLang="en-US" dirty="0"/>
              <a:t>관련 </a:t>
            </a:r>
            <a:r>
              <a:rPr lang="en-US" altLang="ko-KR" dirty="0"/>
              <a:t>line</a:t>
            </a:r>
            <a:r>
              <a:rPr lang="ko-KR" altLang="en-US" dirty="0"/>
              <a:t>은 </a:t>
            </a:r>
            <a:r>
              <a:rPr lang="en-US" altLang="ko-KR" dirty="0"/>
              <a:t>32 bit</a:t>
            </a:r>
            <a:r>
              <a:rPr lang="ko-KR" altLang="en-US" dirty="0"/>
              <a:t> 짜리를 이용한다</a:t>
            </a:r>
            <a:r>
              <a:rPr lang="en-US" altLang="ko-KR" dirty="0"/>
              <a:t>.src1,</a:t>
            </a:r>
            <a:r>
              <a:rPr lang="ko-KR" altLang="en-US" dirty="0"/>
              <a:t> </a:t>
            </a:r>
            <a:r>
              <a:rPr lang="en-US" altLang="ko-KR" dirty="0"/>
              <a:t>src2,</a:t>
            </a:r>
            <a:r>
              <a:rPr lang="ko-KR" altLang="en-US" dirty="0"/>
              <a:t> </a:t>
            </a:r>
            <a:r>
              <a:rPr lang="en-US" altLang="ko-KR" dirty="0" err="1"/>
              <a:t>dst</a:t>
            </a:r>
            <a:r>
              <a:rPr lang="ko-KR" altLang="en-US" dirty="0"/>
              <a:t> 등은 </a:t>
            </a:r>
            <a:r>
              <a:rPr lang="en-US" altLang="ko-KR" dirty="0"/>
              <a:t>register</a:t>
            </a:r>
            <a:r>
              <a:rPr lang="ko-KR" altLang="en-US" dirty="0"/>
              <a:t>의 </a:t>
            </a:r>
            <a:r>
              <a:rPr lang="en-US" altLang="ko-KR" dirty="0"/>
              <a:t>number</a:t>
            </a:r>
            <a:r>
              <a:rPr lang="ko-KR" altLang="en-US" dirty="0"/>
              <a:t>을 가리킨다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처리속도가 매우 빠른 특성이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가장 최근의 </a:t>
            </a:r>
            <a:r>
              <a:rPr lang="en-US" altLang="ko-KR" dirty="0"/>
              <a:t>instruction </a:t>
            </a:r>
            <a:r>
              <a:rPr lang="ko-KR" altLang="en-US" dirty="0"/>
              <a:t>에 의한 결과가 무엇인지 알려주는 </a:t>
            </a:r>
            <a:r>
              <a:rPr lang="en-US" altLang="ko-KR" dirty="0"/>
              <a:t>Condition Code</a:t>
            </a:r>
            <a:r>
              <a:rPr lang="ko-KR" altLang="en-US" dirty="0"/>
              <a:t>라는 부분이 있는데</a:t>
            </a:r>
            <a:endParaRPr lang="en-US" altLang="ko-KR" dirty="0"/>
          </a:p>
          <a:p>
            <a:r>
              <a:rPr lang="ko-KR" altLang="en-US" dirty="0"/>
              <a:t>결과값은 </a:t>
            </a:r>
            <a:r>
              <a:rPr lang="en-US" altLang="ko-KR" dirty="0"/>
              <a:t>conditional branching</a:t>
            </a:r>
            <a:r>
              <a:rPr lang="ko-KR" altLang="en-US" dirty="0"/>
              <a:t>에 사용된다</a:t>
            </a:r>
            <a:r>
              <a:rPr lang="en-US" altLang="ko-KR" dirty="0"/>
              <a:t>. –</a:t>
            </a:r>
            <a:r>
              <a:rPr lang="ko-KR" altLang="en-US" dirty="0"/>
              <a:t>값</a:t>
            </a:r>
            <a:r>
              <a:rPr lang="en-US" altLang="ko-KR" dirty="0"/>
              <a:t>, +</a:t>
            </a:r>
            <a:r>
              <a:rPr lang="ko-KR" altLang="en-US" dirty="0"/>
              <a:t>값</a:t>
            </a:r>
            <a:r>
              <a:rPr lang="en-US" altLang="ko-KR" dirty="0"/>
              <a:t>, 0 </a:t>
            </a:r>
            <a:r>
              <a:rPr lang="ko-KR" altLang="en-US" dirty="0"/>
              <a:t>에 따라 뭐가 달라진다는데 천천히 살펴보겠음</a:t>
            </a:r>
            <a:endParaRPr lang="en-US" altLang="ko-KR" dirty="0"/>
          </a:p>
          <a:p>
            <a:r>
              <a:rPr lang="ko-KR" altLang="en-US" dirty="0"/>
              <a:t>지금까지 </a:t>
            </a:r>
            <a:r>
              <a:rPr lang="en-US" altLang="ko-KR" dirty="0"/>
              <a:t>central processor unit</a:t>
            </a:r>
            <a:r>
              <a:rPr lang="ko-KR" altLang="en-US" dirty="0"/>
              <a:t>의 구성요소에 대해 살펴보았고</a:t>
            </a:r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memory</a:t>
            </a:r>
            <a:r>
              <a:rPr lang="ko-KR" altLang="en-US" dirty="0"/>
              <a:t>를 살펴보겠다</a:t>
            </a:r>
            <a:endParaRPr lang="en-US" altLang="ko-KR" dirty="0"/>
          </a:p>
          <a:p>
            <a:r>
              <a:rPr lang="en-US" altLang="ko-KR" dirty="0"/>
              <a:t>Byte</a:t>
            </a:r>
            <a:r>
              <a:rPr lang="ko-KR" altLang="en-US" dirty="0"/>
              <a:t>으로 이루어진 </a:t>
            </a:r>
            <a:r>
              <a:rPr lang="en-US" altLang="ko-KR" dirty="0"/>
              <a:t>array</a:t>
            </a:r>
            <a:r>
              <a:rPr lang="ko-KR" altLang="en-US" dirty="0"/>
              <a:t>라고 볼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4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pushq</a:t>
            </a:r>
            <a:r>
              <a:rPr lang="en-US" altLang="ko-KR" dirty="0"/>
              <a:t> : %</a:t>
            </a:r>
            <a:r>
              <a:rPr lang="en-US" altLang="ko-KR" dirty="0" err="1"/>
              <a:t>rbx</a:t>
            </a:r>
            <a:r>
              <a:rPr lang="en-US" altLang="ko-KR" dirty="0"/>
              <a:t> </a:t>
            </a:r>
            <a:r>
              <a:rPr lang="ko-KR" altLang="en-US" dirty="0"/>
              <a:t>레지스터에 있는 내용물을 </a:t>
            </a:r>
            <a:r>
              <a:rPr lang="en-US" altLang="ko-KR" dirty="0"/>
              <a:t>program stack 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하도록 지시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8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9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C201-D20B-4D2A-A8DE-EF7AB1D0F6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2021-07-22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78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/>
              <a:t>Chapter 3</a:t>
            </a:r>
            <a:r>
              <a:rPr kumimoji="1" lang="en-US" altLang="ko-Kore-KR" sz="3600" dirty="0"/>
              <a:t>. </a:t>
            </a:r>
            <a:endParaRPr kumimoji="1" lang="ko-Kore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Section 3.1 ~ 3.3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339692" y="4820573"/>
            <a:ext cx="351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https://github.com/Embeddedroid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59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Jaeyoung</a:t>
            </a:r>
            <a:r>
              <a:rPr kumimoji="1" lang="en-US" altLang="ko-KR" b="1" dirty="0"/>
              <a:t> Kang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2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July</a:t>
            </a:r>
            <a:r>
              <a:rPr kumimoji="1" lang="ko-KR" altLang="en-US" dirty="0"/>
              <a:t> </a:t>
            </a:r>
            <a:r>
              <a:rPr kumimoji="1" lang="en-US" altLang="ko-KR" dirty="0"/>
              <a:t>22,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3.3 Data Formats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(1/4)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98489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“Integer” data of 1, 2, 4, 8 bytes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Data values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Addresses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Floating point data of 4, 8, 10 bytes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Code: Byte sequences encoding series of instructions</a:t>
            </a:r>
          </a:p>
          <a:p>
            <a:endParaRPr kumimoji="1" lang="en-US" altLang="en-US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No aggregate types such as arrays or structures</a:t>
            </a:r>
          </a:p>
          <a:p>
            <a:r>
              <a:rPr kumimoji="1" lang="en-US" altLang="ko-KR" dirty="0"/>
              <a:t>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Just contiguously allocated bytes in memory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686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Assembly Characteristics : Data Types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837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3.3 Data Formats (2/4)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98489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Perform arithmetic function on register or memory data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Transfer data between memory and register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Load data from memory to register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Store register data in memory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Transfer control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Unconditional jumps to/from procedures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Conditional branches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Assembly Characteristics : Operations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787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3.3 Data Formats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(3/4)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10298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Intel version “word” : 16-bit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Floating-point number two principal formats</a:t>
            </a:r>
          </a:p>
          <a:p>
            <a:r>
              <a:rPr kumimoji="1" lang="ko-KR" altLang="en-US" dirty="0"/>
              <a:t>  ◦  </a:t>
            </a:r>
            <a:r>
              <a:rPr kumimoji="1" lang="en-US" altLang="ko-KR" dirty="0"/>
              <a:t>single-precision(4-byte) values : corresponding to float (C data type)</a:t>
            </a:r>
          </a:p>
          <a:p>
            <a:r>
              <a:rPr kumimoji="1" lang="ko-KR" altLang="en-US" dirty="0"/>
              <a:t>  ◦  </a:t>
            </a:r>
            <a:r>
              <a:rPr kumimoji="1" lang="en-US" altLang="ko-KR" dirty="0"/>
              <a:t>double-precision(8-byte) : corresponding to double (C data type)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Microprocessors in x86 family implemented all floating-point operations with a special 80-bit(10-byte) floating-point format </a:t>
            </a:r>
            <a:r>
              <a:rPr kumimoji="1" lang="en-US" altLang="ko-KR" dirty="0">
                <a:sym typeface="Wingdings" panose="05000000000000000000" pitchFamily="2" charset="2"/>
              </a:rPr>
              <a:t> became long double in C program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A single-character suffix denoting the size of the operand in Assembly-code instructions generated by GCC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143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Formats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7232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556951" y="88446"/>
            <a:ext cx="907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3.3 Data Formats (4/4)</a:t>
            </a:r>
            <a:endParaRPr kumimoji="1"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7E157-F1CB-4929-9815-76900CD439C5}"/>
              </a:ext>
            </a:extLst>
          </p:cNvPr>
          <p:cNvSpPr txBox="1"/>
          <p:nvPr/>
        </p:nvSpPr>
        <p:spPr>
          <a:xfrm>
            <a:off x="1556951" y="1865871"/>
            <a:ext cx="1029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A single-character suffix denoting the size of the operand in Assembly-code instructions generated by GCC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A49F91-57BF-4680-A86B-89D1CDB5219E}"/>
              </a:ext>
            </a:extLst>
          </p:cNvPr>
          <p:cNvSpPr/>
          <p:nvPr/>
        </p:nvSpPr>
        <p:spPr>
          <a:xfrm>
            <a:off x="1041274" y="1337054"/>
            <a:ext cx="143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Formats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C7EF8-6FBB-416A-949A-1049746D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10" y="2394899"/>
            <a:ext cx="7600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53783" y="150972"/>
            <a:ext cx="68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rgbClr val="FF0000"/>
                </a:solidFill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245415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3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3" y="2044621"/>
            <a:ext cx="54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3.1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A Historical Perspective</a:t>
            </a:r>
            <a:endParaRPr kumimoji="1" lang="ko-Kore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0D2D-185E-B14F-A8E0-D42FF0F51454}"/>
              </a:ext>
            </a:extLst>
          </p:cNvPr>
          <p:cNvSpPr txBox="1"/>
          <p:nvPr/>
        </p:nvSpPr>
        <p:spPr>
          <a:xfrm>
            <a:off x="1050323" y="2765432"/>
            <a:ext cx="97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Program Encodings</a:t>
            </a:r>
            <a:r>
              <a:rPr kumimoji="1" lang="ko-KR" altLang="en-US" sz="2400" dirty="0"/>
              <a:t>︎</a:t>
            </a:r>
            <a:endParaRPr kumimoji="1" lang="ko-Kore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4B0E6-4C37-604E-A2FC-FBA3FDCF2C5A}"/>
              </a:ext>
            </a:extLst>
          </p:cNvPr>
          <p:cNvSpPr txBox="1"/>
          <p:nvPr/>
        </p:nvSpPr>
        <p:spPr>
          <a:xfrm>
            <a:off x="1050324" y="3492441"/>
            <a:ext cx="796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3.3</a:t>
            </a:r>
            <a:r>
              <a:rPr kumimoji="1" lang="en-US" altLang="ko-KR" sz="2400" dirty="0"/>
              <a:t> Data Formats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3.1 </a:t>
            </a:r>
            <a:r>
              <a:rPr kumimoji="1" lang="ko-KR" altLang="en-US" sz="2400" dirty="0"/>
              <a:t>︎</a:t>
            </a:r>
            <a:r>
              <a:rPr kumimoji="1" lang="en-US" altLang="ko-KR" sz="2400" dirty="0"/>
              <a:t>A Historical Perspective</a:t>
            </a:r>
            <a:r>
              <a:rPr kumimoji="1" lang="en-US" altLang="ko-Kore-KR" sz="2400" dirty="0"/>
              <a:t>(1/3)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7442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Dominate laptop/ desktop/ server market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Evolutionary design</a:t>
            </a:r>
            <a:endParaRPr kumimoji="1" lang="en-US" altLang="ko-Kore-KR" dirty="0"/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Backwards compatible up until 8086, introduced in 1978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Added more features as time goes on</a:t>
            </a: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Complex instruction set computer (CISC)</a:t>
            </a:r>
            <a:endParaRPr kumimoji="1" lang="en-US" altLang="ko-Kore-KR" dirty="0"/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Many different instructions with many different formats</a:t>
            </a:r>
          </a:p>
          <a:p>
            <a:r>
              <a:rPr lang="ko-KR" altLang="en-US" dirty="0"/>
              <a:t>     </a:t>
            </a:r>
            <a:r>
              <a:rPr lang="ko-Kore-KR" altLang="en-US" dirty="0"/>
              <a:t>▪</a:t>
            </a:r>
            <a:r>
              <a:rPr lang="ko-KR" altLang="en-US"/>
              <a:t> </a:t>
            </a:r>
            <a:r>
              <a:rPr lang="en-US" altLang="ko-KR" dirty="0"/>
              <a:t>But, only small subset encountered with Linux programs</a:t>
            </a:r>
            <a:endParaRPr kumimoji="1" lang="en-US" altLang="ko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Hard to match performance of Reduced Instruction Set Computers (RISC)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</a:t>
            </a:r>
            <a:r>
              <a:rPr kumimoji="1" lang="en-US" altLang="ko-KR" dirty="0"/>
              <a:t>But Intel has done. </a:t>
            </a:r>
          </a:p>
          <a:p>
            <a:r>
              <a:rPr lang="ko-KR" altLang="en-US" dirty="0"/>
              <a:t>     </a:t>
            </a:r>
            <a:r>
              <a:rPr lang="ko-Kore-KR" altLang="en-US" dirty="0"/>
              <a:t>▪</a:t>
            </a:r>
            <a:r>
              <a:rPr lang="ko-KR" altLang="en-US"/>
              <a:t> </a:t>
            </a:r>
            <a:r>
              <a:rPr lang="en-US" altLang="ko-KR" dirty="0"/>
              <a:t>In terms of speed + Low Power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Intel x86 Processors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90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3.1 </a:t>
            </a:r>
            <a:r>
              <a:rPr kumimoji="1" lang="ko-KR" altLang="en-US" sz="2400" dirty="0"/>
              <a:t>︎</a:t>
            </a:r>
            <a:r>
              <a:rPr kumimoji="1" lang="en-US" altLang="ko-KR" sz="2400" dirty="0"/>
              <a:t>A Historical Perspective</a:t>
            </a:r>
            <a:r>
              <a:rPr kumimoji="1" lang="en-US" altLang="ko-Kore-KR" sz="2400" dirty="0"/>
              <a:t>(2/3)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dirty="0"/>
              <a:t>Intel x86 Evolution : Milestones</a:t>
            </a:r>
            <a:endParaRPr lang="ko-Kore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AB27A2C-2BE1-4A31-9984-3B2ABF2B5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47257"/>
              </p:ext>
            </p:extLst>
          </p:nvPr>
        </p:nvGraphicFramePr>
        <p:xfrm>
          <a:off x="1692635" y="1706386"/>
          <a:ext cx="8128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275200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3682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8927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66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Transistors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6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5-10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927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kumimoji="1" lang="ko-KR" altLang="en-US" dirty="0"/>
                        <a:t>◦ </a:t>
                      </a:r>
                      <a:r>
                        <a:rPr kumimoji="1" lang="en-US" altLang="ko-KR" dirty="0"/>
                        <a:t>First 16-bit Intel processor. Basis for IBM PC &amp; DOS</a:t>
                      </a:r>
                    </a:p>
                    <a:p>
                      <a:r>
                        <a:rPr kumimoji="1" lang="ko-KR" altLang="en-US" dirty="0"/>
                        <a:t>◦ </a:t>
                      </a:r>
                      <a:r>
                        <a:rPr kumimoji="1" lang="en-US" altLang="ko-KR" dirty="0"/>
                        <a:t>1MB address space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0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275K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16-33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9804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kumimoji="1" lang="ko-KR" altLang="en-US" dirty="0"/>
                        <a:t>◦ </a:t>
                      </a:r>
                      <a:r>
                        <a:rPr kumimoji="1" lang="en-US" altLang="ko-KR" dirty="0"/>
                        <a:t>First 32-bit Intel processor. Referred to as IA32</a:t>
                      </a:r>
                    </a:p>
                    <a:p>
                      <a:r>
                        <a:rPr kumimoji="1" lang="ko-KR" altLang="en-US" dirty="0"/>
                        <a:t>◦ </a:t>
                      </a:r>
                      <a:r>
                        <a:rPr kumimoji="1" lang="en-US" altLang="ko-KR" dirty="0"/>
                        <a:t>Added “float addressing”. Capable of running UNIX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4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Pentium 4E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2800-3800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732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kumimoji="1" lang="ko-KR" altLang="en-US" dirty="0"/>
                        <a:t>◦ </a:t>
                      </a:r>
                      <a:r>
                        <a:rPr kumimoji="1" lang="en-US" altLang="ko-KR" dirty="0"/>
                        <a:t>First 64-bit Intel x86 processor. Referred to as x86-64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2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Core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1060-3500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4684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◦ </a:t>
                      </a:r>
                      <a:r>
                        <a:rPr kumimoji="1" lang="en-US" altLang="ko-KR" dirty="0"/>
                        <a:t>First multi-core Intel processor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Core i7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1700-3900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3204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◦ </a:t>
                      </a:r>
                      <a:r>
                        <a:rPr kumimoji="1" lang="en-US" altLang="ko-KR" dirty="0"/>
                        <a:t>Four cores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8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3.1 </a:t>
            </a:r>
            <a:r>
              <a:rPr kumimoji="1" lang="ko-KR" altLang="en-US" sz="2400" dirty="0"/>
              <a:t>︎</a:t>
            </a:r>
            <a:r>
              <a:rPr kumimoji="1" lang="en-US" altLang="ko-KR" sz="2400" dirty="0"/>
              <a:t>A Historical Perspective</a:t>
            </a:r>
            <a:r>
              <a:rPr kumimoji="1" lang="en-US" altLang="ko-Kore-KR" sz="2400" dirty="0"/>
              <a:t>(3/3)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dirty="0"/>
              <a:t>Intel x86 Evolution : Milestones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65798-9DEF-45C3-8E00-A62D8B84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33" y="2446639"/>
            <a:ext cx="47053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6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3.2 </a:t>
            </a:r>
            <a:r>
              <a:rPr kumimoji="1" lang="en-US" altLang="ko-KR" sz="2400" dirty="0"/>
              <a:t>Program Encodings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(1/4)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98489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Architecture (ISA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instruction set architecture)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The parts of a processor design that one needs to understand or write assembly/machine code</a:t>
            </a:r>
          </a:p>
          <a:p>
            <a:r>
              <a:rPr kumimoji="1" lang="ko-KR" altLang="en-US" dirty="0"/>
              <a:t>      </a:t>
            </a:r>
            <a:r>
              <a:rPr kumimoji="1" lang="ko-Kore-KR" altLang="en-US" dirty="0"/>
              <a:t>▪</a:t>
            </a:r>
            <a:r>
              <a:rPr kumimoji="1" lang="ko-KR" altLang="en-US"/>
              <a:t> </a:t>
            </a:r>
            <a:r>
              <a:rPr kumimoji="1" lang="en-US" altLang="ko-KR" dirty="0"/>
              <a:t>ex) instruction set specification, registers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microarchitecture</a:t>
            </a:r>
          </a:p>
          <a:p>
            <a:r>
              <a:rPr kumimoji="1" lang="ko-KR" altLang="en-US" dirty="0"/>
              <a:t>   ◦  </a:t>
            </a:r>
            <a:r>
              <a:rPr kumimoji="1" lang="en-US" altLang="ko-KR" dirty="0"/>
              <a:t>Implementation of the architecture</a:t>
            </a:r>
          </a:p>
          <a:p>
            <a:r>
              <a:rPr kumimoji="1" lang="ko-KR" altLang="en-US" dirty="0"/>
              <a:t>      </a:t>
            </a:r>
            <a:r>
              <a:rPr kumimoji="1" lang="ko-Kore-KR" altLang="en-US" dirty="0"/>
              <a:t>▪</a:t>
            </a:r>
            <a:r>
              <a:rPr kumimoji="1" lang="en-US" altLang="en-US" dirty="0"/>
              <a:t> cache sizes and core frequency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 Forms</a:t>
            </a:r>
          </a:p>
          <a:p>
            <a:r>
              <a:rPr kumimoji="1" lang="ko-KR" altLang="en-US" dirty="0"/>
              <a:t>   ◦  </a:t>
            </a:r>
            <a:r>
              <a:rPr kumimoji="1" lang="fr-FR" altLang="ko-KR" dirty="0"/>
              <a:t>Machine Code : The byte-level programs that a processor execute</a:t>
            </a:r>
          </a:p>
          <a:p>
            <a:r>
              <a:rPr kumimoji="1" lang="ko-KR" altLang="en-US" dirty="0"/>
              <a:t>   ◦  </a:t>
            </a:r>
            <a:r>
              <a:rPr kumimoji="1" lang="en-US" altLang="ko-KR" dirty="0"/>
              <a:t>Assembly Code : A text representation of machine code</a:t>
            </a:r>
          </a:p>
          <a:p>
            <a:endParaRPr kumimoji="1" lang="en-US" altLang="en-US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Example ISAs</a:t>
            </a:r>
          </a:p>
          <a:p>
            <a:r>
              <a:rPr kumimoji="1" lang="ko-KR" altLang="en-US" dirty="0"/>
              <a:t>   ◦  </a:t>
            </a:r>
            <a:r>
              <a:rPr kumimoji="1" lang="en-US" altLang="ko-KR" dirty="0"/>
              <a:t>Intel</a:t>
            </a:r>
            <a:r>
              <a:rPr kumimoji="1" lang="fr-FR" altLang="ko-KR" dirty="0"/>
              <a:t> : x86, IA32, Itanium, x86-64</a:t>
            </a:r>
          </a:p>
          <a:p>
            <a:r>
              <a:rPr kumimoji="1" lang="ko-KR" altLang="en-US" dirty="0"/>
              <a:t>   ◦  </a:t>
            </a:r>
            <a:r>
              <a:rPr kumimoji="1" lang="en-US" altLang="ko-KR" dirty="0"/>
              <a:t>ARM : Used in almost all mobile devices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Important</a:t>
            </a:r>
            <a:r>
              <a:rPr lang="ko-KR" altLang="en-US" dirty="0"/>
              <a:t> </a:t>
            </a:r>
            <a:r>
              <a:rPr lang="en-US" altLang="ko-KR" dirty="0"/>
              <a:t>Terms</a:t>
            </a:r>
            <a:r>
              <a:rPr lang="ko-KR" altLang="en-US" dirty="0"/>
              <a:t> </a:t>
            </a:r>
            <a:r>
              <a:rPr lang="en-US" altLang="ko-KR" dirty="0"/>
              <a:t>Definition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457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컴퓨터의 메모리 계층 구조와 레지스터 파일 - arkainoh">
            <a:extLst>
              <a:ext uri="{FF2B5EF4-FFF2-40B4-BE49-F238E27FC236}">
                <a16:creationId xmlns:a16="http://schemas.microsoft.com/office/drawing/2014/main" id="{295D7221-A4F9-4290-B359-1111F7B48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43" y="748866"/>
            <a:ext cx="3630483" cy="32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3.2 </a:t>
            </a:r>
            <a:r>
              <a:rPr kumimoji="1" lang="en-US" altLang="ko-KR" sz="2400" dirty="0"/>
              <a:t>Program Encodings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(2/4)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9848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•</a:t>
            </a:r>
            <a:r>
              <a:rPr lang="ko-KR" altLang="en-US" dirty="0"/>
              <a:t> </a:t>
            </a:r>
            <a:r>
              <a:rPr lang="en-US" altLang="ko-KR" dirty="0"/>
              <a:t>PC : Program Counter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◦  </a:t>
            </a:r>
            <a:r>
              <a:rPr lang="fr-FR" altLang="ko-KR" dirty="0"/>
              <a:t>Address of next instruction</a:t>
            </a:r>
          </a:p>
          <a:p>
            <a:r>
              <a:rPr lang="ko-KR" altLang="en-US" dirty="0"/>
              <a:t>   ◦  </a:t>
            </a:r>
            <a:r>
              <a:rPr lang="en-US" altLang="ko-KR" dirty="0"/>
              <a:t>Called “RIP” (x86-64)</a:t>
            </a:r>
          </a:p>
          <a:p>
            <a:r>
              <a:rPr lang="en-US" altLang="ko-Kore-KR" dirty="0"/>
              <a:t>•</a:t>
            </a:r>
            <a:r>
              <a:rPr lang="ko-KR" altLang="en-US" dirty="0"/>
              <a:t> </a:t>
            </a:r>
            <a:r>
              <a:rPr lang="en-US" altLang="ko-KR" dirty="0"/>
              <a:t>Register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◦  </a:t>
            </a:r>
            <a:r>
              <a:rPr lang="fr-FR" altLang="ko-KR" dirty="0"/>
              <a:t>Heavily used program data</a:t>
            </a:r>
          </a:p>
          <a:p>
            <a:r>
              <a:rPr lang="en-US" altLang="ko-Kore-KR" dirty="0"/>
              <a:t>•</a:t>
            </a:r>
            <a:r>
              <a:rPr lang="ko-KR" altLang="en-US" dirty="0"/>
              <a:t> </a:t>
            </a:r>
            <a:r>
              <a:rPr lang="en-US" altLang="ko-KR" dirty="0"/>
              <a:t>Condition codes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◦  </a:t>
            </a:r>
            <a:r>
              <a:rPr lang="en-US" altLang="ko-KR" dirty="0"/>
              <a:t>Store status information about most recent arithmetic or logical operation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◦  </a:t>
            </a:r>
            <a:r>
              <a:rPr lang="en-US" altLang="ko-KR" dirty="0"/>
              <a:t>Used for conditional branching</a:t>
            </a:r>
          </a:p>
          <a:p>
            <a:r>
              <a:rPr lang="en-US" altLang="ko-Kore-KR" dirty="0"/>
              <a:t>•</a:t>
            </a:r>
            <a:r>
              <a:rPr lang="ko-KR" altLang="en-US" dirty="0"/>
              <a:t>  </a:t>
            </a:r>
            <a:r>
              <a:rPr lang="en-US" altLang="ko-KR" dirty="0"/>
              <a:t>Memory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◦  </a:t>
            </a:r>
            <a:r>
              <a:rPr lang="fr-FR" altLang="ko-KR" dirty="0"/>
              <a:t>Byte addressable array</a:t>
            </a:r>
          </a:p>
          <a:p>
            <a:r>
              <a:rPr lang="ko-KR" altLang="en-US" dirty="0"/>
              <a:t>   ◦  </a:t>
            </a:r>
            <a:r>
              <a:rPr lang="en-US" altLang="ko-KR" dirty="0"/>
              <a:t>Code and user data</a:t>
            </a:r>
          </a:p>
          <a:p>
            <a:r>
              <a:rPr lang="ko-KR" altLang="en-US" dirty="0"/>
              <a:t>   ◦  </a:t>
            </a:r>
            <a:r>
              <a:rPr lang="en-US" altLang="ko-KR" dirty="0"/>
              <a:t>Stack to support procedures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5902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View by Assembly/Machine Code - </a:t>
            </a:r>
            <a:r>
              <a:rPr kumimoji="1" lang="en-US" altLang="ko-KR" dirty="0"/>
              <a:t>Programmer-Visible State</a:t>
            </a:r>
          </a:p>
          <a:p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D8FCB-0B63-4572-8364-DDF36F2E48B6}"/>
              </a:ext>
            </a:extLst>
          </p:cNvPr>
          <p:cNvSpPr/>
          <p:nvPr/>
        </p:nvSpPr>
        <p:spPr>
          <a:xfrm>
            <a:off x="5693790" y="4722829"/>
            <a:ext cx="2187018" cy="167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CPU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948BC-A329-42C2-9048-8724FBB9D588}"/>
              </a:ext>
            </a:extLst>
          </p:cNvPr>
          <p:cNvSpPr/>
          <p:nvPr/>
        </p:nvSpPr>
        <p:spPr>
          <a:xfrm>
            <a:off x="5938886" y="5367947"/>
            <a:ext cx="487052" cy="4715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3F057F-F921-4B70-BEAC-3D039D2BE625}"/>
              </a:ext>
            </a:extLst>
          </p:cNvPr>
          <p:cNvSpPr/>
          <p:nvPr/>
        </p:nvSpPr>
        <p:spPr>
          <a:xfrm>
            <a:off x="6579911" y="5612344"/>
            <a:ext cx="1148284" cy="62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Condition</a:t>
            </a:r>
          </a:p>
          <a:p>
            <a:pPr algn="ctr"/>
            <a:r>
              <a:rPr lang="en-US" altLang="ko-KR" dirty="0"/>
              <a:t>Codes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E9CFC6-F75D-4543-A1EA-172B2EDDAEA5}"/>
              </a:ext>
            </a:extLst>
          </p:cNvPr>
          <p:cNvSpPr/>
          <p:nvPr/>
        </p:nvSpPr>
        <p:spPr>
          <a:xfrm>
            <a:off x="6623125" y="4810644"/>
            <a:ext cx="1020227" cy="4715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Registers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047EF-24A4-44D3-805C-1BEAA6CB22EA}"/>
              </a:ext>
            </a:extLst>
          </p:cNvPr>
          <p:cNvSpPr/>
          <p:nvPr/>
        </p:nvSpPr>
        <p:spPr>
          <a:xfrm>
            <a:off x="9464015" y="4722828"/>
            <a:ext cx="1348530" cy="167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Code</a:t>
            </a:r>
          </a:p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DB9126-A222-4458-AC44-8E48CC925F07}"/>
              </a:ext>
            </a:extLst>
          </p:cNvPr>
          <p:cNvCxnSpPr/>
          <p:nvPr/>
        </p:nvCxnSpPr>
        <p:spPr>
          <a:xfrm>
            <a:off x="7880808" y="4986779"/>
            <a:ext cx="158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D5B6B3-63AC-4553-A3AD-D116A16D7F1B}"/>
              </a:ext>
            </a:extLst>
          </p:cNvPr>
          <p:cNvCxnSpPr>
            <a:cxnSpLocks/>
          </p:cNvCxnSpPr>
          <p:nvPr/>
        </p:nvCxnSpPr>
        <p:spPr>
          <a:xfrm flipH="1">
            <a:off x="7891804" y="5563384"/>
            <a:ext cx="158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FA3577-AF88-4FD5-96A3-597FFC6F2F06}"/>
              </a:ext>
            </a:extLst>
          </p:cNvPr>
          <p:cNvCxnSpPr>
            <a:cxnSpLocks/>
          </p:cNvCxnSpPr>
          <p:nvPr/>
        </p:nvCxnSpPr>
        <p:spPr>
          <a:xfrm flipH="1">
            <a:off x="7902799" y="6055155"/>
            <a:ext cx="158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5E40EA-988A-46DE-A8BB-CB6367168285}"/>
              </a:ext>
            </a:extLst>
          </p:cNvPr>
          <p:cNvSpPr txBox="1"/>
          <p:nvPr/>
        </p:nvSpPr>
        <p:spPr>
          <a:xfrm>
            <a:off x="8075627" y="4642375"/>
            <a:ext cx="12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Addresses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ADD94-697C-45D4-8D98-F6640B32FD81}"/>
              </a:ext>
            </a:extLst>
          </p:cNvPr>
          <p:cNvSpPr txBox="1"/>
          <p:nvPr/>
        </p:nvSpPr>
        <p:spPr>
          <a:xfrm>
            <a:off x="8077198" y="5162423"/>
            <a:ext cx="12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0F0E-01EE-480B-8539-74F566C43F0E}"/>
              </a:ext>
            </a:extLst>
          </p:cNvPr>
          <p:cNvSpPr txBox="1"/>
          <p:nvPr/>
        </p:nvSpPr>
        <p:spPr>
          <a:xfrm>
            <a:off x="8034782" y="5682475"/>
            <a:ext cx="130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30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3.2 </a:t>
            </a:r>
            <a:r>
              <a:rPr kumimoji="1" lang="en-US" altLang="ko-KR" sz="2400" dirty="0"/>
              <a:t>Program Encodings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(3/4)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2DF7-E82B-4B4F-BCEB-8B3252B1D2AE}"/>
              </a:ext>
            </a:extLst>
          </p:cNvPr>
          <p:cNvSpPr txBox="1"/>
          <p:nvPr/>
        </p:nvSpPr>
        <p:spPr>
          <a:xfrm>
            <a:off x="1556951" y="1865871"/>
            <a:ext cx="1029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63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Translation C code to Assemble Code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3E4B0-6578-41AF-8FC7-35E87785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75" y="1021853"/>
            <a:ext cx="5257800" cy="575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AC9298-CA1B-4ACF-B9E9-064F7273A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51" y="1865871"/>
            <a:ext cx="5095875" cy="4781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BC0BA6-7AA3-4448-93F3-25E98977F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85" y="869515"/>
            <a:ext cx="57816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3.2 </a:t>
            </a:r>
            <a:r>
              <a:rPr kumimoji="1" lang="en-US" altLang="ko-KR" sz="2400" dirty="0"/>
              <a:t>Program Encodings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(4/4)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709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Several</a:t>
            </a:r>
            <a:r>
              <a:rPr lang="ko-KR" altLang="en-US" dirty="0"/>
              <a:t> </a:t>
            </a:r>
            <a:r>
              <a:rPr lang="en-US" altLang="ko-KR" dirty="0"/>
              <a:t>features</a:t>
            </a:r>
            <a:r>
              <a:rPr lang="ko-KR" altLang="en-US" dirty="0"/>
              <a:t> </a:t>
            </a:r>
            <a:r>
              <a:rPr lang="en-US" altLang="ko-KR" dirty="0"/>
              <a:t>about machine code and its disassembled representation</a:t>
            </a:r>
            <a:endParaRPr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6B0631-9619-41D8-ABBE-8DA99DA7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51" y="755418"/>
            <a:ext cx="3731490" cy="5976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DBBB7-6845-43A8-A7ED-B3703AA5EE13}"/>
              </a:ext>
            </a:extLst>
          </p:cNvPr>
          <p:cNvSpPr txBox="1"/>
          <p:nvPr/>
        </p:nvSpPr>
        <p:spPr>
          <a:xfrm>
            <a:off x="1556951" y="1865871"/>
            <a:ext cx="98489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x86-64 instruction can range in length from 1 to 15 bytes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fewer operands, smaller number of bytes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◦  </a:t>
            </a:r>
            <a:r>
              <a:rPr kumimoji="1" lang="en-US" altLang="ko-KR" dirty="0"/>
              <a:t>more commonly used instructions, smaller number of bytes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There is a unique decoding of bytes into machine instructions</a:t>
            </a:r>
          </a:p>
          <a:p>
            <a:r>
              <a:rPr kumimoji="1" lang="ko-KR" altLang="en-US" dirty="0"/>
              <a:t>   ◦  </a:t>
            </a:r>
            <a:r>
              <a:rPr kumimoji="1" lang="en-US" altLang="ko-KR" dirty="0"/>
              <a:t>Instruction format is designed from a given starting position</a:t>
            </a:r>
          </a:p>
          <a:p>
            <a:r>
              <a:rPr kumimoji="1" lang="ko-KR" altLang="en-US" dirty="0"/>
              <a:t>   ◦  </a:t>
            </a:r>
            <a:r>
              <a:rPr kumimoji="1" lang="en-US" altLang="ko-KR" dirty="0"/>
              <a:t>ex ) </a:t>
            </a:r>
            <a:r>
              <a:rPr kumimoji="1" lang="en-US" altLang="ko-KR" dirty="0" err="1"/>
              <a:t>pushq</a:t>
            </a:r>
            <a:r>
              <a:rPr kumimoji="1" lang="en-US" altLang="ko-KR" dirty="0"/>
              <a:t> %</a:t>
            </a:r>
            <a:r>
              <a:rPr kumimoji="1" lang="en-US" altLang="ko-KR" dirty="0" err="1"/>
              <a:t>rbx</a:t>
            </a:r>
            <a:r>
              <a:rPr kumimoji="1" lang="en-US" altLang="ko-KR" dirty="0"/>
              <a:t> can start with byte value 53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Disassembler determines the assembly code based purely on the </a:t>
            </a:r>
          </a:p>
          <a:p>
            <a:r>
              <a:rPr kumimoji="1" lang="en-US" altLang="ko-KR" dirty="0"/>
              <a:t> byte sequences in the machine-code file</a:t>
            </a:r>
          </a:p>
          <a:p>
            <a:r>
              <a:rPr kumimoji="1" lang="en-US" altLang="ko-KR" dirty="0"/>
              <a:t> </a:t>
            </a:r>
            <a:endParaRPr kumimoji="1" lang="en-US" altLang="en-US" dirty="0"/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Disassembler uses different naming convention for the instruction</a:t>
            </a:r>
          </a:p>
          <a:p>
            <a:r>
              <a:rPr kumimoji="1" lang="ko-KR" altLang="en-US" dirty="0"/>
              <a:t>  ◦  </a:t>
            </a:r>
            <a:r>
              <a:rPr kumimoji="1" lang="en-US" altLang="ko-KR" dirty="0"/>
              <a:t>Disassembler have some instructions that ‘q’ can be safely omitted</a:t>
            </a:r>
          </a:p>
          <a:p>
            <a:r>
              <a:rPr kumimoji="1" lang="ko-KR" altLang="en-US" dirty="0"/>
              <a:t>  ◦  </a:t>
            </a:r>
            <a:r>
              <a:rPr kumimoji="1" lang="en-US" altLang="ko-KR" dirty="0"/>
              <a:t>Assembly code generated by GCC have some instructions with ‘q’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F333F-9CE9-4D1B-BF84-6B684896F689}"/>
              </a:ext>
            </a:extLst>
          </p:cNvPr>
          <p:cNvSpPr txBox="1"/>
          <p:nvPr/>
        </p:nvSpPr>
        <p:spPr>
          <a:xfrm>
            <a:off x="4392394" y="6306918"/>
            <a:ext cx="701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Translate Assemble code to Object code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7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1381</Words>
  <Application>Microsoft Office PowerPoint</Application>
  <PresentationFormat>와이드스크린</PresentationFormat>
  <Paragraphs>194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AppleSDGothicNeo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강 재영</cp:lastModifiedBy>
  <cp:revision>41</cp:revision>
  <dcterms:created xsi:type="dcterms:W3CDTF">2021-07-04T12:55:49Z</dcterms:created>
  <dcterms:modified xsi:type="dcterms:W3CDTF">2021-07-22T10:54:23Z</dcterms:modified>
</cp:coreProperties>
</file>