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5" r:id="rId4"/>
    <p:sldId id="281" r:id="rId5"/>
    <p:sldId id="346" r:id="rId6"/>
    <p:sldId id="355" r:id="rId7"/>
    <p:sldId id="369" r:id="rId8"/>
    <p:sldId id="365" r:id="rId9"/>
    <p:sldId id="370" r:id="rId10"/>
    <p:sldId id="371" r:id="rId11"/>
    <p:sldId id="374" r:id="rId12"/>
    <p:sldId id="354" r:id="rId13"/>
    <p:sldId id="376" r:id="rId14"/>
    <p:sldId id="375" r:id="rId15"/>
    <p:sldId id="348" r:id="rId16"/>
    <p:sldId id="306" r:id="rId17"/>
    <p:sldId id="377" r:id="rId18"/>
    <p:sldId id="379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88" r:id="rId28"/>
    <p:sldId id="390" r:id="rId29"/>
    <p:sldId id="313" r:id="rId30"/>
    <p:sldId id="391" r:id="rId31"/>
    <p:sldId id="314" r:id="rId32"/>
    <p:sldId id="310" r:id="rId33"/>
    <p:sldId id="303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4"/>
    <p:restoredTop sz="84913"/>
  </p:normalViewPr>
  <p:slideViewPr>
    <p:cSldViewPr snapToGrid="0" snapToObjects="1">
      <p:cViewPr>
        <p:scale>
          <a:sx n="105" d="100"/>
          <a:sy n="105" d="100"/>
        </p:scale>
        <p:origin x="-7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2021. 7. 29.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46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760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07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Move</a:t>
            </a:r>
            <a:r>
              <a:rPr kumimoji="1" lang="ko-KR" altLang="en-US"/>
              <a:t>는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01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4789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6207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3037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444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409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847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061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3672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7381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7033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925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0681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753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7189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/>
              <a:t>0001</a:t>
            </a:r>
            <a:r>
              <a:rPr kumimoji="1" lang="ko-KR" altLang="en-US"/>
              <a:t>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0010</a:t>
            </a:r>
          </a:p>
          <a:p>
            <a:pPr marL="228600" indent="-228600">
              <a:buAutoNum type="arabicPeriod"/>
            </a:pPr>
            <a:r>
              <a:rPr kumimoji="1" lang="en-US" altLang="ko-KR"/>
              <a:t>1001</a:t>
            </a:r>
            <a:r>
              <a:rPr kumimoji="1" lang="ko-KR" altLang="en-US"/>
              <a:t> </a:t>
            </a:r>
            <a:r>
              <a:rPr kumimoji="1" lang="en-US" altLang="ko-KR"/>
              <a:t>–</a:t>
            </a:r>
            <a:r>
              <a:rPr kumimoji="1" lang="ko-KR" altLang="en-US"/>
              <a:t> </a:t>
            </a:r>
            <a:r>
              <a:rPr kumimoji="1" lang="en-US" altLang="ko-KR"/>
              <a:t>0001</a:t>
            </a:r>
          </a:p>
          <a:p>
            <a:endParaRPr kumimoji="1" lang="en-US" altLang="ko-KR"/>
          </a:p>
          <a:p>
            <a:r>
              <a:rPr kumimoji="1" lang="en-US" altLang="ko-KR"/>
              <a:t>Signed </a:t>
            </a:r>
            <a:r>
              <a:rPr kumimoji="1" lang="ko-KR" altLang="en-US"/>
              <a:t>에서</a:t>
            </a:r>
            <a:endParaRPr kumimoji="1" lang="en-US" altLang="ko-KR"/>
          </a:p>
          <a:p>
            <a:r>
              <a:rPr kumimoji="1" lang="ko-KR" altLang="en-US"/>
              <a:t>작은수 </a:t>
            </a:r>
            <a:r>
              <a:rPr kumimoji="1" lang="en-US" altLang="ko-KR"/>
              <a:t>-</a:t>
            </a:r>
            <a:r>
              <a:rPr kumimoji="1" lang="ko-KR" altLang="en-US"/>
              <a:t> 큰수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/>
              <a:t>carry</a:t>
            </a:r>
            <a:r>
              <a:rPr kumimoji="1" lang="ko-KR" altLang="en-US"/>
              <a:t>가 발생해야함</a:t>
            </a:r>
            <a:r>
              <a:rPr kumimoji="1" lang="en-US" altLang="ko-KR"/>
              <a:t>….</a:t>
            </a:r>
          </a:p>
          <a:p>
            <a:r>
              <a:rPr kumimoji="1" lang="en-US" altLang="ko-Kore-KR"/>
              <a:t>0  ?  1  1</a:t>
            </a:r>
          </a:p>
          <a:p>
            <a:endParaRPr kumimoji="1" lang="en-US" altLang="ko-Kore-KR"/>
          </a:p>
          <a:p>
            <a:r>
              <a:rPr kumimoji="1" lang="en-US" altLang="ko-Kore-KR"/>
              <a:t>Unsin</a:t>
            </a:r>
          </a:p>
          <a:p>
            <a:r>
              <a:rPr kumimoji="1" lang="en-US" altLang="ko-Kore-KR"/>
              <a:t>ged</a:t>
            </a:r>
            <a:r>
              <a:rPr kumimoji="1" lang="ko-Kore-KR" altLang="en-US"/>
              <a:t>에서는</a:t>
            </a:r>
            <a:endParaRPr kumimoji="1" lang="en-US" altLang="ko-Kore-KR"/>
          </a:p>
          <a:p>
            <a:r>
              <a:rPr kumimoji="1" lang="en-US" altLang="ko-Kore-KR"/>
              <a:t>A&gt;B</a:t>
            </a:r>
          </a:p>
          <a:p>
            <a:r>
              <a:rPr kumimoji="1" lang="en-US" altLang="ko-Kore-KR"/>
              <a:t>0 0 1 1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84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2368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ore-KR"/>
              <a:t>개체 코드 파일을 생성할 때 어셈블러는 레이블이 지정된 모든 명령의 주소를 결정하고 점프 명령의 일부로 점프 대상(목적지 명령의 주소)을 인코딩합니다</a:t>
            </a:r>
            <a:endParaRPr lang="ko-Kore-KR" altLang="en-US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575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309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4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78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297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726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687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33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09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2021. 7. 29.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874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</a:t>
            </a:r>
            <a:r>
              <a:rPr kumimoji="1" lang="en-US" altLang="ko-KR" sz="3600" b="1"/>
              <a:t>3</a:t>
            </a:r>
            <a:r>
              <a:rPr kumimoji="1" lang="en-US" altLang="ko-Kore-KR" sz="3600"/>
              <a:t>. </a:t>
            </a:r>
            <a:r>
              <a:rPr kumimoji="1" lang="en-US" altLang="ko-KR" sz="2800"/>
              <a:t>Machine-Level</a:t>
            </a:r>
            <a:r>
              <a:rPr kumimoji="1" lang="ko-KR" altLang="en-US" sz="2800"/>
              <a:t> </a:t>
            </a:r>
            <a:r>
              <a:rPr kumimoji="1" lang="en-US" altLang="ko-KR" sz="2800"/>
              <a:t>Representation</a:t>
            </a:r>
            <a:r>
              <a:rPr kumimoji="1" lang="ko-KR" altLang="en-US" sz="2800"/>
              <a:t> </a:t>
            </a:r>
            <a:r>
              <a:rPr kumimoji="1" lang="en-US" altLang="ko-KR" sz="2800"/>
              <a:t>of</a:t>
            </a:r>
            <a:r>
              <a:rPr kumimoji="1" lang="ko-KR" altLang="en-US" sz="2800"/>
              <a:t> </a:t>
            </a:r>
            <a:r>
              <a:rPr kumimoji="1" lang="en-US" altLang="ko-KR" sz="2800"/>
              <a:t>Programs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Section </a:t>
            </a:r>
            <a:r>
              <a:rPr kumimoji="1" lang="en-US" altLang="ko-KR"/>
              <a:t>3</a:t>
            </a:r>
            <a:r>
              <a:rPr kumimoji="1" lang="en-US" altLang="ko-Kore-KR"/>
              <a:t>.6 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4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452025" y="5352963"/>
            <a:ext cx="15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July</a:t>
            </a:r>
            <a:r>
              <a:rPr kumimoji="1" lang="ko-KR" altLang="en-US"/>
              <a:t> </a:t>
            </a:r>
            <a:r>
              <a:rPr kumimoji="1" lang="en-US" altLang="ko-KR"/>
              <a:t>22,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OF 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   </a:t>
            </a:r>
            <a:r>
              <a:rPr lang="en" altLang="ko-Kore-KR"/>
              <a:t>￮ CF 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8641768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9208418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9964600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10531250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8641768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9208418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9964600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10531250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E60311C-96A1-FF46-B89D-DD421223712B}"/>
              </a:ext>
            </a:extLst>
          </p:cNvPr>
          <p:cNvSpPr/>
          <p:nvPr/>
        </p:nvSpPr>
        <p:spPr>
          <a:xfrm>
            <a:off x="5486167" y="27319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8FCD79-65D0-0C45-ADCC-086D9D3F3481}"/>
              </a:ext>
            </a:extLst>
          </p:cNvPr>
          <p:cNvSpPr/>
          <p:nvPr/>
        </p:nvSpPr>
        <p:spPr>
          <a:xfrm>
            <a:off x="6269936" y="2889306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1000 0000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20CD-1C8A-9B48-8825-3D2DB5A1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6" y="2790672"/>
            <a:ext cx="2171700" cy="5588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2E0D8E-390B-9644-8B4C-A9DDA27DEAB8}"/>
              </a:ext>
            </a:extLst>
          </p:cNvPr>
          <p:cNvSpPr/>
          <p:nvPr/>
        </p:nvSpPr>
        <p:spPr>
          <a:xfrm>
            <a:off x="8662531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D5B66BC-8519-D24C-9CA6-F5038EEBE0DF}"/>
              </a:ext>
            </a:extLst>
          </p:cNvPr>
          <p:cNvSpPr/>
          <p:nvPr/>
        </p:nvSpPr>
        <p:spPr>
          <a:xfrm>
            <a:off x="9229181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C08DAC9-C7F3-DF43-8E2D-F634BA16BDA2}"/>
              </a:ext>
            </a:extLst>
          </p:cNvPr>
          <p:cNvSpPr/>
          <p:nvPr/>
        </p:nvSpPr>
        <p:spPr>
          <a:xfrm>
            <a:off x="9985363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3B06D6B-A59E-E04C-8305-F23BA55E093F}"/>
              </a:ext>
            </a:extLst>
          </p:cNvPr>
          <p:cNvSpPr/>
          <p:nvPr/>
        </p:nvSpPr>
        <p:spPr>
          <a:xfrm>
            <a:off x="10552013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F8BBAFC-393B-7744-B5B8-67EB4E9D0176}"/>
              </a:ext>
            </a:extLst>
          </p:cNvPr>
          <p:cNvSpPr/>
          <p:nvPr/>
        </p:nvSpPr>
        <p:spPr>
          <a:xfrm>
            <a:off x="8662531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55CF4D-7AF9-FF49-AC61-E24D3D342AF8}"/>
              </a:ext>
            </a:extLst>
          </p:cNvPr>
          <p:cNvSpPr/>
          <p:nvPr/>
        </p:nvSpPr>
        <p:spPr>
          <a:xfrm>
            <a:off x="9229181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133965-EA42-1F44-92A7-2E4051C34AF0}"/>
              </a:ext>
            </a:extLst>
          </p:cNvPr>
          <p:cNvSpPr/>
          <p:nvPr/>
        </p:nvSpPr>
        <p:spPr>
          <a:xfrm>
            <a:off x="9985363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4D1094C-CC02-DE4E-8687-438327C5069F}"/>
              </a:ext>
            </a:extLst>
          </p:cNvPr>
          <p:cNvSpPr/>
          <p:nvPr/>
        </p:nvSpPr>
        <p:spPr>
          <a:xfrm>
            <a:off x="10552013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7EC8631-684E-1543-8D45-4ED27DCEB614}"/>
              </a:ext>
            </a:extLst>
          </p:cNvPr>
          <p:cNvSpPr/>
          <p:nvPr/>
        </p:nvSpPr>
        <p:spPr>
          <a:xfrm>
            <a:off x="5506930" y="478375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EA6B391-F938-9145-907A-6D8D5C4C342F}"/>
              </a:ext>
            </a:extLst>
          </p:cNvPr>
          <p:cNvSpPr/>
          <p:nvPr/>
        </p:nvSpPr>
        <p:spPr>
          <a:xfrm>
            <a:off x="6290699" y="494113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0000 0000</a:t>
            </a:r>
            <a:endParaRPr kumimoji="1" lang="ko-Kore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E99522-D76A-7346-8F7C-1B3CB1F00785}"/>
              </a:ext>
            </a:extLst>
          </p:cNvPr>
          <p:cNvSpPr/>
          <p:nvPr/>
        </p:nvSpPr>
        <p:spPr>
          <a:xfrm>
            <a:off x="1599648" y="4731462"/>
            <a:ext cx="2460287" cy="7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8696A3-45DD-6949-9215-4A4D33890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96" y="4893279"/>
            <a:ext cx="210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2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OF 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   </a:t>
            </a:r>
            <a:r>
              <a:rPr lang="en" altLang="ko-Kore-KR"/>
              <a:t>￮ CF 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8641768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9208418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9964600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10531250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8641768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9208418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9964600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10531250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E60311C-96A1-FF46-B89D-DD421223712B}"/>
              </a:ext>
            </a:extLst>
          </p:cNvPr>
          <p:cNvSpPr/>
          <p:nvPr/>
        </p:nvSpPr>
        <p:spPr>
          <a:xfrm>
            <a:off x="5486167" y="27319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8FCD79-65D0-0C45-ADCC-086D9D3F3481}"/>
              </a:ext>
            </a:extLst>
          </p:cNvPr>
          <p:cNvSpPr/>
          <p:nvPr/>
        </p:nvSpPr>
        <p:spPr>
          <a:xfrm>
            <a:off x="6269936" y="2889306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1000 0000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20CD-1C8A-9B48-8825-3D2DB5A1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6" y="2790672"/>
            <a:ext cx="2171700" cy="5588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2E0D8E-390B-9644-8B4C-A9DDA27DEAB8}"/>
              </a:ext>
            </a:extLst>
          </p:cNvPr>
          <p:cNvSpPr/>
          <p:nvPr/>
        </p:nvSpPr>
        <p:spPr>
          <a:xfrm>
            <a:off x="8662531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D5B66BC-8519-D24C-9CA6-F5038EEBE0DF}"/>
              </a:ext>
            </a:extLst>
          </p:cNvPr>
          <p:cNvSpPr/>
          <p:nvPr/>
        </p:nvSpPr>
        <p:spPr>
          <a:xfrm>
            <a:off x="9229181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C08DAC9-C7F3-DF43-8E2D-F634BA16BDA2}"/>
              </a:ext>
            </a:extLst>
          </p:cNvPr>
          <p:cNvSpPr/>
          <p:nvPr/>
        </p:nvSpPr>
        <p:spPr>
          <a:xfrm>
            <a:off x="9985363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3B06D6B-A59E-E04C-8305-F23BA55E093F}"/>
              </a:ext>
            </a:extLst>
          </p:cNvPr>
          <p:cNvSpPr/>
          <p:nvPr/>
        </p:nvSpPr>
        <p:spPr>
          <a:xfrm>
            <a:off x="10552013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F8BBAFC-393B-7744-B5B8-67EB4E9D0176}"/>
              </a:ext>
            </a:extLst>
          </p:cNvPr>
          <p:cNvSpPr/>
          <p:nvPr/>
        </p:nvSpPr>
        <p:spPr>
          <a:xfrm>
            <a:off x="8662531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55CF4D-7AF9-FF49-AC61-E24D3D342AF8}"/>
              </a:ext>
            </a:extLst>
          </p:cNvPr>
          <p:cNvSpPr/>
          <p:nvPr/>
        </p:nvSpPr>
        <p:spPr>
          <a:xfrm>
            <a:off x="9229181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accent6"/>
                </a:solidFill>
              </a:rPr>
              <a:t>?</a:t>
            </a:r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133965-EA42-1F44-92A7-2E4051C34AF0}"/>
              </a:ext>
            </a:extLst>
          </p:cNvPr>
          <p:cNvSpPr/>
          <p:nvPr/>
        </p:nvSpPr>
        <p:spPr>
          <a:xfrm>
            <a:off x="9985363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4D1094C-CC02-DE4E-8687-438327C5069F}"/>
              </a:ext>
            </a:extLst>
          </p:cNvPr>
          <p:cNvSpPr/>
          <p:nvPr/>
        </p:nvSpPr>
        <p:spPr>
          <a:xfrm>
            <a:off x="10552013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7EC8631-684E-1543-8D45-4ED27DCEB614}"/>
              </a:ext>
            </a:extLst>
          </p:cNvPr>
          <p:cNvSpPr/>
          <p:nvPr/>
        </p:nvSpPr>
        <p:spPr>
          <a:xfrm>
            <a:off x="5506930" y="478375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EA6B391-F938-9145-907A-6D8D5C4C342F}"/>
              </a:ext>
            </a:extLst>
          </p:cNvPr>
          <p:cNvSpPr/>
          <p:nvPr/>
        </p:nvSpPr>
        <p:spPr>
          <a:xfrm>
            <a:off x="6290699" y="494113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0000 0000</a:t>
            </a:r>
            <a:endParaRPr kumimoji="1" lang="ko-Kore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E99522-D76A-7346-8F7C-1B3CB1F00785}"/>
              </a:ext>
            </a:extLst>
          </p:cNvPr>
          <p:cNvSpPr/>
          <p:nvPr/>
        </p:nvSpPr>
        <p:spPr>
          <a:xfrm>
            <a:off x="1599648" y="4731462"/>
            <a:ext cx="2460287" cy="7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8696A3-45DD-6949-9215-4A4D33890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96" y="4893279"/>
            <a:ext cx="210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9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shift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</a:t>
            </a:r>
            <a:r>
              <a:rPr lang="en-US" altLang="ko-Kore-KR"/>
              <a:t>T</a:t>
            </a:r>
            <a:r>
              <a:rPr lang="ko-Kore-KR" altLang="en-US"/>
              <a:t>he carry flag is set to the last bit shifted out</a:t>
            </a:r>
            <a:r>
              <a:rPr lang="en-US" altLang="ko-Kore-KR"/>
              <a:t>(overflow flag is set to zero)</a:t>
            </a: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A8CB4371-43BD-CA48-8CFE-6FAD4B05331E}"/>
              </a:ext>
            </a:extLst>
          </p:cNvPr>
          <p:cNvSpPr/>
          <p:nvPr/>
        </p:nvSpPr>
        <p:spPr>
          <a:xfrm>
            <a:off x="8641768" y="3097224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A310A1C-4CE7-2641-9980-794CCEF8C996}"/>
              </a:ext>
            </a:extLst>
          </p:cNvPr>
          <p:cNvSpPr/>
          <p:nvPr/>
        </p:nvSpPr>
        <p:spPr>
          <a:xfrm>
            <a:off x="9208418" y="3254608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F4D7D8-F20F-6F48-ABFF-25ABBCD9E2E2}"/>
              </a:ext>
            </a:extLst>
          </p:cNvPr>
          <p:cNvSpPr/>
          <p:nvPr/>
        </p:nvSpPr>
        <p:spPr>
          <a:xfrm>
            <a:off x="9964600" y="3097224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58DE9656-BDF9-0643-8946-67839576FFB9}"/>
              </a:ext>
            </a:extLst>
          </p:cNvPr>
          <p:cNvSpPr/>
          <p:nvPr/>
        </p:nvSpPr>
        <p:spPr>
          <a:xfrm>
            <a:off x="10531250" y="3254608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EF7474D-89C9-D548-9300-DBAB715CA802}"/>
              </a:ext>
            </a:extLst>
          </p:cNvPr>
          <p:cNvSpPr/>
          <p:nvPr/>
        </p:nvSpPr>
        <p:spPr>
          <a:xfrm>
            <a:off x="8641768" y="3918159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80C4BBAE-8DD5-6044-A5DB-18276407EA6F}"/>
              </a:ext>
            </a:extLst>
          </p:cNvPr>
          <p:cNvSpPr/>
          <p:nvPr/>
        </p:nvSpPr>
        <p:spPr>
          <a:xfrm>
            <a:off x="9208418" y="4075543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8CCB3A4-84F5-FB49-96A9-40027E693777}"/>
              </a:ext>
            </a:extLst>
          </p:cNvPr>
          <p:cNvSpPr/>
          <p:nvPr/>
        </p:nvSpPr>
        <p:spPr>
          <a:xfrm>
            <a:off x="9964600" y="3918159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9C7C0614-1A20-BA43-93B4-CF93C3CE2E7B}"/>
              </a:ext>
            </a:extLst>
          </p:cNvPr>
          <p:cNvSpPr/>
          <p:nvPr/>
        </p:nvSpPr>
        <p:spPr>
          <a:xfrm>
            <a:off x="10531250" y="4075543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D5DE5F1-5DD2-AE45-B2D5-E20C026E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9" y="3645405"/>
            <a:ext cx="2324100" cy="381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EDF8058-F7EA-1B4F-9EAD-E77CD215EA56}"/>
              </a:ext>
            </a:extLst>
          </p:cNvPr>
          <p:cNvSpPr/>
          <p:nvPr/>
        </p:nvSpPr>
        <p:spPr>
          <a:xfrm>
            <a:off x="5486167" y="3507691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F86743A0-3FC4-F34C-923E-0FB4F7FBBBC9}"/>
              </a:ext>
            </a:extLst>
          </p:cNvPr>
          <p:cNvSpPr/>
          <p:nvPr/>
        </p:nvSpPr>
        <p:spPr>
          <a:xfrm>
            <a:off x="6269936" y="3665075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0111 1001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86131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shift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</a:t>
            </a:r>
            <a:r>
              <a:rPr lang="en-US" altLang="ko-Kore-KR"/>
              <a:t>T</a:t>
            </a:r>
            <a:r>
              <a:rPr lang="ko-Kore-KR" altLang="en-US"/>
              <a:t>he carry flag is set to the last bit shifted out</a:t>
            </a:r>
            <a:r>
              <a:rPr lang="en-US" altLang="ko-Kore-KR"/>
              <a:t>(overflow flag is set to zero)</a:t>
            </a: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A8CB4371-43BD-CA48-8CFE-6FAD4B05331E}"/>
              </a:ext>
            </a:extLst>
          </p:cNvPr>
          <p:cNvSpPr/>
          <p:nvPr/>
        </p:nvSpPr>
        <p:spPr>
          <a:xfrm>
            <a:off x="8641768" y="3097224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A310A1C-4CE7-2641-9980-794CCEF8C996}"/>
              </a:ext>
            </a:extLst>
          </p:cNvPr>
          <p:cNvSpPr/>
          <p:nvPr/>
        </p:nvSpPr>
        <p:spPr>
          <a:xfrm>
            <a:off x="9208418" y="3254608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F4D7D8-F20F-6F48-ABFF-25ABBCD9E2E2}"/>
              </a:ext>
            </a:extLst>
          </p:cNvPr>
          <p:cNvSpPr/>
          <p:nvPr/>
        </p:nvSpPr>
        <p:spPr>
          <a:xfrm>
            <a:off x="9964600" y="3097224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58DE9656-BDF9-0643-8946-67839576FFB9}"/>
              </a:ext>
            </a:extLst>
          </p:cNvPr>
          <p:cNvSpPr/>
          <p:nvPr/>
        </p:nvSpPr>
        <p:spPr>
          <a:xfrm>
            <a:off x="10531250" y="3254608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EF7474D-89C9-D548-9300-DBAB715CA802}"/>
              </a:ext>
            </a:extLst>
          </p:cNvPr>
          <p:cNvSpPr/>
          <p:nvPr/>
        </p:nvSpPr>
        <p:spPr>
          <a:xfrm>
            <a:off x="8641768" y="3918159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80C4BBAE-8DD5-6044-A5DB-18276407EA6F}"/>
              </a:ext>
            </a:extLst>
          </p:cNvPr>
          <p:cNvSpPr/>
          <p:nvPr/>
        </p:nvSpPr>
        <p:spPr>
          <a:xfrm>
            <a:off x="9208418" y="4075543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8CCB3A4-84F5-FB49-96A9-40027E693777}"/>
              </a:ext>
            </a:extLst>
          </p:cNvPr>
          <p:cNvSpPr/>
          <p:nvPr/>
        </p:nvSpPr>
        <p:spPr>
          <a:xfrm>
            <a:off x="9964600" y="3918159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9C7C0614-1A20-BA43-93B4-CF93C3CE2E7B}"/>
              </a:ext>
            </a:extLst>
          </p:cNvPr>
          <p:cNvSpPr/>
          <p:nvPr/>
        </p:nvSpPr>
        <p:spPr>
          <a:xfrm>
            <a:off x="10531250" y="4075543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D5DE5F1-5DD2-AE45-B2D5-E20C026E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9" y="3645405"/>
            <a:ext cx="2324100" cy="381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EDF8058-F7EA-1B4F-9EAD-E77CD215EA56}"/>
              </a:ext>
            </a:extLst>
          </p:cNvPr>
          <p:cNvSpPr/>
          <p:nvPr/>
        </p:nvSpPr>
        <p:spPr>
          <a:xfrm>
            <a:off x="5486167" y="3507691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F86743A0-3FC4-F34C-923E-0FB4F7FBBBC9}"/>
              </a:ext>
            </a:extLst>
          </p:cNvPr>
          <p:cNvSpPr/>
          <p:nvPr/>
        </p:nvSpPr>
        <p:spPr>
          <a:xfrm>
            <a:off x="6269936" y="3665075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1001 0000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04083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shift operations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</a:t>
            </a:r>
            <a:r>
              <a:rPr lang="en-US" altLang="ko-Kore-KR"/>
              <a:t>T</a:t>
            </a:r>
            <a:r>
              <a:rPr lang="ko-Kore-KR" altLang="en-US"/>
              <a:t>he carry flag is set to the last bit shifted out</a:t>
            </a:r>
            <a:r>
              <a:rPr lang="en-US" altLang="ko-Kore-KR"/>
              <a:t>(overflow flag is set to zero)</a:t>
            </a: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A8CB4371-43BD-CA48-8CFE-6FAD4B05331E}"/>
              </a:ext>
            </a:extLst>
          </p:cNvPr>
          <p:cNvSpPr/>
          <p:nvPr/>
        </p:nvSpPr>
        <p:spPr>
          <a:xfrm>
            <a:off x="8641768" y="3097224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A310A1C-4CE7-2641-9980-794CCEF8C996}"/>
              </a:ext>
            </a:extLst>
          </p:cNvPr>
          <p:cNvSpPr/>
          <p:nvPr/>
        </p:nvSpPr>
        <p:spPr>
          <a:xfrm>
            <a:off x="9208418" y="3254608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F4D7D8-F20F-6F48-ABFF-25ABBCD9E2E2}"/>
              </a:ext>
            </a:extLst>
          </p:cNvPr>
          <p:cNvSpPr/>
          <p:nvPr/>
        </p:nvSpPr>
        <p:spPr>
          <a:xfrm>
            <a:off x="9964600" y="3097224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58DE9656-BDF9-0643-8946-67839576FFB9}"/>
              </a:ext>
            </a:extLst>
          </p:cNvPr>
          <p:cNvSpPr/>
          <p:nvPr/>
        </p:nvSpPr>
        <p:spPr>
          <a:xfrm>
            <a:off x="10531250" y="3254608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EF7474D-89C9-D548-9300-DBAB715CA802}"/>
              </a:ext>
            </a:extLst>
          </p:cNvPr>
          <p:cNvSpPr/>
          <p:nvPr/>
        </p:nvSpPr>
        <p:spPr>
          <a:xfrm>
            <a:off x="8641768" y="3918159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80C4BBAE-8DD5-6044-A5DB-18276407EA6F}"/>
              </a:ext>
            </a:extLst>
          </p:cNvPr>
          <p:cNvSpPr/>
          <p:nvPr/>
        </p:nvSpPr>
        <p:spPr>
          <a:xfrm>
            <a:off x="9208418" y="4075543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28CCB3A4-84F5-FB49-96A9-40027E693777}"/>
              </a:ext>
            </a:extLst>
          </p:cNvPr>
          <p:cNvSpPr/>
          <p:nvPr/>
        </p:nvSpPr>
        <p:spPr>
          <a:xfrm>
            <a:off x="9964600" y="3918159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9C7C0614-1A20-BA43-93B4-CF93C3CE2E7B}"/>
              </a:ext>
            </a:extLst>
          </p:cNvPr>
          <p:cNvSpPr/>
          <p:nvPr/>
        </p:nvSpPr>
        <p:spPr>
          <a:xfrm>
            <a:off x="10531250" y="4075543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D5DE5F1-5DD2-AE45-B2D5-E20C026E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649" y="3645405"/>
            <a:ext cx="2324100" cy="381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EDF8058-F7EA-1B4F-9EAD-E77CD215EA56}"/>
              </a:ext>
            </a:extLst>
          </p:cNvPr>
          <p:cNvSpPr/>
          <p:nvPr/>
        </p:nvSpPr>
        <p:spPr>
          <a:xfrm>
            <a:off x="5486167" y="3507691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F86743A0-3FC4-F34C-923E-0FB4F7FBBBC9}"/>
              </a:ext>
            </a:extLst>
          </p:cNvPr>
          <p:cNvSpPr/>
          <p:nvPr/>
        </p:nvSpPr>
        <p:spPr>
          <a:xfrm>
            <a:off x="6269936" y="3665075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1001 0000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398631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inc, dec operations</a:t>
            </a:r>
          </a:p>
          <a:p>
            <a:r>
              <a:rPr lang="en-US" altLang="ko-Kore-KR"/>
              <a:t>         </a:t>
            </a:r>
            <a:r>
              <a:rPr lang="ko-Kore-KR" altLang="en-US"/>
              <a:t>inc and dec instructions set the overflow and zero flags, but they leave the carry flag unchanged.</a:t>
            </a:r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92A2B8D4-4AC3-D242-B176-5EDA8A759A56}"/>
              </a:ext>
            </a:extLst>
          </p:cNvPr>
          <p:cNvSpPr/>
          <p:nvPr/>
        </p:nvSpPr>
        <p:spPr>
          <a:xfrm>
            <a:off x="1875208" y="3151441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E160DE62-323C-E743-8DA7-9A83891EC376}"/>
              </a:ext>
            </a:extLst>
          </p:cNvPr>
          <p:cNvSpPr/>
          <p:nvPr/>
        </p:nvSpPr>
        <p:spPr>
          <a:xfrm>
            <a:off x="2441858" y="3308825"/>
            <a:ext cx="430206" cy="41377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E744E583-1892-2248-BAC7-289911D7BCFB}"/>
              </a:ext>
            </a:extLst>
          </p:cNvPr>
          <p:cNvSpPr/>
          <p:nvPr/>
        </p:nvSpPr>
        <p:spPr>
          <a:xfrm>
            <a:off x="3198040" y="3151441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7207241-9469-9945-8D1B-457046B1C929}"/>
              </a:ext>
            </a:extLst>
          </p:cNvPr>
          <p:cNvSpPr/>
          <p:nvPr/>
        </p:nvSpPr>
        <p:spPr>
          <a:xfrm>
            <a:off x="3764690" y="3308825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?</a:t>
            </a:r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C9254BE-F648-1649-9919-EBF2D3082CD0}"/>
              </a:ext>
            </a:extLst>
          </p:cNvPr>
          <p:cNvSpPr/>
          <p:nvPr/>
        </p:nvSpPr>
        <p:spPr>
          <a:xfrm>
            <a:off x="1875208" y="3972376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6AFB929-2EB2-694B-BA10-58962679E33B}"/>
              </a:ext>
            </a:extLst>
          </p:cNvPr>
          <p:cNvSpPr/>
          <p:nvPr/>
        </p:nvSpPr>
        <p:spPr>
          <a:xfrm>
            <a:off x="2441858" y="4129760"/>
            <a:ext cx="430206" cy="41377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7BE7704-C015-BA42-A128-F70D495061C9}"/>
              </a:ext>
            </a:extLst>
          </p:cNvPr>
          <p:cNvSpPr/>
          <p:nvPr/>
        </p:nvSpPr>
        <p:spPr>
          <a:xfrm>
            <a:off x="3198040" y="3972376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588DF8EE-D7DD-EC4C-97E7-5E26647F8166}"/>
              </a:ext>
            </a:extLst>
          </p:cNvPr>
          <p:cNvSpPr/>
          <p:nvPr/>
        </p:nvSpPr>
        <p:spPr>
          <a:xfrm>
            <a:off x="3764690" y="4129760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>
                <a:solidFill>
                  <a:schemeClr val="accent6"/>
                </a:solidFill>
              </a:rPr>
              <a:t>?</a:t>
            </a:r>
            <a:endParaRPr kumimoji="1" lang="ko-Kore-KR" altLang="en-US">
              <a:solidFill>
                <a:schemeClr val="accent6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12444E6-C67D-2E40-88D3-EDAB21B6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88" y="3814992"/>
            <a:ext cx="3452051" cy="29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4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two instruction classes </a:t>
            </a:r>
            <a:r>
              <a:rPr lang="en-US" altLang="ko-KR"/>
              <a:t>that </a:t>
            </a:r>
            <a:r>
              <a:rPr lang="en" altLang="ko-Kore-KR"/>
              <a:t>set condition codes without altering any other registers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cmp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￮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0F66-EA27-E94A-ADE3-334A6E68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8" y="2630331"/>
            <a:ext cx="1790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D0745-118B-FE44-BC75-17991FBC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38" y="2674781"/>
            <a:ext cx="1714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B6C31-DCD6-9144-BD9C-CA0D3964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913461"/>
            <a:ext cx="18669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CB4EC-5953-9F4A-9CC4-7183B83BD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600" y="3910520"/>
            <a:ext cx="1930400" cy="419100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5D4F07E-6656-954B-92C7-E56B620D3BF3}"/>
              </a:ext>
            </a:extLst>
          </p:cNvPr>
          <p:cNvSpPr/>
          <p:nvPr/>
        </p:nvSpPr>
        <p:spPr>
          <a:xfrm>
            <a:off x="9119952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5FDD3F-EA37-9248-8ED2-38048050A03F}"/>
              </a:ext>
            </a:extLst>
          </p:cNvPr>
          <p:cNvSpPr/>
          <p:nvPr/>
        </p:nvSpPr>
        <p:spPr>
          <a:xfrm>
            <a:off x="9686602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7A2F45A-7F48-0343-B0B1-3D9D97EF7E5A}"/>
              </a:ext>
            </a:extLst>
          </p:cNvPr>
          <p:cNvSpPr/>
          <p:nvPr/>
        </p:nvSpPr>
        <p:spPr>
          <a:xfrm>
            <a:off x="10442784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EE3375-627F-354E-8273-874FC1D558C3}"/>
              </a:ext>
            </a:extLst>
          </p:cNvPr>
          <p:cNvSpPr/>
          <p:nvPr/>
        </p:nvSpPr>
        <p:spPr>
          <a:xfrm>
            <a:off x="11009434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E8DB231-A7CF-9F4E-8DFC-5E27570EC165}"/>
              </a:ext>
            </a:extLst>
          </p:cNvPr>
          <p:cNvSpPr/>
          <p:nvPr/>
        </p:nvSpPr>
        <p:spPr>
          <a:xfrm>
            <a:off x="9119952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A5C1665-E607-FC41-A50C-7A767407B5F0}"/>
              </a:ext>
            </a:extLst>
          </p:cNvPr>
          <p:cNvSpPr/>
          <p:nvPr/>
        </p:nvSpPr>
        <p:spPr>
          <a:xfrm>
            <a:off x="9686602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4F953B8-5896-4F46-91C4-516B06875F39}"/>
              </a:ext>
            </a:extLst>
          </p:cNvPr>
          <p:cNvSpPr/>
          <p:nvPr/>
        </p:nvSpPr>
        <p:spPr>
          <a:xfrm>
            <a:off x="10442784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49EBD03-59DD-B94B-9845-8D49559C0E86}"/>
              </a:ext>
            </a:extLst>
          </p:cNvPr>
          <p:cNvSpPr/>
          <p:nvPr/>
        </p:nvSpPr>
        <p:spPr>
          <a:xfrm>
            <a:off x="11009434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2A48A7-8B17-C44F-9627-ED2188F31BC1}"/>
              </a:ext>
            </a:extLst>
          </p:cNvPr>
          <p:cNvSpPr/>
          <p:nvPr/>
        </p:nvSpPr>
        <p:spPr>
          <a:xfrm>
            <a:off x="6863612" y="3588519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AE53906-1EAC-024D-98CB-ABB90DA317A3}"/>
              </a:ext>
            </a:extLst>
          </p:cNvPr>
          <p:cNvSpPr/>
          <p:nvPr/>
        </p:nvSpPr>
        <p:spPr>
          <a:xfrm>
            <a:off x="7423249" y="3694236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</a:t>
            </a:r>
            <a:endParaRPr kumimoji="1" lang="ko-Kore-KR" altLang="en-US" sz="16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80788B-D958-654F-8732-6A213875EFAF}"/>
              </a:ext>
            </a:extLst>
          </p:cNvPr>
          <p:cNvSpPr/>
          <p:nvPr/>
        </p:nvSpPr>
        <p:spPr>
          <a:xfrm>
            <a:off x="6863612" y="2767584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A16E1D1-0F01-694C-8973-33D4B83654E3}"/>
              </a:ext>
            </a:extLst>
          </p:cNvPr>
          <p:cNvSpPr/>
          <p:nvPr/>
        </p:nvSpPr>
        <p:spPr>
          <a:xfrm>
            <a:off x="7423249" y="2873301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0001</a:t>
            </a:r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403289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two instruction classes </a:t>
            </a:r>
            <a:r>
              <a:rPr lang="en-US" altLang="ko-KR"/>
              <a:t>that </a:t>
            </a:r>
            <a:r>
              <a:rPr lang="en" altLang="ko-Kore-KR"/>
              <a:t>set condition codes without altering any other registers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cmp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￮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0F66-EA27-E94A-ADE3-334A6E68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8" y="2630331"/>
            <a:ext cx="1790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D0745-118B-FE44-BC75-17991FBC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38" y="2674781"/>
            <a:ext cx="1714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B6C31-DCD6-9144-BD9C-CA0D3964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913461"/>
            <a:ext cx="18669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CB4EC-5953-9F4A-9CC4-7183B83BD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600" y="3910520"/>
            <a:ext cx="1930400" cy="419100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5D4F07E-6656-954B-92C7-E56B620D3BF3}"/>
              </a:ext>
            </a:extLst>
          </p:cNvPr>
          <p:cNvSpPr/>
          <p:nvPr/>
        </p:nvSpPr>
        <p:spPr>
          <a:xfrm>
            <a:off x="9119952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5FDD3F-EA37-9248-8ED2-38048050A03F}"/>
              </a:ext>
            </a:extLst>
          </p:cNvPr>
          <p:cNvSpPr/>
          <p:nvPr/>
        </p:nvSpPr>
        <p:spPr>
          <a:xfrm>
            <a:off x="9686602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7A2F45A-7F48-0343-B0B1-3D9D97EF7E5A}"/>
              </a:ext>
            </a:extLst>
          </p:cNvPr>
          <p:cNvSpPr/>
          <p:nvPr/>
        </p:nvSpPr>
        <p:spPr>
          <a:xfrm>
            <a:off x="10442784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EE3375-627F-354E-8273-874FC1D558C3}"/>
              </a:ext>
            </a:extLst>
          </p:cNvPr>
          <p:cNvSpPr/>
          <p:nvPr/>
        </p:nvSpPr>
        <p:spPr>
          <a:xfrm>
            <a:off x="11009434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E8DB231-A7CF-9F4E-8DFC-5E27570EC165}"/>
              </a:ext>
            </a:extLst>
          </p:cNvPr>
          <p:cNvSpPr/>
          <p:nvPr/>
        </p:nvSpPr>
        <p:spPr>
          <a:xfrm>
            <a:off x="9119952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A5C1665-E607-FC41-A50C-7A767407B5F0}"/>
              </a:ext>
            </a:extLst>
          </p:cNvPr>
          <p:cNvSpPr/>
          <p:nvPr/>
        </p:nvSpPr>
        <p:spPr>
          <a:xfrm>
            <a:off x="9686602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4F953B8-5896-4F46-91C4-516B06875F39}"/>
              </a:ext>
            </a:extLst>
          </p:cNvPr>
          <p:cNvSpPr/>
          <p:nvPr/>
        </p:nvSpPr>
        <p:spPr>
          <a:xfrm>
            <a:off x="10442784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49EBD03-59DD-B94B-9845-8D49559C0E86}"/>
              </a:ext>
            </a:extLst>
          </p:cNvPr>
          <p:cNvSpPr/>
          <p:nvPr/>
        </p:nvSpPr>
        <p:spPr>
          <a:xfrm>
            <a:off x="11009434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2A48A7-8B17-C44F-9627-ED2188F31BC1}"/>
              </a:ext>
            </a:extLst>
          </p:cNvPr>
          <p:cNvSpPr/>
          <p:nvPr/>
        </p:nvSpPr>
        <p:spPr>
          <a:xfrm>
            <a:off x="6863612" y="3588519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%bl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AE53906-1EAC-024D-98CB-ABB90DA317A3}"/>
              </a:ext>
            </a:extLst>
          </p:cNvPr>
          <p:cNvSpPr/>
          <p:nvPr/>
        </p:nvSpPr>
        <p:spPr>
          <a:xfrm>
            <a:off x="7423249" y="3694236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</a:t>
            </a:r>
            <a:endParaRPr kumimoji="1" lang="ko-Kore-KR" altLang="en-US" sz="16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80788B-D958-654F-8732-6A213875EFAF}"/>
              </a:ext>
            </a:extLst>
          </p:cNvPr>
          <p:cNvSpPr/>
          <p:nvPr/>
        </p:nvSpPr>
        <p:spPr>
          <a:xfrm>
            <a:off x="6863612" y="2767584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A16E1D1-0F01-694C-8973-33D4B83654E3}"/>
              </a:ext>
            </a:extLst>
          </p:cNvPr>
          <p:cNvSpPr/>
          <p:nvPr/>
        </p:nvSpPr>
        <p:spPr>
          <a:xfrm>
            <a:off x="7423249" y="2873301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0001</a:t>
            </a:r>
            <a:endParaRPr kumimoji="1" lang="ko-Kore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5E0BFF-248C-4348-BBB2-A44D15D0D771}"/>
              </a:ext>
            </a:extLst>
          </p:cNvPr>
          <p:cNvSpPr/>
          <p:nvPr/>
        </p:nvSpPr>
        <p:spPr>
          <a:xfrm>
            <a:off x="4190238" y="2640945"/>
            <a:ext cx="1790700" cy="37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327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two instruction classes </a:t>
            </a:r>
            <a:r>
              <a:rPr lang="en-US" altLang="ko-KR"/>
              <a:t>that </a:t>
            </a:r>
            <a:r>
              <a:rPr lang="en" altLang="ko-Kore-KR"/>
              <a:t>set condition codes without altering any other registers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cmp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￮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0F66-EA27-E94A-ADE3-334A6E68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8" y="2630331"/>
            <a:ext cx="1790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D0745-118B-FE44-BC75-17991FBC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38" y="2674781"/>
            <a:ext cx="1714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B6C31-DCD6-9144-BD9C-CA0D3964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913461"/>
            <a:ext cx="18669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CB4EC-5953-9F4A-9CC4-7183B83BD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600" y="3910520"/>
            <a:ext cx="1930400" cy="419100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5D4F07E-6656-954B-92C7-E56B620D3BF3}"/>
              </a:ext>
            </a:extLst>
          </p:cNvPr>
          <p:cNvSpPr/>
          <p:nvPr/>
        </p:nvSpPr>
        <p:spPr>
          <a:xfrm>
            <a:off x="9119952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5FDD3F-EA37-9248-8ED2-38048050A03F}"/>
              </a:ext>
            </a:extLst>
          </p:cNvPr>
          <p:cNvSpPr/>
          <p:nvPr/>
        </p:nvSpPr>
        <p:spPr>
          <a:xfrm>
            <a:off x="9686602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7A2F45A-7F48-0343-B0B1-3D9D97EF7E5A}"/>
              </a:ext>
            </a:extLst>
          </p:cNvPr>
          <p:cNvSpPr/>
          <p:nvPr/>
        </p:nvSpPr>
        <p:spPr>
          <a:xfrm>
            <a:off x="10442784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EE3375-627F-354E-8273-874FC1D558C3}"/>
              </a:ext>
            </a:extLst>
          </p:cNvPr>
          <p:cNvSpPr/>
          <p:nvPr/>
        </p:nvSpPr>
        <p:spPr>
          <a:xfrm>
            <a:off x="11009434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E8DB231-A7CF-9F4E-8DFC-5E27570EC165}"/>
              </a:ext>
            </a:extLst>
          </p:cNvPr>
          <p:cNvSpPr/>
          <p:nvPr/>
        </p:nvSpPr>
        <p:spPr>
          <a:xfrm>
            <a:off x="9119952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A5C1665-E607-FC41-A50C-7A767407B5F0}"/>
              </a:ext>
            </a:extLst>
          </p:cNvPr>
          <p:cNvSpPr/>
          <p:nvPr/>
        </p:nvSpPr>
        <p:spPr>
          <a:xfrm>
            <a:off x="9686602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4F953B8-5896-4F46-91C4-516B06875F39}"/>
              </a:ext>
            </a:extLst>
          </p:cNvPr>
          <p:cNvSpPr/>
          <p:nvPr/>
        </p:nvSpPr>
        <p:spPr>
          <a:xfrm>
            <a:off x="10442784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49EBD03-59DD-B94B-9845-8D49559C0E86}"/>
              </a:ext>
            </a:extLst>
          </p:cNvPr>
          <p:cNvSpPr/>
          <p:nvPr/>
        </p:nvSpPr>
        <p:spPr>
          <a:xfrm>
            <a:off x="11009434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2A48A7-8B17-C44F-9627-ED2188F31BC1}"/>
              </a:ext>
            </a:extLst>
          </p:cNvPr>
          <p:cNvSpPr/>
          <p:nvPr/>
        </p:nvSpPr>
        <p:spPr>
          <a:xfrm>
            <a:off x="6863612" y="3588519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%bl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AE53906-1EAC-024D-98CB-ABB90DA317A3}"/>
              </a:ext>
            </a:extLst>
          </p:cNvPr>
          <p:cNvSpPr/>
          <p:nvPr/>
        </p:nvSpPr>
        <p:spPr>
          <a:xfrm>
            <a:off x="7423249" y="3694236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</a:t>
            </a:r>
            <a:endParaRPr kumimoji="1" lang="ko-Kore-KR" altLang="en-US" sz="16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80788B-D958-654F-8732-6A213875EFAF}"/>
              </a:ext>
            </a:extLst>
          </p:cNvPr>
          <p:cNvSpPr/>
          <p:nvPr/>
        </p:nvSpPr>
        <p:spPr>
          <a:xfrm>
            <a:off x="6863612" y="2767584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A16E1D1-0F01-694C-8973-33D4B83654E3}"/>
              </a:ext>
            </a:extLst>
          </p:cNvPr>
          <p:cNvSpPr/>
          <p:nvPr/>
        </p:nvSpPr>
        <p:spPr>
          <a:xfrm>
            <a:off x="7423249" y="2873301"/>
            <a:ext cx="1083987" cy="32818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</a:t>
            </a:r>
            <a:endParaRPr kumimoji="1" lang="ko-Kore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5E0BFF-248C-4348-BBB2-A44D15D0D771}"/>
              </a:ext>
            </a:extLst>
          </p:cNvPr>
          <p:cNvSpPr/>
          <p:nvPr/>
        </p:nvSpPr>
        <p:spPr>
          <a:xfrm>
            <a:off x="4190238" y="2640945"/>
            <a:ext cx="1790700" cy="37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297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two instruction classes </a:t>
            </a:r>
            <a:r>
              <a:rPr lang="en-US" altLang="ko-KR"/>
              <a:t>that </a:t>
            </a:r>
            <a:r>
              <a:rPr lang="en" altLang="ko-Kore-KR"/>
              <a:t>set condition codes without altering any other registers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cmp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￮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0F66-EA27-E94A-ADE3-334A6E68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8" y="2630331"/>
            <a:ext cx="1790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D0745-118B-FE44-BC75-17991FBC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38" y="2674781"/>
            <a:ext cx="1714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B6C31-DCD6-9144-BD9C-CA0D3964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913461"/>
            <a:ext cx="18669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CB4EC-5953-9F4A-9CC4-7183B83BD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600" y="3910520"/>
            <a:ext cx="1930400" cy="419100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5D4F07E-6656-954B-92C7-E56B620D3BF3}"/>
              </a:ext>
            </a:extLst>
          </p:cNvPr>
          <p:cNvSpPr/>
          <p:nvPr/>
        </p:nvSpPr>
        <p:spPr>
          <a:xfrm>
            <a:off x="9119952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5FDD3F-EA37-9248-8ED2-38048050A03F}"/>
              </a:ext>
            </a:extLst>
          </p:cNvPr>
          <p:cNvSpPr/>
          <p:nvPr/>
        </p:nvSpPr>
        <p:spPr>
          <a:xfrm>
            <a:off x="9686602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7A2F45A-7F48-0343-B0B1-3D9D97EF7E5A}"/>
              </a:ext>
            </a:extLst>
          </p:cNvPr>
          <p:cNvSpPr/>
          <p:nvPr/>
        </p:nvSpPr>
        <p:spPr>
          <a:xfrm>
            <a:off x="10442784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EE3375-627F-354E-8273-874FC1D558C3}"/>
              </a:ext>
            </a:extLst>
          </p:cNvPr>
          <p:cNvSpPr/>
          <p:nvPr/>
        </p:nvSpPr>
        <p:spPr>
          <a:xfrm>
            <a:off x="11009434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E8DB231-A7CF-9F4E-8DFC-5E27570EC165}"/>
              </a:ext>
            </a:extLst>
          </p:cNvPr>
          <p:cNvSpPr/>
          <p:nvPr/>
        </p:nvSpPr>
        <p:spPr>
          <a:xfrm>
            <a:off x="9119952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A5C1665-E607-FC41-A50C-7A767407B5F0}"/>
              </a:ext>
            </a:extLst>
          </p:cNvPr>
          <p:cNvSpPr/>
          <p:nvPr/>
        </p:nvSpPr>
        <p:spPr>
          <a:xfrm>
            <a:off x="9686602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4F953B8-5896-4F46-91C4-516B06875F39}"/>
              </a:ext>
            </a:extLst>
          </p:cNvPr>
          <p:cNvSpPr/>
          <p:nvPr/>
        </p:nvSpPr>
        <p:spPr>
          <a:xfrm>
            <a:off x="10442784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49EBD03-59DD-B94B-9845-8D49559C0E86}"/>
              </a:ext>
            </a:extLst>
          </p:cNvPr>
          <p:cNvSpPr/>
          <p:nvPr/>
        </p:nvSpPr>
        <p:spPr>
          <a:xfrm>
            <a:off x="11009434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2A48A7-8B17-C44F-9627-ED2188F31BC1}"/>
              </a:ext>
            </a:extLst>
          </p:cNvPr>
          <p:cNvSpPr/>
          <p:nvPr/>
        </p:nvSpPr>
        <p:spPr>
          <a:xfrm>
            <a:off x="6863612" y="3588519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%bl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AE53906-1EAC-024D-98CB-ABB90DA317A3}"/>
              </a:ext>
            </a:extLst>
          </p:cNvPr>
          <p:cNvSpPr/>
          <p:nvPr/>
        </p:nvSpPr>
        <p:spPr>
          <a:xfrm>
            <a:off x="7423249" y="3694236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</a:t>
            </a:r>
            <a:endParaRPr kumimoji="1" lang="ko-Kore-KR" altLang="en-US" sz="16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80788B-D958-654F-8732-6A213875EFAF}"/>
              </a:ext>
            </a:extLst>
          </p:cNvPr>
          <p:cNvSpPr/>
          <p:nvPr/>
        </p:nvSpPr>
        <p:spPr>
          <a:xfrm>
            <a:off x="6863612" y="2767584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A16E1D1-0F01-694C-8973-33D4B83654E3}"/>
              </a:ext>
            </a:extLst>
          </p:cNvPr>
          <p:cNvSpPr/>
          <p:nvPr/>
        </p:nvSpPr>
        <p:spPr>
          <a:xfrm>
            <a:off x="7423249" y="2873301"/>
            <a:ext cx="1083987" cy="32818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</a:t>
            </a:r>
            <a:endParaRPr kumimoji="1" lang="ko-Kore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5E0BFF-248C-4348-BBB2-A44D15D0D771}"/>
              </a:ext>
            </a:extLst>
          </p:cNvPr>
          <p:cNvSpPr/>
          <p:nvPr/>
        </p:nvSpPr>
        <p:spPr>
          <a:xfrm>
            <a:off x="4190238" y="2640945"/>
            <a:ext cx="1790700" cy="37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875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9556716" cy="2999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3.6</a:t>
            </a:r>
            <a:r>
              <a:rPr kumimoji="1" lang="ko-KR" altLang="en-US" sz="2400" b="1"/>
              <a:t> </a:t>
            </a:r>
            <a:r>
              <a:rPr kumimoji="1" lang="en-US" altLang="ko-KR" sz="2400" b="1"/>
              <a:t>Control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.6.1 </a:t>
            </a:r>
            <a:r>
              <a:rPr kumimoji="1" lang="en-US" altLang="ko-KR" sz="2000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.6.</a:t>
            </a:r>
            <a:r>
              <a:rPr kumimoji="1" lang="en-US" altLang="ko-KR" sz="2000"/>
              <a:t>2</a:t>
            </a:r>
            <a:r>
              <a:rPr kumimoji="1" lang="en-US" altLang="ko-Kore-KR" sz="2000"/>
              <a:t> Accessing the Condition Codes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.6.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 Jump Instructions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.6.</a:t>
            </a:r>
            <a:r>
              <a:rPr kumimoji="1" lang="en-US" altLang="ko-KR" sz="2000"/>
              <a:t>4</a:t>
            </a:r>
            <a:r>
              <a:rPr kumimoji="1" lang="en-US" altLang="ko-Kore-KR" sz="2000"/>
              <a:t> Jump Instruction Encodings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</a:t>
            </a:r>
            <a:r>
              <a:rPr kumimoji="1" lang="en-US" altLang="ko-KR" sz="2000"/>
              <a:t>3</a:t>
            </a:r>
            <a:r>
              <a:rPr kumimoji="1" lang="en-US" altLang="ko-Kore-KR" sz="2000"/>
              <a:t>.6.</a:t>
            </a:r>
            <a:r>
              <a:rPr kumimoji="1" lang="en-US" altLang="ko-KR" sz="2000"/>
              <a:t>5 Implementing Conditional Branches with Conditional Control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two instruction classes </a:t>
            </a:r>
            <a:r>
              <a:rPr lang="en-US" altLang="ko-KR"/>
              <a:t>that </a:t>
            </a:r>
            <a:r>
              <a:rPr lang="en" altLang="ko-Kore-KR"/>
              <a:t>set condition codes without altering any other registers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cmp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￮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0F66-EA27-E94A-ADE3-334A6E68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8" y="2630331"/>
            <a:ext cx="1790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D0745-118B-FE44-BC75-17991FBC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38" y="2674781"/>
            <a:ext cx="1714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B6C31-DCD6-9144-BD9C-CA0D3964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913461"/>
            <a:ext cx="18669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CB4EC-5953-9F4A-9CC4-7183B83BD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600" y="3910520"/>
            <a:ext cx="1930400" cy="419100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5D4F07E-6656-954B-92C7-E56B620D3BF3}"/>
              </a:ext>
            </a:extLst>
          </p:cNvPr>
          <p:cNvSpPr/>
          <p:nvPr/>
        </p:nvSpPr>
        <p:spPr>
          <a:xfrm>
            <a:off x="9119952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5FDD3F-EA37-9248-8ED2-38048050A03F}"/>
              </a:ext>
            </a:extLst>
          </p:cNvPr>
          <p:cNvSpPr/>
          <p:nvPr/>
        </p:nvSpPr>
        <p:spPr>
          <a:xfrm>
            <a:off x="9686602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7A2F45A-7F48-0343-B0B1-3D9D97EF7E5A}"/>
              </a:ext>
            </a:extLst>
          </p:cNvPr>
          <p:cNvSpPr/>
          <p:nvPr/>
        </p:nvSpPr>
        <p:spPr>
          <a:xfrm>
            <a:off x="10442784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EE3375-627F-354E-8273-874FC1D558C3}"/>
              </a:ext>
            </a:extLst>
          </p:cNvPr>
          <p:cNvSpPr/>
          <p:nvPr/>
        </p:nvSpPr>
        <p:spPr>
          <a:xfrm>
            <a:off x="11009434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E8DB231-A7CF-9F4E-8DFC-5E27570EC165}"/>
              </a:ext>
            </a:extLst>
          </p:cNvPr>
          <p:cNvSpPr/>
          <p:nvPr/>
        </p:nvSpPr>
        <p:spPr>
          <a:xfrm>
            <a:off x="9119952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A5C1665-E607-FC41-A50C-7A767407B5F0}"/>
              </a:ext>
            </a:extLst>
          </p:cNvPr>
          <p:cNvSpPr/>
          <p:nvPr/>
        </p:nvSpPr>
        <p:spPr>
          <a:xfrm>
            <a:off x="9686602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4F953B8-5896-4F46-91C4-516B06875F39}"/>
              </a:ext>
            </a:extLst>
          </p:cNvPr>
          <p:cNvSpPr/>
          <p:nvPr/>
        </p:nvSpPr>
        <p:spPr>
          <a:xfrm>
            <a:off x="10442784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49EBD03-59DD-B94B-9845-8D49559C0E86}"/>
              </a:ext>
            </a:extLst>
          </p:cNvPr>
          <p:cNvSpPr/>
          <p:nvPr/>
        </p:nvSpPr>
        <p:spPr>
          <a:xfrm>
            <a:off x="11009434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2A48A7-8B17-C44F-9627-ED2188F31BC1}"/>
              </a:ext>
            </a:extLst>
          </p:cNvPr>
          <p:cNvSpPr/>
          <p:nvPr/>
        </p:nvSpPr>
        <p:spPr>
          <a:xfrm>
            <a:off x="6863612" y="3588519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AE53906-1EAC-024D-98CB-ABB90DA317A3}"/>
              </a:ext>
            </a:extLst>
          </p:cNvPr>
          <p:cNvSpPr/>
          <p:nvPr/>
        </p:nvSpPr>
        <p:spPr>
          <a:xfrm>
            <a:off x="7423249" y="3694236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</a:t>
            </a:r>
            <a:endParaRPr kumimoji="1" lang="ko-Kore-KR" altLang="en-US" sz="16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80788B-D958-654F-8732-6A213875EFAF}"/>
              </a:ext>
            </a:extLst>
          </p:cNvPr>
          <p:cNvSpPr/>
          <p:nvPr/>
        </p:nvSpPr>
        <p:spPr>
          <a:xfrm>
            <a:off x="6863612" y="2767584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A16E1D1-0F01-694C-8973-33D4B83654E3}"/>
              </a:ext>
            </a:extLst>
          </p:cNvPr>
          <p:cNvSpPr/>
          <p:nvPr/>
        </p:nvSpPr>
        <p:spPr>
          <a:xfrm>
            <a:off x="7423249" y="2873301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0001</a:t>
            </a:r>
            <a:endParaRPr kumimoji="1" lang="ko-Kore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932F72-DC50-BC4E-9AD1-AFBA8404B170}"/>
              </a:ext>
            </a:extLst>
          </p:cNvPr>
          <p:cNvSpPr/>
          <p:nvPr/>
        </p:nvSpPr>
        <p:spPr>
          <a:xfrm>
            <a:off x="1554341" y="2640945"/>
            <a:ext cx="1790700" cy="37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31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en" altLang="ko-Kore-KR"/>
              <a:t>two instruction classes </a:t>
            </a:r>
            <a:r>
              <a:rPr lang="en-US" altLang="ko-KR"/>
              <a:t>that </a:t>
            </a:r>
            <a:r>
              <a:rPr lang="en" altLang="ko-Kore-KR"/>
              <a:t>set condition codes without altering any other registers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cmp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</a:t>
            </a:r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￮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20153-07A6-C846-87FE-8D53E23D4AED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A90F66-EA27-E94A-ADE3-334A6E68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818" y="2630331"/>
            <a:ext cx="1790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BD0745-118B-FE44-BC75-17991FBCB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238" y="2674781"/>
            <a:ext cx="1714500" cy="31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7B6C31-DCD6-9144-BD9C-CA0D3964F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913461"/>
            <a:ext cx="1866900" cy="33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BCB4EC-5953-9F4A-9CC4-7183B83BD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600" y="3910520"/>
            <a:ext cx="1930400" cy="419100"/>
          </a:xfrm>
          <a:prstGeom prst="rect">
            <a:avLst/>
          </a:prstGeom>
        </p:spPr>
      </p:pic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5D4F07E-6656-954B-92C7-E56B620D3BF3}"/>
              </a:ext>
            </a:extLst>
          </p:cNvPr>
          <p:cNvSpPr/>
          <p:nvPr/>
        </p:nvSpPr>
        <p:spPr>
          <a:xfrm>
            <a:off x="9119952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725FDD3F-EA37-9248-8ED2-38048050A03F}"/>
              </a:ext>
            </a:extLst>
          </p:cNvPr>
          <p:cNvSpPr/>
          <p:nvPr/>
        </p:nvSpPr>
        <p:spPr>
          <a:xfrm>
            <a:off x="9686602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7A2F45A-7F48-0343-B0B1-3D9D97EF7E5A}"/>
              </a:ext>
            </a:extLst>
          </p:cNvPr>
          <p:cNvSpPr/>
          <p:nvPr/>
        </p:nvSpPr>
        <p:spPr>
          <a:xfrm>
            <a:off x="10442784" y="2767584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6EE3375-627F-354E-8273-874FC1D558C3}"/>
              </a:ext>
            </a:extLst>
          </p:cNvPr>
          <p:cNvSpPr/>
          <p:nvPr/>
        </p:nvSpPr>
        <p:spPr>
          <a:xfrm>
            <a:off x="11009434" y="2873301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E8DB231-A7CF-9F4E-8DFC-5E27570EC165}"/>
              </a:ext>
            </a:extLst>
          </p:cNvPr>
          <p:cNvSpPr/>
          <p:nvPr/>
        </p:nvSpPr>
        <p:spPr>
          <a:xfrm>
            <a:off x="9119952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A5C1665-E607-FC41-A50C-7A767407B5F0}"/>
              </a:ext>
            </a:extLst>
          </p:cNvPr>
          <p:cNvSpPr/>
          <p:nvPr/>
        </p:nvSpPr>
        <p:spPr>
          <a:xfrm>
            <a:off x="9686602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4F953B8-5896-4F46-91C4-516B06875F39}"/>
              </a:ext>
            </a:extLst>
          </p:cNvPr>
          <p:cNvSpPr/>
          <p:nvPr/>
        </p:nvSpPr>
        <p:spPr>
          <a:xfrm>
            <a:off x="10442784" y="3588519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949EBD03-59DD-B94B-9845-8D49559C0E86}"/>
              </a:ext>
            </a:extLst>
          </p:cNvPr>
          <p:cNvSpPr/>
          <p:nvPr/>
        </p:nvSpPr>
        <p:spPr>
          <a:xfrm>
            <a:off x="11009434" y="3694236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82A48A7-8B17-C44F-9627-ED2188F31BC1}"/>
              </a:ext>
            </a:extLst>
          </p:cNvPr>
          <p:cNvSpPr/>
          <p:nvPr/>
        </p:nvSpPr>
        <p:spPr>
          <a:xfrm>
            <a:off x="6863612" y="3588519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9AE53906-1EAC-024D-98CB-ABB90DA317A3}"/>
              </a:ext>
            </a:extLst>
          </p:cNvPr>
          <p:cNvSpPr/>
          <p:nvPr/>
        </p:nvSpPr>
        <p:spPr>
          <a:xfrm>
            <a:off x="7423249" y="3694236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</a:t>
            </a:r>
            <a:endParaRPr kumimoji="1" lang="ko-Kore-KR" altLang="en-US" sz="160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80788B-D958-654F-8732-6A213875EFAF}"/>
              </a:ext>
            </a:extLst>
          </p:cNvPr>
          <p:cNvSpPr/>
          <p:nvPr/>
        </p:nvSpPr>
        <p:spPr>
          <a:xfrm>
            <a:off x="6863612" y="2767584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A16E1D1-0F01-694C-8973-33D4B83654E3}"/>
              </a:ext>
            </a:extLst>
          </p:cNvPr>
          <p:cNvSpPr/>
          <p:nvPr/>
        </p:nvSpPr>
        <p:spPr>
          <a:xfrm>
            <a:off x="7423249" y="2873301"/>
            <a:ext cx="1083987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0001</a:t>
            </a:r>
            <a:endParaRPr kumimoji="1" lang="ko-Kore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932F72-DC50-BC4E-9AD1-AFBA8404B170}"/>
              </a:ext>
            </a:extLst>
          </p:cNvPr>
          <p:cNvSpPr/>
          <p:nvPr/>
        </p:nvSpPr>
        <p:spPr>
          <a:xfrm>
            <a:off x="1554341" y="2640945"/>
            <a:ext cx="1790700" cy="370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34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  <a:endParaRPr kumimoji="1" lang="en-US" alt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71E8C6-0E13-AD48-BE10-160E515B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194" y="2769982"/>
            <a:ext cx="5416736" cy="30489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7A5198D-E1FA-7449-BC78-D02F301314A9}"/>
              </a:ext>
            </a:extLst>
          </p:cNvPr>
          <p:cNvSpPr txBox="1"/>
          <p:nvPr/>
        </p:nvSpPr>
        <p:spPr>
          <a:xfrm>
            <a:off x="5233653" y="5658736"/>
            <a:ext cx="211483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/>
              <a:t>SET instructrion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F83D3B-0946-D84C-8688-C13FD2514372}"/>
              </a:ext>
            </a:extLst>
          </p:cNvPr>
          <p:cNvSpPr/>
          <p:nvPr/>
        </p:nvSpPr>
        <p:spPr>
          <a:xfrm>
            <a:off x="3292194" y="4109343"/>
            <a:ext cx="5547006" cy="805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9E29AD-A7C7-D748-9C43-55BDF537F0A1}"/>
              </a:ext>
            </a:extLst>
          </p:cNvPr>
          <p:cNvSpPr/>
          <p:nvPr/>
        </p:nvSpPr>
        <p:spPr>
          <a:xfrm>
            <a:off x="3292194" y="4990821"/>
            <a:ext cx="5547006" cy="8058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530C63-2E25-4D48-B958-FF3ED8A2E780}"/>
              </a:ext>
            </a:extLst>
          </p:cNvPr>
          <p:cNvSpPr/>
          <p:nvPr/>
        </p:nvSpPr>
        <p:spPr>
          <a:xfrm>
            <a:off x="-49329" y="6464575"/>
            <a:ext cx="12298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1">
                <a:solidFill>
                  <a:srgbClr val="FF0000"/>
                </a:solidFill>
                <a:latin typeface="TimesTen"/>
              </a:rPr>
              <a:t>It is important to recognize that the suffixes for these instructions denote different conditions and not different operand sizes</a:t>
            </a:r>
            <a:endParaRPr lang="en" altLang="ko-Kore-KR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- C expression a&lt;b</a:t>
            </a:r>
            <a:r>
              <a:rPr kumimoji="1" lang="ko-KR" altLang="en-US"/>
              <a:t> </a:t>
            </a:r>
            <a:r>
              <a:rPr kumimoji="1" lang="en-US" altLang="ko-KR"/>
              <a:t>(long)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AF512-96F9-EF46-9DFF-E1E60B5D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8" y="2934410"/>
            <a:ext cx="5511800" cy="172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369C3D3-9CDA-414A-81E7-83A776185E78}"/>
              </a:ext>
            </a:extLst>
          </p:cNvPr>
          <p:cNvGrpSpPr/>
          <p:nvPr/>
        </p:nvGrpSpPr>
        <p:grpSpPr>
          <a:xfrm>
            <a:off x="1595819" y="4759862"/>
            <a:ext cx="3817190" cy="2098138"/>
            <a:chOff x="3292194" y="3257977"/>
            <a:chExt cx="5547006" cy="30489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5AE1E9-039B-FF44-8E3A-DC87668F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2194" y="3257977"/>
              <a:ext cx="5416736" cy="304894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BE806E-7CC8-9A43-9460-F8C3753905B4}"/>
                </a:ext>
              </a:extLst>
            </p:cNvPr>
            <p:cNvSpPr/>
            <p:nvPr/>
          </p:nvSpPr>
          <p:spPr>
            <a:xfrm>
              <a:off x="3292194" y="4597338"/>
              <a:ext cx="5547006" cy="80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F3BC8CB-ABD5-6F4D-A713-EE54939E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5239"/>
              </p:ext>
            </p:extLst>
          </p:nvPr>
        </p:nvGraphicFramePr>
        <p:xfrm>
          <a:off x="7740432" y="3118072"/>
          <a:ext cx="3743853" cy="256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744">
                  <a:extLst>
                    <a:ext uri="{9D8B030D-6E8A-4147-A177-3AD203B41FA5}">
                      <a16:colId xmlns:a16="http://schemas.microsoft.com/office/drawing/2014/main" val="230763533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42314033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45235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246712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26932015"/>
                    </a:ext>
                  </a:extLst>
                </a:gridCol>
                <a:gridCol w="476789">
                  <a:extLst>
                    <a:ext uri="{9D8B030D-6E8A-4147-A177-3AD203B41FA5}">
                      <a16:colId xmlns:a16="http://schemas.microsoft.com/office/drawing/2014/main" val="2129207026"/>
                    </a:ext>
                  </a:extLst>
                </a:gridCol>
              </a:tblGrid>
              <a:tr h="582275">
                <a:tc gridSpan="2">
                  <a:txBody>
                    <a:bodyPr/>
                    <a:lstStyle/>
                    <a:p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ZF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8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a=b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31834"/>
                  </a:ext>
                </a:extLst>
              </a:tr>
              <a:tr h="243393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a&lt;b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3&lt;5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25973"/>
                  </a:ext>
                </a:extLst>
              </a:tr>
              <a:tr h="2853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-1&lt;Tmax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9827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a&gt;b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5&gt;3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56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0&gt;Tmin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38579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77459-7D4F-6741-853E-23365ACA7267}"/>
              </a:ext>
            </a:extLst>
          </p:cNvPr>
          <p:cNvSpPr/>
          <p:nvPr/>
        </p:nvSpPr>
        <p:spPr>
          <a:xfrm>
            <a:off x="2231136" y="3744478"/>
            <a:ext cx="1840991" cy="2098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22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- C expression a&lt;b</a:t>
            </a:r>
            <a:r>
              <a:rPr kumimoji="1" lang="ko-KR" altLang="en-US"/>
              <a:t> </a:t>
            </a:r>
            <a:r>
              <a:rPr kumimoji="1" lang="en-US" altLang="ko-KR"/>
              <a:t>(long)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AF512-96F9-EF46-9DFF-E1E60B5D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8" y="2934410"/>
            <a:ext cx="5511800" cy="172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369C3D3-9CDA-414A-81E7-83A776185E78}"/>
              </a:ext>
            </a:extLst>
          </p:cNvPr>
          <p:cNvGrpSpPr/>
          <p:nvPr/>
        </p:nvGrpSpPr>
        <p:grpSpPr>
          <a:xfrm>
            <a:off x="1595819" y="4759862"/>
            <a:ext cx="3817190" cy="2098138"/>
            <a:chOff x="3292194" y="3257977"/>
            <a:chExt cx="5547006" cy="30489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5AE1E9-039B-FF44-8E3A-DC87668F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2194" y="3257977"/>
              <a:ext cx="5416736" cy="304894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BE806E-7CC8-9A43-9460-F8C3753905B4}"/>
                </a:ext>
              </a:extLst>
            </p:cNvPr>
            <p:cNvSpPr/>
            <p:nvPr/>
          </p:nvSpPr>
          <p:spPr>
            <a:xfrm>
              <a:off x="3292194" y="4597338"/>
              <a:ext cx="5547006" cy="80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F3BC8CB-ABD5-6F4D-A713-EE54939E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63481"/>
              </p:ext>
            </p:extLst>
          </p:nvPr>
        </p:nvGraphicFramePr>
        <p:xfrm>
          <a:off x="7740432" y="3118072"/>
          <a:ext cx="3743853" cy="256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744">
                  <a:extLst>
                    <a:ext uri="{9D8B030D-6E8A-4147-A177-3AD203B41FA5}">
                      <a16:colId xmlns:a16="http://schemas.microsoft.com/office/drawing/2014/main" val="230763533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42314033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45235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246712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26932015"/>
                    </a:ext>
                  </a:extLst>
                </a:gridCol>
                <a:gridCol w="476789">
                  <a:extLst>
                    <a:ext uri="{9D8B030D-6E8A-4147-A177-3AD203B41FA5}">
                      <a16:colId xmlns:a16="http://schemas.microsoft.com/office/drawing/2014/main" val="2129207026"/>
                    </a:ext>
                  </a:extLst>
                </a:gridCol>
              </a:tblGrid>
              <a:tr h="582275">
                <a:tc gridSpan="2">
                  <a:txBody>
                    <a:bodyPr/>
                    <a:lstStyle/>
                    <a:p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ZF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8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a=b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31834"/>
                  </a:ext>
                </a:extLst>
              </a:tr>
              <a:tr h="243393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a&lt;b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3&lt;5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25973"/>
                  </a:ext>
                </a:extLst>
              </a:tr>
              <a:tr h="2853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-1&lt;Tmax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9827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a&gt;b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5&gt;3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56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0&gt;Tmin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38579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77459-7D4F-6741-853E-23365ACA7267}"/>
              </a:ext>
            </a:extLst>
          </p:cNvPr>
          <p:cNvSpPr/>
          <p:nvPr/>
        </p:nvSpPr>
        <p:spPr>
          <a:xfrm>
            <a:off x="2231136" y="3744478"/>
            <a:ext cx="1840991" cy="2098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67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- C expression a&lt;b</a:t>
            </a:r>
            <a:r>
              <a:rPr kumimoji="1" lang="ko-KR" altLang="en-US"/>
              <a:t> </a:t>
            </a:r>
            <a:r>
              <a:rPr kumimoji="1" lang="en-US" altLang="ko-KR"/>
              <a:t>(long)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AF512-96F9-EF46-9DFF-E1E60B5D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8" y="2934410"/>
            <a:ext cx="5511800" cy="172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369C3D3-9CDA-414A-81E7-83A776185E78}"/>
              </a:ext>
            </a:extLst>
          </p:cNvPr>
          <p:cNvGrpSpPr/>
          <p:nvPr/>
        </p:nvGrpSpPr>
        <p:grpSpPr>
          <a:xfrm>
            <a:off x="1595819" y="4759862"/>
            <a:ext cx="3817190" cy="2098138"/>
            <a:chOff x="3292194" y="3257977"/>
            <a:chExt cx="5547006" cy="30489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5AE1E9-039B-FF44-8E3A-DC87668F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2194" y="3257977"/>
              <a:ext cx="5416736" cy="304894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BE806E-7CC8-9A43-9460-F8C3753905B4}"/>
                </a:ext>
              </a:extLst>
            </p:cNvPr>
            <p:cNvSpPr/>
            <p:nvPr/>
          </p:nvSpPr>
          <p:spPr>
            <a:xfrm>
              <a:off x="3292194" y="4597338"/>
              <a:ext cx="5547006" cy="80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F3BC8CB-ABD5-6F4D-A713-EE54939E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89557"/>
              </p:ext>
            </p:extLst>
          </p:nvPr>
        </p:nvGraphicFramePr>
        <p:xfrm>
          <a:off x="7740432" y="3118072"/>
          <a:ext cx="3743853" cy="256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744">
                  <a:extLst>
                    <a:ext uri="{9D8B030D-6E8A-4147-A177-3AD203B41FA5}">
                      <a16:colId xmlns:a16="http://schemas.microsoft.com/office/drawing/2014/main" val="230763533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42314033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45235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246712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26932015"/>
                    </a:ext>
                  </a:extLst>
                </a:gridCol>
                <a:gridCol w="476789">
                  <a:extLst>
                    <a:ext uri="{9D8B030D-6E8A-4147-A177-3AD203B41FA5}">
                      <a16:colId xmlns:a16="http://schemas.microsoft.com/office/drawing/2014/main" val="2129207026"/>
                    </a:ext>
                  </a:extLst>
                </a:gridCol>
              </a:tblGrid>
              <a:tr h="582275">
                <a:tc gridSpan="2">
                  <a:txBody>
                    <a:bodyPr/>
                    <a:lstStyle/>
                    <a:p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ZF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8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a=b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31834"/>
                  </a:ext>
                </a:extLst>
              </a:tr>
              <a:tr h="243393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a&lt;b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3&lt;5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25973"/>
                  </a:ext>
                </a:extLst>
              </a:tr>
              <a:tr h="2853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-1&lt;Tmax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9827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a&gt;b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5&gt;3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56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0&gt;Tmin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38579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77459-7D4F-6741-853E-23365ACA7267}"/>
              </a:ext>
            </a:extLst>
          </p:cNvPr>
          <p:cNvSpPr/>
          <p:nvPr/>
        </p:nvSpPr>
        <p:spPr>
          <a:xfrm>
            <a:off x="2231136" y="3744478"/>
            <a:ext cx="1840991" cy="2098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686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- C expression a&lt;b</a:t>
            </a:r>
            <a:r>
              <a:rPr kumimoji="1" lang="ko-KR" altLang="en-US"/>
              <a:t> </a:t>
            </a:r>
            <a:r>
              <a:rPr kumimoji="1" lang="en-US" altLang="ko-KR"/>
              <a:t>(long)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AF512-96F9-EF46-9DFF-E1E60B5D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8" y="2934410"/>
            <a:ext cx="5511800" cy="172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369C3D3-9CDA-414A-81E7-83A776185E78}"/>
              </a:ext>
            </a:extLst>
          </p:cNvPr>
          <p:cNvGrpSpPr/>
          <p:nvPr/>
        </p:nvGrpSpPr>
        <p:grpSpPr>
          <a:xfrm>
            <a:off x="1595819" y="4759862"/>
            <a:ext cx="3817190" cy="2098138"/>
            <a:chOff x="3292194" y="3257977"/>
            <a:chExt cx="5547006" cy="30489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5AE1E9-039B-FF44-8E3A-DC87668F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2194" y="3257977"/>
              <a:ext cx="5416736" cy="304894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BE806E-7CC8-9A43-9460-F8C3753905B4}"/>
                </a:ext>
              </a:extLst>
            </p:cNvPr>
            <p:cNvSpPr/>
            <p:nvPr/>
          </p:nvSpPr>
          <p:spPr>
            <a:xfrm>
              <a:off x="3292194" y="4597338"/>
              <a:ext cx="5547006" cy="80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F3BC8CB-ABD5-6F4D-A713-EE54939E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86367"/>
              </p:ext>
            </p:extLst>
          </p:nvPr>
        </p:nvGraphicFramePr>
        <p:xfrm>
          <a:off x="7740432" y="3118072"/>
          <a:ext cx="3743853" cy="256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744">
                  <a:extLst>
                    <a:ext uri="{9D8B030D-6E8A-4147-A177-3AD203B41FA5}">
                      <a16:colId xmlns:a16="http://schemas.microsoft.com/office/drawing/2014/main" val="230763533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42314033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45235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246712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26932015"/>
                    </a:ext>
                  </a:extLst>
                </a:gridCol>
                <a:gridCol w="476789">
                  <a:extLst>
                    <a:ext uri="{9D8B030D-6E8A-4147-A177-3AD203B41FA5}">
                      <a16:colId xmlns:a16="http://schemas.microsoft.com/office/drawing/2014/main" val="2129207026"/>
                    </a:ext>
                  </a:extLst>
                </a:gridCol>
              </a:tblGrid>
              <a:tr h="582275">
                <a:tc gridSpan="2">
                  <a:txBody>
                    <a:bodyPr/>
                    <a:lstStyle/>
                    <a:p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ZF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8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a=b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831834"/>
                  </a:ext>
                </a:extLst>
              </a:tr>
              <a:tr h="243393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a&lt;b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3&lt;5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25973"/>
                  </a:ext>
                </a:extLst>
              </a:tr>
              <a:tr h="2853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-1&lt;Tmax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9827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a&gt;b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5&gt;3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56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0&gt;Tmin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38579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77459-7D4F-6741-853E-23365ACA7267}"/>
              </a:ext>
            </a:extLst>
          </p:cNvPr>
          <p:cNvSpPr/>
          <p:nvPr/>
        </p:nvSpPr>
        <p:spPr>
          <a:xfrm>
            <a:off x="2231136" y="3744478"/>
            <a:ext cx="1840991" cy="2098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346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- C expression a&lt;b</a:t>
            </a:r>
            <a:r>
              <a:rPr kumimoji="1" lang="ko-KR" altLang="en-US"/>
              <a:t> </a:t>
            </a:r>
            <a:r>
              <a:rPr kumimoji="1" lang="en-US" altLang="ko-KR"/>
              <a:t>(long)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AF512-96F9-EF46-9DFF-E1E60B5D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8" y="2934410"/>
            <a:ext cx="5511800" cy="172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369C3D3-9CDA-414A-81E7-83A776185E78}"/>
              </a:ext>
            </a:extLst>
          </p:cNvPr>
          <p:cNvGrpSpPr/>
          <p:nvPr/>
        </p:nvGrpSpPr>
        <p:grpSpPr>
          <a:xfrm>
            <a:off x="1595819" y="4759862"/>
            <a:ext cx="3817190" cy="2098138"/>
            <a:chOff x="3292194" y="3257977"/>
            <a:chExt cx="5547006" cy="30489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5AE1E9-039B-FF44-8E3A-DC87668F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2194" y="3257977"/>
              <a:ext cx="5416736" cy="304894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BE806E-7CC8-9A43-9460-F8C3753905B4}"/>
                </a:ext>
              </a:extLst>
            </p:cNvPr>
            <p:cNvSpPr/>
            <p:nvPr/>
          </p:nvSpPr>
          <p:spPr>
            <a:xfrm>
              <a:off x="3292194" y="4597338"/>
              <a:ext cx="5547006" cy="80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F3BC8CB-ABD5-6F4D-A713-EE54939E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37991"/>
              </p:ext>
            </p:extLst>
          </p:nvPr>
        </p:nvGraphicFramePr>
        <p:xfrm>
          <a:off x="7740432" y="3118072"/>
          <a:ext cx="3743853" cy="256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744">
                  <a:extLst>
                    <a:ext uri="{9D8B030D-6E8A-4147-A177-3AD203B41FA5}">
                      <a16:colId xmlns:a16="http://schemas.microsoft.com/office/drawing/2014/main" val="230763533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42314033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45235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246712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26932015"/>
                    </a:ext>
                  </a:extLst>
                </a:gridCol>
                <a:gridCol w="476789">
                  <a:extLst>
                    <a:ext uri="{9D8B030D-6E8A-4147-A177-3AD203B41FA5}">
                      <a16:colId xmlns:a16="http://schemas.microsoft.com/office/drawing/2014/main" val="2129207026"/>
                    </a:ext>
                  </a:extLst>
                </a:gridCol>
              </a:tblGrid>
              <a:tr h="582275">
                <a:tc gridSpan="2">
                  <a:txBody>
                    <a:bodyPr/>
                    <a:lstStyle/>
                    <a:p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ZF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a=b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31834"/>
                  </a:ext>
                </a:extLst>
              </a:tr>
              <a:tr h="243393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a&lt;b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3&lt;5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25973"/>
                  </a:ext>
                </a:extLst>
              </a:tr>
              <a:tr h="2853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-1&lt;Tmax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27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a&gt;b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5&gt;3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56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0&gt;Tmin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38579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77459-7D4F-6741-853E-23365ACA7267}"/>
              </a:ext>
            </a:extLst>
          </p:cNvPr>
          <p:cNvSpPr/>
          <p:nvPr/>
        </p:nvSpPr>
        <p:spPr>
          <a:xfrm>
            <a:off x="2231136" y="3744478"/>
            <a:ext cx="1840991" cy="2098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7262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Accessing the 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Rather than reading the condition codes directly, there are three common ways of using the condition code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we can set a single byte to 0 or 1 depending on some combination of the condition codes 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- C expression a&lt;b</a:t>
            </a:r>
            <a:r>
              <a:rPr kumimoji="1" lang="ko-KR" altLang="en-US"/>
              <a:t> </a:t>
            </a:r>
            <a:r>
              <a:rPr kumimoji="1" lang="en-US" altLang="ko-KR"/>
              <a:t>(long)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D1D2A-57D1-B648-898F-14825190BA43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AF512-96F9-EF46-9DFF-E1E60B5D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28" y="2934410"/>
            <a:ext cx="5511800" cy="1727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369C3D3-9CDA-414A-81E7-83A776185E78}"/>
              </a:ext>
            </a:extLst>
          </p:cNvPr>
          <p:cNvGrpSpPr/>
          <p:nvPr/>
        </p:nvGrpSpPr>
        <p:grpSpPr>
          <a:xfrm>
            <a:off x="1595819" y="4759862"/>
            <a:ext cx="3817190" cy="2098138"/>
            <a:chOff x="3292194" y="3257977"/>
            <a:chExt cx="5547006" cy="304894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C5AE1E9-039B-FF44-8E3A-DC87668F9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2194" y="3257977"/>
              <a:ext cx="5416736" cy="304894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BE806E-7CC8-9A43-9460-F8C3753905B4}"/>
                </a:ext>
              </a:extLst>
            </p:cNvPr>
            <p:cNvSpPr/>
            <p:nvPr/>
          </p:nvSpPr>
          <p:spPr>
            <a:xfrm>
              <a:off x="3292194" y="4597338"/>
              <a:ext cx="5547006" cy="8058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F3BC8CB-ABD5-6F4D-A713-EE54939E6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0141"/>
              </p:ext>
            </p:extLst>
          </p:nvPr>
        </p:nvGraphicFramePr>
        <p:xfrm>
          <a:off x="7740432" y="3118072"/>
          <a:ext cx="3743853" cy="25634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06744">
                  <a:extLst>
                    <a:ext uri="{9D8B030D-6E8A-4147-A177-3AD203B41FA5}">
                      <a16:colId xmlns:a16="http://schemas.microsoft.com/office/drawing/2014/main" val="230763533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42314033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45235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24671238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226932015"/>
                    </a:ext>
                  </a:extLst>
                </a:gridCol>
                <a:gridCol w="476789">
                  <a:extLst>
                    <a:ext uri="{9D8B030D-6E8A-4147-A177-3AD203B41FA5}">
                      <a16:colId xmlns:a16="http://schemas.microsoft.com/office/drawing/2014/main" val="2129207026"/>
                    </a:ext>
                  </a:extLst>
                </a:gridCol>
              </a:tblGrid>
              <a:tr h="582275">
                <a:tc gridSpan="2">
                  <a:txBody>
                    <a:bodyPr/>
                    <a:lstStyle/>
                    <a:p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ZF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OF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SF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CF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12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a=b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31834"/>
                  </a:ext>
                </a:extLst>
              </a:tr>
              <a:tr h="243393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a&lt;b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3&lt;5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25973"/>
                  </a:ext>
                </a:extLst>
              </a:tr>
              <a:tr h="28539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-1&lt;Tmax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9827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a&gt;b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5&gt;3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562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0&gt;Tmin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0</a:t>
                      </a:r>
                      <a:endParaRPr lang="ko-Kore-KR" altLang="en-US" sz="200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38579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977459-7D4F-6741-853E-23365ACA7267}"/>
              </a:ext>
            </a:extLst>
          </p:cNvPr>
          <p:cNvSpPr/>
          <p:nvPr/>
        </p:nvSpPr>
        <p:spPr>
          <a:xfrm>
            <a:off x="2231136" y="3744478"/>
            <a:ext cx="1840991" cy="2098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87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5548800" y="89417"/>
            <a:ext cx="148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D583BA-2626-9E4E-BEBF-936F12988FAA}"/>
              </a:ext>
            </a:extLst>
          </p:cNvPr>
          <p:cNvGrpSpPr/>
          <p:nvPr/>
        </p:nvGrpSpPr>
        <p:grpSpPr>
          <a:xfrm rot="16200000">
            <a:off x="7626770" y="3796199"/>
            <a:ext cx="4083484" cy="928325"/>
            <a:chOff x="7751164" y="4290817"/>
            <a:chExt cx="4083484" cy="92832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FD9FA47-60B7-A14D-8896-DE159B4B7D5B}"/>
                </a:ext>
              </a:extLst>
            </p:cNvPr>
            <p:cNvSpPr/>
            <p:nvPr/>
          </p:nvSpPr>
          <p:spPr>
            <a:xfrm>
              <a:off x="7758545" y="4290817"/>
              <a:ext cx="4076103" cy="839323"/>
            </a:xfrm>
            <a:prstGeom prst="rect">
              <a:avLst/>
            </a:prstGeom>
            <a:solidFill>
              <a:srgbClr val="165A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C0AE6C69-F3D3-C948-A629-2D7AF8491AEF}"/>
                </a:ext>
              </a:extLst>
            </p:cNvPr>
            <p:cNvSpPr/>
            <p:nvPr/>
          </p:nvSpPr>
          <p:spPr>
            <a:xfrm>
              <a:off x="7953591" y="4488340"/>
              <a:ext cx="1107283" cy="4442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C385CC2C-EA82-8A42-AE1E-C3B52F133C9C}"/>
                </a:ext>
              </a:extLst>
            </p:cNvPr>
            <p:cNvSpPr/>
            <p:nvPr/>
          </p:nvSpPr>
          <p:spPr>
            <a:xfrm>
              <a:off x="925592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6C3BACD0-7A21-8B41-A958-3428217CB739}"/>
                </a:ext>
              </a:extLst>
            </p:cNvPr>
            <p:cNvSpPr/>
            <p:nvPr/>
          </p:nvSpPr>
          <p:spPr>
            <a:xfrm>
              <a:off x="9934792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EFE1493-A11B-C942-A22B-0161530EDA29}"/>
                </a:ext>
              </a:extLst>
            </p:cNvPr>
            <p:cNvSpPr/>
            <p:nvPr/>
          </p:nvSpPr>
          <p:spPr>
            <a:xfrm>
              <a:off x="10417181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67862931-6F92-3146-A3A2-257A3054F1B9}"/>
                </a:ext>
              </a:extLst>
            </p:cNvPr>
            <p:cNvSpPr/>
            <p:nvPr/>
          </p:nvSpPr>
          <p:spPr>
            <a:xfrm>
              <a:off x="10899570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A936A521-0AF6-1A40-8404-395D72F3A2AC}"/>
                </a:ext>
              </a:extLst>
            </p:cNvPr>
            <p:cNvSpPr/>
            <p:nvPr/>
          </p:nvSpPr>
          <p:spPr>
            <a:xfrm>
              <a:off x="11381959" y="4488340"/>
              <a:ext cx="384866" cy="44427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0978555-75C6-D743-AEE1-6CE836C2F677}"/>
                </a:ext>
              </a:extLst>
            </p:cNvPr>
            <p:cNvSpPr/>
            <p:nvPr/>
          </p:nvSpPr>
          <p:spPr>
            <a:xfrm>
              <a:off x="7751164" y="5140773"/>
              <a:ext cx="4083484" cy="7836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CB9C69B5-E4BE-E740-B990-69C5C4D21CA5}"/>
              </a:ext>
            </a:extLst>
          </p:cNvPr>
          <p:cNvSpPr/>
          <p:nvPr/>
        </p:nvSpPr>
        <p:spPr>
          <a:xfrm>
            <a:off x="9070178" y="2581802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1001 0000</a:t>
            </a:r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B626B7-A69D-634B-AA67-F3468D11253D}"/>
              </a:ext>
            </a:extLst>
          </p:cNvPr>
          <p:cNvSpPr txBox="1"/>
          <p:nvPr/>
        </p:nvSpPr>
        <p:spPr>
          <a:xfrm>
            <a:off x="8397040" y="2609506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0x100</a:t>
            </a:r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CFAD1B-C182-A341-91B2-3A76E4994310}"/>
              </a:ext>
            </a:extLst>
          </p:cNvPr>
          <p:cNvSpPr txBox="1"/>
          <p:nvPr/>
        </p:nvSpPr>
        <p:spPr>
          <a:xfrm>
            <a:off x="8397040" y="2999703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0x101</a:t>
            </a:r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68717A-5390-8348-B056-198EBE15CE69}"/>
              </a:ext>
            </a:extLst>
          </p:cNvPr>
          <p:cNvSpPr txBox="1"/>
          <p:nvPr/>
        </p:nvSpPr>
        <p:spPr>
          <a:xfrm>
            <a:off x="8397040" y="3358756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0x102</a:t>
            </a:r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A07E37-65A3-F640-87B5-B70AFD8934A6}"/>
              </a:ext>
            </a:extLst>
          </p:cNvPr>
          <p:cNvSpPr txBox="1"/>
          <p:nvPr/>
        </p:nvSpPr>
        <p:spPr>
          <a:xfrm>
            <a:off x="8397040" y="3741377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0x103</a:t>
            </a:r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8AA0CC-9000-3047-A653-595BBA5DF007}"/>
              </a:ext>
            </a:extLst>
          </p:cNvPr>
          <p:cNvSpPr txBox="1"/>
          <p:nvPr/>
        </p:nvSpPr>
        <p:spPr>
          <a:xfrm>
            <a:off x="8397040" y="4087141"/>
            <a:ext cx="8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0x104</a:t>
            </a:r>
            <a:endParaRPr kumimoji="1" lang="ko-Kore-KR" altLang="en-US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B9A5AF71-0D61-6B45-90B7-2A58E474A205}"/>
              </a:ext>
            </a:extLst>
          </p:cNvPr>
          <p:cNvSpPr/>
          <p:nvPr/>
        </p:nvSpPr>
        <p:spPr>
          <a:xfrm>
            <a:off x="9070178" y="4029114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0000 0</a:t>
            </a:r>
            <a:r>
              <a:rPr kumimoji="1" lang="en-US" altLang="ko-KR"/>
              <a:t>001</a:t>
            </a:r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46AA4C-E428-5548-B7DF-5F1D7DAB4523}"/>
              </a:ext>
            </a:extLst>
          </p:cNvPr>
          <p:cNvSpPr txBox="1"/>
          <p:nvPr/>
        </p:nvSpPr>
        <p:spPr>
          <a:xfrm>
            <a:off x="1013424" y="1223044"/>
            <a:ext cx="1082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>
                <a:solidFill>
                  <a:srgbClr val="FF0000"/>
                </a:solidFill>
              </a:rPr>
              <a:t>►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ore-KR" altLang="en-US"/>
              <a:t>how machine code does or does not distinguish between signed and unsigned values</a:t>
            </a:r>
            <a:endParaRPr lang="en-US" altLang="ko-Kore-KR"/>
          </a:p>
          <a:p>
            <a:r>
              <a:rPr lang="ko-Kore-KR" altLang="en-US"/>
              <a:t> </a:t>
            </a:r>
            <a:r>
              <a:rPr lang="ko-KR" altLang="en-US"/>
              <a:t>   </a:t>
            </a:r>
            <a:r>
              <a:rPr lang="ko-Kore-KR" altLang="en-US"/>
              <a:t>  </a:t>
            </a:r>
            <a:r>
              <a:rPr lang="en-US" altLang="ko-Kore-KR"/>
              <a:t>-</a:t>
            </a:r>
            <a:r>
              <a:rPr lang="ko-Kore-KR" altLang="en-US"/>
              <a:t> </a:t>
            </a:r>
            <a:r>
              <a:rPr lang="en" altLang="ko-Kore-KR"/>
              <a:t>Some circumstances require different instructions to handle signed and unsigned operations</a:t>
            </a:r>
            <a:r>
              <a:rPr lang="ko-Kore-KR" altLang="en-US"/>
              <a:t> 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A77FA29A-7166-184A-80A9-856E7E80696F}"/>
              </a:ext>
            </a:extLst>
          </p:cNvPr>
          <p:cNvSpPr/>
          <p:nvPr/>
        </p:nvSpPr>
        <p:spPr>
          <a:xfrm>
            <a:off x="1195505" y="3883156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%sil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09B43F24-79C9-2A49-81C3-2C906A1BBFC7}"/>
              </a:ext>
            </a:extLst>
          </p:cNvPr>
          <p:cNvSpPr/>
          <p:nvPr/>
        </p:nvSpPr>
        <p:spPr>
          <a:xfrm>
            <a:off x="1755142" y="3988873"/>
            <a:ext cx="1110874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0000 0001</a:t>
            </a:r>
            <a:endParaRPr kumimoji="1" lang="ko-Kore-KR" altLang="en-US" sz="160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9469C20C-FE89-7B4E-8FC0-0FD014294577}"/>
              </a:ext>
            </a:extLst>
          </p:cNvPr>
          <p:cNvSpPr/>
          <p:nvPr/>
        </p:nvSpPr>
        <p:spPr>
          <a:xfrm>
            <a:off x="1195505" y="3062221"/>
            <a:ext cx="1827346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%dil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CB66C-31B5-E749-8774-6748811B49C3}"/>
              </a:ext>
            </a:extLst>
          </p:cNvPr>
          <p:cNvSpPr/>
          <p:nvPr/>
        </p:nvSpPr>
        <p:spPr>
          <a:xfrm>
            <a:off x="1755142" y="3167938"/>
            <a:ext cx="1150478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1001 0000</a:t>
            </a:r>
            <a:endParaRPr kumimoji="1" lang="ko-Kore-KR" altLang="en-US" sz="160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05E957A-7422-CC45-9E12-E83E8570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24" y="4771356"/>
            <a:ext cx="5511800" cy="1727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53167AA-D158-CE48-AAA4-519E7832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02" y="1913818"/>
            <a:ext cx="2781300" cy="609600"/>
          </a:xfrm>
          <a:prstGeom prst="rect">
            <a:avLst/>
          </a:prstGeom>
        </p:spPr>
      </p:pic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739F8559-88C4-C445-8DAF-EA56846675A0}"/>
              </a:ext>
            </a:extLst>
          </p:cNvPr>
          <p:cNvSpPr/>
          <p:nvPr/>
        </p:nvSpPr>
        <p:spPr>
          <a:xfrm>
            <a:off x="3348726" y="3062221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1A75085-D609-B94E-8C84-96AB777334F5}"/>
              </a:ext>
            </a:extLst>
          </p:cNvPr>
          <p:cNvSpPr/>
          <p:nvPr/>
        </p:nvSpPr>
        <p:spPr>
          <a:xfrm>
            <a:off x="3915376" y="3167938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73F7C13-10BC-E94C-914D-F6C9E2B0E199}"/>
              </a:ext>
            </a:extLst>
          </p:cNvPr>
          <p:cNvSpPr/>
          <p:nvPr/>
        </p:nvSpPr>
        <p:spPr>
          <a:xfrm>
            <a:off x="4671558" y="3062221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43A92654-EEDA-D34E-A965-9447FC1E1CB4}"/>
              </a:ext>
            </a:extLst>
          </p:cNvPr>
          <p:cNvSpPr/>
          <p:nvPr/>
        </p:nvSpPr>
        <p:spPr>
          <a:xfrm>
            <a:off x="5238208" y="3167938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3BBD7B8-A8CA-1F4E-A3B0-72088878955F}"/>
              </a:ext>
            </a:extLst>
          </p:cNvPr>
          <p:cNvSpPr/>
          <p:nvPr/>
        </p:nvSpPr>
        <p:spPr>
          <a:xfrm>
            <a:off x="3348726" y="3883156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00065A21-F2CB-654E-ABE6-76FC3505EBB5}"/>
              </a:ext>
            </a:extLst>
          </p:cNvPr>
          <p:cNvSpPr/>
          <p:nvPr/>
        </p:nvSpPr>
        <p:spPr>
          <a:xfrm>
            <a:off x="3915376" y="3988873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C7B7039-9160-8D40-B055-DC47939FA8C2}"/>
              </a:ext>
            </a:extLst>
          </p:cNvPr>
          <p:cNvSpPr/>
          <p:nvPr/>
        </p:nvSpPr>
        <p:spPr>
          <a:xfrm>
            <a:off x="4671558" y="3883156"/>
            <a:ext cx="962870" cy="52629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AA571701-19FB-D443-A306-69DF98AB4070}"/>
              </a:ext>
            </a:extLst>
          </p:cNvPr>
          <p:cNvSpPr/>
          <p:nvPr/>
        </p:nvSpPr>
        <p:spPr>
          <a:xfrm>
            <a:off x="5238208" y="3988873"/>
            <a:ext cx="341220" cy="3281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52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720484" y="150972"/>
            <a:ext cx="751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65287-ACC8-4E4B-A453-DA29EA933E61}"/>
              </a:ext>
            </a:extLst>
          </p:cNvPr>
          <p:cNvSpPr txBox="1"/>
          <p:nvPr/>
        </p:nvSpPr>
        <p:spPr>
          <a:xfrm>
            <a:off x="1786596" y="2560320"/>
            <a:ext cx="2293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addq </a:t>
            </a:r>
            <a:r>
              <a:rPr kumimoji="1" lang="en-US" altLang="ko-Kore-KR"/>
              <a:t> %esi</a:t>
            </a:r>
            <a:r>
              <a:rPr kumimoji="1" lang="en-US" altLang="ko-KR"/>
              <a:t>,</a:t>
            </a:r>
            <a:r>
              <a:rPr kumimoji="1" lang="en-US" altLang="ko-Kore-KR"/>
              <a:t> %edi</a:t>
            </a:r>
          </a:p>
          <a:p>
            <a:r>
              <a:rPr kumimoji="1" lang="en-US" altLang="ko-Kore-KR" b="1"/>
              <a:t>movq</a:t>
            </a:r>
            <a:r>
              <a:rPr kumimoji="1" lang="en-US" altLang="ko-Kore-KR"/>
              <a:t> %edi</a:t>
            </a:r>
            <a:r>
              <a:rPr kumimoji="1" lang="en-US" altLang="ko-KR"/>
              <a:t>,</a:t>
            </a:r>
            <a:r>
              <a:rPr kumimoji="1" lang="en-US" altLang="ko-Kore-KR"/>
              <a:t> %eax  </a:t>
            </a:r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CBF37-23FD-284C-907A-8CC5799417E9}"/>
              </a:ext>
            </a:extLst>
          </p:cNvPr>
          <p:cNvSpPr txBox="1"/>
          <p:nvPr/>
        </p:nvSpPr>
        <p:spPr>
          <a:xfrm>
            <a:off x="7702439" y="2560320"/>
            <a:ext cx="2293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    movq </a:t>
            </a:r>
            <a:r>
              <a:rPr kumimoji="1" lang="en-US" altLang="ko-Kore-KR"/>
              <a:t> %rdi, %rax</a:t>
            </a:r>
          </a:p>
          <a:p>
            <a:r>
              <a:rPr kumimoji="1" lang="en-US" altLang="ko-Kore-KR" b="1"/>
              <a:t>    jmp</a:t>
            </a:r>
            <a:r>
              <a:rPr kumimoji="1" lang="en-US" altLang="ko-Kore-KR"/>
              <a:t>     .L2</a:t>
            </a:r>
          </a:p>
          <a:p>
            <a:r>
              <a:rPr kumimoji="1" lang="en-US" altLang="ko-Kore-KR"/>
              <a:t>.L3:</a:t>
            </a:r>
          </a:p>
          <a:p>
            <a:r>
              <a:rPr kumimoji="1" lang="en-US" altLang="ko-Kore-KR"/>
              <a:t>    </a:t>
            </a:r>
            <a:r>
              <a:rPr kumimoji="1" lang="en-US" altLang="ko-Kore-KR" b="1"/>
              <a:t>sarq</a:t>
            </a:r>
            <a:r>
              <a:rPr kumimoji="1" lang="en-US" altLang="ko-Kore-KR"/>
              <a:t> %rax</a:t>
            </a:r>
          </a:p>
          <a:p>
            <a:r>
              <a:rPr kumimoji="1" lang="en-US" altLang="ko-Kore-KR"/>
              <a:t>.L2:</a:t>
            </a:r>
          </a:p>
          <a:p>
            <a:r>
              <a:rPr kumimoji="1" lang="en-US" altLang="ko-Kore-KR"/>
              <a:t>    </a:t>
            </a:r>
            <a:r>
              <a:rPr kumimoji="1" lang="en-US" altLang="ko-Kore-KR" b="1"/>
              <a:t>testq</a:t>
            </a:r>
            <a:r>
              <a:rPr kumimoji="1" lang="en-US" altLang="ko-Kore-KR"/>
              <a:t> </a:t>
            </a:r>
            <a:r>
              <a:rPr lang="en" altLang="ko-Kore-KR"/>
              <a:t>%rax, %rax</a:t>
            </a:r>
          </a:p>
          <a:p>
            <a:r>
              <a:rPr lang="en" altLang="ko-Kore-KR"/>
              <a:t>    </a:t>
            </a:r>
            <a:r>
              <a:rPr lang="en" altLang="ko-Kore-KR" b="1"/>
              <a:t>jf</a:t>
            </a:r>
            <a:r>
              <a:rPr lang="en" altLang="ko-Kore-KR"/>
              <a:t> .L3</a:t>
            </a:r>
          </a:p>
          <a:p>
            <a:r>
              <a:rPr lang="en" altLang="ko-Kore-KR"/>
              <a:t> </a:t>
            </a:r>
            <a:r>
              <a:rPr lang="en" altLang="ko-Kore-KR" b="1"/>
              <a:t>   rep; ret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DA95F1-7915-1240-8C86-9FCE06DA10D4}"/>
              </a:ext>
            </a:extLst>
          </p:cNvPr>
          <p:cNvCxnSpPr/>
          <p:nvPr/>
        </p:nvCxnSpPr>
        <p:spPr>
          <a:xfrm>
            <a:off x="3798277" y="2570871"/>
            <a:ext cx="0" cy="1814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25F3AD2-9B2C-694A-9F5A-404B5F909B96}"/>
              </a:ext>
            </a:extLst>
          </p:cNvPr>
          <p:cNvCxnSpPr>
            <a:cxnSpLocks/>
          </p:cNvCxnSpPr>
          <p:nvPr/>
        </p:nvCxnSpPr>
        <p:spPr>
          <a:xfrm>
            <a:off x="9995470" y="3554558"/>
            <a:ext cx="2" cy="365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591F71E-B443-7D4E-8052-A53D83EA922B}"/>
              </a:ext>
            </a:extLst>
          </p:cNvPr>
          <p:cNvCxnSpPr/>
          <p:nvPr/>
        </p:nvCxnSpPr>
        <p:spPr>
          <a:xfrm>
            <a:off x="9995472" y="2400300"/>
            <a:ext cx="0" cy="8063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대괄호[R] 21">
            <a:extLst>
              <a:ext uri="{FF2B5EF4-FFF2-40B4-BE49-F238E27FC236}">
                <a16:creationId xmlns:a16="http://schemas.microsoft.com/office/drawing/2014/main" id="{7B1DF787-D956-6D44-9BE3-FF7A3AA0CD0C}"/>
              </a:ext>
            </a:extLst>
          </p:cNvPr>
          <p:cNvSpPr/>
          <p:nvPr/>
        </p:nvSpPr>
        <p:spPr>
          <a:xfrm>
            <a:off x="9995470" y="3206651"/>
            <a:ext cx="304800" cy="96617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오른쪽 대괄호[R] 23">
            <a:extLst>
              <a:ext uri="{FF2B5EF4-FFF2-40B4-BE49-F238E27FC236}">
                <a16:creationId xmlns:a16="http://schemas.microsoft.com/office/drawing/2014/main" id="{56761B7C-E138-5545-BAA8-E0022BA8420B}"/>
              </a:ext>
            </a:extLst>
          </p:cNvPr>
          <p:cNvSpPr/>
          <p:nvPr/>
        </p:nvSpPr>
        <p:spPr>
          <a:xfrm rot="10800000">
            <a:off x="9690670" y="3554559"/>
            <a:ext cx="304800" cy="96617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B727E00-A19C-B442-8E4B-41D70C7DC7A1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9995470" y="4172828"/>
            <a:ext cx="2" cy="347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4073358" y="89417"/>
            <a:ext cx="36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Jump Instructions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can cause the execution to switch to a completely new position in the program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- Jump destinations are generally indicated in assembly code by a label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</a:t>
            </a:r>
            <a:r>
              <a:rPr kumimoji="1" lang="ko-KR" altLang="en-US"/>
              <a:t> </a:t>
            </a:r>
            <a:r>
              <a:rPr lang="en" altLang="ko-Kore-KR"/>
              <a:t>￮ </a:t>
            </a:r>
            <a:r>
              <a:rPr lang="en" altLang="ko-Kore-KR" b="1"/>
              <a:t>jmp</a:t>
            </a:r>
            <a:r>
              <a:rPr lang="en" altLang="ko-Kore-KR"/>
              <a:t> (jumps unconditionally)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▪︎ A direct jump, where the jump target is encoded as part of the instruction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  ▪︎ A indirect jump, where the jump target is read from a register or a memory location</a:t>
            </a:r>
          </a:p>
          <a:p>
            <a:pPr>
              <a:lnSpc>
                <a:spcPct val="150000"/>
              </a:lnSpc>
            </a:pPr>
            <a:endParaRPr kumimoji="1" lang="en" altLang="ko-KR"/>
          </a:p>
          <a:p>
            <a:pPr>
              <a:lnSpc>
                <a:spcPct val="150000"/>
              </a:lnSpc>
            </a:pPr>
            <a:endParaRPr kumimoji="1" lang="en" altLang="ko-KR"/>
          </a:p>
          <a:p>
            <a:pPr>
              <a:lnSpc>
                <a:spcPct val="150000"/>
              </a:lnSpc>
            </a:pPr>
            <a:endParaRPr kumimoji="1" lang="en" altLang="ko-KR"/>
          </a:p>
          <a:p>
            <a:pPr>
              <a:lnSpc>
                <a:spcPct val="150000"/>
              </a:lnSpc>
            </a:pPr>
            <a:endParaRPr kumimoji="1" lang="en" altLang="ko-KR"/>
          </a:p>
          <a:p>
            <a:pPr>
              <a:lnSpc>
                <a:spcPct val="150000"/>
              </a:lnSpc>
            </a:pPr>
            <a:endParaRPr kumimoji="1" lang="en" altLang="ko-KR"/>
          </a:p>
          <a:p>
            <a:pPr>
              <a:lnSpc>
                <a:spcPct val="150000"/>
              </a:lnSpc>
            </a:pPr>
            <a:r>
              <a:rPr kumimoji="1" lang="en" altLang="ko-KR"/>
              <a:t>      </a:t>
            </a:r>
            <a:r>
              <a:rPr lang="en" altLang="ko-Kore-KR"/>
              <a:t>￮ </a:t>
            </a:r>
            <a:r>
              <a:rPr lang="en" altLang="ko-Kore-KR" b="1"/>
              <a:t>jmp</a:t>
            </a:r>
            <a:r>
              <a:rPr lang="en" altLang="ko-Kore-KR"/>
              <a:t> (jumps conditionally)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- Conditional jumps can only be direct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B1357E-6D91-CD48-AA2A-E8BAC7C51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485"/>
          <a:stretch/>
        </p:blipFill>
        <p:spPr>
          <a:xfrm>
            <a:off x="3892886" y="3765407"/>
            <a:ext cx="1862968" cy="13843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C08A687-D9C6-5C4D-A17C-B470ADB6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17" y="3906401"/>
            <a:ext cx="1143000" cy="431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BF8E59-9675-684E-A1B3-C19DFA7F01D4}"/>
              </a:ext>
            </a:extLst>
          </p:cNvPr>
          <p:cNvSpPr/>
          <p:nvPr/>
        </p:nvSpPr>
        <p:spPr>
          <a:xfrm>
            <a:off x="4173302" y="5149707"/>
            <a:ext cx="900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200"/>
              <a:t>direct jump</a:t>
            </a:r>
            <a:endParaRPr lang="ko-Kore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DA4C47-4396-1E45-A481-D0B960B0B4E7}"/>
              </a:ext>
            </a:extLst>
          </p:cNvPr>
          <p:cNvSpPr/>
          <p:nvPr/>
        </p:nvSpPr>
        <p:spPr>
          <a:xfrm>
            <a:off x="6352237" y="5149707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200"/>
              <a:t>indirect jump</a:t>
            </a:r>
            <a:endParaRPr lang="ko-Kore-KR" altLang="en-US" sz="1200"/>
          </a:p>
        </p:txBody>
      </p:sp>
    </p:spTree>
    <p:extLst>
      <p:ext uri="{BB962C8B-B14F-4D97-AF65-F5344CB8AC3E}">
        <p14:creationId xmlns:p14="http://schemas.microsoft.com/office/powerpoint/2010/main" val="35879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Jump Instruction encodings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In assembly code, jump tartgets are written using symbolic labels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The assembler, and later the linker, generate the proper encodings of the jump targets</a:t>
            </a:r>
          </a:p>
          <a:p>
            <a:pPr>
              <a:lnSpc>
                <a:spcPct val="150000"/>
              </a:lnSpc>
            </a:pPr>
            <a:r>
              <a:rPr kumimoji="1" lang="en" altLang="ko-KR"/>
              <a:t>       ▪︎ </a:t>
            </a:r>
            <a:r>
              <a:rPr kumimoji="1" lang="en-US" altLang="ko-KR"/>
              <a:t>PC relative addressing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ko-Kore-KR" altLang="en-US"/>
              <a:t>instructions can be compactly encoded (requiring just 2 bytes)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R" altLang="en-US"/>
              <a:t>      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ko-Kore-KR" altLang="en-US"/>
              <a:t>object code can be shifted to different positions in memory without alteration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" altLang="ko-KR"/>
              <a:t>       ▪︎ </a:t>
            </a:r>
            <a:r>
              <a:rPr kumimoji="1" lang="en-US" altLang="ko-KR"/>
              <a:t>absolute addressing(using 4byte)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endParaRPr kumimoji="1" lang="en-US" altLang="ko-K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2F9EC-0B47-A045-B86A-D63321F432F0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45404-BA54-D045-B2EE-67C99671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56" y="4303705"/>
            <a:ext cx="1947804" cy="1415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8192EF-1849-584C-BE20-5F5716765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96" y="3999067"/>
            <a:ext cx="5080000" cy="1435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8D5FAB-4A67-A943-8627-3EAF079AD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396" y="5219700"/>
            <a:ext cx="5664200" cy="16383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05C618F-437A-A945-8BD2-CBE73E8E37AD}"/>
              </a:ext>
            </a:extLst>
          </p:cNvPr>
          <p:cNvCxnSpPr>
            <a:cxnSpLocks/>
          </p:cNvCxnSpPr>
          <p:nvPr/>
        </p:nvCxnSpPr>
        <p:spPr>
          <a:xfrm>
            <a:off x="4108704" y="4716617"/>
            <a:ext cx="104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EF7B02-31AC-E848-88A3-920E7591A023}"/>
              </a:ext>
            </a:extLst>
          </p:cNvPr>
          <p:cNvSpPr txBox="1"/>
          <p:nvPr/>
        </p:nvSpPr>
        <p:spPr>
          <a:xfrm>
            <a:off x="4130493" y="4408840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/>
              <a:t>assembler</a:t>
            </a:r>
            <a:endParaRPr kumimoji="1" lang="ko-Kore-KR" altLang="en-US" sz="1400"/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FAA7D599-8517-4046-85CC-50B1E417CDFD}"/>
              </a:ext>
            </a:extLst>
          </p:cNvPr>
          <p:cNvCxnSpPr>
            <a:cxnSpLocks/>
          </p:cNvCxnSpPr>
          <p:nvPr/>
        </p:nvCxnSpPr>
        <p:spPr>
          <a:xfrm rot="5400000">
            <a:off x="4873879" y="5668422"/>
            <a:ext cx="1078412" cy="91378"/>
          </a:xfrm>
          <a:prstGeom prst="bentConnector4">
            <a:avLst>
              <a:gd name="adj1" fmla="val -415"/>
              <a:gd name="adj2" fmla="val 350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D25BF0-1C19-F44C-90DB-DB0F8250E7C3}"/>
              </a:ext>
            </a:extLst>
          </p:cNvPr>
          <p:cNvSpPr txBox="1"/>
          <p:nvPr/>
        </p:nvSpPr>
        <p:spPr>
          <a:xfrm>
            <a:off x="4565065" y="5565049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/>
              <a:t>linker</a:t>
            </a:r>
            <a:endParaRPr kumimoji="1" lang="ko-Kore-KR" altLang="en-US" sz="14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CCCB23-61E1-974B-AEC9-92ABF957858D}"/>
              </a:ext>
            </a:extLst>
          </p:cNvPr>
          <p:cNvSpPr/>
          <p:nvPr/>
        </p:nvSpPr>
        <p:spPr>
          <a:xfrm>
            <a:off x="1975104" y="4484755"/>
            <a:ext cx="1597152" cy="20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69BD2D-D4CD-BA4C-A135-B14E7D5EAB9C}"/>
              </a:ext>
            </a:extLst>
          </p:cNvPr>
          <p:cNvSpPr/>
          <p:nvPr/>
        </p:nvSpPr>
        <p:spPr>
          <a:xfrm>
            <a:off x="1975104" y="5355467"/>
            <a:ext cx="1597152" cy="20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54A301-4545-5A48-9D81-78DA27C303F8}"/>
              </a:ext>
            </a:extLst>
          </p:cNvPr>
          <p:cNvSpPr/>
          <p:nvPr/>
        </p:nvSpPr>
        <p:spPr>
          <a:xfrm>
            <a:off x="8552102" y="4309837"/>
            <a:ext cx="1725754" cy="20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58DC57-3EEF-8043-AD45-41BF2F8B3BC1}"/>
              </a:ext>
            </a:extLst>
          </p:cNvPr>
          <p:cNvSpPr/>
          <p:nvPr/>
        </p:nvSpPr>
        <p:spPr>
          <a:xfrm>
            <a:off x="8552102" y="4910475"/>
            <a:ext cx="1725754" cy="20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AE6878-8C8F-4D4E-A7AF-97F62C75B01D}"/>
              </a:ext>
            </a:extLst>
          </p:cNvPr>
          <p:cNvSpPr/>
          <p:nvPr/>
        </p:nvSpPr>
        <p:spPr>
          <a:xfrm>
            <a:off x="6426791" y="4303705"/>
            <a:ext cx="633805" cy="20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BE98D4E-CEE5-4749-8EFB-3B665C24B0BF}"/>
              </a:ext>
            </a:extLst>
          </p:cNvPr>
          <p:cNvSpPr/>
          <p:nvPr/>
        </p:nvSpPr>
        <p:spPr>
          <a:xfrm>
            <a:off x="6426791" y="4910475"/>
            <a:ext cx="633805" cy="20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69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/>
      <p:bldP spid="46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Implementing</a:t>
            </a:r>
            <a:r>
              <a:rPr kumimoji="1" lang="ko-KR" altLang="en-US"/>
              <a:t> </a:t>
            </a:r>
            <a:r>
              <a:rPr kumimoji="1" lang="en-US" altLang="ko-KR"/>
              <a:t>Conditional</a:t>
            </a:r>
            <a:r>
              <a:rPr kumimoji="1" lang="ko-KR" altLang="en-US"/>
              <a:t> </a:t>
            </a:r>
            <a:r>
              <a:rPr kumimoji="1" lang="en-US" altLang="ko-KR"/>
              <a:t>Branches</a:t>
            </a:r>
            <a:r>
              <a:rPr kumimoji="1" lang="ko-KR" altLang="en-US"/>
              <a:t> </a:t>
            </a:r>
            <a:r>
              <a:rPr kumimoji="1" lang="en-US" altLang="ko-KR"/>
              <a:t>with</a:t>
            </a:r>
            <a:r>
              <a:rPr kumimoji="1" lang="ko-KR" altLang="en-US"/>
              <a:t> </a:t>
            </a:r>
            <a:r>
              <a:rPr kumimoji="1" lang="en-US" altLang="ko-KR"/>
              <a:t>Conditional</a:t>
            </a:r>
            <a:r>
              <a:rPr kumimoji="1" lang="ko-KR" altLang="en-US"/>
              <a:t> </a:t>
            </a:r>
            <a:r>
              <a:rPr kumimoji="1" lang="en-US" altLang="ko-KR"/>
              <a:t>Control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lang="ko-Kore-KR" altLang="en-US"/>
              <a:t>The most general way to translate conditional expressions and statements from C into machine code is to use</a:t>
            </a:r>
            <a:endParaRPr lang="en-US" altLang="ko-Kore-KR"/>
          </a:p>
          <a:p>
            <a:pPr>
              <a:lnSpc>
                <a:spcPct val="150000"/>
              </a:lnSpc>
            </a:pPr>
            <a:r>
              <a:rPr lang="ko-Kore-KR" altLang="en-US"/>
              <a:t>     combinations of conditional and unconditional jumps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endParaRPr kumimoji="1" lang="en-US" altLang="ko-K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3CB70-953C-2E49-9CC7-91FFD135C6E6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328CD4-6AF5-444F-B229-3DC9A81A9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7" y="1058466"/>
            <a:ext cx="4775907" cy="52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Condition Code registers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Single bit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ko-KR" altLang="en-US"/>
              <a:t>      </a:t>
            </a:r>
            <a:r>
              <a:rPr kumimoji="1" lang="en-US" altLang="ko-KR"/>
              <a:t>-</a:t>
            </a:r>
            <a:r>
              <a:rPr kumimoji="1" lang="ko-KR" altLang="en-US"/>
              <a:t> </a:t>
            </a:r>
            <a:r>
              <a:rPr kumimoji="1" lang="en-US" altLang="ko-KR"/>
              <a:t>d</a:t>
            </a:r>
            <a:r>
              <a:rPr lang="en" altLang="ko-Kore-KR"/>
              <a:t>escribe attributes of the most recent arithmetic or logical operation 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</a:t>
            </a:r>
            <a:r>
              <a:rPr kumimoji="1" lang="en-US" altLang="ko-KR"/>
              <a:t>    - </a:t>
            </a:r>
            <a:r>
              <a:rPr lang="en" altLang="ko-Kore-KR">
                <a:solidFill>
                  <a:srgbClr val="FF0000"/>
                </a:solidFill>
              </a:rPr>
              <a:t>can then be tested to perform conditional branches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5857386" y="423446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6424036" y="439185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73C79C-033A-5845-8EE8-763E840D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89" y="3913892"/>
            <a:ext cx="1892918" cy="2190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9CC52-648C-6B4F-AFD0-1F2713C85750}"/>
              </a:ext>
            </a:extLst>
          </p:cNvPr>
          <p:cNvSpPr txBox="1"/>
          <p:nvPr/>
        </p:nvSpPr>
        <p:spPr>
          <a:xfrm>
            <a:off x="1567932" y="6098918"/>
            <a:ext cx="17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Integer registers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7180218" y="423446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7746868" y="439185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5857386" y="505540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6424036" y="521278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7180218" y="505540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7746868" y="521278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44180-8D08-F341-BD58-FE9C4B6B5943}"/>
              </a:ext>
            </a:extLst>
          </p:cNvPr>
          <p:cNvSpPr txBox="1"/>
          <p:nvPr/>
        </p:nvSpPr>
        <p:spPr>
          <a:xfrm>
            <a:off x="5896801" y="6098918"/>
            <a:ext cx="24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Condition code registers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59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Condition Code registers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- ZF(Zero) :</a:t>
            </a:r>
            <a:r>
              <a:rPr kumimoji="1" lang="ko-KR" altLang="en-US"/>
              <a:t> </a:t>
            </a:r>
            <a:r>
              <a:rPr lang="en" altLang="ko-Kore-KR"/>
              <a:t>The most recent operation yielded zero. </a:t>
            </a:r>
            <a:endParaRPr kumimoji="1" lang="en-US" altLang="ko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CF(Carry)</a:t>
            </a:r>
            <a:r>
              <a:rPr kumimoji="1" lang="ko-KR" altLang="en-US"/>
              <a:t>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lang="en" altLang="ko-Kore-KR"/>
              <a:t>The most recent operation generated a carry out of the most significant bit.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                    </a:t>
            </a:r>
            <a:r>
              <a:rPr lang="en" altLang="ko-Kore-KR"/>
              <a:t>Used to detect overflow for unsigned operations. 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OF(overflow)</a:t>
            </a:r>
            <a:r>
              <a:rPr kumimoji="1" lang="ko-KR" altLang="en-US"/>
              <a:t>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lang="en" altLang="ko-Kore-KR"/>
              <a:t>The most recent operation caused a two’s-complement overflow</a:t>
            </a:r>
            <a:r>
              <a:rPr lang="ko-KR" altLang="en-US"/>
              <a:t> </a:t>
            </a:r>
            <a:r>
              <a:rPr lang="en" altLang="ko-Kore-KR"/>
              <a:t>either negative or positive.</a:t>
            </a:r>
            <a:r>
              <a:rPr kumimoji="1" lang="ko-KR" altLang="en-US"/>
              <a:t> 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- SF(sign)</a:t>
            </a:r>
            <a:r>
              <a:rPr kumimoji="1" lang="ko-KR" altLang="en-US"/>
              <a:t>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lang="en" altLang="ko-Kore-KR"/>
              <a:t>The most recent operation yielded a negative value. </a:t>
            </a:r>
          </a:p>
          <a:p>
            <a:pPr>
              <a:lnSpc>
                <a:spcPct val="150000"/>
              </a:lnSpc>
            </a:pPr>
            <a:r>
              <a:rPr kumimoji="1" lang="en" altLang="ko-KR">
                <a:solidFill>
                  <a:srgbClr val="FF0000"/>
                </a:solidFill>
              </a:rPr>
              <a:t>      </a:t>
            </a:r>
            <a:r>
              <a:rPr kumimoji="1" lang="en-US" altLang="ko-KR">
                <a:solidFill>
                  <a:srgbClr val="FF0000"/>
                </a:solidFill>
              </a:rPr>
              <a:t>▶</a:t>
            </a:r>
            <a:r>
              <a:rPr kumimoji="1" lang="en-US" altLang="ko-KR"/>
              <a:t> Not set by leaq instruction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3962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OF 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   </a:t>
            </a:r>
            <a:r>
              <a:rPr lang="en" altLang="ko-Kore-KR"/>
              <a:t>￮ CF 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8641768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9208418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9964600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10531250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8641768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9208418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9964600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10531250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E60311C-96A1-FF46-B89D-DD421223712B}"/>
              </a:ext>
            </a:extLst>
          </p:cNvPr>
          <p:cNvSpPr/>
          <p:nvPr/>
        </p:nvSpPr>
        <p:spPr>
          <a:xfrm>
            <a:off x="5486167" y="27319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8FCD79-65D0-0C45-ADCC-086D9D3F3481}"/>
              </a:ext>
            </a:extLst>
          </p:cNvPr>
          <p:cNvSpPr/>
          <p:nvPr/>
        </p:nvSpPr>
        <p:spPr>
          <a:xfrm>
            <a:off x="6269936" y="2889306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0111 1111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20CD-1C8A-9B48-8825-3D2DB5A1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6" y="2790672"/>
            <a:ext cx="2171700" cy="5588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2E0D8E-390B-9644-8B4C-A9DDA27DEAB8}"/>
              </a:ext>
            </a:extLst>
          </p:cNvPr>
          <p:cNvSpPr/>
          <p:nvPr/>
        </p:nvSpPr>
        <p:spPr>
          <a:xfrm>
            <a:off x="8662531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D5B66BC-8519-D24C-9CA6-F5038EEBE0DF}"/>
              </a:ext>
            </a:extLst>
          </p:cNvPr>
          <p:cNvSpPr/>
          <p:nvPr/>
        </p:nvSpPr>
        <p:spPr>
          <a:xfrm>
            <a:off x="9229181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C08DAC9-C7F3-DF43-8E2D-F634BA16BDA2}"/>
              </a:ext>
            </a:extLst>
          </p:cNvPr>
          <p:cNvSpPr/>
          <p:nvPr/>
        </p:nvSpPr>
        <p:spPr>
          <a:xfrm>
            <a:off x="9985363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3B06D6B-A59E-E04C-8305-F23BA55E093F}"/>
              </a:ext>
            </a:extLst>
          </p:cNvPr>
          <p:cNvSpPr/>
          <p:nvPr/>
        </p:nvSpPr>
        <p:spPr>
          <a:xfrm>
            <a:off x="10552013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F8BBAFC-393B-7744-B5B8-67EB4E9D0176}"/>
              </a:ext>
            </a:extLst>
          </p:cNvPr>
          <p:cNvSpPr/>
          <p:nvPr/>
        </p:nvSpPr>
        <p:spPr>
          <a:xfrm>
            <a:off x="8662531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55CF4D-7AF9-FF49-AC61-E24D3D342AF8}"/>
              </a:ext>
            </a:extLst>
          </p:cNvPr>
          <p:cNvSpPr/>
          <p:nvPr/>
        </p:nvSpPr>
        <p:spPr>
          <a:xfrm>
            <a:off x="9229181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133965-EA42-1F44-92A7-2E4051C34AF0}"/>
              </a:ext>
            </a:extLst>
          </p:cNvPr>
          <p:cNvSpPr/>
          <p:nvPr/>
        </p:nvSpPr>
        <p:spPr>
          <a:xfrm>
            <a:off x="9985363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4D1094C-CC02-DE4E-8687-438327C5069F}"/>
              </a:ext>
            </a:extLst>
          </p:cNvPr>
          <p:cNvSpPr/>
          <p:nvPr/>
        </p:nvSpPr>
        <p:spPr>
          <a:xfrm>
            <a:off x="10552013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7EC8631-684E-1543-8D45-4ED27DCEB614}"/>
              </a:ext>
            </a:extLst>
          </p:cNvPr>
          <p:cNvSpPr/>
          <p:nvPr/>
        </p:nvSpPr>
        <p:spPr>
          <a:xfrm>
            <a:off x="5506930" y="478375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EA6B391-F938-9145-907A-6D8D5C4C342F}"/>
              </a:ext>
            </a:extLst>
          </p:cNvPr>
          <p:cNvSpPr/>
          <p:nvPr/>
        </p:nvSpPr>
        <p:spPr>
          <a:xfrm>
            <a:off x="6290699" y="494113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0111 1001</a:t>
            </a:r>
            <a:endParaRPr kumimoji="1" lang="ko-Kore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E99522-D76A-7346-8F7C-1B3CB1F00785}"/>
              </a:ext>
            </a:extLst>
          </p:cNvPr>
          <p:cNvSpPr/>
          <p:nvPr/>
        </p:nvSpPr>
        <p:spPr>
          <a:xfrm>
            <a:off x="1599649" y="2655040"/>
            <a:ext cx="2254694" cy="7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84EF8ED-5B98-F542-BD59-E35715224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96" y="4893279"/>
            <a:ext cx="210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OF 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   </a:t>
            </a:r>
            <a:r>
              <a:rPr lang="en" altLang="ko-Kore-KR"/>
              <a:t>￮ CF 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8641768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9208418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9964600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10531250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8641768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9208418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9964600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10531250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E60311C-96A1-FF46-B89D-DD421223712B}"/>
              </a:ext>
            </a:extLst>
          </p:cNvPr>
          <p:cNvSpPr/>
          <p:nvPr/>
        </p:nvSpPr>
        <p:spPr>
          <a:xfrm>
            <a:off x="5486167" y="27319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8FCD79-65D0-0C45-ADCC-086D9D3F3481}"/>
              </a:ext>
            </a:extLst>
          </p:cNvPr>
          <p:cNvSpPr/>
          <p:nvPr/>
        </p:nvSpPr>
        <p:spPr>
          <a:xfrm>
            <a:off x="6269936" y="2889306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1000 0000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20CD-1C8A-9B48-8825-3D2DB5A1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6" y="2790672"/>
            <a:ext cx="2171700" cy="5588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2E0D8E-390B-9644-8B4C-A9DDA27DEAB8}"/>
              </a:ext>
            </a:extLst>
          </p:cNvPr>
          <p:cNvSpPr/>
          <p:nvPr/>
        </p:nvSpPr>
        <p:spPr>
          <a:xfrm>
            <a:off x="8662531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D5B66BC-8519-D24C-9CA6-F5038EEBE0DF}"/>
              </a:ext>
            </a:extLst>
          </p:cNvPr>
          <p:cNvSpPr/>
          <p:nvPr/>
        </p:nvSpPr>
        <p:spPr>
          <a:xfrm>
            <a:off x="9229181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C08DAC9-C7F3-DF43-8E2D-F634BA16BDA2}"/>
              </a:ext>
            </a:extLst>
          </p:cNvPr>
          <p:cNvSpPr/>
          <p:nvPr/>
        </p:nvSpPr>
        <p:spPr>
          <a:xfrm>
            <a:off x="9985363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3B06D6B-A59E-E04C-8305-F23BA55E093F}"/>
              </a:ext>
            </a:extLst>
          </p:cNvPr>
          <p:cNvSpPr/>
          <p:nvPr/>
        </p:nvSpPr>
        <p:spPr>
          <a:xfrm>
            <a:off x="10552013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F8BBAFC-393B-7744-B5B8-67EB4E9D0176}"/>
              </a:ext>
            </a:extLst>
          </p:cNvPr>
          <p:cNvSpPr/>
          <p:nvPr/>
        </p:nvSpPr>
        <p:spPr>
          <a:xfrm>
            <a:off x="8662531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55CF4D-7AF9-FF49-AC61-E24D3D342AF8}"/>
              </a:ext>
            </a:extLst>
          </p:cNvPr>
          <p:cNvSpPr/>
          <p:nvPr/>
        </p:nvSpPr>
        <p:spPr>
          <a:xfrm>
            <a:off x="9229181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133965-EA42-1F44-92A7-2E4051C34AF0}"/>
              </a:ext>
            </a:extLst>
          </p:cNvPr>
          <p:cNvSpPr/>
          <p:nvPr/>
        </p:nvSpPr>
        <p:spPr>
          <a:xfrm>
            <a:off x="9985363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4D1094C-CC02-DE4E-8687-438327C5069F}"/>
              </a:ext>
            </a:extLst>
          </p:cNvPr>
          <p:cNvSpPr/>
          <p:nvPr/>
        </p:nvSpPr>
        <p:spPr>
          <a:xfrm>
            <a:off x="10552013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7EC8631-684E-1543-8D45-4ED27DCEB614}"/>
              </a:ext>
            </a:extLst>
          </p:cNvPr>
          <p:cNvSpPr/>
          <p:nvPr/>
        </p:nvSpPr>
        <p:spPr>
          <a:xfrm>
            <a:off x="5506930" y="478375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EA6B391-F938-9145-907A-6D8D5C4C342F}"/>
              </a:ext>
            </a:extLst>
          </p:cNvPr>
          <p:cNvSpPr/>
          <p:nvPr/>
        </p:nvSpPr>
        <p:spPr>
          <a:xfrm>
            <a:off x="6290699" y="494113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0111 1001</a:t>
            </a:r>
            <a:endParaRPr kumimoji="1" lang="ko-Kore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E99522-D76A-7346-8F7C-1B3CB1F00785}"/>
              </a:ext>
            </a:extLst>
          </p:cNvPr>
          <p:cNvSpPr/>
          <p:nvPr/>
        </p:nvSpPr>
        <p:spPr>
          <a:xfrm>
            <a:off x="1599649" y="2655040"/>
            <a:ext cx="2254694" cy="7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11B8AB9-CDD9-0B46-BB9A-BE8DDF68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96" y="4893279"/>
            <a:ext cx="210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OF 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   </a:t>
            </a:r>
            <a:r>
              <a:rPr lang="en" altLang="ko-Kore-KR"/>
              <a:t>￮ CF 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8641768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9208418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9964600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10531250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8641768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9208418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9964600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10531250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E60311C-96A1-FF46-B89D-DD421223712B}"/>
              </a:ext>
            </a:extLst>
          </p:cNvPr>
          <p:cNvSpPr/>
          <p:nvPr/>
        </p:nvSpPr>
        <p:spPr>
          <a:xfrm>
            <a:off x="5486167" y="27319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8FCD79-65D0-0C45-ADCC-086D9D3F3481}"/>
              </a:ext>
            </a:extLst>
          </p:cNvPr>
          <p:cNvSpPr/>
          <p:nvPr/>
        </p:nvSpPr>
        <p:spPr>
          <a:xfrm>
            <a:off x="6269936" y="2889306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1000 0000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20CD-1C8A-9B48-8825-3D2DB5A1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6" y="2790672"/>
            <a:ext cx="2171700" cy="5588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2E0D8E-390B-9644-8B4C-A9DDA27DEAB8}"/>
              </a:ext>
            </a:extLst>
          </p:cNvPr>
          <p:cNvSpPr/>
          <p:nvPr/>
        </p:nvSpPr>
        <p:spPr>
          <a:xfrm>
            <a:off x="8662531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D5B66BC-8519-D24C-9CA6-F5038EEBE0DF}"/>
              </a:ext>
            </a:extLst>
          </p:cNvPr>
          <p:cNvSpPr/>
          <p:nvPr/>
        </p:nvSpPr>
        <p:spPr>
          <a:xfrm>
            <a:off x="9229181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C08DAC9-C7F3-DF43-8E2D-F634BA16BDA2}"/>
              </a:ext>
            </a:extLst>
          </p:cNvPr>
          <p:cNvSpPr/>
          <p:nvPr/>
        </p:nvSpPr>
        <p:spPr>
          <a:xfrm>
            <a:off x="9985363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3B06D6B-A59E-E04C-8305-F23BA55E093F}"/>
              </a:ext>
            </a:extLst>
          </p:cNvPr>
          <p:cNvSpPr/>
          <p:nvPr/>
        </p:nvSpPr>
        <p:spPr>
          <a:xfrm>
            <a:off x="10552013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F8BBAFC-393B-7744-B5B8-67EB4E9D0176}"/>
              </a:ext>
            </a:extLst>
          </p:cNvPr>
          <p:cNvSpPr/>
          <p:nvPr/>
        </p:nvSpPr>
        <p:spPr>
          <a:xfrm>
            <a:off x="8662531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55CF4D-7AF9-FF49-AC61-E24D3D342AF8}"/>
              </a:ext>
            </a:extLst>
          </p:cNvPr>
          <p:cNvSpPr/>
          <p:nvPr/>
        </p:nvSpPr>
        <p:spPr>
          <a:xfrm>
            <a:off x="9229181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133965-EA42-1F44-92A7-2E4051C34AF0}"/>
              </a:ext>
            </a:extLst>
          </p:cNvPr>
          <p:cNvSpPr/>
          <p:nvPr/>
        </p:nvSpPr>
        <p:spPr>
          <a:xfrm>
            <a:off x="9985363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4D1094C-CC02-DE4E-8687-438327C5069F}"/>
              </a:ext>
            </a:extLst>
          </p:cNvPr>
          <p:cNvSpPr/>
          <p:nvPr/>
        </p:nvSpPr>
        <p:spPr>
          <a:xfrm>
            <a:off x="10552013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7EC8631-684E-1543-8D45-4ED27DCEB614}"/>
              </a:ext>
            </a:extLst>
          </p:cNvPr>
          <p:cNvSpPr/>
          <p:nvPr/>
        </p:nvSpPr>
        <p:spPr>
          <a:xfrm>
            <a:off x="5506930" y="478375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EA6B391-F938-9145-907A-6D8D5C4C342F}"/>
              </a:ext>
            </a:extLst>
          </p:cNvPr>
          <p:cNvSpPr/>
          <p:nvPr/>
        </p:nvSpPr>
        <p:spPr>
          <a:xfrm>
            <a:off x="6290699" y="494113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0111 1001</a:t>
            </a:r>
            <a:endParaRPr kumimoji="1" lang="ko-Kore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E99522-D76A-7346-8F7C-1B3CB1F00785}"/>
              </a:ext>
            </a:extLst>
          </p:cNvPr>
          <p:cNvSpPr/>
          <p:nvPr/>
        </p:nvSpPr>
        <p:spPr>
          <a:xfrm>
            <a:off x="1599649" y="2655040"/>
            <a:ext cx="2254694" cy="7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4F24CE1-0307-4941-BB8C-6DD069CE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96" y="4893279"/>
            <a:ext cx="210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1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923749" y="89417"/>
            <a:ext cx="43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/>
              <a:t>3.5.1 Load effective address</a:t>
            </a:r>
            <a:r>
              <a:rPr kumimoji="1" lang="en-US" altLang="ko-KR" sz="2400"/>
              <a:t>(1/2)</a:t>
            </a:r>
            <a:endParaRPr kumimoji="1" lang="ko-Kore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96B83B-8534-8142-A3F5-A7D90F2C45AB}"/>
              </a:ext>
            </a:extLst>
          </p:cNvPr>
          <p:cNvSpPr txBox="1"/>
          <p:nvPr/>
        </p:nvSpPr>
        <p:spPr>
          <a:xfrm>
            <a:off x="1013424" y="1223044"/>
            <a:ext cx="1082122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Condition Codes</a:t>
            </a:r>
          </a:p>
          <a:p>
            <a:pPr>
              <a:lnSpc>
                <a:spcPct val="150000"/>
              </a:lnSpc>
            </a:pPr>
            <a:r>
              <a:rPr kumimoji="1" lang="ko-KR" altLang="en-US"/>
              <a:t>   </a:t>
            </a:r>
            <a:r>
              <a:rPr kumimoji="1" lang="en" altLang="ko-KR"/>
              <a:t>- </a:t>
            </a:r>
            <a:r>
              <a:rPr kumimoji="1" lang="en-US" altLang="ko-KR"/>
              <a:t>example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</a:t>
            </a:r>
            <a:r>
              <a:rPr lang="en" altLang="ko-Kore-KR"/>
              <a:t>￮ OF 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   </a:t>
            </a:r>
            <a:r>
              <a:rPr lang="en" altLang="ko-Kore-KR"/>
              <a:t>￮ CF gets set</a:t>
            </a:r>
          </a:p>
          <a:p>
            <a:pPr>
              <a:lnSpc>
                <a:spcPct val="150000"/>
              </a:lnSpc>
            </a:pPr>
            <a:endParaRPr kumimoji="1" lang="en" altLang="ko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endParaRPr kumimoji="1" lang="en-US" altLang="ko-KR" b="1"/>
          </a:p>
          <a:p>
            <a:pPr>
              <a:lnSpc>
                <a:spcPct val="150000"/>
              </a:lnSpc>
            </a:pPr>
            <a:r>
              <a:rPr kumimoji="1" lang="en-US" altLang="ko-KR"/>
              <a:t>     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5B4875-7E9A-B942-B659-9701F008E0EF}"/>
              </a:ext>
            </a:extLst>
          </p:cNvPr>
          <p:cNvSpPr/>
          <p:nvPr/>
        </p:nvSpPr>
        <p:spPr>
          <a:xfrm>
            <a:off x="8641768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9D56265-2481-034C-A209-261231C41945}"/>
              </a:ext>
            </a:extLst>
          </p:cNvPr>
          <p:cNvSpPr/>
          <p:nvPr/>
        </p:nvSpPr>
        <p:spPr>
          <a:xfrm>
            <a:off x="9208418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440970E-1AF2-A641-9F61-28EFAE454D91}"/>
              </a:ext>
            </a:extLst>
          </p:cNvPr>
          <p:cNvSpPr/>
          <p:nvPr/>
        </p:nvSpPr>
        <p:spPr>
          <a:xfrm>
            <a:off x="9964600" y="2293253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FF5838F-0A0E-7644-9B82-4CF211568699}"/>
              </a:ext>
            </a:extLst>
          </p:cNvPr>
          <p:cNvSpPr/>
          <p:nvPr/>
        </p:nvSpPr>
        <p:spPr>
          <a:xfrm>
            <a:off x="10531250" y="2450637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0</a:t>
            </a:r>
            <a:endParaRPr kumimoji="1" lang="ko-Kore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5167073-17DB-C246-B907-A899810EB5AB}"/>
              </a:ext>
            </a:extLst>
          </p:cNvPr>
          <p:cNvSpPr/>
          <p:nvPr/>
        </p:nvSpPr>
        <p:spPr>
          <a:xfrm>
            <a:off x="8641768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30030C2-592E-1240-A77A-611E58145938}"/>
              </a:ext>
            </a:extLst>
          </p:cNvPr>
          <p:cNvSpPr/>
          <p:nvPr/>
        </p:nvSpPr>
        <p:spPr>
          <a:xfrm>
            <a:off x="9208418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2B45F02B-9DC8-7443-B9C5-60B13446E47E}"/>
              </a:ext>
            </a:extLst>
          </p:cNvPr>
          <p:cNvSpPr/>
          <p:nvPr/>
        </p:nvSpPr>
        <p:spPr>
          <a:xfrm>
            <a:off x="9964600" y="3114188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18F15B0-30FC-F04E-B374-5E7A495B3C24}"/>
              </a:ext>
            </a:extLst>
          </p:cNvPr>
          <p:cNvSpPr/>
          <p:nvPr/>
        </p:nvSpPr>
        <p:spPr>
          <a:xfrm>
            <a:off x="10531250" y="3271572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E60311C-96A1-FF46-B89D-DD421223712B}"/>
              </a:ext>
            </a:extLst>
          </p:cNvPr>
          <p:cNvSpPr/>
          <p:nvPr/>
        </p:nvSpPr>
        <p:spPr>
          <a:xfrm>
            <a:off x="5486167" y="2731922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F8FCD79-65D0-0C45-ADCC-086D9D3F3481}"/>
              </a:ext>
            </a:extLst>
          </p:cNvPr>
          <p:cNvSpPr/>
          <p:nvPr/>
        </p:nvSpPr>
        <p:spPr>
          <a:xfrm>
            <a:off x="6269936" y="2889306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1000 0000</a:t>
            </a:r>
            <a:endParaRPr kumimoji="1" lang="ko-Kore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2020CD-1C8A-9B48-8825-3D2DB5A1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6" y="2790672"/>
            <a:ext cx="2171700" cy="5588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F2E0D8E-390B-9644-8B4C-A9DDA27DEAB8}"/>
              </a:ext>
            </a:extLst>
          </p:cNvPr>
          <p:cNvSpPr/>
          <p:nvPr/>
        </p:nvSpPr>
        <p:spPr>
          <a:xfrm>
            <a:off x="8662531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ZF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D5B66BC-8519-D24C-9CA6-F5038EEBE0DF}"/>
              </a:ext>
            </a:extLst>
          </p:cNvPr>
          <p:cNvSpPr/>
          <p:nvPr/>
        </p:nvSpPr>
        <p:spPr>
          <a:xfrm>
            <a:off x="9229181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C08DAC9-C7F3-DF43-8E2D-F634BA16BDA2}"/>
              </a:ext>
            </a:extLst>
          </p:cNvPr>
          <p:cNvSpPr/>
          <p:nvPr/>
        </p:nvSpPr>
        <p:spPr>
          <a:xfrm>
            <a:off x="9985363" y="4373287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CF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3B06D6B-A59E-E04C-8305-F23BA55E093F}"/>
              </a:ext>
            </a:extLst>
          </p:cNvPr>
          <p:cNvSpPr/>
          <p:nvPr/>
        </p:nvSpPr>
        <p:spPr>
          <a:xfrm>
            <a:off x="10552013" y="4530671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F8BBAFC-393B-7744-B5B8-67EB4E9D0176}"/>
              </a:ext>
            </a:extLst>
          </p:cNvPr>
          <p:cNvSpPr/>
          <p:nvPr/>
        </p:nvSpPr>
        <p:spPr>
          <a:xfrm>
            <a:off x="8662531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OF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55CF4D-7AF9-FF49-AC61-E24D3D342AF8}"/>
              </a:ext>
            </a:extLst>
          </p:cNvPr>
          <p:cNvSpPr/>
          <p:nvPr/>
        </p:nvSpPr>
        <p:spPr>
          <a:xfrm>
            <a:off x="9229181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133965-EA42-1F44-92A7-2E4051C34AF0}"/>
              </a:ext>
            </a:extLst>
          </p:cNvPr>
          <p:cNvSpPr/>
          <p:nvPr/>
        </p:nvSpPr>
        <p:spPr>
          <a:xfrm>
            <a:off x="9985363" y="5194222"/>
            <a:ext cx="1213976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SF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4D1094C-CC02-DE4E-8687-438327C5069F}"/>
              </a:ext>
            </a:extLst>
          </p:cNvPr>
          <p:cNvSpPr/>
          <p:nvPr/>
        </p:nvSpPr>
        <p:spPr>
          <a:xfrm>
            <a:off x="10552013" y="5351606"/>
            <a:ext cx="430206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7EC8631-684E-1543-8D45-4ED27DCEB614}"/>
              </a:ext>
            </a:extLst>
          </p:cNvPr>
          <p:cNvSpPr/>
          <p:nvPr/>
        </p:nvSpPr>
        <p:spPr>
          <a:xfrm>
            <a:off x="5506930" y="4783754"/>
            <a:ext cx="2303899" cy="6635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>
                <a:solidFill>
                  <a:schemeClr val="bg1"/>
                </a:solidFill>
              </a:rPr>
              <a:t>%al   </a:t>
            </a:r>
          </a:p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EA6B391-F938-9145-907A-6D8D5C4C342F}"/>
              </a:ext>
            </a:extLst>
          </p:cNvPr>
          <p:cNvSpPr/>
          <p:nvPr/>
        </p:nvSpPr>
        <p:spPr>
          <a:xfrm>
            <a:off x="6290699" y="4941138"/>
            <a:ext cx="1366679" cy="4137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/>
              <a:t>1111 1111</a:t>
            </a:r>
            <a:endParaRPr kumimoji="1" lang="ko-Kore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E99522-D76A-7346-8F7C-1B3CB1F00785}"/>
              </a:ext>
            </a:extLst>
          </p:cNvPr>
          <p:cNvSpPr/>
          <p:nvPr/>
        </p:nvSpPr>
        <p:spPr>
          <a:xfrm>
            <a:off x="1599648" y="4731462"/>
            <a:ext cx="2460287" cy="740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8696A3-45DD-6949-9215-4A4D33890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896" y="4893279"/>
            <a:ext cx="21082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2091</Words>
  <Application>Microsoft Macintosh PowerPoint</Application>
  <PresentationFormat>와이드스크린</PresentationFormat>
  <Paragraphs>740</Paragraphs>
  <Slides>33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TimesTen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136</cp:revision>
  <dcterms:created xsi:type="dcterms:W3CDTF">2021-07-04T12:55:49Z</dcterms:created>
  <dcterms:modified xsi:type="dcterms:W3CDTF">2021-07-30T07:06:01Z</dcterms:modified>
</cp:coreProperties>
</file>