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5" r:id="rId4"/>
    <p:sldId id="281" r:id="rId5"/>
    <p:sldId id="346" r:id="rId6"/>
    <p:sldId id="392" r:id="rId7"/>
    <p:sldId id="355" r:id="rId8"/>
    <p:sldId id="369" r:id="rId9"/>
    <p:sldId id="393" r:id="rId10"/>
    <p:sldId id="394" r:id="rId11"/>
    <p:sldId id="365" r:id="rId12"/>
    <p:sldId id="395" r:id="rId13"/>
    <p:sldId id="303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4"/>
    <p:restoredTop sz="84913"/>
  </p:normalViewPr>
  <p:slideViewPr>
    <p:cSldViewPr snapToGrid="0" snapToObjects="1">
      <p:cViewPr>
        <p:scale>
          <a:sx n="105" d="100"/>
          <a:sy n="105" d="100"/>
        </p:scale>
        <p:origin x="-5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2021-08-12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0367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036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0544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A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갖는 배열인데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각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는 </a:t>
            </a: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element</a:t>
            </a:r>
            <a:r>
              <a:rPr kumimoji="1" lang="en-US" altLang="ko-KR" baseline="0" dirty="0" smtClean="0"/>
              <a:t> 3</a:t>
            </a:r>
            <a:r>
              <a:rPr kumimoji="1" lang="ko-KR" altLang="en-US" baseline="0" dirty="0" smtClean="0"/>
              <a:t>개 갖는 </a:t>
            </a:r>
            <a:r>
              <a:rPr kumimoji="1" lang="en-US" altLang="ko-KR" baseline="0" dirty="0" smtClean="0"/>
              <a:t>array </a:t>
            </a:r>
            <a:r>
              <a:rPr kumimoji="1" lang="ko-KR" altLang="en-US" baseline="0" dirty="0" smtClean="0"/>
              <a:t>이다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이런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다차원 배열에 접근하기 위해 </a:t>
            </a:r>
            <a:r>
              <a:rPr kumimoji="1" lang="en-US" altLang="ko-KR" baseline="0" dirty="0" smtClean="0"/>
              <a:t>compiler </a:t>
            </a:r>
            <a:r>
              <a:rPr kumimoji="1" lang="ko-KR" altLang="en-US" baseline="0" dirty="0" smtClean="0"/>
              <a:t>에서 필요한 </a:t>
            </a:r>
            <a:r>
              <a:rPr kumimoji="1" lang="en-US" altLang="ko-KR" baseline="0" dirty="0" smtClean="0"/>
              <a:t>offset  </a:t>
            </a:r>
            <a:r>
              <a:rPr kumimoji="1" lang="ko-KR" altLang="en-US" baseline="0" dirty="0" smtClean="0"/>
              <a:t>계산하기 위해 </a:t>
            </a:r>
            <a:r>
              <a:rPr kumimoji="1" lang="en-US" altLang="ko-KR" baseline="0" dirty="0" smtClean="0"/>
              <a:t>code</a:t>
            </a:r>
            <a:r>
              <a:rPr kumimoji="1" lang="ko-KR" altLang="en-US" baseline="0" dirty="0" smtClean="0"/>
              <a:t>를 생성한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뒤</a:t>
            </a:r>
            <a:r>
              <a:rPr kumimoji="1" lang="en-US" altLang="ko-KR" baseline="0" dirty="0" smtClean="0"/>
              <a:t>, </a:t>
            </a:r>
          </a:p>
          <a:p>
            <a:r>
              <a:rPr kumimoji="1" lang="en-US" altLang="en-US" baseline="0" dirty="0" smtClean="0"/>
              <a:t>MOV instruction </a:t>
            </a:r>
            <a:r>
              <a:rPr kumimoji="1" lang="ko-KR" altLang="en-US" baseline="0" dirty="0" smtClean="0"/>
              <a:t>중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하나를 배열의 시작</a:t>
            </a:r>
            <a:r>
              <a:rPr kumimoji="1" lang="en-US" altLang="ko-KR" baseline="0" dirty="0" smtClean="0"/>
              <a:t>(base address)</a:t>
            </a:r>
            <a:r>
              <a:rPr kumimoji="1" lang="ko-KR" altLang="en-US" baseline="0" dirty="0" smtClean="0"/>
              <a:t>로</a:t>
            </a:r>
            <a:r>
              <a:rPr kumimoji="1" lang="en-US" altLang="ko-KR" baseline="0" dirty="0" smtClean="0"/>
              <a:t>, offset</a:t>
            </a:r>
            <a:r>
              <a:rPr kumimoji="1" lang="ko-KR" altLang="en-US" baseline="0" dirty="0" smtClean="0"/>
              <a:t>을</a:t>
            </a:r>
            <a:r>
              <a:rPr kumimoji="1" lang="en-US" altLang="ko-KR" baseline="0" dirty="0" smtClean="0"/>
              <a:t> index</a:t>
            </a:r>
            <a:r>
              <a:rPr kumimoji="1" lang="ko-KR" altLang="en-US" baseline="0" dirty="0" smtClean="0"/>
              <a:t>으로서 사용</a:t>
            </a:r>
            <a:endParaRPr kumimoji="1" lang="en-US" altLang="ko-KR" baseline="0" dirty="0" smtClean="0"/>
          </a:p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5978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A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갖는 배열인데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각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는 </a:t>
            </a: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element</a:t>
            </a:r>
            <a:r>
              <a:rPr kumimoji="1" lang="en-US" altLang="ko-KR" baseline="0" dirty="0" smtClean="0"/>
              <a:t> 3</a:t>
            </a:r>
            <a:r>
              <a:rPr kumimoji="1" lang="ko-KR" altLang="en-US" baseline="0" dirty="0" smtClean="0"/>
              <a:t>개 갖는 </a:t>
            </a:r>
            <a:r>
              <a:rPr kumimoji="1" lang="en-US" altLang="ko-KR" baseline="0" dirty="0" smtClean="0"/>
              <a:t>array </a:t>
            </a:r>
            <a:r>
              <a:rPr kumimoji="1" lang="ko-KR" altLang="en-US" baseline="0" dirty="0" smtClean="0"/>
              <a:t>이다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이런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다차원 배열에 접근하기 위해 </a:t>
            </a:r>
            <a:r>
              <a:rPr kumimoji="1" lang="en-US" altLang="ko-KR" baseline="0" dirty="0" smtClean="0"/>
              <a:t>compiler </a:t>
            </a:r>
            <a:r>
              <a:rPr kumimoji="1" lang="ko-KR" altLang="en-US" baseline="0" dirty="0" smtClean="0"/>
              <a:t>에서 필요한 </a:t>
            </a:r>
            <a:r>
              <a:rPr kumimoji="1" lang="en-US" altLang="ko-KR" baseline="0" dirty="0" smtClean="0"/>
              <a:t>offset  </a:t>
            </a:r>
            <a:r>
              <a:rPr kumimoji="1" lang="ko-KR" altLang="en-US" baseline="0" dirty="0" smtClean="0"/>
              <a:t>계산하기 위해 </a:t>
            </a:r>
            <a:r>
              <a:rPr kumimoji="1" lang="en-US" altLang="ko-KR" baseline="0" dirty="0" smtClean="0"/>
              <a:t>code</a:t>
            </a:r>
            <a:r>
              <a:rPr kumimoji="1" lang="ko-KR" altLang="en-US" baseline="0" dirty="0" smtClean="0"/>
              <a:t>를 생성한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뒤</a:t>
            </a:r>
            <a:r>
              <a:rPr kumimoji="1" lang="en-US" altLang="ko-KR" baseline="0" dirty="0" smtClean="0"/>
              <a:t>, </a:t>
            </a:r>
          </a:p>
          <a:p>
            <a:r>
              <a:rPr kumimoji="1" lang="en-US" altLang="en-US" baseline="0" dirty="0" smtClean="0"/>
              <a:t>MOV instruction </a:t>
            </a:r>
            <a:r>
              <a:rPr kumimoji="1" lang="ko-KR" altLang="en-US" baseline="0" dirty="0" smtClean="0"/>
              <a:t>중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하나를 배열의 시작</a:t>
            </a:r>
            <a:r>
              <a:rPr kumimoji="1" lang="en-US" altLang="ko-KR" baseline="0" dirty="0" smtClean="0"/>
              <a:t>(base address)</a:t>
            </a:r>
            <a:r>
              <a:rPr kumimoji="1" lang="ko-KR" altLang="en-US" baseline="0" dirty="0" smtClean="0"/>
              <a:t>로</a:t>
            </a:r>
            <a:r>
              <a:rPr kumimoji="1" lang="en-US" altLang="ko-KR" baseline="0" dirty="0" smtClean="0"/>
              <a:t>, offset</a:t>
            </a:r>
            <a:r>
              <a:rPr kumimoji="1" lang="ko-KR" altLang="en-US" baseline="0" dirty="0" smtClean="0"/>
              <a:t>을</a:t>
            </a:r>
            <a:r>
              <a:rPr kumimoji="1" lang="en-US" altLang="ko-KR" baseline="0" dirty="0" smtClean="0"/>
              <a:t> index</a:t>
            </a:r>
            <a:r>
              <a:rPr kumimoji="1" lang="ko-KR" altLang="en-US" baseline="0" dirty="0" smtClean="0"/>
              <a:t>으로서 사용</a:t>
            </a:r>
            <a:endParaRPr kumimoji="1" lang="en-US" altLang="ko-KR" baseline="0" smtClean="0"/>
          </a:p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5978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A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5</a:t>
            </a:r>
            <a:r>
              <a:rPr kumimoji="1" lang="ko-KR" altLang="en-US" dirty="0" smtClean="0"/>
              <a:t>개의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갖는 배열인데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각 </a:t>
            </a:r>
            <a:r>
              <a:rPr kumimoji="1" lang="en-US" altLang="ko-KR" dirty="0" smtClean="0"/>
              <a:t>element </a:t>
            </a:r>
            <a:r>
              <a:rPr kumimoji="1" lang="ko-KR" altLang="en-US" dirty="0" smtClean="0"/>
              <a:t>는 </a:t>
            </a: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element</a:t>
            </a:r>
            <a:r>
              <a:rPr kumimoji="1" lang="en-US" altLang="ko-KR" baseline="0" dirty="0" smtClean="0"/>
              <a:t> 3</a:t>
            </a:r>
            <a:r>
              <a:rPr kumimoji="1" lang="ko-KR" altLang="en-US" baseline="0" dirty="0" smtClean="0"/>
              <a:t>개 갖는 </a:t>
            </a:r>
            <a:r>
              <a:rPr kumimoji="1" lang="en-US" altLang="ko-KR" baseline="0" dirty="0" smtClean="0"/>
              <a:t>array </a:t>
            </a:r>
            <a:r>
              <a:rPr kumimoji="1" lang="ko-KR" altLang="en-US" baseline="0" dirty="0" smtClean="0"/>
              <a:t>이다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이런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다차원 배열에 접근하기 위해 </a:t>
            </a:r>
            <a:r>
              <a:rPr kumimoji="1" lang="en-US" altLang="ko-KR" baseline="0" dirty="0" smtClean="0"/>
              <a:t>compiler </a:t>
            </a:r>
            <a:r>
              <a:rPr kumimoji="1" lang="ko-KR" altLang="en-US" baseline="0" dirty="0" smtClean="0"/>
              <a:t>에서 필요한 </a:t>
            </a:r>
            <a:r>
              <a:rPr kumimoji="1" lang="en-US" altLang="ko-KR" baseline="0" dirty="0" smtClean="0"/>
              <a:t>offset  </a:t>
            </a:r>
            <a:r>
              <a:rPr kumimoji="1" lang="ko-KR" altLang="en-US" baseline="0" dirty="0" smtClean="0"/>
              <a:t>계산하기 위해 </a:t>
            </a:r>
            <a:r>
              <a:rPr kumimoji="1" lang="en-US" altLang="ko-KR" baseline="0" dirty="0" smtClean="0"/>
              <a:t>code</a:t>
            </a:r>
            <a:r>
              <a:rPr kumimoji="1" lang="ko-KR" altLang="en-US" baseline="0" dirty="0" smtClean="0"/>
              <a:t>를 생성한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뒤</a:t>
            </a:r>
            <a:r>
              <a:rPr kumimoji="1" lang="en-US" altLang="ko-KR" baseline="0" dirty="0" smtClean="0"/>
              <a:t>, </a:t>
            </a:r>
          </a:p>
          <a:p>
            <a:r>
              <a:rPr kumimoji="1" lang="en-US" altLang="en-US" baseline="0" dirty="0" smtClean="0"/>
              <a:t>MOV instruction </a:t>
            </a:r>
            <a:r>
              <a:rPr kumimoji="1" lang="ko-KR" altLang="en-US" baseline="0" dirty="0" smtClean="0"/>
              <a:t>중</a:t>
            </a:r>
            <a:r>
              <a:rPr kumimoji="1" lang="en-US" altLang="en-US" baseline="0" dirty="0" smtClean="0"/>
              <a:t> </a:t>
            </a:r>
            <a:r>
              <a:rPr kumimoji="1" lang="ko-KR" altLang="en-US" baseline="0" dirty="0" smtClean="0"/>
              <a:t>하나를 배열의 시작</a:t>
            </a:r>
            <a:r>
              <a:rPr kumimoji="1" lang="en-US" altLang="ko-KR" baseline="0" dirty="0" smtClean="0"/>
              <a:t>(base address)</a:t>
            </a:r>
            <a:r>
              <a:rPr kumimoji="1" lang="ko-KR" altLang="en-US" baseline="0" dirty="0" smtClean="0"/>
              <a:t>로</a:t>
            </a:r>
            <a:r>
              <a:rPr kumimoji="1" lang="en-US" altLang="ko-KR" baseline="0" dirty="0" smtClean="0"/>
              <a:t>, offset</a:t>
            </a:r>
            <a:r>
              <a:rPr kumimoji="1" lang="ko-KR" altLang="en-US" baseline="0" dirty="0" smtClean="0"/>
              <a:t>을</a:t>
            </a:r>
            <a:r>
              <a:rPr kumimoji="1" lang="en-US" altLang="ko-KR" baseline="0" dirty="0" smtClean="0"/>
              <a:t> index</a:t>
            </a:r>
            <a:r>
              <a:rPr kumimoji="1" lang="ko-KR" altLang="en-US" baseline="0" dirty="0" smtClean="0"/>
              <a:t>으로서 사용</a:t>
            </a:r>
            <a:endParaRPr kumimoji="1" lang="en-US" altLang="ko-KR" baseline="0" smtClean="0"/>
          </a:p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5978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정수 </a:t>
            </a:r>
            <a:r>
              <a:rPr kumimoji="1" lang="en-US" altLang="ko-KR" dirty="0" smtClean="0"/>
              <a:t>index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인 </a:t>
            </a:r>
            <a:r>
              <a:rPr kumimoji="1" lang="en-US" altLang="ko-KR" baseline="0" dirty="0" smtClean="0"/>
              <a:t>j</a:t>
            </a:r>
            <a:r>
              <a:rPr kumimoji="1" lang="ko-KR" altLang="en-US" baseline="0" dirty="0" smtClean="0"/>
              <a:t>를 제거하고 모든 </a:t>
            </a:r>
            <a:r>
              <a:rPr kumimoji="1" lang="en-US" altLang="ko-KR" baseline="0" dirty="0" err="1" smtClean="0"/>
              <a:t>arrray</a:t>
            </a:r>
            <a:r>
              <a:rPr kumimoji="1" lang="en-US" altLang="ko-KR" baseline="0" dirty="0" smtClean="0"/>
              <a:t> pointer</a:t>
            </a:r>
            <a:r>
              <a:rPr kumimoji="1" lang="ko-KR" altLang="en-US" baseline="0" dirty="0" smtClean="0"/>
              <a:t>를 </a:t>
            </a:r>
            <a:r>
              <a:rPr kumimoji="1" lang="en-US" altLang="ko-KR" baseline="0" dirty="0" smtClean="0"/>
              <a:t>pointer </a:t>
            </a:r>
            <a:r>
              <a:rPr kumimoji="1" lang="ko-KR" altLang="en-US" baseline="0" dirty="0" smtClean="0"/>
              <a:t>역참조로 바꿈</a:t>
            </a:r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5829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N </a:t>
            </a:r>
            <a:r>
              <a:rPr kumimoji="1" lang="ko-KR" altLang="en-US" dirty="0" smtClean="0"/>
              <a:t>매개변수는 </a:t>
            </a:r>
            <a:r>
              <a:rPr kumimoji="1" lang="en-US" altLang="ko-KR" dirty="0" smtClean="0"/>
              <a:t>A[n][n]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선행되어야 함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Fixed-size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arrays </a:t>
            </a:r>
            <a:r>
              <a:rPr kumimoji="1" lang="ko-KR" altLang="en-US" baseline="0" dirty="0" smtClean="0"/>
              <a:t>와 차이 </a:t>
            </a:r>
            <a:r>
              <a:rPr kumimoji="1" lang="en-US" altLang="ko-KR" baseline="0" dirty="0" smtClean="0"/>
              <a:t>“ parameter n </a:t>
            </a:r>
            <a:r>
              <a:rPr kumimoji="1" lang="ko-KR" altLang="en-US" baseline="0" dirty="0" smtClean="0"/>
              <a:t>추가</a:t>
            </a:r>
            <a:r>
              <a:rPr kumimoji="1" lang="en-US" altLang="ko-KR" baseline="0" dirty="0" smtClean="0"/>
              <a:t>”, “multiply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instruction </a:t>
            </a:r>
            <a:r>
              <a:rPr kumimoji="1" lang="ko-KR" altLang="en-US" baseline="0" dirty="0" smtClean="0"/>
              <a:t>추가</a:t>
            </a:r>
            <a:r>
              <a:rPr kumimoji="1" lang="en-US" altLang="ko-KR" baseline="0" dirty="0" smtClean="0"/>
              <a:t>”</a:t>
            </a:r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x-none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5829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2021-08-12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x-none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x-none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/>
              <a:t>Section </a:t>
            </a:r>
            <a:r>
              <a:rPr kumimoji="1" lang="en-US" altLang="ko-KR"/>
              <a:t>3</a:t>
            </a:r>
            <a:r>
              <a:rPr kumimoji="1" lang="en-US" altLang="x-none"/>
              <a:t>.6 </a:t>
            </a:r>
            <a:endParaRPr kumimoji="1" lang="x-non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B46344-F301-F545-8104-706674A525B5}"/>
              </a:ext>
            </a:extLst>
          </p:cNvPr>
          <p:cNvSpPr txBox="1"/>
          <p:nvPr/>
        </p:nvSpPr>
        <p:spPr>
          <a:xfrm>
            <a:off x="4381877" y="4731356"/>
            <a:ext cx="355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smtClean="0"/>
              <a:t>github.com/Embeddedroid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6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/>
              <a:t>Jaeyoung</a:t>
            </a:r>
            <a:r>
              <a:rPr kumimoji="1" lang="en-US" altLang="ko-KR" b="1" dirty="0" smtClean="0"/>
              <a:t> Kang</a:t>
            </a:r>
            <a:endParaRPr kumimoji="1"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3.8.3 Nested Arrays(3/3)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Practice Problem 3.38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   -</a:t>
            </a:r>
            <a:r>
              <a:rPr kumimoji="1" lang="ko-KR" altLang="en-US" dirty="0" smtClean="0"/>
              <a:t> </a:t>
            </a:r>
            <a:r>
              <a:rPr lang="en" altLang="ko-KR" dirty="0" smtClean="0"/>
              <a:t>Find M, N</a:t>
            </a:r>
            <a:endParaRPr kumimoji="1" lang="en" altLang="x-none" b="1" dirty="0" smtClean="0"/>
          </a:p>
          <a:p>
            <a:pPr>
              <a:lnSpc>
                <a:spcPct val="150000"/>
              </a:lnSpc>
            </a:pPr>
            <a:r>
              <a:rPr kumimoji="1" lang="en" altLang="x-none" b="1" dirty="0" smtClean="0"/>
              <a:t>      </a:t>
            </a:r>
            <a:r>
              <a:rPr lang="en" altLang="x-none" dirty="0"/>
              <a:t>￮ </a:t>
            </a:r>
            <a:r>
              <a:rPr lang="en-US" altLang="x-none" dirty="0" smtClean="0"/>
              <a:t>C code</a:t>
            </a:r>
            <a:endParaRPr lang="en" altLang="x-none" dirty="0"/>
          </a:p>
          <a:p>
            <a:pPr>
              <a:lnSpc>
                <a:spcPct val="150000"/>
              </a:lnSpc>
            </a:pPr>
            <a:endParaRPr kumimoji="1" lang="en" altLang="ko-KR" b="1" dirty="0"/>
          </a:p>
          <a:p>
            <a:pPr>
              <a:lnSpc>
                <a:spcPct val="150000"/>
              </a:lnSpc>
            </a:pPr>
            <a:r>
              <a:rPr kumimoji="1" lang="en" altLang="ko-KR" b="1" dirty="0"/>
              <a:t>     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  <a:r>
              <a:rPr kumimoji="1" lang="en" altLang="x-none" b="1" dirty="0"/>
              <a:t> </a:t>
            </a:r>
            <a:endParaRPr kumimoji="1" lang="en" altLang="x-none" b="1" dirty="0" smtClean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x-none" b="1" dirty="0" smtClean="0"/>
              <a:t>      </a:t>
            </a:r>
            <a:r>
              <a:rPr lang="en" altLang="x-none" dirty="0" smtClean="0"/>
              <a:t>￮ </a:t>
            </a:r>
            <a:r>
              <a:rPr lang="en-US" altLang="x-none" dirty="0" smtClean="0"/>
              <a:t>Assembly </a:t>
            </a:r>
            <a:r>
              <a:rPr lang="en-US" altLang="x-none" dirty="0"/>
              <a:t>code</a:t>
            </a:r>
            <a:endParaRPr kumimoji="1" lang="en-US" altLang="ko-KR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202735" y="4760262"/>
            <a:ext cx="981490" cy="98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8986" y="2515705"/>
            <a:ext cx="463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rax</a:t>
            </a:r>
            <a:r>
              <a:rPr lang="ko-KR" altLang="en-US" dirty="0" smtClean="0"/>
              <a:t>에 들어있는 </a:t>
            </a:r>
            <a:r>
              <a:rPr lang="en-US" altLang="ko-KR" dirty="0" smtClean="0"/>
              <a:t>3i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 된 값에 </a:t>
            </a:r>
            <a:r>
              <a:rPr lang="en-US" altLang="ko-KR" dirty="0" err="1" smtClean="0"/>
              <a:t>Xa</a:t>
            </a:r>
            <a:r>
              <a:rPr lang="ko-KR" altLang="en-US" dirty="0" smtClean="0"/>
              <a:t>를 더함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053980" y="6220856"/>
            <a:ext cx="818758" cy="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84225" y="3177619"/>
            <a:ext cx="36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주소</a:t>
            </a:r>
            <a:r>
              <a:rPr lang="en-US" altLang="ko-KR" dirty="0" smtClean="0">
                <a:sym typeface="Wingdings" panose="05000000000000000000" pitchFamily="2" charset="2"/>
              </a:rPr>
              <a:t>X, </a:t>
            </a:r>
            <a:r>
              <a:rPr lang="ko-KR" altLang="en-US" dirty="0" smtClean="0">
                <a:sym typeface="Wingdings" panose="05000000000000000000" pitchFamily="2" charset="2"/>
              </a:rPr>
              <a:t>배열의 요소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38" y="2142109"/>
            <a:ext cx="34480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01" y="3885184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9000" y="43909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9000" y="46393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8i-i=7i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9000" y="49109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7i+j</a:t>
            </a:r>
            <a:r>
              <a:rPr lang="en-US" altLang="ko-KR" dirty="0" smtClean="0">
                <a:sym typeface="Wingdings" panose="05000000000000000000" pitchFamily="2" charset="2"/>
              </a:rPr>
              <a:t>%</a:t>
            </a:r>
            <a:r>
              <a:rPr lang="en-US" altLang="ko-KR" dirty="0" err="1" smtClean="0">
                <a:sym typeface="Wingdings" panose="05000000000000000000" pitchFamily="2" charset="2"/>
              </a:rPr>
              <a:t>rdx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79000" y="5390801"/>
            <a:ext cx="11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5j+i</a:t>
            </a:r>
            <a:r>
              <a:rPr lang="en-US" altLang="ko-KR" dirty="0" smtClean="0">
                <a:sym typeface="Wingdings" panose="05000000000000000000" pitchFamily="2" charset="2"/>
              </a:rPr>
              <a:t>%</a:t>
            </a:r>
            <a:r>
              <a:rPr lang="en-US" altLang="ko-KR" dirty="0" err="1" smtClean="0">
                <a:sym typeface="Wingdings" panose="05000000000000000000" pitchFamily="2" charset="2"/>
              </a:rPr>
              <a:t>rdi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325512" y="51731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4j+j=5j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98096" y="5589980"/>
            <a:ext cx="21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Q[Xq+8(5j+i)]</a:t>
            </a:r>
            <a:r>
              <a:rPr lang="en-US" altLang="ko-KR" dirty="0" smtClean="0">
                <a:sym typeface="Wingdings" panose="05000000000000000000" pitchFamily="2" charset="2"/>
              </a:rPr>
              <a:t>%</a:t>
            </a:r>
            <a:r>
              <a:rPr lang="en-US" altLang="ko-KR" dirty="0" err="1" smtClean="0">
                <a:sym typeface="Wingdings" panose="05000000000000000000" pitchFamily="2" charset="2"/>
              </a:rPr>
              <a:t>rax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02243" y="5828964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P[Xp+8(7i+j)]+%</a:t>
            </a:r>
            <a:r>
              <a:rPr lang="en-US" altLang="ko-KR" dirty="0" err="1" smtClean="0"/>
              <a:t>rax</a:t>
            </a:r>
            <a:r>
              <a:rPr lang="ko-KR" altLang="en-US" dirty="0" smtClean="0"/>
              <a:t>에 있는 값 </a:t>
            </a:r>
            <a:r>
              <a:rPr lang="en-US" altLang="ko-KR" dirty="0" smtClean="0">
                <a:sym typeface="Wingdings" panose="05000000000000000000" pitchFamily="2" charset="2"/>
              </a:rPr>
              <a:t>%</a:t>
            </a:r>
            <a:r>
              <a:rPr lang="en-US" altLang="ko-KR" dirty="0" err="1" smtClean="0">
                <a:sym typeface="Wingdings" panose="05000000000000000000" pitchFamily="2" charset="2"/>
              </a:rPr>
              <a:t>rax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933194" y="5646831"/>
            <a:ext cx="241573" cy="2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96982" y="5924560"/>
            <a:ext cx="241573" cy="2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04185" y="44546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62239" y="61982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956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3.8.4 Fixed-Size Arrays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C </a:t>
            </a:r>
            <a:r>
              <a:rPr kumimoji="1" lang="ko-KR" altLang="en-US" dirty="0" smtClean="0"/>
              <a:t>코드 최적화 </a:t>
            </a:r>
            <a:r>
              <a:rPr kumimoji="1" lang="en-US" altLang="ko-KR" dirty="0" smtClean="0"/>
              <a:t>(compiler</a:t>
            </a:r>
            <a:r>
              <a:rPr kumimoji="1" lang="ko-KR" altLang="en-US" dirty="0" smtClean="0"/>
              <a:t>에서 알아서 바꿔주는 부분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</a:t>
            </a:r>
            <a:r>
              <a:rPr kumimoji="1" lang="en" altLang="ko-KR" dirty="0"/>
              <a:t>- </a:t>
            </a:r>
            <a:r>
              <a:rPr kumimoji="1" lang="en-US" altLang="ko-KR" dirty="0" smtClean="0"/>
              <a:t>3.37(a)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3.37(b)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x-none" dirty="0"/>
              <a:t>      </a:t>
            </a:r>
            <a:endParaRPr lang="en" altLang="x-none" dirty="0" smtClean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endParaRPr kumimoji="1" lang="en" altLang="x-none" b="1" dirty="0" smtClean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x-none" b="1" dirty="0"/>
              <a:t>     </a:t>
            </a: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x-none" b="1" dirty="0" smtClean="0"/>
              <a:t>       </a:t>
            </a:r>
            <a:r>
              <a:rPr lang="en" altLang="x-none" dirty="0" smtClean="0"/>
              <a:t>￮</a:t>
            </a:r>
            <a:endParaRPr kumimoji="1" lang="en" altLang="ko-KR" b="1" dirty="0"/>
          </a:p>
          <a:p>
            <a:pPr>
              <a:lnSpc>
                <a:spcPct val="150000"/>
              </a:lnSpc>
            </a:pPr>
            <a:r>
              <a:rPr kumimoji="1" lang="en" altLang="ko-KR" b="1" dirty="0"/>
              <a:t>     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6" y="2387790"/>
            <a:ext cx="5008924" cy="2165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652" y="2079972"/>
            <a:ext cx="6613036" cy="30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3.8.5 Variable-Size Arrays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C99 </a:t>
            </a:r>
            <a:r>
              <a:rPr kumimoji="1" lang="ko-KR" altLang="en-US" dirty="0" smtClean="0"/>
              <a:t>에서</a:t>
            </a:r>
            <a:r>
              <a:rPr kumimoji="1" lang="ko-KR" altLang="en-US" dirty="0" smtClean="0"/>
              <a:t>부터 적용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</a:t>
            </a:r>
            <a:r>
              <a:rPr kumimoji="1" lang="en" altLang="ko-KR" dirty="0"/>
              <a:t>- </a:t>
            </a:r>
            <a:r>
              <a:rPr kumimoji="1" lang="en-US" altLang="ko-KR" dirty="0" smtClean="0"/>
              <a:t>3.37(a)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3.37(b)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x-none" dirty="0"/>
              <a:t>      </a:t>
            </a:r>
            <a:endParaRPr lang="en" altLang="x-none" dirty="0" smtClean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endParaRPr kumimoji="1" lang="en" altLang="x-none" b="1" dirty="0" smtClean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x-none" b="1" dirty="0"/>
              <a:t>     </a:t>
            </a: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ko-KR" b="1" dirty="0" smtClean="0"/>
              <a:t>     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340886"/>
            <a:ext cx="49720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24" y="3429000"/>
            <a:ext cx="62198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5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>
                <a:solidFill>
                  <a:srgbClr val="FF0000"/>
                </a:solidFill>
              </a:rPr>
              <a:t>QnA</a:t>
            </a:r>
            <a:endParaRPr kumimoji="1" lang="x-none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◼︎ </a:t>
            </a:r>
            <a:r>
              <a:rPr kumimoji="1" lang="en-US" altLang="ko-KR" sz="2400" b="1" dirty="0" smtClean="0"/>
              <a:t>3.8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Array Allocation and Access</a:t>
            </a:r>
            <a:endParaRPr kumimoji="1" lang="en-US" altLang="ko-KR" sz="2400" b="1" dirty="0"/>
          </a:p>
          <a:p>
            <a:pPr>
              <a:lnSpc>
                <a:spcPct val="150000"/>
              </a:lnSpc>
            </a:pPr>
            <a:r>
              <a:rPr kumimoji="1" lang="ko-KR" altLang="en-US" sz="2400" b="1" dirty="0"/>
              <a:t>     </a:t>
            </a:r>
            <a:r>
              <a:rPr kumimoji="1" lang="en-US" altLang="x-none" sz="2000" dirty="0"/>
              <a:t>• </a:t>
            </a:r>
            <a:r>
              <a:rPr kumimoji="1" lang="en-US" altLang="ko-KR" sz="2000" dirty="0" smtClean="0"/>
              <a:t>3</a:t>
            </a:r>
            <a:r>
              <a:rPr kumimoji="1" lang="en-US" altLang="x-none" sz="2000" dirty="0" smtClean="0"/>
              <a:t>.8.1 </a:t>
            </a:r>
            <a:r>
              <a:rPr kumimoji="1" lang="en-US" altLang="ko-KR" sz="2000" dirty="0" smtClean="0"/>
              <a:t>Basic Principles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  </a:t>
            </a:r>
            <a:r>
              <a:rPr kumimoji="1" lang="en-US" altLang="x-none" sz="2000" dirty="0"/>
              <a:t>• </a:t>
            </a:r>
            <a:r>
              <a:rPr kumimoji="1" lang="en-US" altLang="ko-KR" sz="2000" dirty="0"/>
              <a:t>3</a:t>
            </a:r>
            <a:r>
              <a:rPr kumimoji="1" lang="en-US" altLang="x-none" sz="2000" dirty="0"/>
              <a:t>.8.</a:t>
            </a:r>
            <a:r>
              <a:rPr kumimoji="1" lang="en-US" altLang="ko-KR" sz="2000" dirty="0" smtClean="0"/>
              <a:t>2</a:t>
            </a:r>
            <a:r>
              <a:rPr kumimoji="1" lang="en-US" altLang="x-none" sz="2000" dirty="0" smtClean="0"/>
              <a:t> Pointer Arithmetic</a:t>
            </a:r>
            <a:endParaRPr kumimoji="1" lang="en-US" altLang="x-none" sz="2000" dirty="0"/>
          </a:p>
          <a:p>
            <a:pPr>
              <a:lnSpc>
                <a:spcPct val="150000"/>
              </a:lnSpc>
            </a:pPr>
            <a:r>
              <a:rPr kumimoji="1" lang="en-US" altLang="x-none" sz="2000" dirty="0"/>
              <a:t>      • </a:t>
            </a:r>
            <a:r>
              <a:rPr kumimoji="1" lang="en-US" altLang="ko-KR" sz="2000" dirty="0"/>
              <a:t>3</a:t>
            </a:r>
            <a:r>
              <a:rPr kumimoji="1" lang="en-US" altLang="x-none" sz="2000" dirty="0"/>
              <a:t>.8.</a:t>
            </a:r>
            <a:r>
              <a:rPr kumimoji="1" lang="en-US" altLang="ko-KR" sz="2000" dirty="0" smtClean="0"/>
              <a:t>3</a:t>
            </a:r>
            <a:r>
              <a:rPr kumimoji="1" lang="en-US" altLang="x-none" sz="2000" dirty="0" smtClean="0"/>
              <a:t> Nested Arrays</a:t>
            </a:r>
            <a:endParaRPr kumimoji="1" lang="en-US" altLang="x-none" sz="2000" dirty="0"/>
          </a:p>
          <a:p>
            <a:pPr>
              <a:lnSpc>
                <a:spcPct val="150000"/>
              </a:lnSpc>
            </a:pPr>
            <a:r>
              <a:rPr kumimoji="1" lang="en-US" altLang="x-none" sz="2000" dirty="0"/>
              <a:t>      • </a:t>
            </a:r>
            <a:r>
              <a:rPr kumimoji="1" lang="en-US" altLang="ko-KR" sz="2000" dirty="0"/>
              <a:t>3</a:t>
            </a:r>
            <a:r>
              <a:rPr kumimoji="1" lang="en-US" altLang="x-none" sz="2000" dirty="0"/>
              <a:t>.8.</a:t>
            </a:r>
            <a:r>
              <a:rPr kumimoji="1" lang="en-US" altLang="ko-KR" sz="2000" dirty="0" smtClean="0"/>
              <a:t>4</a:t>
            </a:r>
            <a:r>
              <a:rPr kumimoji="1" lang="en-US" altLang="x-none" sz="2000" dirty="0" smtClean="0"/>
              <a:t> Fixed-Size Arrays</a:t>
            </a:r>
            <a:endParaRPr kumimoji="1" lang="en-US" altLang="x-none" sz="2000" dirty="0"/>
          </a:p>
          <a:p>
            <a:pPr>
              <a:lnSpc>
                <a:spcPct val="150000"/>
              </a:lnSpc>
            </a:pPr>
            <a:r>
              <a:rPr kumimoji="1" lang="en-US" altLang="x-none" sz="2000" dirty="0"/>
              <a:t>      • </a:t>
            </a:r>
            <a:r>
              <a:rPr kumimoji="1" lang="en-US" altLang="ko-KR" sz="2000" dirty="0"/>
              <a:t>3</a:t>
            </a:r>
            <a:r>
              <a:rPr kumimoji="1" lang="en-US" altLang="x-none" sz="2000" dirty="0"/>
              <a:t>.8.</a:t>
            </a:r>
            <a:r>
              <a:rPr kumimoji="1" lang="en-US" altLang="ko-KR" sz="2000" dirty="0" smtClean="0"/>
              <a:t>5 Variable-Size Arrays</a:t>
            </a:r>
            <a:endParaRPr kumimoji="1"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465287-ACC8-4E4B-A453-DA29EA933E61}"/>
              </a:ext>
            </a:extLst>
          </p:cNvPr>
          <p:cNvSpPr txBox="1"/>
          <p:nvPr/>
        </p:nvSpPr>
        <p:spPr>
          <a:xfrm>
            <a:off x="803111" y="1591599"/>
            <a:ext cx="59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• </a:t>
            </a:r>
            <a:r>
              <a:rPr kumimoji="1" lang="en-US" altLang="ko-KR" b="1" dirty="0" smtClean="0"/>
              <a:t>A</a:t>
            </a:r>
            <a:r>
              <a:rPr kumimoji="1" lang="en-US" altLang="ko-KR" b="1" dirty="0" smtClean="0"/>
              <a:t>rray in C : To aggregate scalar data into larger data types</a:t>
            </a:r>
            <a:endParaRPr kumimoji="1" lang="en-US" altLang="ko-KR" b="1" dirty="0"/>
          </a:p>
          <a:p>
            <a:r>
              <a:rPr kumimoji="1" lang="en-US" altLang="en-US" b="1" dirty="0" smtClean="0"/>
              <a:t>	- </a:t>
            </a:r>
            <a:r>
              <a:rPr kumimoji="1" lang="ko-KR" altLang="en-US" b="1" dirty="0" smtClean="0"/>
              <a:t>단순하게 구현</a:t>
            </a:r>
            <a:r>
              <a:rPr kumimoji="1" lang="en-US" altLang="ko-KR" b="1" dirty="0" smtClean="0"/>
              <a:t>… machine code </a:t>
            </a:r>
            <a:r>
              <a:rPr kumimoji="1" lang="ko-KR" altLang="en-US" b="1" dirty="0" smtClean="0"/>
              <a:t>도 단순</a:t>
            </a:r>
            <a:endParaRPr kumimoji="1" lang="x-none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465287-ACC8-4E4B-A453-DA29EA933E61}"/>
              </a:ext>
            </a:extLst>
          </p:cNvPr>
          <p:cNvSpPr txBox="1"/>
          <p:nvPr/>
        </p:nvSpPr>
        <p:spPr>
          <a:xfrm>
            <a:off x="803111" y="2361143"/>
            <a:ext cx="826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• </a:t>
            </a:r>
            <a:r>
              <a:rPr kumimoji="1" lang="en-US" altLang="x-none" dirty="0" smtClean="0"/>
              <a:t>C </a:t>
            </a:r>
            <a:r>
              <a:rPr kumimoji="1" lang="ko-KR" altLang="en-US" dirty="0" smtClean="0"/>
              <a:t>에서 일반적이지 않은 </a:t>
            </a:r>
            <a:r>
              <a:rPr kumimoji="1" lang="en-US" altLang="ko-KR" dirty="0" smtClean="0"/>
              <a:t>array</a:t>
            </a:r>
            <a:r>
              <a:rPr kumimoji="1" lang="ko-KR" altLang="en-US" dirty="0" smtClean="0"/>
              <a:t>의 특성</a:t>
            </a:r>
            <a:endParaRPr kumimoji="1" lang="en-US" altLang="ko-KR" b="1" dirty="0"/>
          </a:p>
          <a:p>
            <a:r>
              <a:rPr kumimoji="1" lang="en-US" altLang="en-US" b="1" dirty="0" smtClean="0"/>
              <a:t>	- </a:t>
            </a:r>
            <a:r>
              <a:rPr kumimoji="1" lang="en-US" altLang="ko-KR" b="1" dirty="0" smtClean="0"/>
              <a:t>can</a:t>
            </a:r>
            <a:r>
              <a:rPr kumimoji="1" lang="ko-KR" altLang="en-US" b="1" dirty="0" smtClean="0"/>
              <a:t> </a:t>
            </a:r>
            <a:r>
              <a:rPr kumimoji="1" lang="en-US" altLang="ko-KR" b="1" dirty="0" smtClean="0"/>
              <a:t>generate pointer for </a:t>
            </a:r>
            <a:r>
              <a:rPr kumimoji="1" lang="en-US" altLang="en-US" b="1" dirty="0" smtClean="0"/>
              <a:t>array’s own elements</a:t>
            </a:r>
            <a:endParaRPr kumimoji="1" lang="en-US" altLang="ko-KR" b="1" dirty="0" smtClean="0"/>
          </a:p>
          <a:p>
            <a:r>
              <a:rPr kumimoji="1" lang="en-US" altLang="en-US" b="1" dirty="0"/>
              <a:t>	</a:t>
            </a:r>
            <a:r>
              <a:rPr kumimoji="1" lang="en-US" altLang="en-US" b="1" dirty="0" smtClean="0"/>
              <a:t>- can perform arithmetic ( address computation in machine code)</a:t>
            </a:r>
            <a:endParaRPr kumimoji="1" lang="x-none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5465287-ACC8-4E4B-A453-DA29EA933E61}"/>
              </a:ext>
            </a:extLst>
          </p:cNvPr>
          <p:cNvSpPr txBox="1"/>
          <p:nvPr/>
        </p:nvSpPr>
        <p:spPr>
          <a:xfrm>
            <a:off x="803110" y="3726708"/>
            <a:ext cx="826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• </a:t>
            </a:r>
            <a:r>
              <a:rPr kumimoji="1" lang="en-US" altLang="x-none" dirty="0" smtClean="0"/>
              <a:t>compiler optimization</a:t>
            </a:r>
            <a:endParaRPr kumimoji="1" lang="en-US" altLang="ko-KR" b="1" dirty="0"/>
          </a:p>
          <a:p>
            <a:r>
              <a:rPr kumimoji="1" lang="en-US" altLang="en-US" b="1" dirty="0" smtClean="0"/>
              <a:t>	- </a:t>
            </a:r>
            <a:r>
              <a:rPr kumimoji="1" lang="en-US" altLang="ko-KR" b="1" dirty="0" smtClean="0"/>
              <a:t>good for simplifying address computation used by array indexing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3.8.1 Basic Principles</a:t>
            </a:r>
            <a:r>
              <a:rPr kumimoji="1" lang="en-US" altLang="ko-KR" sz="2400" dirty="0" smtClean="0"/>
              <a:t>(1/2</a:t>
            </a:r>
            <a:r>
              <a:rPr kumimoji="1" lang="en-US" altLang="ko-KR" sz="2400" dirty="0"/>
              <a:t>)</a:t>
            </a:r>
            <a:endParaRPr kumimoji="1" lang="x-none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/>
              <p:nvPr/>
            </p:nvSpPr>
            <p:spPr>
              <a:xfrm>
                <a:off x="1013424" y="1223044"/>
                <a:ext cx="10821224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x-none" dirty="0" smtClean="0"/>
                  <a:t>•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smtClean="0"/>
                  <a:t>T A[N]; (declaration of Array) </a:t>
                </a:r>
                <a:endParaRPr kumimoji="1"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      - </a:t>
                </a:r>
                <a:r>
                  <a:rPr kumimoji="1" lang="en-US" altLang="ko-KR" dirty="0" smtClean="0"/>
                  <a:t>T : data type, N : integer </a:t>
                </a:r>
                <a:r>
                  <a:rPr kumimoji="1" lang="en-US" altLang="ko-KR" dirty="0" smtClean="0"/>
                  <a:t>constant, </a:t>
                </a:r>
                <a:r>
                  <a:rPr kumimoji="1" lang="en-US" altLang="ko-KR" dirty="0" err="1" smtClean="0"/>
                  <a:t>Xa</a:t>
                </a:r>
                <a:r>
                  <a:rPr kumimoji="1" lang="en-US" altLang="ko-KR" dirty="0" smtClean="0"/>
                  <a:t> : starting location, L : size of data type T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dirty="0" smtClean="0"/>
                  <a:t>      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smtClean="0"/>
                  <a:t>연속된 영역 </a:t>
                </a:r>
                <a:r>
                  <a:rPr kumimoji="1" lang="en-US" altLang="ko-KR" dirty="0" smtClean="0"/>
                  <a:t>( L*N </a:t>
                </a:r>
                <a:r>
                  <a:rPr kumimoji="1" lang="en-US" altLang="ko-KR" dirty="0" smtClean="0"/>
                  <a:t>bytes </a:t>
                </a:r>
                <a:r>
                  <a:rPr kumimoji="1" lang="en-US" altLang="ko-KR" dirty="0" smtClean="0"/>
                  <a:t>) </a:t>
                </a:r>
                <a:r>
                  <a:rPr kumimoji="1" lang="ko-KR" altLang="en-US" dirty="0" smtClean="0"/>
                  <a:t>할당</a:t>
                </a:r>
                <a:endParaRPr lang="en" altLang="x-none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dirty="0"/>
                  <a:t>  </a:t>
                </a:r>
                <a:r>
                  <a:rPr kumimoji="1" lang="en-US" altLang="ko-KR" dirty="0"/>
                  <a:t>    - </a:t>
                </a:r>
                <a:r>
                  <a:rPr lang="en" altLang="x-none" dirty="0" smtClean="0">
                    <a:solidFill>
                      <a:srgbClr val="FF0000"/>
                    </a:solidFill>
                  </a:rPr>
                  <a:t>identifier A 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x-none" dirty="0">
                    <a:solidFill>
                      <a:srgbClr val="FF0000"/>
                    </a:solidFill>
                  </a:rPr>
                  <a:t>	</a:t>
                </a:r>
                <a:r>
                  <a:rPr lang="en" altLang="x-none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pointer to the beginning of the array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x-none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en" altLang="x-none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이 포인터의 </a:t>
                </a:r>
                <a:r>
                  <a:rPr lang="ko-KR" altLang="en-US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주소값은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Xa</a:t>
                </a:r>
                <a:endParaRPr lang="en-US" altLang="ko-KR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 smtClean="0"/>
                  <a:t>      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-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smtClean="0"/>
                  <a:t>array </a:t>
                </a:r>
                <a:r>
                  <a:rPr kumimoji="1" lang="ko-KR" altLang="en-US" dirty="0" smtClean="0"/>
                  <a:t>의 </a:t>
                </a:r>
                <a:r>
                  <a:rPr kumimoji="1" lang="en-US" altLang="ko-KR" dirty="0" smtClean="0"/>
                  <a:t>elements </a:t>
                </a:r>
                <a:r>
                  <a:rPr kumimoji="1" lang="ko-KR" altLang="en-US" dirty="0" smtClean="0"/>
                  <a:t>는 </a:t>
                </a:r>
                <a:r>
                  <a:rPr kumimoji="1" lang="en-US" altLang="ko-KR" dirty="0" smtClean="0"/>
                  <a:t>integer index</a:t>
                </a:r>
                <a:r>
                  <a:rPr kumimoji="1" lang="ko-KR" altLang="en-US" dirty="0" smtClean="0"/>
                  <a:t>에 의해 접근가능</a:t>
                </a:r>
                <a:endParaRPr kumimoji="1"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" altLang="x-none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	 </a:t>
                </a:r>
                <a:r>
                  <a:rPr lang="en-US" altLang="x-none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array element </a:t>
                </a:r>
                <a:r>
                  <a:rPr lang="en-US" altLang="x-none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는 </a:t>
                </a:r>
                <a:r>
                  <a:rPr lang="en-US" altLang="ko-KR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Xa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+ L*</a:t>
                </a:r>
                <a:r>
                  <a:rPr lang="en-US" altLang="ko-KR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라는 주소에 저장 </a:t>
                </a: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" altLang="x-none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" altLang="x-none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4" y="1223044"/>
                <a:ext cx="10821224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/>
              <a:t>3.8.1 Basic </a:t>
            </a:r>
            <a:r>
              <a:rPr kumimoji="1" lang="en-US" altLang="x-none" sz="2400" dirty="0" smtClean="0"/>
              <a:t>Principles</a:t>
            </a:r>
            <a:r>
              <a:rPr kumimoji="1" lang="en-US" altLang="ko-KR" sz="2400" dirty="0" smtClean="0"/>
              <a:t>(2/2</a:t>
            </a:r>
            <a:r>
              <a:rPr kumimoji="1" lang="en-US" altLang="ko-KR" sz="2400" dirty="0"/>
              <a:t>)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x86-64 memory reference instructions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</a:t>
            </a:r>
            <a:r>
              <a:rPr kumimoji="1" lang="en" altLang="ko-KR" dirty="0" smtClean="0"/>
              <a:t>- 			</a:t>
            </a:r>
            <a:r>
              <a:rPr kumimoji="1" lang="en" altLang="ko-KR" dirty="0" smtClean="0">
                <a:sym typeface="Wingdings" panose="05000000000000000000" pitchFamily="2" charset="2"/>
              </a:rPr>
              <a:t> int type array E</a:t>
            </a:r>
            <a:r>
              <a:rPr kumimoji="1" lang="ko-KR" altLang="en-US" dirty="0" smtClean="0">
                <a:sym typeface="Wingdings" panose="05000000000000000000" pitchFamily="2" charset="2"/>
              </a:rPr>
              <a:t>의 </a:t>
            </a:r>
            <a:r>
              <a:rPr kumimoji="1" lang="en-US" altLang="ko-KR" dirty="0" smtClean="0">
                <a:sym typeface="Wingdings" panose="05000000000000000000" pitchFamily="2" charset="2"/>
              </a:rPr>
              <a:t>element E[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i</a:t>
            </a:r>
            <a:r>
              <a:rPr kumimoji="1" lang="en-US" altLang="ko-KR" dirty="0" smtClean="0">
                <a:sym typeface="Wingdings" panose="05000000000000000000" pitchFamily="2" charset="2"/>
              </a:rPr>
              <a:t>] </a:t>
            </a:r>
            <a:r>
              <a:rPr kumimoji="1" lang="ko-KR" altLang="en-US" dirty="0" smtClean="0">
                <a:sym typeface="Wingdings" panose="05000000000000000000" pitchFamily="2" charset="2"/>
              </a:rPr>
              <a:t>평가하기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      - I in %</a:t>
            </a:r>
            <a:r>
              <a:rPr kumimoji="1" lang="en-US" altLang="ko-KR" dirty="0" err="1" smtClean="0"/>
              <a:t>rcx</a:t>
            </a:r>
            <a:r>
              <a:rPr kumimoji="1"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x-none" dirty="0" smtClean="0"/>
              <a:t>      - </a:t>
            </a:r>
            <a:r>
              <a:rPr kumimoji="1" lang="en-US" altLang="x-none" dirty="0" smtClean="0"/>
              <a:t>address of E ( </a:t>
            </a:r>
            <a:r>
              <a:rPr kumimoji="1" lang="en-US" altLang="x-none" dirty="0" err="1" smtClean="0"/>
              <a:t>Xe</a:t>
            </a:r>
            <a:r>
              <a:rPr kumimoji="1" lang="en-US" altLang="x-none" dirty="0" smtClean="0"/>
              <a:t> ) in %</a:t>
            </a:r>
            <a:r>
              <a:rPr kumimoji="1" lang="en-US" altLang="x-none" dirty="0" err="1" smtClean="0"/>
              <a:t>rdx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en-US" altLang="x-none" dirty="0" smtClean="0"/>
              <a:t>      </a:t>
            </a:r>
            <a:endParaRPr lang="en" altLang="x-none" dirty="0" smtClean="0"/>
          </a:p>
          <a:p>
            <a:pPr>
              <a:lnSpc>
                <a:spcPct val="150000"/>
              </a:lnSpc>
            </a:pPr>
            <a:r>
              <a:rPr kumimoji="1" lang="en" altLang="ko-KR" dirty="0" smtClean="0">
                <a:solidFill>
                  <a:srgbClr val="FF0000"/>
                </a:solidFill>
              </a:rPr>
              <a:t>      </a:t>
            </a:r>
            <a:r>
              <a:rPr kumimoji="1" lang="en-US" altLang="ko-KR" dirty="0" smtClean="0">
                <a:solidFill>
                  <a:srgbClr val="FF0000"/>
                </a:solidFill>
              </a:rPr>
              <a:t>▶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Xe</a:t>
            </a:r>
            <a:r>
              <a:rPr kumimoji="1" lang="en-US" altLang="ko-KR" dirty="0" smtClean="0"/>
              <a:t> + 4i </a:t>
            </a:r>
            <a:r>
              <a:rPr kumimoji="1" lang="ko-KR" altLang="en-US" dirty="0" smtClean="0"/>
              <a:t>주소에 있는 </a:t>
            </a:r>
            <a:r>
              <a:rPr kumimoji="1" lang="en-US" altLang="ko-KR" dirty="0" smtClean="0"/>
              <a:t>element </a:t>
            </a:r>
            <a:r>
              <a:rPr kumimoji="1" lang="en-US" altLang="ko-KR" dirty="0" smtClean="0"/>
              <a:t>E[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</a:t>
            </a:r>
            <a:r>
              <a:rPr kumimoji="1" lang="ko-KR" altLang="en-US" dirty="0" smtClean="0"/>
              <a:t>평가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03" y="1715632"/>
            <a:ext cx="2447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3.8.2 Pointer Arithmetic(1</a:t>
            </a:r>
            <a:r>
              <a:rPr kumimoji="1" lang="en-US" altLang="ko-KR" sz="2400" dirty="0" smtClean="0"/>
              <a:t>/2</a:t>
            </a:r>
            <a:r>
              <a:rPr kumimoji="1" lang="en-US" altLang="ko-KR" sz="2400" dirty="0"/>
              <a:t>)</a:t>
            </a:r>
            <a:endParaRPr kumimoji="1" lang="x-none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/>
              <p:nvPr/>
            </p:nvSpPr>
            <p:spPr>
              <a:xfrm>
                <a:off x="1013424" y="1223044"/>
                <a:ext cx="1082122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x-none" dirty="0" smtClean="0"/>
                  <a:t>•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smtClean="0"/>
                  <a:t>포인터</a:t>
                </a:r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산술연산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 smtClean="0"/>
                  <a:t>      </a:t>
                </a:r>
                <a:r>
                  <a:rPr kumimoji="1" lang="en-US" altLang="ko-KR" dirty="0"/>
                  <a:t>- </a:t>
                </a:r>
                <a:r>
                  <a:rPr kumimoji="1" lang="en-US" altLang="ko-KR" dirty="0" smtClean="0"/>
                  <a:t>T </a:t>
                </a:r>
                <a:r>
                  <a:rPr kumimoji="1" lang="en-US" altLang="ko-KR" dirty="0"/>
                  <a:t>: data type, N : integer </a:t>
                </a:r>
                <a:r>
                  <a:rPr kumimoji="1" lang="en-US" altLang="ko-KR" dirty="0" smtClean="0"/>
                  <a:t>constant, </a:t>
                </a:r>
                <a:r>
                  <a:rPr kumimoji="1" lang="en-US" altLang="ko-KR" dirty="0"/>
                  <a:t>L : size of data type T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x-none" dirty="0" smtClean="0"/>
                  <a:t>      - </a:t>
                </a:r>
                <a:r>
                  <a:rPr kumimoji="1" lang="en-US" altLang="x-none" dirty="0" smtClean="0"/>
                  <a:t>p : pointer to data type T</a:t>
                </a:r>
                <a:r>
                  <a:rPr kumimoji="1" lang="en-US" altLang="ko-KR" dirty="0" smtClean="0"/>
                  <a:t>, </a:t>
                </a:r>
                <a:r>
                  <a:rPr kumimoji="1" lang="en-US" altLang="ko-KR" dirty="0" err="1"/>
                  <a:t>Xp</a:t>
                </a:r>
                <a:r>
                  <a:rPr kumimoji="1" lang="en-US" altLang="ko-KR" dirty="0"/>
                  <a:t> : value in </a:t>
                </a:r>
                <a:r>
                  <a:rPr kumimoji="1" lang="en-US" altLang="ko-KR" dirty="0" smtClean="0"/>
                  <a:t>p</a:t>
                </a:r>
                <a:endParaRPr lang="en" altLang="x-none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en" altLang="ko-KR" dirty="0" smtClean="0">
                    <a:solidFill>
                      <a:srgbClr val="FF0000"/>
                    </a:solidFill>
                  </a:rPr>
                  <a:t>      </a:t>
                </a:r>
                <a:r>
                  <a:rPr kumimoji="1" lang="en-US" altLang="ko-KR" dirty="0" smtClean="0">
                    <a:solidFill>
                      <a:srgbClr val="FF0000"/>
                    </a:solidFill>
                  </a:rPr>
                  <a:t>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p</m:t>
                    </m:r>
                    <m:r>
                      <a:rPr lang="en-US" altLang="ko-KR" b="0" i="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와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𝑋𝑝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대응된다</a:t>
                </a:r>
                <a:r>
                  <a:rPr kumimoji="1" lang="en-US" altLang="ko-KR" dirty="0" smtClean="0"/>
                  <a:t>.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4" y="1223044"/>
                <a:ext cx="10821224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451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6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/>
              <a:t>3.8.2 Pointer </a:t>
            </a:r>
            <a:r>
              <a:rPr kumimoji="1" lang="en-US" altLang="x-none" sz="2400" dirty="0" smtClean="0"/>
              <a:t>Arithmetic(2</a:t>
            </a:r>
            <a:r>
              <a:rPr kumimoji="1" lang="en-US" altLang="ko-KR" sz="2400" dirty="0" smtClean="0"/>
              <a:t>/2</a:t>
            </a:r>
            <a:r>
              <a:rPr kumimoji="1" lang="en-US" altLang="ko-KR" sz="2400" dirty="0"/>
              <a:t>)</a:t>
            </a:r>
            <a:endParaRPr kumimoji="1" lang="x-none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/>
              <p:nvPr/>
            </p:nvSpPr>
            <p:spPr>
              <a:xfrm>
                <a:off x="1013424" y="1223044"/>
                <a:ext cx="10821224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x-none" dirty="0"/>
                  <a:t>•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smtClean="0"/>
                  <a:t>converting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to assembly code</a:t>
                </a:r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dirty="0"/>
                  <a:t>   </a:t>
                </a:r>
                <a:r>
                  <a:rPr kumimoji="1" lang="en" altLang="ko-KR" dirty="0"/>
                  <a:t>- </a:t>
                </a:r>
                <a:r>
                  <a:rPr kumimoji="1" lang="en-US" altLang="ko-KR" dirty="0"/>
                  <a:t>example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x-none" dirty="0"/>
                  <a:t>      </a:t>
                </a:r>
                <a:r>
                  <a:rPr lang="en" altLang="x-none" dirty="0"/>
                  <a:t>￮ </a:t>
                </a:r>
                <a:r>
                  <a:rPr lang="en" altLang="x-none" dirty="0"/>
                  <a:t>data in %eax, </a:t>
                </a:r>
                <a:r>
                  <a:rPr lang="en" altLang="x-none" dirty="0" smtClean="0"/>
                  <a:t>pointers in </a:t>
                </a:r>
                <a:r>
                  <a:rPr lang="en" altLang="x-none" dirty="0" smtClean="0"/>
                  <a:t>%rax,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" altLang="x-none" dirty="0" smtClean="0"/>
                  <a:t> in %rcx, starting address of E ( integer array) in %rdx </a:t>
                </a:r>
                <a:endParaRPr lang="en" altLang="x-none" dirty="0"/>
              </a:p>
              <a:p>
                <a:pPr>
                  <a:lnSpc>
                    <a:spcPct val="150000"/>
                  </a:lnSpc>
                </a:pPr>
                <a:endParaRPr kumimoji="1" lang="en" altLang="ko-KR" b="1" dirty="0"/>
              </a:p>
              <a:p>
                <a:pPr>
                  <a:lnSpc>
                    <a:spcPct val="150000"/>
                  </a:lnSpc>
                </a:pPr>
                <a:endParaRPr kumimoji="1" lang="en" altLang="x-none" b="1" dirty="0"/>
              </a:p>
              <a:p>
                <a:pPr>
                  <a:lnSpc>
                    <a:spcPct val="150000"/>
                  </a:lnSpc>
                </a:pPr>
                <a:endParaRPr kumimoji="1" lang="en" altLang="x-none" b="1" dirty="0"/>
              </a:p>
              <a:p>
                <a:pPr>
                  <a:lnSpc>
                    <a:spcPct val="150000"/>
                  </a:lnSpc>
                </a:pPr>
                <a:endParaRPr kumimoji="1" lang="en" altLang="x-none" b="1" dirty="0"/>
              </a:p>
              <a:p>
                <a:pPr>
                  <a:lnSpc>
                    <a:spcPct val="150000"/>
                  </a:lnSpc>
                </a:pPr>
                <a:r>
                  <a:rPr kumimoji="1" lang="en" altLang="x-none" b="1" dirty="0"/>
                  <a:t>      </a:t>
                </a:r>
                <a:r>
                  <a:rPr kumimoji="1" lang="en" altLang="ko-KR" b="1" dirty="0" smtClean="0"/>
                  <a:t>      </a:t>
                </a:r>
                <a:endParaRPr kumimoji="1"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     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396B83B-8534-8142-A3F5-A7D90F2C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4" y="1223044"/>
                <a:ext cx="10821224" cy="3831818"/>
              </a:xfrm>
              <a:prstGeom prst="rect">
                <a:avLst/>
              </a:prstGeom>
              <a:blipFill rotWithShape="1">
                <a:blip r:embed="rId3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25" y="2489983"/>
            <a:ext cx="6181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833735" y="2815628"/>
            <a:ext cx="642796" cy="244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33735" y="3551077"/>
            <a:ext cx="642796" cy="244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33735" y="3815745"/>
            <a:ext cx="642796" cy="244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69941" y="2815628"/>
            <a:ext cx="543208" cy="24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movq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089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3.8.3 Nested Arrays(1/3)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multidimensional arrays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  </a:t>
            </a:r>
            <a:r>
              <a:rPr kumimoji="1" lang="en" altLang="ko-KR" dirty="0"/>
              <a:t>- </a:t>
            </a:r>
            <a:r>
              <a:rPr kumimoji="1" lang="en-US" altLang="ko-KR" dirty="0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x-none" dirty="0"/>
              <a:t>      </a:t>
            </a:r>
            <a:r>
              <a:rPr lang="en" altLang="x-none" dirty="0"/>
              <a:t>￮ </a:t>
            </a:r>
            <a:r>
              <a:rPr lang="en" altLang="x-none" dirty="0" smtClean="0"/>
              <a:t>int A[5][3]; </a:t>
            </a:r>
            <a:r>
              <a:rPr lang="en" altLang="x-none" dirty="0" smtClean="0">
                <a:sym typeface="Wingdings" panose="05000000000000000000" pitchFamily="2" charset="2"/>
              </a:rPr>
              <a:t> typedef int row3_t[3];</a:t>
            </a:r>
          </a:p>
          <a:p>
            <a:pPr>
              <a:lnSpc>
                <a:spcPct val="150000"/>
              </a:lnSpc>
            </a:pPr>
            <a:r>
              <a:rPr lang="en" altLang="x-none" dirty="0">
                <a:sym typeface="Wingdings" panose="05000000000000000000" pitchFamily="2" charset="2"/>
              </a:rPr>
              <a:t>	</a:t>
            </a:r>
            <a:r>
              <a:rPr lang="en" altLang="x-none" dirty="0" smtClean="0">
                <a:sym typeface="Wingdings" panose="05000000000000000000" pitchFamily="2" charset="2"/>
              </a:rPr>
              <a:t>	row3_t A[5];</a:t>
            </a:r>
            <a:endParaRPr lang="en" altLang="x-none" dirty="0"/>
          </a:p>
          <a:p>
            <a:pPr>
              <a:lnSpc>
                <a:spcPct val="150000"/>
              </a:lnSpc>
            </a:pPr>
            <a:r>
              <a:rPr kumimoji="1" lang="en" altLang="ko-KR" b="1" dirty="0" smtClean="0"/>
              <a:t>  </a:t>
            </a:r>
            <a:r>
              <a:rPr kumimoji="1" lang="en" altLang="ko-KR" dirty="0" smtClean="0"/>
              <a:t>-</a:t>
            </a:r>
            <a:endParaRPr kumimoji="1" lang="en" altLang="ko-KR" b="1" dirty="0"/>
          </a:p>
          <a:p>
            <a:pPr>
              <a:lnSpc>
                <a:spcPct val="150000"/>
              </a:lnSpc>
            </a:pPr>
            <a:r>
              <a:rPr kumimoji="1" lang="en" altLang="x-none" b="1" dirty="0" smtClean="0"/>
              <a:t>  </a:t>
            </a:r>
            <a:r>
              <a:rPr kumimoji="1" lang="en" altLang="ko-KR" dirty="0" smtClean="0"/>
              <a:t>-</a:t>
            </a:r>
            <a:endParaRPr kumimoji="1" lang="en" altLang="x-none" b="1" dirty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endParaRPr kumimoji="1" lang="en" altLang="x-none" b="1" dirty="0"/>
          </a:p>
          <a:p>
            <a:pPr>
              <a:lnSpc>
                <a:spcPct val="150000"/>
              </a:lnSpc>
            </a:pPr>
            <a:r>
              <a:rPr kumimoji="1" lang="en" altLang="x-none" b="1" dirty="0"/>
              <a:t>      </a:t>
            </a:r>
            <a:r>
              <a:rPr lang="en" altLang="x-none" dirty="0"/>
              <a:t>￮ </a:t>
            </a:r>
            <a:r>
              <a:rPr lang="ko-KR" altLang="en-US" dirty="0" smtClean="0"/>
              <a:t>다차원 배열의 </a:t>
            </a:r>
            <a:r>
              <a:rPr lang="en-US" altLang="ko-KR" dirty="0" smtClean="0"/>
              <a:t>elements</a:t>
            </a:r>
            <a:r>
              <a:rPr lang="ko-KR" altLang="en-US" dirty="0" smtClean="0"/>
              <a:t>는 결국 메모리에</a:t>
            </a:r>
            <a:r>
              <a:rPr lang="en-US" altLang="ko-KR" dirty="0" smtClean="0"/>
              <a:t> 1</a:t>
            </a:r>
            <a:r>
              <a:rPr lang="ko-KR" altLang="en-US" dirty="0" smtClean="0"/>
              <a:t>차원 배열처럼 들어감</a:t>
            </a:r>
            <a:endParaRPr kumimoji="1" lang="en" altLang="ko-KR" b="1" dirty="0"/>
          </a:p>
          <a:p>
            <a:pPr>
              <a:lnSpc>
                <a:spcPct val="150000"/>
              </a:lnSpc>
            </a:pPr>
            <a:r>
              <a:rPr kumimoji="1" lang="en" altLang="ko-KR" b="1" dirty="0"/>
              <a:t>     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55" y="3419300"/>
            <a:ext cx="2314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64" y="3059317"/>
            <a:ext cx="1104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18" y="1104309"/>
            <a:ext cx="22479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8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400" dirty="0" smtClean="0"/>
              <a:t>3.8.3 Nested Arrays(2/3)</a:t>
            </a:r>
            <a:endParaRPr kumimoji="1" lang="x-none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x-none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A[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eax</a:t>
            </a:r>
            <a:r>
              <a:rPr kumimoji="1" lang="en-US" altLang="ko-KR" dirty="0" smtClean="0"/>
              <a:t> register</a:t>
            </a:r>
            <a:r>
              <a:rPr kumimoji="1" lang="ko-KR" altLang="en-US" dirty="0" smtClean="0"/>
              <a:t> 으로 </a:t>
            </a:r>
            <a:r>
              <a:rPr kumimoji="1" lang="ko-KR" altLang="en-US" dirty="0" err="1" smtClean="0"/>
              <a:t>복붙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en-US" altLang="ko-KR" dirty="0" smtClean="0"/>
              <a:t>   -</a:t>
            </a:r>
            <a:r>
              <a:rPr kumimoji="1" lang="ko-KR" altLang="en-US" dirty="0" smtClean="0"/>
              <a:t> </a:t>
            </a:r>
            <a:r>
              <a:rPr lang="en" altLang="x-none" dirty="0"/>
              <a:t>int A[5][3]; </a:t>
            </a:r>
            <a:endParaRPr kumimoji="1" lang="en" altLang="x-none" b="1" dirty="0" smtClean="0"/>
          </a:p>
          <a:p>
            <a:pPr>
              <a:lnSpc>
                <a:spcPct val="150000"/>
              </a:lnSpc>
            </a:pPr>
            <a:r>
              <a:rPr kumimoji="1" lang="en" altLang="x-none" b="1" dirty="0" smtClean="0"/>
              <a:t>      </a:t>
            </a:r>
            <a:r>
              <a:rPr lang="en" altLang="x-none" dirty="0"/>
              <a:t>￮ </a:t>
            </a:r>
            <a:r>
              <a:rPr kumimoji="1" lang="en-US" altLang="ko-KR" dirty="0"/>
              <a:t>assembly example</a:t>
            </a:r>
            <a:endParaRPr lang="en" altLang="x-none" dirty="0"/>
          </a:p>
          <a:p>
            <a:pPr>
              <a:lnSpc>
                <a:spcPct val="150000"/>
              </a:lnSpc>
            </a:pPr>
            <a:endParaRPr kumimoji="1" lang="en" altLang="ko-KR" b="1" dirty="0"/>
          </a:p>
          <a:p>
            <a:pPr>
              <a:lnSpc>
                <a:spcPct val="150000"/>
              </a:lnSpc>
            </a:pPr>
            <a:r>
              <a:rPr kumimoji="1" lang="en" altLang="ko-KR" b="1" dirty="0"/>
              <a:t>     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56" y="2466975"/>
            <a:ext cx="5648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69183" y="1358019"/>
            <a:ext cx="507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rsi</a:t>
            </a:r>
            <a:r>
              <a:rPr lang="ko-KR" altLang="en-US" dirty="0" smtClean="0"/>
              <a:t>에 들어있는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된 값에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한 번 더 더함</a:t>
            </a:r>
            <a:r>
              <a:rPr lang="en-US" altLang="ko-KR" dirty="0" smtClean="0"/>
              <a:t>.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292158" y="1792586"/>
            <a:ext cx="679010" cy="995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720171" y="2672342"/>
            <a:ext cx="558815" cy="34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8986" y="2515705"/>
            <a:ext cx="463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rax</a:t>
            </a:r>
            <a:r>
              <a:rPr lang="ko-KR" altLang="en-US" dirty="0" smtClean="0"/>
              <a:t>에 들어있는 </a:t>
            </a:r>
            <a:r>
              <a:rPr lang="en-US" altLang="ko-KR" dirty="0" smtClean="0"/>
              <a:t>3i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 된 값에 </a:t>
            </a:r>
            <a:r>
              <a:rPr lang="en-US" altLang="ko-KR" dirty="0" err="1" smtClean="0"/>
              <a:t>Xa</a:t>
            </a:r>
            <a:r>
              <a:rPr lang="ko-KR" altLang="en-US" dirty="0" smtClean="0"/>
              <a:t>를 더함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>
            <a:off x="7365467" y="3354235"/>
            <a:ext cx="818758" cy="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84225" y="3177619"/>
            <a:ext cx="365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%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주소</a:t>
            </a:r>
            <a:r>
              <a:rPr lang="en-US" altLang="ko-KR" dirty="0" smtClean="0">
                <a:sym typeface="Wingdings" panose="05000000000000000000" pitchFamily="2" charset="2"/>
              </a:rPr>
              <a:t>X, </a:t>
            </a:r>
            <a:r>
              <a:rPr lang="ko-KR" altLang="en-US" dirty="0" smtClean="0">
                <a:sym typeface="Wingdings" panose="05000000000000000000" pitchFamily="2" charset="2"/>
              </a:rPr>
              <a:t>배열의 요소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2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644</Words>
  <Application>Microsoft Office PowerPoint</Application>
  <PresentationFormat>사용자 지정</PresentationFormat>
  <Paragraphs>137</Paragraphs>
  <Slides>13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오현숙</cp:lastModifiedBy>
  <cp:revision>144</cp:revision>
  <dcterms:created xsi:type="dcterms:W3CDTF">2021-07-04T12:55:49Z</dcterms:created>
  <dcterms:modified xsi:type="dcterms:W3CDTF">2021-08-12T05:04:58Z</dcterms:modified>
</cp:coreProperties>
</file>