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05" r:id="rId4"/>
    <p:sldId id="419" r:id="rId5"/>
    <p:sldId id="420" r:id="rId6"/>
    <p:sldId id="429" r:id="rId7"/>
    <p:sldId id="428" r:id="rId8"/>
    <p:sldId id="427" r:id="rId9"/>
    <p:sldId id="426" r:id="rId10"/>
    <p:sldId id="430" r:id="rId11"/>
    <p:sldId id="431" r:id="rId12"/>
    <p:sldId id="434" r:id="rId13"/>
    <p:sldId id="435" r:id="rId14"/>
    <p:sldId id="436" r:id="rId15"/>
    <p:sldId id="437" r:id="rId16"/>
    <p:sldId id="438" r:id="rId17"/>
    <p:sldId id="441" r:id="rId18"/>
    <p:sldId id="442" r:id="rId19"/>
    <p:sldId id="443" r:id="rId20"/>
    <p:sldId id="444" r:id="rId21"/>
    <p:sldId id="303" r:id="rId22"/>
    <p:sldId id="445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환" initials="김경" lastIdx="1" clrIdx="0">
    <p:extLst>
      <p:ext uri="{19B8F6BF-5375-455C-9EA6-DF929625EA0E}">
        <p15:presenceInfo xmlns:p15="http://schemas.microsoft.com/office/powerpoint/2012/main" userId="631cee18d28af1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4"/>
    <p:restoredTop sz="84930"/>
  </p:normalViewPr>
  <p:slideViewPr>
    <p:cSldViewPr snapToGrid="0" snapToObjects="1">
      <p:cViewPr varScale="1">
        <p:scale>
          <a:sx n="93" d="100"/>
          <a:sy n="93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D93E-4032-C647-A383-10D260B70F2E}" type="datetimeFigureOut">
              <a:t>2021. 8. 17.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4E1DC-4750-E74C-A474-BD054DF129D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82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055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그럼 그냥 </a:t>
            </a:r>
            <a:r>
              <a:rPr kumimoji="1" lang="en-US" altLang="ko-KR"/>
              <a:t>g++ main.cpp foo.cpp</a:t>
            </a:r>
            <a:r>
              <a:rPr kumimoji="1" lang="ko-KR" altLang="en-US"/>
              <a:t>로 하면 되잖아 </a:t>
            </a:r>
            <a:r>
              <a:rPr kumimoji="1" lang="en-US" altLang="ko-KR"/>
              <a:t>-&gt;</a:t>
            </a:r>
            <a:r>
              <a:rPr kumimoji="1" lang="ko-KR" altLang="en-US"/>
              <a:t> 하나의 파일만 수정했어도 모든 파일을 다 </a:t>
            </a:r>
            <a:r>
              <a:rPr kumimoji="1" lang="en-US" altLang="ko-KR"/>
              <a:t>compile</a:t>
            </a:r>
            <a:r>
              <a:rPr kumimoji="1" lang="ko-KR" altLang="en-US"/>
              <a:t>해야함</a:t>
            </a:r>
            <a:endParaRPr kumimoji="1" lang="en-US" altLang="ko-KR"/>
          </a:p>
          <a:p>
            <a:r>
              <a:rPr kumimoji="1" lang="en-US" altLang="ko-KR"/>
              <a:t>Make</a:t>
            </a:r>
            <a:r>
              <a:rPr kumimoji="1" lang="ko-KR" altLang="en-US"/>
              <a:t> </a:t>
            </a:r>
            <a:r>
              <a:rPr kumimoji="1" lang="en-US" altLang="ko-KR"/>
              <a:t>: </a:t>
            </a:r>
            <a:r>
              <a:rPr lang="ko-KR" altLang="en-US" b="0" i="0">
                <a:solidFill>
                  <a:srgbClr val="3C3C3C"/>
                </a:solidFill>
                <a:effectLst/>
                <a:latin typeface="Noto Sans KR"/>
              </a:rPr>
              <a:t>많은 수의 파일들을 명령어 한 번으로 컴파일 할 수 있습니다</a:t>
            </a:r>
            <a:r>
              <a:rPr lang="en-US" altLang="ko-KR" b="0" i="0">
                <a:solidFill>
                  <a:srgbClr val="3C3C3C"/>
                </a:solidFill>
                <a:effectLst/>
                <a:latin typeface="Noto Sans KR"/>
              </a:rPr>
              <a:t>.</a:t>
            </a:r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15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그럼 그냥 </a:t>
            </a:r>
            <a:r>
              <a:rPr kumimoji="1" lang="en-US" altLang="ko-KR"/>
              <a:t>g++ main.cpp foo.cpp</a:t>
            </a:r>
            <a:r>
              <a:rPr kumimoji="1" lang="ko-KR" altLang="en-US"/>
              <a:t>로 하면 되잖아 </a:t>
            </a:r>
            <a:r>
              <a:rPr kumimoji="1" lang="en-US" altLang="ko-KR"/>
              <a:t>-&gt;</a:t>
            </a:r>
            <a:r>
              <a:rPr kumimoji="1" lang="ko-KR" altLang="en-US"/>
              <a:t> 하나의 파일만 수정했어도 모든 파일을 다 </a:t>
            </a:r>
            <a:r>
              <a:rPr kumimoji="1" lang="en-US" altLang="ko-KR"/>
              <a:t>compile</a:t>
            </a:r>
            <a:r>
              <a:rPr kumimoji="1" lang="ko-KR" altLang="en-US"/>
              <a:t>해야함</a:t>
            </a:r>
            <a:endParaRPr kumimoji="1" lang="en-US" altLang="ko-KR"/>
          </a:p>
          <a:p>
            <a:r>
              <a:rPr kumimoji="1" lang="en-US" altLang="ko-KR"/>
              <a:t>Make</a:t>
            </a:r>
            <a:r>
              <a:rPr kumimoji="1" lang="ko-KR" altLang="en-US"/>
              <a:t> </a:t>
            </a:r>
            <a:r>
              <a:rPr kumimoji="1" lang="en-US" altLang="ko-KR"/>
              <a:t>: </a:t>
            </a:r>
            <a:r>
              <a:rPr lang="ko-KR" altLang="en-US" b="0" i="0">
                <a:solidFill>
                  <a:srgbClr val="3C3C3C"/>
                </a:solidFill>
                <a:effectLst/>
                <a:latin typeface="Noto Sans KR"/>
              </a:rPr>
              <a:t>많은 수의 파일들을 명령어 한 번으로 컴파일 할 수 있습니다</a:t>
            </a:r>
            <a:r>
              <a:rPr lang="en-US" altLang="ko-KR" b="0" i="0">
                <a:solidFill>
                  <a:srgbClr val="3C3C3C"/>
                </a:solidFill>
                <a:effectLst/>
                <a:latin typeface="Noto Sans KR"/>
              </a:rPr>
              <a:t>.</a:t>
            </a:r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5205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그럼 그냥 </a:t>
            </a:r>
            <a:r>
              <a:rPr kumimoji="1" lang="en-US" altLang="ko-KR"/>
              <a:t>g++ main.cpp foo.cpp</a:t>
            </a:r>
            <a:r>
              <a:rPr kumimoji="1" lang="ko-KR" altLang="en-US"/>
              <a:t>로 하면 되잖아 </a:t>
            </a:r>
            <a:r>
              <a:rPr kumimoji="1" lang="en-US" altLang="ko-KR"/>
              <a:t>-&gt;</a:t>
            </a:r>
            <a:r>
              <a:rPr kumimoji="1" lang="ko-KR" altLang="en-US"/>
              <a:t> 하나의 파일만 수정했어도 모든 파일을 다 </a:t>
            </a:r>
            <a:r>
              <a:rPr kumimoji="1" lang="en-US" altLang="ko-KR"/>
              <a:t>compile</a:t>
            </a:r>
            <a:r>
              <a:rPr kumimoji="1" lang="ko-KR" altLang="en-US"/>
              <a:t>해야함</a:t>
            </a:r>
            <a:endParaRPr kumimoji="1" lang="en-US" altLang="ko-KR"/>
          </a:p>
          <a:p>
            <a:r>
              <a:rPr kumimoji="1" lang="en-US" altLang="ko-KR"/>
              <a:t>Make</a:t>
            </a:r>
            <a:r>
              <a:rPr kumimoji="1" lang="ko-KR" altLang="en-US"/>
              <a:t> </a:t>
            </a:r>
            <a:r>
              <a:rPr kumimoji="1" lang="en-US" altLang="ko-KR"/>
              <a:t>: </a:t>
            </a:r>
            <a:r>
              <a:rPr lang="ko-KR" altLang="en-US" b="0" i="0">
                <a:solidFill>
                  <a:srgbClr val="3C3C3C"/>
                </a:solidFill>
                <a:effectLst/>
                <a:latin typeface="Noto Sans KR"/>
              </a:rPr>
              <a:t>많은 수의 파일들을 명령어 한 번으로 컴파일 할 수 있습니다</a:t>
            </a:r>
            <a:r>
              <a:rPr lang="en-US" altLang="ko-KR" b="0" i="0">
                <a:solidFill>
                  <a:srgbClr val="3C3C3C"/>
                </a:solidFill>
                <a:effectLst/>
                <a:latin typeface="Noto Sans KR"/>
              </a:rPr>
              <a:t>.</a:t>
            </a:r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514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그럼 그냥 </a:t>
            </a:r>
            <a:r>
              <a:rPr kumimoji="1" lang="en-US" altLang="ko-KR"/>
              <a:t>g++ main.cpp foo.cpp</a:t>
            </a:r>
            <a:r>
              <a:rPr kumimoji="1" lang="ko-KR" altLang="en-US"/>
              <a:t>로 하면 되잖아 </a:t>
            </a:r>
            <a:r>
              <a:rPr kumimoji="1" lang="en-US" altLang="ko-KR"/>
              <a:t>-&gt;</a:t>
            </a:r>
            <a:r>
              <a:rPr kumimoji="1" lang="ko-KR" altLang="en-US"/>
              <a:t> 하나의 파일만 수정했어도 모든 파일을 다 </a:t>
            </a:r>
            <a:r>
              <a:rPr kumimoji="1" lang="en-US" altLang="ko-KR"/>
              <a:t>compile</a:t>
            </a:r>
            <a:r>
              <a:rPr kumimoji="1" lang="ko-KR" altLang="en-US"/>
              <a:t>해야함</a:t>
            </a:r>
            <a:endParaRPr kumimoji="1" lang="en-US" altLang="ko-KR"/>
          </a:p>
          <a:p>
            <a:r>
              <a:rPr kumimoji="1" lang="en-US" altLang="ko-KR"/>
              <a:t>Make</a:t>
            </a:r>
            <a:r>
              <a:rPr kumimoji="1" lang="ko-KR" altLang="en-US"/>
              <a:t> </a:t>
            </a:r>
            <a:r>
              <a:rPr kumimoji="1" lang="en-US" altLang="ko-KR"/>
              <a:t>: </a:t>
            </a:r>
            <a:r>
              <a:rPr lang="ko-KR" altLang="en-US" b="0" i="0">
                <a:solidFill>
                  <a:srgbClr val="3C3C3C"/>
                </a:solidFill>
                <a:effectLst/>
                <a:latin typeface="Noto Sans KR"/>
              </a:rPr>
              <a:t>많은 수의 파일들을 명령어 한 번으로 컴파일 할 수 있습니다</a:t>
            </a:r>
            <a:r>
              <a:rPr lang="en-US" altLang="ko-KR" b="0" i="0">
                <a:solidFill>
                  <a:srgbClr val="3C3C3C"/>
                </a:solidFill>
                <a:effectLst/>
                <a:latin typeface="Noto Sans KR"/>
              </a:rPr>
              <a:t>.</a:t>
            </a:r>
            <a:endParaRPr kumimoji="1" lang="en-US" altLang="ko-KR"/>
          </a:p>
          <a:p>
            <a:endParaRPr kumimoji="1" lang="en-US" altLang="ko-Kore-KR"/>
          </a:p>
          <a:p>
            <a:endParaRPr kumimoji="1" lang="en-US" altLang="ko-Kore-KR"/>
          </a:p>
          <a:p>
            <a:r>
              <a:rPr lang="ko-KR" altLang="ko-Kore-KR"/>
              <a:t>컴파일 속도를 향상시키기 위해 최소한의 기능만 유지하는 것이 특징입니다.</a:t>
            </a:r>
            <a:endParaRPr lang="en-US" altLang="ko-KR"/>
          </a:p>
          <a:p>
            <a:endParaRPr kumimoji="1" lang="en-US" altLang="ko-Kore-KR"/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 시스템이 즉시 빌드해야 할 항목을 파악하는 데 필요한 최소한의 작업을 수행</a:t>
            </a:r>
            <a:endParaRPr kumimoji="1" lang="en-US" altLang="ko-Kore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2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/>
          </a:p>
          <a:p>
            <a:r>
              <a:rPr lang="en" altLang="ko-Kore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Ninja</a:t>
            </a: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빠르고 간결하며 컴파일 속도를 향상시키기 위해 최소한의 기능만 유지하는 것이 특징입니다</a:t>
            </a:r>
            <a:r>
              <a:rPr lang="en-US" altLang="ko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개발자가 편집할 것이 아니라 </a:t>
            </a:r>
            <a:r>
              <a:rPr lang="en" altLang="ko-Kore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CMake</a:t>
            </a:r>
            <a:r>
              <a:rPr lang="ko-KR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다른 고급 빌드 시스템에서 생성해야 하는 어셈블리 코드와 유사</a:t>
            </a:r>
          </a:p>
          <a:p>
            <a:endParaRPr lang="en-US" altLang="ko-KR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ore-KR"/>
              <a:t>GN은 C++로 작성</a:t>
            </a:r>
            <a:br>
              <a:rPr lang="en-US" altLang="ko-KR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5254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Dependencies: </a:t>
            </a:r>
            <a:r>
              <a:rPr kumimoji="1" lang="ko-Kore-KR" altLang="en-US"/>
              <a:t>라이브러리</a:t>
            </a:r>
            <a:r>
              <a:rPr kumimoji="1" lang="en-US" altLang="ko-Kore-KR"/>
              <a:t>.</a:t>
            </a:r>
            <a:r>
              <a:rPr kumimoji="1" lang="en-US" altLang="ko-KR"/>
              <a:t>.?</a:t>
            </a:r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917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697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autoninja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크로미움에서 </a:t>
            </a:r>
            <a:r>
              <a:rPr lang="en" altLang="ko-Kore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ninja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최적화된값을 자동으로 설정하는 툴이다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ko-KR" altLang="en-US"/>
            </a:b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3203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584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make(Makefile): https://modoocode.com/311</a:t>
            </a:r>
          </a:p>
          <a:p>
            <a:r>
              <a:rPr kumimoji="1" lang="en-US" altLang="ko-Kore-KR"/>
              <a:t>Cmake(</a:t>
            </a:r>
          </a:p>
          <a:p>
            <a:endParaRPr kumimoji="1" lang="en" altLang="ko-Kore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092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6382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make(Makefile): https://modoocode.com/311</a:t>
            </a:r>
          </a:p>
          <a:p>
            <a:r>
              <a:rPr kumimoji="1" lang="en-US" altLang="ko-Kore-KR"/>
              <a:t>Cmake(</a:t>
            </a:r>
          </a:p>
          <a:p>
            <a:endParaRPr kumimoji="1" lang="en" altLang="ko-Kore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037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791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쉘 상에서 컴파일을 하려면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파일들을 컴파일 하고</a:t>
            </a:r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어떠한 방식으로 컴파일 할 지 직접 컴파일러에게 알려줘야 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01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53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0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그럼 그냥 </a:t>
            </a:r>
            <a:r>
              <a:rPr kumimoji="1" lang="en-US" altLang="ko-KR"/>
              <a:t>g++ main.cpp foo.cpp</a:t>
            </a:r>
            <a:r>
              <a:rPr kumimoji="1" lang="ko-KR" altLang="en-US"/>
              <a:t>로 하면 되잖아 </a:t>
            </a:r>
            <a:r>
              <a:rPr kumimoji="1" lang="en-US" altLang="ko-KR"/>
              <a:t>-&gt;</a:t>
            </a:r>
            <a:r>
              <a:rPr kumimoji="1" lang="ko-KR" altLang="en-US"/>
              <a:t> 하나의 파일만 수정했어도 모든 파일을 다 </a:t>
            </a:r>
            <a:r>
              <a:rPr kumimoji="1" lang="en-US" altLang="ko-KR"/>
              <a:t>compile</a:t>
            </a:r>
            <a:r>
              <a:rPr kumimoji="1" lang="ko-KR" altLang="en-US"/>
              <a:t>해야함</a:t>
            </a:r>
            <a:endParaRPr kumimoji="1" lang="en-US" altLang="ko-KR"/>
          </a:p>
          <a:p>
            <a:r>
              <a:rPr kumimoji="1" lang="en-US" altLang="ko-KR"/>
              <a:t>Make</a:t>
            </a:r>
            <a:r>
              <a:rPr kumimoji="1" lang="ko-KR" altLang="en-US"/>
              <a:t> </a:t>
            </a:r>
            <a:r>
              <a:rPr kumimoji="1" lang="en-US" altLang="ko-KR"/>
              <a:t>: </a:t>
            </a:r>
            <a:r>
              <a:rPr lang="ko-KR" altLang="en-US" b="0" i="0">
                <a:solidFill>
                  <a:srgbClr val="3C3C3C"/>
                </a:solidFill>
                <a:effectLst/>
                <a:latin typeface="Noto Sans KR"/>
              </a:rPr>
              <a:t>많은 수의 파일들을 명령어 한 번으로 컴파일 할 수 있습니다</a:t>
            </a:r>
            <a:r>
              <a:rPr lang="en-US" altLang="ko-KR" b="0" i="0">
                <a:solidFill>
                  <a:srgbClr val="3C3C3C"/>
                </a:solidFill>
                <a:effectLst/>
                <a:latin typeface="Noto Sans KR"/>
              </a:rPr>
              <a:t>.</a:t>
            </a:r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667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그럼 그냥 </a:t>
            </a:r>
            <a:r>
              <a:rPr kumimoji="1" lang="en-US" altLang="ko-KR"/>
              <a:t>g++ main.cpp foo.cpp</a:t>
            </a:r>
            <a:r>
              <a:rPr kumimoji="1" lang="ko-KR" altLang="en-US"/>
              <a:t>로 하면 되잖아 </a:t>
            </a:r>
            <a:r>
              <a:rPr kumimoji="1" lang="en-US" altLang="ko-KR"/>
              <a:t>-&gt;</a:t>
            </a:r>
            <a:r>
              <a:rPr kumimoji="1" lang="ko-KR" altLang="en-US"/>
              <a:t> 하나의 파일만 수정했어도 모든 파일을 다 </a:t>
            </a:r>
            <a:r>
              <a:rPr kumimoji="1" lang="en-US" altLang="ko-KR"/>
              <a:t>compile</a:t>
            </a:r>
            <a:r>
              <a:rPr kumimoji="1" lang="ko-KR" altLang="en-US"/>
              <a:t>해야함</a:t>
            </a:r>
            <a:endParaRPr kumimoji="1" lang="en-US" altLang="ko-KR"/>
          </a:p>
          <a:p>
            <a:r>
              <a:rPr kumimoji="1" lang="en-US" altLang="ko-KR"/>
              <a:t>Make</a:t>
            </a:r>
            <a:r>
              <a:rPr kumimoji="1" lang="ko-KR" altLang="en-US"/>
              <a:t> </a:t>
            </a:r>
            <a:r>
              <a:rPr kumimoji="1" lang="en-US" altLang="ko-KR"/>
              <a:t>: </a:t>
            </a:r>
            <a:r>
              <a:rPr lang="ko-KR" altLang="en-US" b="0" i="0">
                <a:solidFill>
                  <a:srgbClr val="3C3C3C"/>
                </a:solidFill>
                <a:effectLst/>
                <a:latin typeface="Noto Sans KR"/>
              </a:rPr>
              <a:t>많은 수의 파일들을 명령어 한 번으로 컴파일 할 수 있습니다</a:t>
            </a:r>
            <a:r>
              <a:rPr lang="en-US" altLang="ko-KR" b="0" i="0">
                <a:solidFill>
                  <a:srgbClr val="3C3C3C"/>
                </a:solidFill>
                <a:effectLst/>
                <a:latin typeface="Noto Sans KR"/>
              </a:rPr>
              <a:t>.</a:t>
            </a:r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568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그럼 그냥 </a:t>
            </a:r>
            <a:r>
              <a:rPr kumimoji="1" lang="en-US" altLang="ko-KR"/>
              <a:t>g++ main.cpp foo.cpp</a:t>
            </a:r>
            <a:r>
              <a:rPr kumimoji="1" lang="ko-KR" altLang="en-US"/>
              <a:t>로 하면 되잖아 </a:t>
            </a:r>
            <a:r>
              <a:rPr kumimoji="1" lang="en-US" altLang="ko-KR"/>
              <a:t>-&gt;</a:t>
            </a:r>
            <a:r>
              <a:rPr kumimoji="1" lang="ko-KR" altLang="en-US"/>
              <a:t> 하나의 파일만 수정했어도 모든 파일을 다 </a:t>
            </a:r>
            <a:r>
              <a:rPr kumimoji="1" lang="en-US" altLang="ko-KR"/>
              <a:t>compile</a:t>
            </a:r>
            <a:r>
              <a:rPr kumimoji="1" lang="ko-KR" altLang="en-US"/>
              <a:t>해야함</a:t>
            </a:r>
            <a:endParaRPr kumimoji="1" lang="en-US" altLang="ko-KR"/>
          </a:p>
          <a:p>
            <a:r>
              <a:rPr kumimoji="1" lang="en-US" altLang="ko-KR"/>
              <a:t>Make</a:t>
            </a:r>
            <a:r>
              <a:rPr kumimoji="1" lang="ko-KR" altLang="en-US"/>
              <a:t> </a:t>
            </a:r>
            <a:r>
              <a:rPr kumimoji="1" lang="en-US" altLang="ko-KR"/>
              <a:t>: </a:t>
            </a:r>
            <a:r>
              <a:rPr lang="ko-KR" altLang="en-US" b="0" i="0">
                <a:solidFill>
                  <a:srgbClr val="3C3C3C"/>
                </a:solidFill>
                <a:effectLst/>
                <a:latin typeface="Noto Sans KR"/>
              </a:rPr>
              <a:t>많은 수의 파일들을 명령어 한 번으로 컴파일 할 수 있습니다</a:t>
            </a:r>
            <a:r>
              <a:rPr lang="en-US" altLang="ko-KR" b="0" i="0">
                <a:solidFill>
                  <a:srgbClr val="3C3C3C"/>
                </a:solidFill>
                <a:effectLst/>
                <a:latin typeface="Noto Sans KR"/>
              </a:rPr>
              <a:t>.</a:t>
            </a:r>
            <a:endParaRPr kumimoji="1" lang="en-US" altLang="ko-KR"/>
          </a:p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4E1DC-4750-E74C-A474-BD054DF129D0}" type="slidenum">
              <a:rPr lang="en-US" altLang="ko-Kore-KR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69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2021. 8. 17.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angmin.tistory.com/50" TargetMode="External"/><Relationship Id="rId3" Type="http://schemas.openxmlformats.org/officeDocument/2006/relationships/hyperlink" Target="https://www.chromium.org/developers/gn-build-configuration" TargetMode="External"/><Relationship Id="rId7" Type="http://schemas.openxmlformats.org/officeDocument/2006/relationships/hyperlink" Target="https://www.chromium.org/developers/how-tos/depottoo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romium.googlesource.com/chromium/src/+/refs/heads/main/docs/mac_build_instructions.md#install" TargetMode="External"/><Relationship Id="rId5" Type="http://schemas.openxmlformats.org/officeDocument/2006/relationships/hyperlink" Target="https://lethean.github.io/2016/03/17/about-ninja-build/" TargetMode="External"/><Relationship Id="rId10" Type="http://schemas.openxmlformats.org/officeDocument/2006/relationships/hyperlink" Target="https://modoocode.com/332" TargetMode="External"/><Relationship Id="rId4" Type="http://schemas.openxmlformats.org/officeDocument/2006/relationships/hyperlink" Target="https://ninja-build.org/" TargetMode="External"/><Relationship Id="rId9" Type="http://schemas.openxmlformats.org/officeDocument/2006/relationships/hyperlink" Target="https://subscription.packtpub.com/book/programming/9781838824952/2/ch02lvl1sec04/cutting-down-building-resources-with-better-tool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3166172" y="1989438"/>
            <a:ext cx="585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/>
              <a:t>week1. Chromium </a:t>
            </a:r>
            <a:r>
              <a:rPr kumimoji="1" lang="ko-KR" altLang="en-US" sz="3600" b="1"/>
              <a:t>빌드 과정</a:t>
            </a:r>
            <a:endParaRPr kumimoji="1" lang="ko-Kore-KR" altLang="en-US" sz="4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3166172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depot_tools, ninja, gn</a:t>
            </a:r>
            <a:r>
              <a:rPr kumimoji="1" lang="ko-Kore-KR" altLang="en-US"/>
              <a:t>란</a:t>
            </a:r>
            <a:r>
              <a:rPr kumimoji="1" lang="en-US" altLang="ko-Kore-KR"/>
              <a:t>?</a:t>
            </a:r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46344-F301-F545-8104-706674A525B5}"/>
              </a:ext>
            </a:extLst>
          </p:cNvPr>
          <p:cNvSpPr txBox="1"/>
          <p:nvPr/>
        </p:nvSpPr>
        <p:spPr>
          <a:xfrm>
            <a:off x="4698138" y="4731356"/>
            <a:ext cx="27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/>
              <a:t>https://github.com/keltion</a:t>
            </a:r>
            <a:endParaRPr kumimoji="1"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377242" y="4362024"/>
            <a:ext cx="143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/>
              <a:t>Juyoung Kim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354984" y="5352963"/>
            <a:ext cx="145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Aug</a:t>
            </a:r>
            <a:r>
              <a:rPr kumimoji="1" lang="ko-KR" altLang="en-US"/>
              <a:t> </a:t>
            </a:r>
            <a:r>
              <a:rPr kumimoji="1" lang="en-US" altLang="ko-KR"/>
              <a:t>16,</a:t>
            </a:r>
            <a:r>
              <a:rPr kumimoji="1" lang="ko-KR" altLang="en-US"/>
              <a:t> </a:t>
            </a:r>
            <a:r>
              <a:rPr kumimoji="1" lang="en-US" altLang="ko-KR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5001545" y="4150049"/>
            <a:ext cx="1918606" cy="8432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Makefile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F4EC06-E107-FC44-9A92-7D0806428309}"/>
              </a:ext>
            </a:extLst>
          </p:cNvPr>
          <p:cNvSpPr/>
          <p:nvPr/>
        </p:nvSpPr>
        <p:spPr>
          <a:xfrm>
            <a:off x="7297793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make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4E54D6-A6F1-C248-9F6B-40A4DCF29DFE}"/>
              </a:ext>
            </a:extLst>
          </p:cNvPr>
          <p:cNvSpPr/>
          <p:nvPr/>
        </p:nvSpPr>
        <p:spPr>
          <a:xfrm>
            <a:off x="8829141" y="4155167"/>
            <a:ext cx="19186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exec</a:t>
            </a:r>
            <a:endParaRPr kumimoji="1" lang="ko-Kore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E92E9-2961-A84A-BF60-C0E2B45F97CF}"/>
              </a:ext>
            </a:extLst>
          </p:cNvPr>
          <p:cNvCxnSpPr>
            <a:cxnSpLocks/>
          </p:cNvCxnSpPr>
          <p:nvPr/>
        </p:nvCxnSpPr>
        <p:spPr>
          <a:xfrm>
            <a:off x="7896056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09948-27EF-2F40-BD1D-E82860B66647}"/>
              </a:ext>
            </a:extLst>
          </p:cNvPr>
          <p:cNvSpPr txBox="1"/>
          <p:nvPr/>
        </p:nvSpPr>
        <p:spPr>
          <a:xfrm>
            <a:off x="979895" y="1193142"/>
            <a:ext cx="9961907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lang="en" altLang="ko-Kore-KR"/>
              <a:t> higher-level 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</a:t>
            </a:r>
            <a:r>
              <a:rPr lang="ko-KR" altLang="en-US" sz="1600"/>
              <a:t>빌드 파일을 생성해주는 프로그램</a:t>
            </a:r>
            <a:r>
              <a:rPr lang="en-US" altLang="ko-KR" sz="1600"/>
              <a:t> ex) Cmake</a:t>
            </a:r>
            <a:endParaRPr kumimoji="1" lang="en-US" altLang="ko-KR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A2DF9-D279-644B-95E2-2AF352DF3F20}"/>
              </a:ext>
            </a:extLst>
          </p:cNvPr>
          <p:cNvSpPr/>
          <p:nvPr/>
        </p:nvSpPr>
        <p:spPr>
          <a:xfrm>
            <a:off x="1183565" y="4150049"/>
            <a:ext cx="1908990" cy="84320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CMakeLists.txt</a:t>
            </a:r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83B294-50F7-6B47-909D-12C5D911E2BE}"/>
              </a:ext>
            </a:extLst>
          </p:cNvPr>
          <p:cNvCxnSpPr>
            <a:cxnSpLocks/>
          </p:cNvCxnSpPr>
          <p:nvPr/>
        </p:nvCxnSpPr>
        <p:spPr>
          <a:xfrm>
            <a:off x="6920151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BA3E31-1675-C94E-A82F-057F0C7D2EC4}"/>
              </a:ext>
            </a:extLst>
          </p:cNvPr>
          <p:cNvCxnSpPr>
            <a:cxnSpLocks/>
          </p:cNvCxnSpPr>
          <p:nvPr/>
        </p:nvCxnSpPr>
        <p:spPr>
          <a:xfrm>
            <a:off x="3092555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556F3-E01A-3E4D-871F-8272F26D3917}"/>
              </a:ext>
            </a:extLst>
          </p:cNvPr>
          <p:cNvSpPr/>
          <p:nvPr/>
        </p:nvSpPr>
        <p:spPr>
          <a:xfrm>
            <a:off x="3470197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Cmake</a:t>
            </a:r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67772B-7AC8-174B-9D7E-2897DFB8EDF4}"/>
              </a:ext>
            </a:extLst>
          </p:cNvPr>
          <p:cNvCxnSpPr>
            <a:cxnSpLocks/>
          </p:cNvCxnSpPr>
          <p:nvPr/>
        </p:nvCxnSpPr>
        <p:spPr>
          <a:xfrm>
            <a:off x="4068460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37C169-1DE3-0746-B408-E1D4320D1A1E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Reference(2/2)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3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5001545" y="4150049"/>
            <a:ext cx="1918606" cy="8432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Makefile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F4EC06-E107-FC44-9A92-7D0806428309}"/>
              </a:ext>
            </a:extLst>
          </p:cNvPr>
          <p:cNvSpPr/>
          <p:nvPr/>
        </p:nvSpPr>
        <p:spPr>
          <a:xfrm>
            <a:off x="7297793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make</a:t>
            </a:r>
            <a:endParaRPr kumimoji="1" lang="ko-Kore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E92E9-2961-A84A-BF60-C0E2B45F97CF}"/>
              </a:ext>
            </a:extLst>
          </p:cNvPr>
          <p:cNvCxnSpPr>
            <a:cxnSpLocks/>
          </p:cNvCxnSpPr>
          <p:nvPr/>
        </p:nvCxnSpPr>
        <p:spPr>
          <a:xfrm>
            <a:off x="7896056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09948-27EF-2F40-BD1D-E82860B66647}"/>
              </a:ext>
            </a:extLst>
          </p:cNvPr>
          <p:cNvSpPr txBox="1"/>
          <p:nvPr/>
        </p:nvSpPr>
        <p:spPr>
          <a:xfrm>
            <a:off x="979895" y="1193142"/>
            <a:ext cx="9961907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lang="en" altLang="ko-Kore-KR"/>
              <a:t> higher-level 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</a:t>
            </a:r>
            <a:r>
              <a:rPr lang="ko-KR" altLang="en-US" sz="1600"/>
              <a:t>빌드 파일을 생성해주는 프로그램</a:t>
            </a:r>
            <a:r>
              <a:rPr lang="en-US" altLang="ko-KR" sz="1600"/>
              <a:t> ex) Cmake</a:t>
            </a:r>
            <a:endParaRPr kumimoji="1" lang="en-US" altLang="ko-KR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A2DF9-D279-644B-95E2-2AF352DF3F20}"/>
              </a:ext>
            </a:extLst>
          </p:cNvPr>
          <p:cNvSpPr/>
          <p:nvPr/>
        </p:nvSpPr>
        <p:spPr>
          <a:xfrm>
            <a:off x="1183565" y="4150049"/>
            <a:ext cx="1908990" cy="84320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CMakeLists.txt</a:t>
            </a:r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83B294-50F7-6B47-909D-12C5D911E2BE}"/>
              </a:ext>
            </a:extLst>
          </p:cNvPr>
          <p:cNvCxnSpPr>
            <a:cxnSpLocks/>
          </p:cNvCxnSpPr>
          <p:nvPr/>
        </p:nvCxnSpPr>
        <p:spPr>
          <a:xfrm>
            <a:off x="6920151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BA3E31-1675-C94E-A82F-057F0C7D2EC4}"/>
              </a:ext>
            </a:extLst>
          </p:cNvPr>
          <p:cNvCxnSpPr>
            <a:cxnSpLocks/>
          </p:cNvCxnSpPr>
          <p:nvPr/>
        </p:nvCxnSpPr>
        <p:spPr>
          <a:xfrm>
            <a:off x="3092555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556F3-E01A-3E4D-871F-8272F26D3917}"/>
              </a:ext>
            </a:extLst>
          </p:cNvPr>
          <p:cNvSpPr/>
          <p:nvPr/>
        </p:nvSpPr>
        <p:spPr>
          <a:xfrm>
            <a:off x="3470197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Cmake</a:t>
            </a:r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67772B-7AC8-174B-9D7E-2897DFB8EDF4}"/>
              </a:ext>
            </a:extLst>
          </p:cNvPr>
          <p:cNvCxnSpPr>
            <a:cxnSpLocks/>
          </p:cNvCxnSpPr>
          <p:nvPr/>
        </p:nvCxnSpPr>
        <p:spPr>
          <a:xfrm>
            <a:off x="4068460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E9EA6F1-BF96-B047-99DF-8378B2A5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43" y="3669049"/>
            <a:ext cx="1805204" cy="1805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E59770-CDD5-C045-A1E3-5A8964D0F4C3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Reference(2/2)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5001545" y="4150049"/>
            <a:ext cx="1918606" cy="8432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Makefile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F4EC06-E107-FC44-9A92-7D0806428309}"/>
              </a:ext>
            </a:extLst>
          </p:cNvPr>
          <p:cNvSpPr/>
          <p:nvPr/>
        </p:nvSpPr>
        <p:spPr>
          <a:xfrm>
            <a:off x="7297793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ninja</a:t>
            </a:r>
            <a:endParaRPr kumimoji="1" lang="ko-Kore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E92E9-2961-A84A-BF60-C0E2B45F97CF}"/>
              </a:ext>
            </a:extLst>
          </p:cNvPr>
          <p:cNvCxnSpPr>
            <a:cxnSpLocks/>
          </p:cNvCxnSpPr>
          <p:nvPr/>
        </p:nvCxnSpPr>
        <p:spPr>
          <a:xfrm>
            <a:off x="7896056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09948-27EF-2F40-BD1D-E82860B66647}"/>
              </a:ext>
            </a:extLst>
          </p:cNvPr>
          <p:cNvSpPr txBox="1"/>
          <p:nvPr/>
        </p:nvSpPr>
        <p:spPr>
          <a:xfrm>
            <a:off x="979895" y="1193142"/>
            <a:ext cx="9961907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lang="en" altLang="ko-Kore-KR"/>
              <a:t> higher-level 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</a:t>
            </a:r>
            <a:r>
              <a:rPr lang="ko-KR" altLang="en-US" sz="1600"/>
              <a:t>빌드 파일을 생성해주는 프로그램</a:t>
            </a:r>
            <a:r>
              <a:rPr lang="en-US" altLang="ko-KR" sz="1600"/>
              <a:t> ex) Cmake</a:t>
            </a:r>
            <a:endParaRPr kumimoji="1" lang="en-US" altLang="ko-KR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A2DF9-D279-644B-95E2-2AF352DF3F20}"/>
              </a:ext>
            </a:extLst>
          </p:cNvPr>
          <p:cNvSpPr/>
          <p:nvPr/>
        </p:nvSpPr>
        <p:spPr>
          <a:xfrm>
            <a:off x="1183565" y="4150049"/>
            <a:ext cx="1908990" cy="84320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CMakeLists.txt</a:t>
            </a:r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83B294-50F7-6B47-909D-12C5D911E2BE}"/>
              </a:ext>
            </a:extLst>
          </p:cNvPr>
          <p:cNvCxnSpPr>
            <a:cxnSpLocks/>
          </p:cNvCxnSpPr>
          <p:nvPr/>
        </p:nvCxnSpPr>
        <p:spPr>
          <a:xfrm>
            <a:off x="6920151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BA3E31-1675-C94E-A82F-057F0C7D2EC4}"/>
              </a:ext>
            </a:extLst>
          </p:cNvPr>
          <p:cNvCxnSpPr>
            <a:cxnSpLocks/>
          </p:cNvCxnSpPr>
          <p:nvPr/>
        </p:nvCxnSpPr>
        <p:spPr>
          <a:xfrm>
            <a:off x="3092555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556F3-E01A-3E4D-871F-8272F26D3917}"/>
              </a:ext>
            </a:extLst>
          </p:cNvPr>
          <p:cNvSpPr/>
          <p:nvPr/>
        </p:nvSpPr>
        <p:spPr>
          <a:xfrm>
            <a:off x="3470197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Cmake</a:t>
            </a:r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67772B-7AC8-174B-9D7E-2897DFB8EDF4}"/>
              </a:ext>
            </a:extLst>
          </p:cNvPr>
          <p:cNvCxnSpPr>
            <a:cxnSpLocks/>
          </p:cNvCxnSpPr>
          <p:nvPr/>
        </p:nvCxnSpPr>
        <p:spPr>
          <a:xfrm>
            <a:off x="4068460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E9EA6F1-BF96-B047-99DF-8378B2A5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43" y="3669049"/>
            <a:ext cx="1805204" cy="1805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D4A06E-65A4-3D48-80FF-C8B9D8A16265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Reference(2/2)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D4C74A-62EC-234F-BB12-CEC374BF3139}"/>
              </a:ext>
            </a:extLst>
          </p:cNvPr>
          <p:cNvGrpSpPr/>
          <p:nvPr/>
        </p:nvGrpSpPr>
        <p:grpSpPr>
          <a:xfrm>
            <a:off x="6735733" y="3446936"/>
            <a:ext cx="2391229" cy="646331"/>
            <a:chOff x="7088051" y="2951734"/>
            <a:chExt cx="1255111" cy="646331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C9F13ADF-9DE2-E649-B349-CD7CBB301750}"/>
                </a:ext>
              </a:extLst>
            </p:cNvPr>
            <p:cNvSpPr/>
            <p:nvPr/>
          </p:nvSpPr>
          <p:spPr>
            <a:xfrm>
              <a:off x="7099797" y="2971442"/>
              <a:ext cx="1231618" cy="2731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AD0901-6864-7E4B-BC70-BBEE6DF228CD}"/>
                </a:ext>
              </a:extLst>
            </p:cNvPr>
            <p:cNvSpPr txBox="1"/>
            <p:nvPr/>
          </p:nvSpPr>
          <p:spPr>
            <a:xfrm>
              <a:off x="7088051" y="2951734"/>
              <a:ext cx="1255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ko-Kore-KR" sz="1200">
                  <a:effectLst/>
                </a:rPr>
                <a:t>autoninja -C out/Default chrome</a:t>
              </a:r>
              <a:endParaRPr kumimoji="1" lang="ko-Kore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3723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5001545" y="4150049"/>
            <a:ext cx="1918606" cy="8432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.ninja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F4EC06-E107-FC44-9A92-7D0806428309}"/>
              </a:ext>
            </a:extLst>
          </p:cNvPr>
          <p:cNvSpPr/>
          <p:nvPr/>
        </p:nvSpPr>
        <p:spPr>
          <a:xfrm>
            <a:off x="7297793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ninja</a:t>
            </a:r>
            <a:endParaRPr kumimoji="1" lang="ko-Kore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E92E9-2961-A84A-BF60-C0E2B45F97CF}"/>
              </a:ext>
            </a:extLst>
          </p:cNvPr>
          <p:cNvCxnSpPr>
            <a:cxnSpLocks/>
          </p:cNvCxnSpPr>
          <p:nvPr/>
        </p:nvCxnSpPr>
        <p:spPr>
          <a:xfrm>
            <a:off x="7896056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09948-27EF-2F40-BD1D-E82860B66647}"/>
              </a:ext>
            </a:extLst>
          </p:cNvPr>
          <p:cNvSpPr txBox="1"/>
          <p:nvPr/>
        </p:nvSpPr>
        <p:spPr>
          <a:xfrm>
            <a:off x="979895" y="1193142"/>
            <a:ext cx="9961907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lang="en" altLang="ko-Kore-KR"/>
              <a:t> higher-level 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</a:t>
            </a:r>
            <a:r>
              <a:rPr lang="ko-KR" altLang="en-US" sz="1600"/>
              <a:t>빌드 파일을 생성해주는 프로그램</a:t>
            </a:r>
            <a:r>
              <a:rPr lang="en-US" altLang="ko-KR" sz="1600"/>
              <a:t> ex) Cmake</a:t>
            </a:r>
            <a:endParaRPr kumimoji="1" lang="en-US" altLang="ko-KR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A2DF9-D279-644B-95E2-2AF352DF3F20}"/>
              </a:ext>
            </a:extLst>
          </p:cNvPr>
          <p:cNvSpPr/>
          <p:nvPr/>
        </p:nvSpPr>
        <p:spPr>
          <a:xfrm>
            <a:off x="1183565" y="4150049"/>
            <a:ext cx="1908990" cy="84320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CMakeLists.txt</a:t>
            </a:r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83B294-50F7-6B47-909D-12C5D911E2BE}"/>
              </a:ext>
            </a:extLst>
          </p:cNvPr>
          <p:cNvCxnSpPr>
            <a:cxnSpLocks/>
          </p:cNvCxnSpPr>
          <p:nvPr/>
        </p:nvCxnSpPr>
        <p:spPr>
          <a:xfrm>
            <a:off x="6920151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BA3E31-1675-C94E-A82F-057F0C7D2EC4}"/>
              </a:ext>
            </a:extLst>
          </p:cNvPr>
          <p:cNvCxnSpPr>
            <a:cxnSpLocks/>
          </p:cNvCxnSpPr>
          <p:nvPr/>
        </p:nvCxnSpPr>
        <p:spPr>
          <a:xfrm>
            <a:off x="3092555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556F3-E01A-3E4D-871F-8272F26D3917}"/>
              </a:ext>
            </a:extLst>
          </p:cNvPr>
          <p:cNvSpPr/>
          <p:nvPr/>
        </p:nvSpPr>
        <p:spPr>
          <a:xfrm>
            <a:off x="3470197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Cmake</a:t>
            </a:r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67772B-7AC8-174B-9D7E-2897DFB8EDF4}"/>
              </a:ext>
            </a:extLst>
          </p:cNvPr>
          <p:cNvCxnSpPr>
            <a:cxnSpLocks/>
          </p:cNvCxnSpPr>
          <p:nvPr/>
        </p:nvCxnSpPr>
        <p:spPr>
          <a:xfrm>
            <a:off x="4068460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E9EA6F1-BF96-B047-99DF-8378B2A5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43" y="3669049"/>
            <a:ext cx="1805204" cy="1805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8376EB-A67E-2C47-87AD-268D84DCA5FA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Reference(2/2)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1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5001545" y="4150049"/>
            <a:ext cx="1918606" cy="8432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.ninja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F4EC06-E107-FC44-9A92-7D0806428309}"/>
              </a:ext>
            </a:extLst>
          </p:cNvPr>
          <p:cNvSpPr/>
          <p:nvPr/>
        </p:nvSpPr>
        <p:spPr>
          <a:xfrm>
            <a:off x="7297793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ninja</a:t>
            </a:r>
            <a:endParaRPr kumimoji="1" lang="ko-Kore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E92E9-2961-A84A-BF60-C0E2B45F97CF}"/>
              </a:ext>
            </a:extLst>
          </p:cNvPr>
          <p:cNvCxnSpPr>
            <a:cxnSpLocks/>
          </p:cNvCxnSpPr>
          <p:nvPr/>
        </p:nvCxnSpPr>
        <p:spPr>
          <a:xfrm>
            <a:off x="7896056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09948-27EF-2F40-BD1D-E82860B66647}"/>
              </a:ext>
            </a:extLst>
          </p:cNvPr>
          <p:cNvSpPr txBox="1"/>
          <p:nvPr/>
        </p:nvSpPr>
        <p:spPr>
          <a:xfrm>
            <a:off x="979895" y="1193142"/>
            <a:ext cx="9961907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lang="en" altLang="ko-Kore-KR"/>
              <a:t> higher-level 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</a:t>
            </a:r>
            <a:r>
              <a:rPr lang="ko-KR" altLang="en-US" sz="1600"/>
              <a:t>빌드 파일을 생성해주는 프로그램</a:t>
            </a:r>
            <a:r>
              <a:rPr lang="en-US" altLang="ko-KR" sz="1600"/>
              <a:t> ex) Cmake</a:t>
            </a:r>
            <a:endParaRPr kumimoji="1" lang="en-US" altLang="ko-KR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A2DF9-D279-644B-95E2-2AF352DF3F20}"/>
              </a:ext>
            </a:extLst>
          </p:cNvPr>
          <p:cNvSpPr/>
          <p:nvPr/>
        </p:nvSpPr>
        <p:spPr>
          <a:xfrm>
            <a:off x="1183565" y="4150049"/>
            <a:ext cx="1908990" cy="84320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CMakeLists.txt</a:t>
            </a:r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83B294-50F7-6B47-909D-12C5D911E2BE}"/>
              </a:ext>
            </a:extLst>
          </p:cNvPr>
          <p:cNvCxnSpPr>
            <a:cxnSpLocks/>
          </p:cNvCxnSpPr>
          <p:nvPr/>
        </p:nvCxnSpPr>
        <p:spPr>
          <a:xfrm>
            <a:off x="6920151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BA3E31-1675-C94E-A82F-057F0C7D2EC4}"/>
              </a:ext>
            </a:extLst>
          </p:cNvPr>
          <p:cNvCxnSpPr>
            <a:cxnSpLocks/>
          </p:cNvCxnSpPr>
          <p:nvPr/>
        </p:nvCxnSpPr>
        <p:spPr>
          <a:xfrm>
            <a:off x="3092555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556F3-E01A-3E4D-871F-8272F26D3917}"/>
              </a:ext>
            </a:extLst>
          </p:cNvPr>
          <p:cNvSpPr/>
          <p:nvPr/>
        </p:nvSpPr>
        <p:spPr>
          <a:xfrm>
            <a:off x="3470197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gn</a:t>
            </a:r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67772B-7AC8-174B-9D7E-2897DFB8EDF4}"/>
              </a:ext>
            </a:extLst>
          </p:cNvPr>
          <p:cNvCxnSpPr>
            <a:cxnSpLocks/>
          </p:cNvCxnSpPr>
          <p:nvPr/>
        </p:nvCxnSpPr>
        <p:spPr>
          <a:xfrm>
            <a:off x="4068460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E9EA6F1-BF96-B047-99DF-8378B2A5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43" y="3669049"/>
            <a:ext cx="1805204" cy="1805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23753A-9837-594E-81F6-B5A54E87D307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Reference(2/2)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D902FA-4B2E-DD4F-9048-917E482F8129}"/>
              </a:ext>
            </a:extLst>
          </p:cNvPr>
          <p:cNvGrpSpPr/>
          <p:nvPr/>
        </p:nvGrpSpPr>
        <p:grpSpPr>
          <a:xfrm>
            <a:off x="3365112" y="3446936"/>
            <a:ext cx="1363875" cy="292834"/>
            <a:chOff x="7088051" y="2951734"/>
            <a:chExt cx="1255111" cy="292834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E3108D6-E551-0E47-A370-140C1BB11098}"/>
                </a:ext>
              </a:extLst>
            </p:cNvPr>
            <p:cNvSpPr/>
            <p:nvPr/>
          </p:nvSpPr>
          <p:spPr>
            <a:xfrm>
              <a:off x="7099797" y="2971442"/>
              <a:ext cx="1231618" cy="2731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F2A65-C01E-6145-873B-4C51485450B4}"/>
                </a:ext>
              </a:extLst>
            </p:cNvPr>
            <p:cNvSpPr txBox="1"/>
            <p:nvPr/>
          </p:nvSpPr>
          <p:spPr>
            <a:xfrm>
              <a:off x="7088051" y="2951734"/>
              <a:ext cx="125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ko-Kore-KR" sz="1200">
                  <a:effectLst/>
                </a:rPr>
                <a:t>gn gen out/Default</a:t>
              </a:r>
              <a:endParaRPr kumimoji="1" lang="ko-Kore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26285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5001545" y="4150049"/>
            <a:ext cx="1918606" cy="8432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.ninja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F4EC06-E107-FC44-9A92-7D0806428309}"/>
              </a:ext>
            </a:extLst>
          </p:cNvPr>
          <p:cNvSpPr/>
          <p:nvPr/>
        </p:nvSpPr>
        <p:spPr>
          <a:xfrm>
            <a:off x="7297793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ninja</a:t>
            </a:r>
            <a:endParaRPr kumimoji="1" lang="ko-Kore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6AE92E9-2961-A84A-BF60-C0E2B45F97CF}"/>
              </a:ext>
            </a:extLst>
          </p:cNvPr>
          <p:cNvCxnSpPr>
            <a:cxnSpLocks/>
          </p:cNvCxnSpPr>
          <p:nvPr/>
        </p:nvCxnSpPr>
        <p:spPr>
          <a:xfrm>
            <a:off x="7896056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F09948-27EF-2F40-BD1D-E82860B66647}"/>
              </a:ext>
            </a:extLst>
          </p:cNvPr>
          <p:cNvSpPr txBox="1"/>
          <p:nvPr/>
        </p:nvSpPr>
        <p:spPr>
          <a:xfrm>
            <a:off x="979895" y="1193142"/>
            <a:ext cx="9961907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lang="en" altLang="ko-Kore-KR"/>
              <a:t> higher-level 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</a:t>
            </a:r>
            <a:r>
              <a:rPr lang="ko-KR" altLang="en-US" sz="1600"/>
              <a:t>빌드 파일을 생성해주는 프로그램</a:t>
            </a:r>
            <a:r>
              <a:rPr lang="en-US" altLang="ko-KR" sz="1600"/>
              <a:t> ex) Cmake</a:t>
            </a:r>
            <a:endParaRPr kumimoji="1" lang="en-US" altLang="ko-KR" sz="16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A2DF9-D279-644B-95E2-2AF352DF3F20}"/>
              </a:ext>
            </a:extLst>
          </p:cNvPr>
          <p:cNvSpPr/>
          <p:nvPr/>
        </p:nvSpPr>
        <p:spPr>
          <a:xfrm>
            <a:off x="1183565" y="4150049"/>
            <a:ext cx="1908990" cy="84320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??</a:t>
            </a:r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F83B294-50F7-6B47-909D-12C5D911E2BE}"/>
              </a:ext>
            </a:extLst>
          </p:cNvPr>
          <p:cNvCxnSpPr>
            <a:cxnSpLocks/>
          </p:cNvCxnSpPr>
          <p:nvPr/>
        </p:nvCxnSpPr>
        <p:spPr>
          <a:xfrm>
            <a:off x="6920151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BA3E31-1675-C94E-A82F-057F0C7D2EC4}"/>
              </a:ext>
            </a:extLst>
          </p:cNvPr>
          <p:cNvCxnSpPr>
            <a:cxnSpLocks/>
          </p:cNvCxnSpPr>
          <p:nvPr/>
        </p:nvCxnSpPr>
        <p:spPr>
          <a:xfrm>
            <a:off x="3092555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C556F3-E01A-3E4D-871F-8272F26D3917}"/>
              </a:ext>
            </a:extLst>
          </p:cNvPr>
          <p:cNvSpPr/>
          <p:nvPr/>
        </p:nvSpPr>
        <p:spPr>
          <a:xfrm>
            <a:off x="3470197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gn</a:t>
            </a:r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67772B-7AC8-174B-9D7E-2897DFB8EDF4}"/>
              </a:ext>
            </a:extLst>
          </p:cNvPr>
          <p:cNvCxnSpPr>
            <a:cxnSpLocks/>
          </p:cNvCxnSpPr>
          <p:nvPr/>
        </p:nvCxnSpPr>
        <p:spPr>
          <a:xfrm>
            <a:off x="4068460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E9EA6F1-BF96-B047-99DF-8378B2A5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43" y="3669049"/>
            <a:ext cx="1805204" cy="1805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12110F-B112-AE49-AE2E-0F938FA83A20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Reference(2/2)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AB70FAA-8744-AC40-AB45-272B0E5C283D}"/>
              </a:ext>
            </a:extLst>
          </p:cNvPr>
          <p:cNvGrpSpPr/>
          <p:nvPr/>
        </p:nvGrpSpPr>
        <p:grpSpPr>
          <a:xfrm>
            <a:off x="3365112" y="3446936"/>
            <a:ext cx="1363875" cy="292834"/>
            <a:chOff x="7088051" y="2951734"/>
            <a:chExt cx="1255111" cy="292834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43D16088-16CE-D048-9649-5323B67A8B6D}"/>
                </a:ext>
              </a:extLst>
            </p:cNvPr>
            <p:cNvSpPr/>
            <p:nvPr/>
          </p:nvSpPr>
          <p:spPr>
            <a:xfrm>
              <a:off x="7099797" y="2971442"/>
              <a:ext cx="1231618" cy="2731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15A444-99F9-D94F-826B-CAEB03F0E9AB}"/>
                </a:ext>
              </a:extLst>
            </p:cNvPr>
            <p:cNvSpPr txBox="1"/>
            <p:nvPr/>
          </p:nvSpPr>
          <p:spPr>
            <a:xfrm>
              <a:off x="7088051" y="2951734"/>
              <a:ext cx="125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ko-Kore-KR" sz="1200">
                  <a:effectLst/>
                </a:rPr>
                <a:t>gn gen out/Default</a:t>
              </a:r>
              <a:endParaRPr kumimoji="1" lang="ko-Kore-KR" altLang="en-US" sz="120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9C52BD-9C74-6E48-B01F-19B3B7F0A062}"/>
              </a:ext>
            </a:extLst>
          </p:cNvPr>
          <p:cNvGrpSpPr/>
          <p:nvPr/>
        </p:nvGrpSpPr>
        <p:grpSpPr>
          <a:xfrm>
            <a:off x="6735733" y="3446936"/>
            <a:ext cx="2391229" cy="646331"/>
            <a:chOff x="7088051" y="2951734"/>
            <a:chExt cx="1255111" cy="646331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391297E-E757-384F-B1CF-89CB21E39DF9}"/>
                </a:ext>
              </a:extLst>
            </p:cNvPr>
            <p:cNvSpPr/>
            <p:nvPr/>
          </p:nvSpPr>
          <p:spPr>
            <a:xfrm>
              <a:off x="7099797" y="2971442"/>
              <a:ext cx="1231618" cy="2731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1F5205-0085-BF4B-B63F-21BD7470C476}"/>
                </a:ext>
              </a:extLst>
            </p:cNvPr>
            <p:cNvSpPr txBox="1"/>
            <p:nvPr/>
          </p:nvSpPr>
          <p:spPr>
            <a:xfrm>
              <a:off x="7088051" y="2951734"/>
              <a:ext cx="1255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ko-Kore-KR" sz="1200">
                  <a:effectLst/>
                </a:rPr>
                <a:t>autoninja -C out/Default chrome</a:t>
              </a:r>
              <a:endParaRPr kumimoji="1" lang="ko-Kore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57117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72EE9-B157-2849-81B2-17D94E1D9BAF}"/>
              </a:ext>
            </a:extLst>
          </p:cNvPr>
          <p:cNvSpPr txBox="1"/>
          <p:nvPr/>
        </p:nvSpPr>
        <p:spPr>
          <a:xfrm>
            <a:off x="1013424" y="1223044"/>
            <a:ext cx="10821224" cy="4809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ninja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" altLang="ko-Kore-KR"/>
              <a:t>edit-compile cycle time</a:t>
            </a:r>
            <a:r>
              <a:rPr lang="ko-KR" altLang="en-US" sz="1600"/>
              <a:t>을 개선하는것을 목표로 작성된 </a:t>
            </a:r>
            <a:r>
              <a:rPr lang="en" altLang="ko-Kore-KR" sz="1600"/>
              <a:t> </a:t>
            </a:r>
            <a:r>
              <a:rPr lang="en" altLang="ko-Kore-KR">
                <a:solidFill>
                  <a:srgbClr val="FF0000"/>
                </a:solidFill>
              </a:rPr>
              <a:t>build syste</a:t>
            </a:r>
            <a:r>
              <a:rPr lang="en-US" altLang="ko-KR">
                <a:solidFill>
                  <a:srgbClr val="FF0000"/>
                </a:solidFill>
              </a:rPr>
              <a:t>m</a:t>
            </a:r>
            <a:r>
              <a:rPr lang="en-US" altLang="ko-KR" sz="1600">
                <a:solidFill>
                  <a:srgbClr val="FF0000"/>
                </a:solidFill>
              </a:rPr>
              <a:t>(</a:t>
            </a:r>
            <a:r>
              <a:rPr lang="ko-KR" altLang="en-US" sz="1600">
                <a:solidFill>
                  <a:srgbClr val="FF0000"/>
                </a:solidFill>
              </a:rPr>
              <a:t>빌드도구</a:t>
            </a:r>
            <a:r>
              <a:rPr lang="en-US" altLang="ko-KR" sz="1600">
                <a:solidFill>
                  <a:srgbClr val="FF0000"/>
                </a:solidFill>
              </a:rPr>
              <a:t>)</a:t>
            </a:r>
            <a:endParaRPr kumimoji="1" lang="en-US" altLang="ko-Kore-KR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두 가지 주요 측면에서 다른 </a:t>
            </a:r>
            <a:r>
              <a:rPr lang="en-US" altLang="ko-KR"/>
              <a:t>build system</a:t>
            </a:r>
            <a:r>
              <a:rPr lang="ko-KR" altLang="en-US" sz="1600"/>
              <a:t>과 다름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</a:t>
            </a:r>
            <a:r>
              <a:rPr lang="en-US" altLang="ko-Kore-KR" sz="1600"/>
              <a:t>￮ </a:t>
            </a:r>
            <a:r>
              <a:rPr lang="en" altLang="ko-Kore-KR"/>
              <a:t>higher-level build system</a:t>
            </a:r>
            <a:r>
              <a:rPr lang="ko-KR" altLang="en-US" sz="1600"/>
              <a:t>에서 생성된 </a:t>
            </a:r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file</a:t>
            </a:r>
            <a:r>
              <a:rPr lang="ko-KR" altLang="en-US" sz="1600"/>
              <a:t>을 갖도록 설계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</a:t>
            </a:r>
            <a:r>
              <a:rPr lang="en-US" altLang="ko-Kore-KR" sz="1600"/>
              <a:t>￮ </a:t>
            </a:r>
            <a:r>
              <a:rPr lang="ko-KR" altLang="en-US" sz="1600"/>
              <a:t>가능한 한 빨리 빌드를 실행하도록 설계</a:t>
            </a:r>
            <a:endParaRPr lang="en-US" altLang="ko-Kore-KR" sz="1600"/>
          </a:p>
          <a:p>
            <a:pPr>
              <a:lnSpc>
                <a:spcPct val="150000"/>
              </a:lnSpc>
            </a:pPr>
            <a:endParaRPr lang="en" altLang="ko-Kore-KR" sz="1600"/>
          </a:p>
          <a:p>
            <a:pPr>
              <a:lnSpc>
                <a:spcPct val="150000"/>
              </a:lnSpc>
            </a:pPr>
            <a:r>
              <a:rPr kumimoji="1" lang="en-US" altLang="ko-Kore-KR"/>
              <a:t>•</a:t>
            </a:r>
            <a:r>
              <a:rPr kumimoji="1" lang="ko-KR" altLang="en-US"/>
              <a:t> </a:t>
            </a:r>
            <a:r>
              <a:rPr kumimoji="1" lang="en-US" altLang="ko-KR"/>
              <a:t>gn</a:t>
            </a:r>
          </a:p>
          <a:p>
            <a:pPr>
              <a:lnSpc>
                <a:spcPct val="150000"/>
              </a:lnSpc>
            </a:pPr>
            <a:r>
              <a:rPr lang="en" altLang="ko-Kore-KR" sz="1600"/>
              <a:t>   - ninja</a:t>
            </a:r>
            <a:r>
              <a:rPr lang="ko-KR" altLang="en-US" sz="1600"/>
              <a:t>로 </a:t>
            </a:r>
            <a:r>
              <a:rPr lang="en" altLang="ko-Kore-KR" sz="1600"/>
              <a:t>Chromium</a:t>
            </a:r>
            <a:r>
              <a:rPr lang="ko-KR" altLang="en-US" sz="1600"/>
              <a:t>을 빌드 할 수 있도록 </a:t>
            </a:r>
            <a:r>
              <a:rPr lang="en-US" altLang="ko-KR" sz="1600"/>
              <a:t>.</a:t>
            </a:r>
            <a:r>
              <a:rPr lang="en" altLang="ko-Kore-KR" sz="1600"/>
              <a:t>Ninja </a:t>
            </a:r>
            <a:r>
              <a:rPr lang="ko-KR" altLang="en-US" sz="1600"/>
              <a:t>빌드 파일을 생성하는 메타 빌드 시스템</a:t>
            </a:r>
          </a:p>
          <a:p>
            <a:pPr>
              <a:lnSpc>
                <a:spcPct val="150000"/>
              </a:lnSpc>
            </a:pPr>
            <a:endParaRPr kumimoji="1" lang="en-US" altLang="ko-KR"/>
          </a:p>
          <a:p>
            <a:pPr>
              <a:lnSpc>
                <a:spcPct val="150000"/>
              </a:lnSpc>
            </a:pPr>
            <a:endParaRPr kumimoji="1" lang="en-US" altLang="ko-KR" sz="1600"/>
          </a:p>
          <a:p>
            <a:pPr>
              <a:lnSpc>
                <a:spcPct val="150000"/>
              </a:lnSpc>
            </a:pPr>
            <a:endParaRPr lang="en" altLang="ko-Kore-KR" sz="1600"/>
          </a:p>
          <a:p>
            <a:pPr>
              <a:lnSpc>
                <a:spcPct val="150000"/>
              </a:lnSpc>
            </a:pPr>
            <a:endParaRPr kumimoji="1" lang="en-US" altLang="ko-KR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AEC9-EB34-3244-AFB8-4B409E4C9CE4}"/>
              </a:ext>
            </a:extLst>
          </p:cNvPr>
          <p:cNvSpPr txBox="1"/>
          <p:nvPr/>
        </p:nvSpPr>
        <p:spPr>
          <a:xfrm>
            <a:off x="5162426" y="89417"/>
            <a:ext cx="186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1.</a:t>
            </a:r>
            <a:r>
              <a:rPr kumimoji="1" lang="ko-KR" altLang="en-US" sz="2400"/>
              <a:t> </a:t>
            </a:r>
            <a:r>
              <a:rPr kumimoji="1" lang="en-US" altLang="ko-KR" sz="2400"/>
              <a:t>ninja &amp; gn</a:t>
            </a:r>
          </a:p>
          <a:p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69325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72EE9-B157-2849-81B2-17D94E1D9BAF}"/>
              </a:ext>
            </a:extLst>
          </p:cNvPr>
          <p:cNvSpPr txBox="1"/>
          <p:nvPr/>
        </p:nvSpPr>
        <p:spPr>
          <a:xfrm>
            <a:off x="1013424" y="1223044"/>
            <a:ext cx="10821224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depot_tools</a:t>
            </a:r>
          </a:p>
          <a:p>
            <a:pPr>
              <a:lnSpc>
                <a:spcPct val="150000"/>
              </a:lnSpc>
            </a:pPr>
            <a:r>
              <a:rPr kumimoji="1" lang="en-US" altLang="ko-KR"/>
              <a:t>   - </a:t>
            </a:r>
            <a:r>
              <a:rPr lang="en" altLang="ko-Kore-KR"/>
              <a:t>A collection of tools for dealing with Chromium development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</a:t>
            </a:r>
            <a:r>
              <a:rPr lang="en-US" altLang="ko-Kore-KR"/>
              <a:t>￮ </a:t>
            </a:r>
            <a:r>
              <a:rPr lang="en" altLang="ko-Kore-KR"/>
              <a:t>manage </a:t>
            </a:r>
            <a:r>
              <a:rPr lang="en" altLang="ko-Kore-KR" b="1"/>
              <a:t>interaction with the Chromium source code repository </a:t>
            </a:r>
            <a:r>
              <a:rPr lang="en" altLang="ko-Kore-KR"/>
              <a:t>and the </a:t>
            </a:r>
            <a:r>
              <a:rPr lang="en" altLang="ko-Kore-KR" b="1"/>
              <a:t>Chromium development process</a:t>
            </a:r>
          </a:p>
          <a:p>
            <a:pPr>
              <a:lnSpc>
                <a:spcPct val="150000"/>
              </a:lnSpc>
            </a:pPr>
            <a:r>
              <a:rPr kumimoji="1" lang="en" altLang="ko-KR" b="1"/>
              <a:t>      </a:t>
            </a:r>
            <a:r>
              <a:rPr lang="en-US" altLang="ko-Kore-KR"/>
              <a:t>￮ u</a:t>
            </a:r>
            <a:r>
              <a:rPr lang="en" altLang="ko-Kore-KR"/>
              <a:t>tilities</a:t>
            </a:r>
          </a:p>
          <a:p>
            <a:pPr>
              <a:lnSpc>
                <a:spcPct val="150000"/>
              </a:lnSpc>
            </a:pPr>
            <a:r>
              <a:rPr kumimoji="1" lang="en" altLang="ko-Kore-KR"/>
              <a:t>         </a:t>
            </a:r>
            <a:r>
              <a:rPr kumimoji="1" lang="en-US" altLang="ko-Kore-KR"/>
              <a:t>▪︎ gclient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      ▫︎ git checkout</a:t>
            </a:r>
            <a:r>
              <a:rPr kumimoji="1" lang="ko-Kore-KR" altLang="en-US"/>
              <a:t>을 관리하기 위한 </a:t>
            </a:r>
            <a:r>
              <a:rPr kumimoji="1" lang="en-US" altLang="ko-Kore-KR"/>
              <a:t>meta-checkout tool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   ▪︎ git-cl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      ▫ code review tool for git(</a:t>
            </a:r>
            <a:r>
              <a:rPr lang="en" altLang="ko-Kore-KR"/>
              <a:t>Gerrit)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lang="en" altLang="ko-Kore-KR"/>
              <a:t>         </a:t>
            </a:r>
            <a:r>
              <a:rPr kumimoji="1" lang="en-US" altLang="ko-Kore-KR"/>
              <a:t>▪ fetch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      ▫ </a:t>
            </a:r>
            <a:r>
              <a:rPr lang="en" altLang="ko-Kore-KR"/>
              <a:t>check out the code and its dependencies.</a:t>
            </a:r>
          </a:p>
          <a:p>
            <a:pPr>
              <a:lnSpc>
                <a:spcPct val="150000"/>
              </a:lnSpc>
            </a:pPr>
            <a:r>
              <a:rPr kumimoji="1" lang="en" altLang="ko-Kore-KR"/>
              <a:t>       </a:t>
            </a:r>
            <a:r>
              <a:rPr lang="en" altLang="ko-Kore-KR"/>
              <a:t>  </a:t>
            </a:r>
            <a:r>
              <a:rPr kumimoji="1" lang="en-US" altLang="ko-Kore-KR"/>
              <a:t>▪ git</a:t>
            </a:r>
          </a:p>
          <a:p>
            <a:pPr>
              <a:lnSpc>
                <a:spcPct val="150000"/>
              </a:lnSpc>
            </a:pPr>
            <a:r>
              <a:rPr kumimoji="1" lang="en-US" altLang="ko-Kore-KR"/>
              <a:t>         ▪ gn</a:t>
            </a:r>
          </a:p>
          <a:p>
            <a:pPr>
              <a:lnSpc>
                <a:spcPct val="150000"/>
              </a:lnSpc>
            </a:pPr>
            <a:r>
              <a:rPr lang="en" altLang="ko-Kore-KR"/>
              <a:t>         </a:t>
            </a:r>
            <a:r>
              <a:rPr kumimoji="1" lang="en-US" altLang="ko-Kore-KR"/>
              <a:t>▪ ninja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AEC9-EB34-3244-AFB8-4B409E4C9CE4}"/>
              </a:ext>
            </a:extLst>
          </p:cNvPr>
          <p:cNvSpPr txBox="1"/>
          <p:nvPr/>
        </p:nvSpPr>
        <p:spPr>
          <a:xfrm>
            <a:off x="5162426" y="89417"/>
            <a:ext cx="203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2.</a:t>
            </a:r>
            <a:r>
              <a:rPr kumimoji="1" lang="ko-KR" altLang="en-US" sz="2400"/>
              <a:t> </a:t>
            </a:r>
            <a:r>
              <a:rPr kumimoji="1" lang="en-US" altLang="ko-KR" sz="2400"/>
              <a:t>depot_tools</a:t>
            </a:r>
          </a:p>
          <a:p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48607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72EE9-B157-2849-81B2-17D94E1D9BAF}"/>
              </a:ext>
            </a:extLst>
          </p:cNvPr>
          <p:cNvSpPr txBox="1"/>
          <p:nvPr/>
        </p:nvSpPr>
        <p:spPr>
          <a:xfrm>
            <a:off x="1013424" y="1223044"/>
            <a:ext cx="10821224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Chromium </a:t>
            </a:r>
            <a:r>
              <a:rPr kumimoji="1" lang="ko-Kore-KR" altLang="en-US"/>
              <a:t>빌드 과정 살펴보기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</a:t>
            </a:r>
            <a:r>
              <a:rPr lang="en-US" altLang="ko-Kore-KR"/>
              <a:t>￮ Install depot_tools</a:t>
            </a:r>
          </a:p>
          <a:p>
            <a:pPr>
              <a:lnSpc>
                <a:spcPct val="150000"/>
              </a:lnSpc>
            </a:pPr>
            <a:endParaRPr lang="en" altLang="ko-Kore-KR" b="1"/>
          </a:p>
          <a:p>
            <a:pPr>
              <a:lnSpc>
                <a:spcPct val="150000"/>
              </a:lnSpc>
            </a:pPr>
            <a:endParaRPr lang="en" altLang="ko-Kore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</a:t>
            </a:r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r>
              <a:rPr kumimoji="1" lang="en" altLang="ko-Kore-KR" b="1"/>
              <a:t>   </a:t>
            </a:r>
            <a:r>
              <a:rPr lang="en-US" altLang="ko-Kore-KR"/>
              <a:t>￮ Get the code</a:t>
            </a:r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endParaRPr lang="en" altLang="ko-Kore-KR"/>
          </a:p>
          <a:p>
            <a:pPr>
              <a:lnSpc>
                <a:spcPct val="150000"/>
              </a:lnSpc>
            </a:pPr>
            <a:endParaRPr kumimoji="1" lang="en" altLang="ko-Kore-KR"/>
          </a:p>
          <a:p>
            <a:pPr>
              <a:lnSpc>
                <a:spcPct val="150000"/>
              </a:lnSpc>
            </a:pPr>
            <a:endParaRPr kumimoji="1" lang="en" altLang="ko-Kore-KR"/>
          </a:p>
          <a:p>
            <a:pPr>
              <a:lnSpc>
                <a:spcPct val="150000"/>
              </a:lnSpc>
            </a:pPr>
            <a:endParaRPr kumimoji="1" lang="en" altLang="ko-Kore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AEC9-EB34-3244-AFB8-4B409E4C9CE4}"/>
              </a:ext>
            </a:extLst>
          </p:cNvPr>
          <p:cNvSpPr txBox="1"/>
          <p:nvPr/>
        </p:nvSpPr>
        <p:spPr>
          <a:xfrm>
            <a:off x="4158929" y="89417"/>
            <a:ext cx="4530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3.</a:t>
            </a:r>
            <a:r>
              <a:rPr kumimoji="1" lang="ko-KR" altLang="en-US" sz="2400"/>
              <a:t> </a:t>
            </a:r>
            <a:r>
              <a:rPr kumimoji="1" lang="en-US" altLang="ko-KR" sz="2400"/>
              <a:t>Chromium </a:t>
            </a:r>
            <a:r>
              <a:rPr kumimoji="1" lang="ko-KR" altLang="en-US" sz="2400"/>
              <a:t>빌드 과정 살펴보기</a:t>
            </a:r>
            <a:endParaRPr kumimoji="1" lang="en-US" altLang="ko-KR" sz="2400"/>
          </a:p>
          <a:p>
            <a:endParaRPr kumimoji="1" lang="ko-Kore-KR" altLang="en-US" sz="240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9D39C5-297B-B843-B00B-C414075C946F}"/>
              </a:ext>
            </a:extLst>
          </p:cNvPr>
          <p:cNvSpPr/>
          <p:nvPr/>
        </p:nvSpPr>
        <p:spPr>
          <a:xfrm>
            <a:off x="1595036" y="2286166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git </a:t>
            </a:r>
            <a:r>
              <a:rPr kumimoji="1" lang="en-US" altLang="ko-Kore-KR" sz="1200">
                <a:solidFill>
                  <a:schemeClr val="tx1"/>
                </a:solidFill>
              </a:rPr>
              <a:t>clone https://chromium.googlesource.com/chromium/tools/</a:t>
            </a:r>
            <a:r>
              <a:rPr kumimoji="1" lang="en-US" altLang="ko-Kore-KR" sz="1200">
                <a:solidFill>
                  <a:srgbClr val="FF0000"/>
                </a:solidFill>
              </a:rPr>
              <a:t>depot_tools</a:t>
            </a:r>
            <a:r>
              <a:rPr kumimoji="1" lang="en-US" altLang="ko-Kore-KR" sz="1200">
                <a:solidFill>
                  <a:schemeClr val="tx1"/>
                </a:solidFill>
              </a:rPr>
              <a:t>.git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268B7D1-98BF-394A-A1C0-A94900CA59F5}"/>
              </a:ext>
            </a:extLst>
          </p:cNvPr>
          <p:cNvSpPr/>
          <p:nvPr/>
        </p:nvSpPr>
        <p:spPr>
          <a:xfrm>
            <a:off x="1595036" y="2909723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tx1"/>
                </a:solidFill>
              </a:rPr>
              <a:t>export PATH=”$PATH:/path/to/depot_tools”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C07D80-0FAE-4145-ABF7-524D9B038463}"/>
              </a:ext>
            </a:extLst>
          </p:cNvPr>
          <p:cNvSpPr/>
          <p:nvPr/>
        </p:nvSpPr>
        <p:spPr>
          <a:xfrm>
            <a:off x="1595036" y="4348646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tx1"/>
                </a:solidFill>
              </a:rPr>
              <a:t>mkdir chromium &amp;&amp; cd chromium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EABFEA7-7EE8-A444-91A7-61AB1D74002B}"/>
              </a:ext>
            </a:extLst>
          </p:cNvPr>
          <p:cNvSpPr/>
          <p:nvPr/>
        </p:nvSpPr>
        <p:spPr>
          <a:xfrm>
            <a:off x="1595036" y="4972203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fetch</a:t>
            </a:r>
            <a:r>
              <a:rPr kumimoji="1" lang="en-US" altLang="ko-Kore-KR" sz="1200">
                <a:solidFill>
                  <a:schemeClr val="tx1"/>
                </a:solidFill>
              </a:rPr>
              <a:t> –nohooks chromium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56C0A8B-B680-1F42-B3C1-AA74F100567A}"/>
              </a:ext>
            </a:extLst>
          </p:cNvPr>
          <p:cNvSpPr/>
          <p:nvPr/>
        </p:nvSpPr>
        <p:spPr>
          <a:xfrm>
            <a:off x="1595036" y="5594815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tx1"/>
                </a:solidFill>
              </a:rPr>
              <a:t>cd src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1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72EE9-B157-2849-81B2-17D94E1D9BAF}"/>
              </a:ext>
            </a:extLst>
          </p:cNvPr>
          <p:cNvSpPr txBox="1"/>
          <p:nvPr/>
        </p:nvSpPr>
        <p:spPr>
          <a:xfrm>
            <a:off x="1013424" y="1223044"/>
            <a:ext cx="10821224" cy="669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Chromium </a:t>
            </a:r>
            <a:r>
              <a:rPr kumimoji="1" lang="ko-Kore-KR" altLang="en-US"/>
              <a:t>빌드 과정 살펴보기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</a:t>
            </a:r>
            <a:r>
              <a:rPr lang="en-US" altLang="ko-Kore-KR"/>
              <a:t>￮ Setting up the build</a:t>
            </a:r>
          </a:p>
          <a:p>
            <a:pPr>
              <a:lnSpc>
                <a:spcPct val="150000"/>
              </a:lnSpc>
            </a:pPr>
            <a:endParaRPr lang="en" altLang="ko-Kore-KR" b="1"/>
          </a:p>
          <a:p>
            <a:pPr>
              <a:lnSpc>
                <a:spcPct val="150000"/>
              </a:lnSpc>
            </a:pPr>
            <a:endParaRPr lang="en" altLang="ko-Kore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</a:t>
            </a:r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r>
              <a:rPr kumimoji="1" lang="en" altLang="ko-Kore-KR" b="1"/>
              <a:t>   </a:t>
            </a:r>
            <a:r>
              <a:rPr lang="en-US" altLang="ko-Kore-KR"/>
              <a:t>￮ Build Chromium</a:t>
            </a:r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r>
              <a:rPr lang="en-US" altLang="ko-Kore-KR"/>
              <a:t>   ￮ Run Chromium</a:t>
            </a:r>
          </a:p>
          <a:p>
            <a:pPr>
              <a:lnSpc>
                <a:spcPct val="150000"/>
              </a:lnSpc>
            </a:pPr>
            <a:endParaRPr lang="en-US" altLang="ko-Kore-KR"/>
          </a:p>
          <a:p>
            <a:pPr>
              <a:lnSpc>
                <a:spcPct val="150000"/>
              </a:lnSpc>
            </a:pPr>
            <a:endParaRPr lang="en" altLang="ko-Kore-KR"/>
          </a:p>
          <a:p>
            <a:pPr>
              <a:lnSpc>
                <a:spcPct val="150000"/>
              </a:lnSpc>
            </a:pPr>
            <a:endParaRPr kumimoji="1" lang="en" altLang="ko-Kore-KR"/>
          </a:p>
          <a:p>
            <a:pPr>
              <a:lnSpc>
                <a:spcPct val="150000"/>
              </a:lnSpc>
            </a:pPr>
            <a:endParaRPr kumimoji="1" lang="en" altLang="ko-Kore-KR"/>
          </a:p>
          <a:p>
            <a:pPr>
              <a:lnSpc>
                <a:spcPct val="150000"/>
              </a:lnSpc>
            </a:pPr>
            <a:endParaRPr kumimoji="1" lang="en" altLang="ko-Kore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AEC9-EB34-3244-AFB8-4B409E4C9CE4}"/>
              </a:ext>
            </a:extLst>
          </p:cNvPr>
          <p:cNvSpPr txBox="1"/>
          <p:nvPr/>
        </p:nvSpPr>
        <p:spPr>
          <a:xfrm>
            <a:off x="4158929" y="89417"/>
            <a:ext cx="4530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3.</a:t>
            </a:r>
            <a:r>
              <a:rPr kumimoji="1" lang="ko-KR" altLang="en-US" sz="2400"/>
              <a:t> </a:t>
            </a:r>
            <a:r>
              <a:rPr kumimoji="1" lang="en-US" altLang="ko-KR" sz="2400"/>
              <a:t>Chromium </a:t>
            </a:r>
            <a:r>
              <a:rPr kumimoji="1" lang="ko-KR" altLang="en-US" sz="2400"/>
              <a:t>빌드 과정 살펴보기</a:t>
            </a:r>
            <a:endParaRPr kumimoji="1" lang="en-US" altLang="ko-KR" sz="2400"/>
          </a:p>
          <a:p>
            <a:endParaRPr kumimoji="1" lang="ko-Kore-KR" altLang="en-US" sz="240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9D39C5-297B-B843-B00B-C414075C946F}"/>
              </a:ext>
            </a:extLst>
          </p:cNvPr>
          <p:cNvSpPr/>
          <p:nvPr/>
        </p:nvSpPr>
        <p:spPr>
          <a:xfrm>
            <a:off x="1595036" y="2286166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gn</a:t>
            </a:r>
            <a:r>
              <a:rPr kumimoji="1" lang="en-US" altLang="ko-Kore-KR" sz="1200">
                <a:solidFill>
                  <a:schemeClr val="tx1"/>
                </a:solidFill>
              </a:rPr>
              <a:t> gen out/Default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268B7D1-98BF-394A-A1C0-A94900CA59F5}"/>
              </a:ext>
            </a:extLst>
          </p:cNvPr>
          <p:cNvSpPr/>
          <p:nvPr/>
        </p:nvSpPr>
        <p:spPr>
          <a:xfrm>
            <a:off x="1595036" y="2909723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gn</a:t>
            </a:r>
            <a:r>
              <a:rPr kumimoji="1" lang="en-US" altLang="ko-Kore-KR" sz="1200">
                <a:solidFill>
                  <a:schemeClr val="tx1"/>
                </a:solidFill>
              </a:rPr>
              <a:t> args out/Default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7C07D80-0FAE-4145-ABF7-524D9B038463}"/>
              </a:ext>
            </a:extLst>
          </p:cNvPr>
          <p:cNvSpPr/>
          <p:nvPr/>
        </p:nvSpPr>
        <p:spPr>
          <a:xfrm>
            <a:off x="1595036" y="4348646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Autoninja</a:t>
            </a:r>
            <a:r>
              <a:rPr kumimoji="1" lang="en-US" altLang="ko-Kore-KR" sz="1200">
                <a:solidFill>
                  <a:schemeClr val="tx1"/>
                </a:solidFill>
              </a:rPr>
              <a:t> –C out/Default chrome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EDDBC25-B6AC-AE44-BA4D-076BAFCEFAAA}"/>
              </a:ext>
            </a:extLst>
          </p:cNvPr>
          <p:cNvSpPr/>
          <p:nvPr/>
        </p:nvSpPr>
        <p:spPr>
          <a:xfrm>
            <a:off x="1595036" y="5950748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chemeClr val="tx1"/>
                </a:solidFill>
              </a:rPr>
              <a:t>out/Default/Chromium.app/Contents/MacOS/Chromium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1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12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4" y="2044621"/>
            <a:ext cx="9556716" cy="2073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/>
              <a:t>◼︎ </a:t>
            </a:r>
            <a:r>
              <a:rPr kumimoji="1" lang="en-US" altLang="ko-KR" sz="2400" b="1"/>
              <a:t>Chromium </a:t>
            </a:r>
            <a:r>
              <a:rPr kumimoji="1" lang="ko-KR" altLang="en-US" sz="2400" b="1"/>
              <a:t>빌드 과정</a:t>
            </a:r>
            <a:endParaRPr kumimoji="1" lang="en-US" altLang="ko-KR" sz="2400" b="1"/>
          </a:p>
          <a:p>
            <a:pPr>
              <a:lnSpc>
                <a:spcPct val="150000"/>
              </a:lnSpc>
            </a:pPr>
            <a:r>
              <a:rPr kumimoji="1" lang="ko-KR" altLang="en-US" sz="2400" b="1"/>
              <a:t>     </a:t>
            </a:r>
            <a:r>
              <a:rPr kumimoji="1" lang="en-US" altLang="ko-Kore-KR" sz="2000"/>
              <a:t>•</a:t>
            </a:r>
            <a:r>
              <a:rPr kumimoji="1" lang="ko-KR" altLang="en-US" sz="2000"/>
              <a:t> </a:t>
            </a:r>
            <a:r>
              <a:rPr kumimoji="1" lang="en-US" altLang="ko-KR" sz="2000"/>
              <a:t>ninja &amp; gn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/>
              <a:t>      </a:t>
            </a:r>
            <a:r>
              <a:rPr kumimoji="1" lang="en-US" altLang="ko-Kore-KR" sz="2000"/>
              <a:t>• depot_tools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/>
              <a:t>      • chromium </a:t>
            </a:r>
            <a:r>
              <a:rPr kumimoji="1" lang="ko-KR" altLang="en-US" sz="2000"/>
              <a:t>빌드 과정 살펴보기</a:t>
            </a:r>
            <a:endParaRPr kumimoji="1" lang="en-US" altLang="ko-Kore-KR" sz="200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72EE9-B157-2849-81B2-17D94E1D9BAF}"/>
              </a:ext>
            </a:extLst>
          </p:cNvPr>
          <p:cNvSpPr txBox="1"/>
          <p:nvPr/>
        </p:nvSpPr>
        <p:spPr>
          <a:xfrm>
            <a:off x="1013424" y="1223044"/>
            <a:ext cx="1082122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/>
              <a:t>• Chromium </a:t>
            </a:r>
            <a:r>
              <a:rPr kumimoji="1" lang="ko-Kore-KR" altLang="en-US"/>
              <a:t>빌드 과정 살펴보기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ore-KR"/>
              <a:t>   </a:t>
            </a:r>
            <a:r>
              <a:rPr lang="en-US" altLang="ko-Kore-KR"/>
              <a:t>￮ Update</a:t>
            </a:r>
            <a:r>
              <a:rPr lang="ko-Kore-KR" altLang="en-US"/>
              <a:t> </a:t>
            </a:r>
            <a:r>
              <a:rPr lang="en-US" altLang="ko-Kore-KR"/>
              <a:t>c</a:t>
            </a:r>
            <a:r>
              <a:rPr lang="en-US" altLang="ko-KR"/>
              <a:t>heckout</a:t>
            </a:r>
            <a:endParaRPr lang="en-US" altLang="ko-Kore-KR"/>
          </a:p>
          <a:p>
            <a:pPr>
              <a:lnSpc>
                <a:spcPct val="150000"/>
              </a:lnSpc>
            </a:pPr>
            <a:endParaRPr lang="en" altLang="ko-Kore-KR" b="1"/>
          </a:p>
          <a:p>
            <a:pPr>
              <a:lnSpc>
                <a:spcPct val="150000"/>
              </a:lnSpc>
            </a:pPr>
            <a:endParaRPr lang="en" altLang="ko-Kore-KR" b="1"/>
          </a:p>
          <a:p>
            <a:pPr>
              <a:lnSpc>
                <a:spcPct val="150000"/>
              </a:lnSpc>
            </a:pPr>
            <a:r>
              <a:rPr kumimoji="1" lang="en" altLang="ko-KR" b="1"/>
              <a:t>   </a:t>
            </a:r>
          </a:p>
          <a:p>
            <a:pPr>
              <a:lnSpc>
                <a:spcPct val="150000"/>
              </a:lnSpc>
            </a:pPr>
            <a:endParaRPr kumimoji="1" lang="en" altLang="ko-Kore-KR" b="1"/>
          </a:p>
          <a:p>
            <a:pPr>
              <a:lnSpc>
                <a:spcPct val="150000"/>
              </a:lnSpc>
            </a:pPr>
            <a:r>
              <a:rPr kumimoji="1" lang="en" altLang="ko-Kore-KR" b="1"/>
              <a:t>   </a:t>
            </a:r>
            <a:endParaRPr kumimoji="1" lang="en" altLang="ko-Kore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AEC9-EB34-3244-AFB8-4B409E4C9CE4}"/>
              </a:ext>
            </a:extLst>
          </p:cNvPr>
          <p:cNvSpPr txBox="1"/>
          <p:nvPr/>
        </p:nvSpPr>
        <p:spPr>
          <a:xfrm>
            <a:off x="4158929" y="89417"/>
            <a:ext cx="4530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3.</a:t>
            </a:r>
            <a:r>
              <a:rPr kumimoji="1" lang="ko-KR" altLang="en-US" sz="2400"/>
              <a:t> </a:t>
            </a:r>
            <a:r>
              <a:rPr kumimoji="1" lang="en-US" altLang="ko-KR" sz="2400"/>
              <a:t>Chromium </a:t>
            </a:r>
            <a:r>
              <a:rPr kumimoji="1" lang="ko-KR" altLang="en-US" sz="2400"/>
              <a:t>빌드 과정 살펴보기</a:t>
            </a:r>
            <a:endParaRPr kumimoji="1" lang="en-US" altLang="ko-KR" sz="2400"/>
          </a:p>
          <a:p>
            <a:endParaRPr kumimoji="1" lang="ko-Kore-KR" altLang="en-US" sz="240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9D39C5-297B-B843-B00B-C414075C946F}"/>
              </a:ext>
            </a:extLst>
          </p:cNvPr>
          <p:cNvSpPr/>
          <p:nvPr/>
        </p:nvSpPr>
        <p:spPr>
          <a:xfrm>
            <a:off x="1595036" y="2286166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git</a:t>
            </a:r>
            <a:r>
              <a:rPr kumimoji="1" lang="en-US" altLang="ko-Kore-KR" sz="1200">
                <a:solidFill>
                  <a:schemeClr val="tx1"/>
                </a:solidFill>
              </a:rPr>
              <a:t> rebase-update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268B7D1-98BF-394A-A1C0-A94900CA59F5}"/>
              </a:ext>
            </a:extLst>
          </p:cNvPr>
          <p:cNvSpPr/>
          <p:nvPr/>
        </p:nvSpPr>
        <p:spPr>
          <a:xfrm>
            <a:off x="1595036" y="2909723"/>
            <a:ext cx="5354137" cy="5281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200">
                <a:solidFill>
                  <a:srgbClr val="FF0000"/>
                </a:solidFill>
              </a:rPr>
              <a:t>gclient </a:t>
            </a:r>
            <a:r>
              <a:rPr kumimoji="1" lang="en-US" altLang="ko-Kore-KR" sz="1200">
                <a:solidFill>
                  <a:schemeClr val="tx1"/>
                </a:solidFill>
              </a:rPr>
              <a:t>sync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3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5714293" y="89417"/>
            <a:ext cx="76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QnA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3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4D1AA-19B0-4D4F-B916-D58FBE4B0B41}"/>
              </a:ext>
            </a:extLst>
          </p:cNvPr>
          <p:cNvSpPr txBox="1"/>
          <p:nvPr/>
        </p:nvSpPr>
        <p:spPr>
          <a:xfrm>
            <a:off x="5357891" y="89417"/>
            <a:ext cx="147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>
                <a:solidFill>
                  <a:srgbClr val="FF0000"/>
                </a:solidFill>
              </a:rPr>
              <a:t>참고문헌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34FE5D-9569-B548-87AE-2AEF1AB7AF0B}"/>
              </a:ext>
            </a:extLst>
          </p:cNvPr>
          <p:cNvSpPr/>
          <p:nvPr/>
        </p:nvSpPr>
        <p:spPr>
          <a:xfrm>
            <a:off x="263236" y="1625557"/>
            <a:ext cx="11665527" cy="3606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en" altLang="ko-Kore-KR" sz="1400">
                <a:latin typeface="+mn-ea"/>
              </a:rPr>
              <a:t>Cutting down building resources with better tooling</a:t>
            </a:r>
            <a:r>
              <a:rPr lang="ko-Kore-KR" altLang="en-US" sz="1400"/>
              <a:t>」</a:t>
            </a:r>
            <a:endParaRPr lang="en-US" altLang="ko-Kore-KR" sz="1400"/>
          </a:p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en" altLang="ko-Kore-KR" sz="1400" b="1">
                <a:latin typeface="+mn-ea"/>
              </a:rPr>
              <a:t>GN build configuration</a:t>
            </a:r>
            <a:r>
              <a:rPr lang="ko-Kore-KR" altLang="en-US" sz="1400"/>
              <a:t>」</a:t>
            </a:r>
            <a:r>
              <a:rPr lang="ko-KR" altLang="en-US" sz="1400" b="1">
                <a:latin typeface="+mn-ea"/>
              </a:rPr>
              <a:t> </a:t>
            </a:r>
            <a:r>
              <a:rPr kumimoji="1" lang="en-US" altLang="ko-Kore-KR" sz="1400">
                <a:latin typeface="+mn-ea"/>
                <a:hlinkClick r:id="rId3"/>
              </a:rPr>
              <a:t>https://www.chromium.org/developers/gn-build-configuration</a:t>
            </a:r>
            <a:endParaRPr kumimoji="1" lang="en-US" altLang="ko-Kore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en" altLang="ko-Kore-KR" sz="1400">
                <a:latin typeface="+mn-ea"/>
              </a:rPr>
              <a:t>Gerrit</a:t>
            </a:r>
            <a:r>
              <a:rPr lang="ko-KR" altLang="en-US" sz="1400">
                <a:latin typeface="+mn-ea"/>
              </a:rPr>
              <a:t>을 이용한 코드 리뷰 시스템 </a:t>
            </a: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코드 리뷰와 </a:t>
            </a:r>
            <a:r>
              <a:rPr lang="en" altLang="ko-Kore-KR" sz="1400">
                <a:latin typeface="+mn-ea"/>
              </a:rPr>
              <a:t>Gerrit</a:t>
            </a:r>
            <a:r>
              <a:rPr lang="ko-Kore-KR" altLang="en-US" sz="1400"/>
              <a:t>」</a:t>
            </a:r>
            <a:r>
              <a:rPr lang="ko-KR" altLang="en-US" sz="1400">
                <a:latin typeface="+mn-ea"/>
              </a:rPr>
              <a:t> </a:t>
            </a:r>
            <a:r>
              <a:rPr kumimoji="1" lang="en-US" altLang="ko-Kore-KR" sz="1400">
                <a:latin typeface="+mn-ea"/>
              </a:rPr>
              <a:t>https://d2.naver.com/helloworld/6033708</a:t>
            </a:r>
          </a:p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en" altLang="ko-Kore-KR" sz="1400">
                <a:latin typeface="+mn-ea"/>
              </a:rPr>
              <a:t>Ninja</a:t>
            </a:r>
            <a:r>
              <a:rPr lang="ko-Kore-KR" altLang="en-US" sz="1400"/>
              <a:t>」</a:t>
            </a:r>
            <a:r>
              <a:rPr lang="ko-KR" altLang="en-US" sz="1400">
                <a:latin typeface="+mn-ea"/>
              </a:rPr>
              <a:t> </a:t>
            </a:r>
            <a:r>
              <a:rPr kumimoji="1" lang="en-US" altLang="ko-Kore-KR" sz="1400">
                <a:latin typeface="+mn-ea"/>
                <a:hlinkClick r:id="rId4"/>
              </a:rPr>
              <a:t>https://ninja-build.org/</a:t>
            </a:r>
            <a:endParaRPr kumimoji="1" lang="en-US" altLang="ko-Kore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en" altLang="ko-Kore-KR" sz="1400"/>
              <a:t>Ninja </a:t>
            </a:r>
            <a:r>
              <a:rPr lang="ko-KR" altLang="en-US" sz="1400"/>
              <a:t>빌드 도구 소개</a:t>
            </a:r>
            <a:r>
              <a:rPr lang="ko-Kore-KR" altLang="en-US" sz="1400"/>
              <a:t>」 </a:t>
            </a:r>
            <a:r>
              <a:rPr lang="en-US" altLang="ko-KR" sz="1400">
                <a:latin typeface="+mn-ea"/>
              </a:rPr>
              <a:t> </a:t>
            </a:r>
            <a:r>
              <a:rPr lang="en" altLang="ko-Kore-KR" sz="1400">
                <a:latin typeface="+mn-ea"/>
                <a:hlinkClick r:id="rId5"/>
              </a:rPr>
              <a:t>https://lethean.github.io/2016/03/17/about-ninja-build/</a:t>
            </a:r>
            <a:endParaRPr kumimoji="1" lang="en-US" altLang="ko-Kore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en" altLang="ko-Kore-KR" sz="1400">
                <a:latin typeface="+mn-ea"/>
              </a:rPr>
              <a:t>The Chromium</a:t>
            </a:r>
            <a:r>
              <a:rPr lang="ko-KR" altLang="en-US" sz="1400">
                <a:latin typeface="+mn-ea"/>
              </a:rPr>
              <a:t> </a:t>
            </a:r>
            <a:r>
              <a:rPr lang="en" altLang="ko-Kore-KR" sz="1400">
                <a:latin typeface="+mn-ea"/>
              </a:rPr>
              <a:t>Projects</a:t>
            </a:r>
            <a:r>
              <a:rPr lang="ko-Kore-KR" altLang="en-US" sz="1400"/>
              <a:t>」 </a:t>
            </a:r>
            <a:r>
              <a:rPr lang="en" altLang="ko-Kore-KR" sz="1400">
                <a:latin typeface="+mn-ea"/>
              </a:rPr>
              <a:t> </a:t>
            </a:r>
            <a:r>
              <a:rPr lang="en" altLang="ko-Kore-KR" sz="1400">
                <a:latin typeface="+mn-ea"/>
                <a:hlinkClick r:id="rId6"/>
              </a:rPr>
              <a:t>https://chromium.googlesource.com/chromium/src/+/refs/heads/main/docs/mac_build_instructions.md#install</a:t>
            </a:r>
            <a:endParaRPr lang="en" altLang="ko-Kore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en" altLang="ko-Kore-KR" sz="1400" b="1"/>
              <a:t>Using depot_tools</a:t>
            </a:r>
            <a:r>
              <a:rPr lang="ko-Kore-KR" altLang="en-US" sz="1400"/>
              <a:t>」</a:t>
            </a:r>
            <a:r>
              <a:rPr lang="ko-KR" altLang="en-US" sz="1400" b="1"/>
              <a:t> </a:t>
            </a:r>
            <a:r>
              <a:rPr kumimoji="1" lang="en-US" altLang="ko-Kore-KR" sz="1400">
                <a:latin typeface="+mn-ea"/>
                <a:hlinkClick r:id="rId7"/>
              </a:rPr>
              <a:t>https://www.chromium.org/developers/how-tos/depottools</a:t>
            </a:r>
            <a:endParaRPr lang="en-US" altLang="ko-Kore-KR" sz="1400"/>
          </a:p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ko-KR" altLang="en-US" sz="1400">
                <a:latin typeface="+mn-ea"/>
              </a:rPr>
              <a:t>빌드도구란</a:t>
            </a:r>
            <a:r>
              <a:rPr lang="en-US" altLang="ko-KR" sz="1400">
                <a:latin typeface="+mn-ea"/>
              </a:rPr>
              <a:t>? (</a:t>
            </a:r>
            <a:r>
              <a:rPr lang="en" altLang="ko-Kore-KR" sz="1400">
                <a:latin typeface="+mn-ea"/>
              </a:rPr>
              <a:t>Maven, Gradle)</a:t>
            </a:r>
            <a:r>
              <a:rPr lang="ko-Kore-KR" altLang="en-US" sz="1400"/>
              <a:t>」</a:t>
            </a:r>
            <a:r>
              <a:rPr lang="ko-KR" altLang="en-US" sz="1400">
                <a:latin typeface="+mn-ea"/>
              </a:rPr>
              <a:t> </a:t>
            </a:r>
            <a:r>
              <a:rPr kumimoji="1" lang="en-US" altLang="ko-Kore-KR" sz="1400">
                <a:latin typeface="+mn-ea"/>
                <a:hlinkClick r:id="rId8"/>
              </a:rPr>
              <a:t>https://wangmin.tistory.com/50</a:t>
            </a:r>
            <a:endParaRPr kumimoji="1" lang="en-US" altLang="ko-Kore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400">
                <a:latin typeface="+mn-ea"/>
                <a:hlinkClick r:id="rId9"/>
              </a:rPr>
              <a:t>https://subscription.packtpub.com/book/programming/9781838824952/2/ch02lvl1sec04/cutting-down-building-resources-with-better-tooling</a:t>
            </a:r>
            <a:endParaRPr lang="en-US" altLang="ko-Kore-KR" sz="1400"/>
          </a:p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ko-KR" altLang="en-US" sz="1400" b="1">
                <a:latin typeface="+mn-ea"/>
              </a:rPr>
              <a:t>씹어먹는 </a:t>
            </a:r>
            <a:r>
              <a:rPr lang="en" altLang="ko-Kore-KR" sz="1400" b="1">
                <a:latin typeface="+mn-ea"/>
              </a:rPr>
              <a:t>C++ - &lt;19 - 1. Make </a:t>
            </a:r>
            <a:r>
              <a:rPr lang="ko-KR" altLang="en-US" sz="1400" b="1">
                <a:latin typeface="+mn-ea"/>
              </a:rPr>
              <a:t>사용 가이드 </a:t>
            </a:r>
            <a:r>
              <a:rPr lang="en-US" altLang="ko-KR" sz="1400" b="1">
                <a:latin typeface="+mn-ea"/>
              </a:rPr>
              <a:t>(</a:t>
            </a:r>
            <a:r>
              <a:rPr lang="en" altLang="ko-Kore-KR" sz="1400" b="1">
                <a:latin typeface="+mn-ea"/>
              </a:rPr>
              <a:t>Makefile </a:t>
            </a:r>
            <a:r>
              <a:rPr lang="ko-KR" altLang="en-US" sz="1400" b="1">
                <a:latin typeface="+mn-ea"/>
              </a:rPr>
              <a:t>만들기</a:t>
            </a:r>
            <a:r>
              <a:rPr lang="en-US" altLang="ko-KR" sz="1400" b="1">
                <a:latin typeface="+mn-ea"/>
              </a:rPr>
              <a:t>)&gt;</a:t>
            </a:r>
            <a:r>
              <a:rPr lang="ko-Kore-KR" altLang="en-US" sz="1400"/>
              <a:t>」</a:t>
            </a:r>
            <a:r>
              <a:rPr lang="ko-KR" altLang="en-US" sz="1400" b="1">
                <a:latin typeface="+mn-ea"/>
              </a:rPr>
              <a:t> </a:t>
            </a:r>
            <a:r>
              <a:rPr kumimoji="1" lang="en-US" altLang="ko-Kore-KR" sz="1400">
                <a:latin typeface="+mn-ea"/>
              </a:rPr>
              <a:t>https://modoocode.com/311</a:t>
            </a:r>
          </a:p>
          <a:p>
            <a:pPr>
              <a:lnSpc>
                <a:spcPct val="150000"/>
              </a:lnSpc>
            </a:pPr>
            <a:r>
              <a:rPr lang="ko-Kore-KR" altLang="en-US" sz="1400"/>
              <a:t>「</a:t>
            </a:r>
            <a:r>
              <a:rPr lang="ko-KR" altLang="en-US" sz="1400" b="1">
                <a:latin typeface="+mn-ea"/>
              </a:rPr>
              <a:t>씹어먹는 </a:t>
            </a:r>
            <a:r>
              <a:rPr lang="en" altLang="ko-Kore-KR" sz="1400" b="1">
                <a:latin typeface="+mn-ea"/>
              </a:rPr>
              <a:t>C++ - &lt;19 - 2. C++ </a:t>
            </a:r>
            <a:r>
              <a:rPr lang="ko-KR" altLang="en-US" sz="1400" b="1">
                <a:latin typeface="+mn-ea"/>
              </a:rPr>
              <a:t>프로젝트를 위한 </a:t>
            </a:r>
            <a:r>
              <a:rPr lang="en" altLang="ko-Kore-KR" sz="1400" b="1">
                <a:latin typeface="+mn-ea"/>
              </a:rPr>
              <a:t>CMake </a:t>
            </a:r>
            <a:r>
              <a:rPr lang="ko-KR" altLang="en-US" sz="1400" b="1">
                <a:latin typeface="+mn-ea"/>
              </a:rPr>
              <a:t>사용법</a:t>
            </a:r>
            <a:r>
              <a:rPr lang="en-US" altLang="ko-KR" sz="1400" b="1">
                <a:latin typeface="+mn-ea"/>
              </a:rPr>
              <a:t>&gt;</a:t>
            </a:r>
            <a:r>
              <a:rPr lang="ko-Kore-KR" altLang="en-US" sz="1400"/>
              <a:t>」</a:t>
            </a:r>
            <a:r>
              <a:rPr lang="ko-KR" altLang="en-US" sz="1400" b="1">
                <a:latin typeface="+mn-ea"/>
              </a:rPr>
              <a:t> </a:t>
            </a:r>
            <a:r>
              <a:rPr kumimoji="1" lang="en-US" altLang="ko-Kore-KR" sz="1400">
                <a:latin typeface="+mn-ea"/>
                <a:hlinkClick r:id="rId10"/>
              </a:rPr>
              <a:t>https://modoocode.com/332</a:t>
            </a:r>
            <a:endParaRPr kumimoji="1" lang="en-US" altLang="ko-Kore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83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72EE9-B157-2849-81B2-17D94E1D9BAF}"/>
              </a:ext>
            </a:extLst>
          </p:cNvPr>
          <p:cNvSpPr txBox="1"/>
          <p:nvPr/>
        </p:nvSpPr>
        <p:spPr>
          <a:xfrm>
            <a:off x="1013424" y="1223044"/>
            <a:ext cx="10821224" cy="282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/>
              <a:t>•</a:t>
            </a:r>
            <a:r>
              <a:rPr kumimoji="1" lang="ko-KR" altLang="en-US" sz="1600"/>
              <a:t> </a:t>
            </a:r>
            <a:r>
              <a:rPr kumimoji="1" lang="en-US" altLang="ko-KR"/>
              <a:t>ninja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" altLang="ko-Kore-KR"/>
              <a:t>edit-compile cycle time</a:t>
            </a:r>
            <a:r>
              <a:rPr lang="ko-KR" altLang="en-US" sz="1600"/>
              <a:t>을 개선하는것을 목표로 작성된 </a:t>
            </a:r>
            <a:r>
              <a:rPr lang="en" altLang="ko-Kore-KR" sz="1600"/>
              <a:t> </a:t>
            </a:r>
            <a:r>
              <a:rPr lang="en" altLang="ko-Kore-KR"/>
              <a:t>build syste</a:t>
            </a:r>
            <a:r>
              <a:rPr lang="en-US" altLang="ko-KR"/>
              <a:t>m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두 가지 주요 측면에서 다른 </a:t>
            </a:r>
            <a:r>
              <a:rPr lang="en-US" altLang="ko-KR"/>
              <a:t>build system</a:t>
            </a:r>
            <a:r>
              <a:rPr lang="ko-KR" altLang="en-US" sz="1600"/>
              <a:t>과 다름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</a:t>
            </a:r>
            <a:r>
              <a:rPr lang="en-US" altLang="ko-Kore-KR" sz="1600"/>
              <a:t>￮ </a:t>
            </a:r>
            <a:r>
              <a:rPr lang="en" altLang="ko-Kore-KR"/>
              <a:t>higher-level build system</a:t>
            </a:r>
            <a:r>
              <a:rPr lang="ko-KR" altLang="en-US" sz="1600"/>
              <a:t>에서 생성된 </a:t>
            </a:r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file</a:t>
            </a:r>
            <a:r>
              <a:rPr lang="ko-KR" altLang="en-US" sz="1600"/>
              <a:t>을 갖도록 설계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</a:t>
            </a:r>
            <a:r>
              <a:rPr lang="en-US" altLang="ko-Kore-KR" sz="1600"/>
              <a:t>￮ </a:t>
            </a:r>
            <a:r>
              <a:rPr lang="ko-KR" altLang="en-US" sz="1600"/>
              <a:t>가능한 한 빨리 빌드를 실행하도록 설계</a:t>
            </a:r>
            <a:endParaRPr lang="en-US" altLang="ko-Kore-KR" sz="1600"/>
          </a:p>
          <a:p>
            <a:pPr>
              <a:lnSpc>
                <a:spcPct val="150000"/>
              </a:lnSpc>
            </a:pPr>
            <a:endParaRPr lang="en" altLang="ko-Kore-KR" sz="1600"/>
          </a:p>
          <a:p>
            <a:pPr>
              <a:lnSpc>
                <a:spcPct val="150000"/>
              </a:lnSpc>
            </a:pPr>
            <a:endParaRPr kumimoji="1" lang="en-US" altLang="ko-KR" sz="16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64F69-EED8-754B-ACFB-253B294059A3}"/>
              </a:ext>
            </a:extLst>
          </p:cNvPr>
          <p:cNvSpPr txBox="1"/>
          <p:nvPr/>
        </p:nvSpPr>
        <p:spPr>
          <a:xfrm>
            <a:off x="5162426" y="89417"/>
            <a:ext cx="186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1.</a:t>
            </a:r>
            <a:r>
              <a:rPr kumimoji="1" lang="ko-KR" altLang="en-US" sz="2400"/>
              <a:t> </a:t>
            </a:r>
            <a:r>
              <a:rPr kumimoji="1" lang="en-US" altLang="ko-KR" sz="2400"/>
              <a:t>ninja &amp; gn</a:t>
            </a:r>
          </a:p>
          <a:p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345314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72EE9-B157-2849-81B2-17D94E1D9BAF}"/>
              </a:ext>
            </a:extLst>
          </p:cNvPr>
          <p:cNvSpPr txBox="1"/>
          <p:nvPr/>
        </p:nvSpPr>
        <p:spPr>
          <a:xfrm>
            <a:off x="1013424" y="1223044"/>
            <a:ext cx="10821224" cy="282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/>
              <a:t>•</a:t>
            </a:r>
            <a:r>
              <a:rPr kumimoji="1" lang="ko-KR" altLang="en-US" sz="1600"/>
              <a:t> </a:t>
            </a:r>
            <a:r>
              <a:rPr kumimoji="1" lang="en-US" altLang="ko-KR"/>
              <a:t>ninja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</a:t>
            </a:r>
            <a:r>
              <a:rPr lang="en" altLang="ko-Kore-KR"/>
              <a:t>edit-compile cycle time</a:t>
            </a:r>
            <a:r>
              <a:rPr lang="ko-KR" altLang="en-US" sz="1600"/>
              <a:t>을 개선하는것을 목표로 작성된 </a:t>
            </a:r>
            <a:r>
              <a:rPr lang="en" altLang="ko-Kore-KR" sz="1600"/>
              <a:t> </a:t>
            </a:r>
            <a:r>
              <a:rPr lang="en" altLang="ko-Kore-KR">
                <a:solidFill>
                  <a:srgbClr val="FF0000"/>
                </a:solidFill>
              </a:rPr>
              <a:t>build syste</a:t>
            </a:r>
            <a:r>
              <a:rPr lang="en-US" altLang="ko-KR">
                <a:solidFill>
                  <a:srgbClr val="FF0000"/>
                </a:solidFill>
              </a:rPr>
              <a:t>m</a:t>
            </a:r>
            <a:r>
              <a:rPr lang="en-US" altLang="ko-KR" sz="1600">
                <a:solidFill>
                  <a:srgbClr val="FF0000"/>
                </a:solidFill>
              </a:rPr>
              <a:t>(</a:t>
            </a:r>
            <a:r>
              <a:rPr lang="ko-KR" altLang="en-US" sz="1600">
                <a:solidFill>
                  <a:srgbClr val="FF0000"/>
                </a:solidFill>
              </a:rPr>
              <a:t>빌드도구</a:t>
            </a:r>
            <a:r>
              <a:rPr lang="en-US" altLang="ko-KR" sz="1600">
                <a:solidFill>
                  <a:srgbClr val="FF0000"/>
                </a:solidFill>
              </a:rPr>
              <a:t>)</a:t>
            </a:r>
            <a:endParaRPr kumimoji="1" lang="en-US" altLang="ko-Kore-KR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   </a:t>
            </a:r>
            <a:r>
              <a:rPr lang="en-US" altLang="ko-KR" sz="1600"/>
              <a:t>-</a:t>
            </a:r>
            <a:r>
              <a:rPr lang="ko-KR" altLang="en-US" sz="1600"/>
              <a:t> 두 가지 주요 측면에서 다른 </a:t>
            </a:r>
            <a:r>
              <a:rPr lang="en-US" altLang="ko-KR"/>
              <a:t>build system</a:t>
            </a:r>
            <a:r>
              <a:rPr lang="ko-KR" altLang="en-US" sz="1600"/>
              <a:t>과 다름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</a:t>
            </a:r>
            <a:r>
              <a:rPr lang="en-US" altLang="ko-Kore-KR" sz="1600"/>
              <a:t>￮ </a:t>
            </a:r>
            <a:r>
              <a:rPr lang="en" altLang="ko-Kore-KR"/>
              <a:t>higher-level build system</a:t>
            </a:r>
            <a:r>
              <a:rPr lang="ko-KR" altLang="en-US" sz="1600"/>
              <a:t>에서 생성된 </a:t>
            </a:r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file</a:t>
            </a:r>
            <a:r>
              <a:rPr lang="ko-KR" altLang="en-US" sz="1600"/>
              <a:t>을 갖도록 설계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      </a:t>
            </a:r>
            <a:r>
              <a:rPr lang="en-US" altLang="ko-Kore-KR" sz="1600"/>
              <a:t>￮ </a:t>
            </a:r>
            <a:r>
              <a:rPr lang="ko-KR" altLang="en-US" sz="1600"/>
              <a:t>가능한 한 빨리 빌드를 실행하도록 설계</a:t>
            </a:r>
            <a:endParaRPr lang="en-US" altLang="ko-Kore-KR" sz="1600"/>
          </a:p>
          <a:p>
            <a:pPr>
              <a:lnSpc>
                <a:spcPct val="150000"/>
              </a:lnSpc>
            </a:pPr>
            <a:endParaRPr lang="en" altLang="ko-Kore-KR" sz="1600"/>
          </a:p>
          <a:p>
            <a:pPr>
              <a:lnSpc>
                <a:spcPct val="150000"/>
              </a:lnSpc>
            </a:pPr>
            <a:endParaRPr kumimoji="1" lang="en-US" altLang="ko-KR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55119-E45E-DD45-9E09-E6A771398820}"/>
              </a:ext>
            </a:extLst>
          </p:cNvPr>
          <p:cNvSpPr txBox="1"/>
          <p:nvPr/>
        </p:nvSpPr>
        <p:spPr>
          <a:xfrm>
            <a:off x="5162426" y="89417"/>
            <a:ext cx="186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/>
              <a:t>1.</a:t>
            </a:r>
            <a:r>
              <a:rPr kumimoji="1" lang="ko-KR" altLang="en-US" sz="2400"/>
              <a:t> </a:t>
            </a:r>
            <a:r>
              <a:rPr kumimoji="1" lang="en-US" altLang="ko-KR" sz="2400"/>
              <a:t>ninja &amp; gn</a:t>
            </a:r>
          </a:p>
          <a:p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8841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6412EB-5D5B-6340-ADD9-1A925038759D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Reference(1/2)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2089602" y="283638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main.cpp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9847A-6228-3E48-9C92-8D213A83C612}"/>
              </a:ext>
            </a:extLst>
          </p:cNvPr>
          <p:cNvSpPr/>
          <p:nvPr/>
        </p:nvSpPr>
        <p:spPr>
          <a:xfrm>
            <a:off x="2089602" y="546371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foo.cpp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79398F-C1E8-EF45-94A3-EF5CB30040A8}"/>
              </a:ext>
            </a:extLst>
          </p:cNvPr>
          <p:cNvSpPr/>
          <p:nvPr/>
        </p:nvSpPr>
        <p:spPr>
          <a:xfrm>
            <a:off x="2089602" y="4150049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foo.h</a:t>
            </a:r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FF0063-B9F5-0F4E-9CB6-973D0E37F29A}"/>
              </a:ext>
            </a:extLst>
          </p:cNvPr>
          <p:cNvSpPr/>
          <p:nvPr/>
        </p:nvSpPr>
        <p:spPr>
          <a:xfrm>
            <a:off x="1995895" y="2724488"/>
            <a:ext cx="1341120" cy="2375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B02829-11F2-1E4C-A4AB-0391A10EF262}"/>
              </a:ext>
            </a:extLst>
          </p:cNvPr>
          <p:cNvSpPr/>
          <p:nvPr/>
        </p:nvSpPr>
        <p:spPr>
          <a:xfrm>
            <a:off x="1848030" y="4024381"/>
            <a:ext cx="1677490" cy="2432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8944C9-D48D-6240-AC46-EC2DB82D12F2}"/>
              </a:ext>
            </a:extLst>
          </p:cNvPr>
          <p:cNvSpPr/>
          <p:nvPr/>
        </p:nvSpPr>
        <p:spPr>
          <a:xfrm>
            <a:off x="5503362" y="3490883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obj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AC41B7-2678-B141-A4DF-20266C4DBF94}"/>
              </a:ext>
            </a:extLst>
          </p:cNvPr>
          <p:cNvSpPr/>
          <p:nvPr/>
        </p:nvSpPr>
        <p:spPr>
          <a:xfrm>
            <a:off x="5503362" y="482165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obj</a:t>
            </a:r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C78EE2-5908-1147-A7A3-F5F7A0DCB131}"/>
              </a:ext>
            </a:extLst>
          </p:cNvPr>
          <p:cNvCxnSpPr>
            <a:stCxn id="3" idx="3"/>
            <a:endCxn id="25" idx="1"/>
          </p:cNvCxnSpPr>
          <p:nvPr/>
        </p:nvCxnSpPr>
        <p:spPr>
          <a:xfrm flipV="1">
            <a:off x="3337015" y="3912485"/>
            <a:ext cx="21663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DCC647-1953-584B-B57B-831411BC039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525520" y="5240531"/>
            <a:ext cx="1977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901C27-9F43-5F47-AD26-AAA18C4CF99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51443" y="3906266"/>
            <a:ext cx="1983467" cy="6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BC4914-7768-7F48-B5B0-DB904A33B7D6}"/>
              </a:ext>
            </a:extLst>
          </p:cNvPr>
          <p:cNvSpPr/>
          <p:nvPr/>
        </p:nvSpPr>
        <p:spPr>
          <a:xfrm>
            <a:off x="8634910" y="4150049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exec</a:t>
            </a:r>
            <a:endParaRPr kumimoji="1" lang="ko-Kore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BB11BF-9C9A-F84C-8700-8D29EC4C463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51442" y="4571651"/>
            <a:ext cx="1983468" cy="66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46EA82-A85D-C242-BDB4-8318A4B9DEF3}"/>
              </a:ext>
            </a:extLst>
          </p:cNvPr>
          <p:cNvSpPr/>
          <p:nvPr/>
        </p:nvSpPr>
        <p:spPr>
          <a:xfrm>
            <a:off x="3901439" y="3490883"/>
            <a:ext cx="1043667" cy="2300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compiler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3197BC-A292-994C-A9DB-099F43C75917}"/>
              </a:ext>
            </a:extLst>
          </p:cNvPr>
          <p:cNvSpPr/>
          <p:nvPr/>
        </p:nvSpPr>
        <p:spPr>
          <a:xfrm>
            <a:off x="7121343" y="3490883"/>
            <a:ext cx="1043667" cy="2300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Linker</a:t>
            </a:r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652C1B-8828-6A41-BC45-7889F32BF4D0}"/>
              </a:ext>
            </a:extLst>
          </p:cNvPr>
          <p:cNvSpPr txBox="1"/>
          <p:nvPr/>
        </p:nvSpPr>
        <p:spPr>
          <a:xfrm>
            <a:off x="979895" y="1193142"/>
            <a:ext cx="9961907" cy="12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kumimoji="1" lang="en-US" altLang="ko-KR"/>
              <a:t>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build : </a:t>
            </a:r>
            <a:r>
              <a:rPr lang="ko-KR" altLang="en-US" sz="1600"/>
              <a:t>소스 코드가 컴퓨터에서 실행될 수 있는 상태로 만드는 일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</a:t>
            </a:r>
            <a:r>
              <a:rPr kumimoji="1" lang="ko-KR" altLang="en-US" sz="1600"/>
              <a:t> </a:t>
            </a:r>
            <a:r>
              <a:rPr kumimoji="1" lang="en-US" altLang="ko-KR" sz="1600"/>
              <a:t>build system: build</a:t>
            </a:r>
            <a:r>
              <a:rPr kumimoji="1" lang="ko-KR" altLang="en-US" sz="1600"/>
              <a:t>를 자동화 하기 위한 프로그램</a:t>
            </a:r>
            <a:r>
              <a:rPr kumimoji="1" lang="en-US" altLang="ko-KR" sz="1400"/>
              <a:t> </a:t>
            </a:r>
            <a:r>
              <a:rPr kumimoji="1" lang="en-US" altLang="ko-KR" sz="1600"/>
              <a:t>ex) make(Makefile)</a:t>
            </a:r>
          </a:p>
        </p:txBody>
      </p:sp>
    </p:spTree>
    <p:extLst>
      <p:ext uri="{BB962C8B-B14F-4D97-AF65-F5344CB8AC3E}">
        <p14:creationId xmlns:p14="http://schemas.microsoft.com/office/powerpoint/2010/main" val="153623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2089602" y="283638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main.cpp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9847A-6228-3E48-9C92-8D213A83C612}"/>
              </a:ext>
            </a:extLst>
          </p:cNvPr>
          <p:cNvSpPr/>
          <p:nvPr/>
        </p:nvSpPr>
        <p:spPr>
          <a:xfrm>
            <a:off x="2089602" y="546371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foo.cpp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79398F-C1E8-EF45-94A3-EF5CB30040A8}"/>
              </a:ext>
            </a:extLst>
          </p:cNvPr>
          <p:cNvSpPr/>
          <p:nvPr/>
        </p:nvSpPr>
        <p:spPr>
          <a:xfrm>
            <a:off x="2089602" y="4150049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foo.h</a:t>
            </a:r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FF0063-B9F5-0F4E-9CB6-973D0E37F29A}"/>
              </a:ext>
            </a:extLst>
          </p:cNvPr>
          <p:cNvSpPr/>
          <p:nvPr/>
        </p:nvSpPr>
        <p:spPr>
          <a:xfrm>
            <a:off x="1995895" y="2724488"/>
            <a:ext cx="1341120" cy="2375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B02829-11F2-1E4C-A4AB-0391A10EF262}"/>
              </a:ext>
            </a:extLst>
          </p:cNvPr>
          <p:cNvSpPr/>
          <p:nvPr/>
        </p:nvSpPr>
        <p:spPr>
          <a:xfrm>
            <a:off x="1848030" y="4024381"/>
            <a:ext cx="1677490" cy="2432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8944C9-D48D-6240-AC46-EC2DB82D12F2}"/>
              </a:ext>
            </a:extLst>
          </p:cNvPr>
          <p:cNvSpPr/>
          <p:nvPr/>
        </p:nvSpPr>
        <p:spPr>
          <a:xfrm>
            <a:off x="5503362" y="3490883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obj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AC41B7-2678-B141-A4DF-20266C4DBF94}"/>
              </a:ext>
            </a:extLst>
          </p:cNvPr>
          <p:cNvSpPr/>
          <p:nvPr/>
        </p:nvSpPr>
        <p:spPr>
          <a:xfrm>
            <a:off x="5503362" y="482165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obj</a:t>
            </a:r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C78EE2-5908-1147-A7A3-F5F7A0DCB131}"/>
              </a:ext>
            </a:extLst>
          </p:cNvPr>
          <p:cNvCxnSpPr>
            <a:stCxn id="3" idx="3"/>
            <a:endCxn id="25" idx="1"/>
          </p:cNvCxnSpPr>
          <p:nvPr/>
        </p:nvCxnSpPr>
        <p:spPr>
          <a:xfrm flipV="1">
            <a:off x="3337015" y="3912485"/>
            <a:ext cx="21663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DCC647-1953-584B-B57B-831411BC039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525520" y="5240531"/>
            <a:ext cx="1977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901C27-9F43-5F47-AD26-AAA18C4CF99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51443" y="3906266"/>
            <a:ext cx="1983467" cy="6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BC4914-7768-7F48-B5B0-DB904A33B7D6}"/>
              </a:ext>
            </a:extLst>
          </p:cNvPr>
          <p:cNvSpPr/>
          <p:nvPr/>
        </p:nvSpPr>
        <p:spPr>
          <a:xfrm>
            <a:off x="8634910" y="4150049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exec</a:t>
            </a:r>
            <a:endParaRPr kumimoji="1" lang="ko-Kore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BB11BF-9C9A-F84C-8700-8D29EC4C463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51442" y="4571651"/>
            <a:ext cx="1983468" cy="66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46EA82-A85D-C242-BDB4-8318A4B9DEF3}"/>
              </a:ext>
            </a:extLst>
          </p:cNvPr>
          <p:cNvSpPr/>
          <p:nvPr/>
        </p:nvSpPr>
        <p:spPr>
          <a:xfrm>
            <a:off x="3901439" y="3490883"/>
            <a:ext cx="1043667" cy="2300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compiler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3197BC-A292-994C-A9DB-099F43C75917}"/>
              </a:ext>
            </a:extLst>
          </p:cNvPr>
          <p:cNvSpPr/>
          <p:nvPr/>
        </p:nvSpPr>
        <p:spPr>
          <a:xfrm>
            <a:off x="7121343" y="3490883"/>
            <a:ext cx="1043667" cy="2300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Linker</a:t>
            </a:r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6F39E0-17E6-BA4E-8A9D-1165C3AD94A9}"/>
              </a:ext>
            </a:extLst>
          </p:cNvPr>
          <p:cNvSpPr/>
          <p:nvPr/>
        </p:nvSpPr>
        <p:spPr>
          <a:xfrm>
            <a:off x="3738880" y="3073051"/>
            <a:ext cx="4653280" cy="299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build</a:t>
            </a:r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3188A-A871-FF4C-80AB-52DD9E0FBF24}"/>
              </a:ext>
            </a:extLst>
          </p:cNvPr>
          <p:cNvSpPr txBox="1"/>
          <p:nvPr/>
        </p:nvSpPr>
        <p:spPr>
          <a:xfrm>
            <a:off x="979895" y="1193142"/>
            <a:ext cx="9961907" cy="12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kumimoji="1" lang="en-US" altLang="ko-KR"/>
              <a:t>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build : </a:t>
            </a:r>
            <a:r>
              <a:rPr lang="ko-KR" altLang="en-US" sz="1600"/>
              <a:t>소스 코드가 컴퓨터에서 실행될 수 있는 상태로 만드는 일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</a:t>
            </a:r>
            <a:r>
              <a:rPr kumimoji="1" lang="ko-KR" altLang="en-US" sz="1600"/>
              <a:t> </a:t>
            </a:r>
            <a:r>
              <a:rPr kumimoji="1" lang="en-US" altLang="ko-KR" sz="1600"/>
              <a:t>build system: build</a:t>
            </a:r>
            <a:r>
              <a:rPr kumimoji="1" lang="ko-KR" altLang="en-US" sz="1600"/>
              <a:t>를 자동화 하기 위한 프로그램</a:t>
            </a:r>
            <a:r>
              <a:rPr kumimoji="1" lang="en-US" altLang="ko-KR" sz="1400"/>
              <a:t> </a:t>
            </a:r>
            <a:r>
              <a:rPr kumimoji="1" lang="en-US" altLang="ko-KR" sz="1600"/>
              <a:t>ex) make(Makefile)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7AD4C-30C8-5E46-9C58-6375163CFD94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Reference(1/2)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2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2089602" y="283638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main.cpp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9847A-6228-3E48-9C92-8D213A83C612}"/>
              </a:ext>
            </a:extLst>
          </p:cNvPr>
          <p:cNvSpPr/>
          <p:nvPr/>
        </p:nvSpPr>
        <p:spPr>
          <a:xfrm>
            <a:off x="2089602" y="546371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foo.cpp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79398F-C1E8-EF45-94A3-EF5CB30040A8}"/>
              </a:ext>
            </a:extLst>
          </p:cNvPr>
          <p:cNvSpPr/>
          <p:nvPr/>
        </p:nvSpPr>
        <p:spPr>
          <a:xfrm>
            <a:off x="2089602" y="4150049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foo.h</a:t>
            </a:r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FF0063-B9F5-0F4E-9CB6-973D0E37F29A}"/>
              </a:ext>
            </a:extLst>
          </p:cNvPr>
          <p:cNvSpPr/>
          <p:nvPr/>
        </p:nvSpPr>
        <p:spPr>
          <a:xfrm>
            <a:off x="1995895" y="2724488"/>
            <a:ext cx="1341120" cy="2375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B02829-11F2-1E4C-A4AB-0391A10EF262}"/>
              </a:ext>
            </a:extLst>
          </p:cNvPr>
          <p:cNvSpPr/>
          <p:nvPr/>
        </p:nvSpPr>
        <p:spPr>
          <a:xfrm>
            <a:off x="1848030" y="4024381"/>
            <a:ext cx="1677490" cy="2432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8944C9-D48D-6240-AC46-EC2DB82D12F2}"/>
              </a:ext>
            </a:extLst>
          </p:cNvPr>
          <p:cNvSpPr/>
          <p:nvPr/>
        </p:nvSpPr>
        <p:spPr>
          <a:xfrm>
            <a:off x="5503362" y="3490883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obj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AC41B7-2678-B141-A4DF-20266C4DBF94}"/>
              </a:ext>
            </a:extLst>
          </p:cNvPr>
          <p:cNvSpPr/>
          <p:nvPr/>
        </p:nvSpPr>
        <p:spPr>
          <a:xfrm>
            <a:off x="5503362" y="482165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obj</a:t>
            </a:r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C78EE2-5908-1147-A7A3-F5F7A0DCB131}"/>
              </a:ext>
            </a:extLst>
          </p:cNvPr>
          <p:cNvCxnSpPr>
            <a:stCxn id="3" idx="3"/>
            <a:endCxn id="25" idx="1"/>
          </p:cNvCxnSpPr>
          <p:nvPr/>
        </p:nvCxnSpPr>
        <p:spPr>
          <a:xfrm flipV="1">
            <a:off x="3337015" y="3912485"/>
            <a:ext cx="21663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DCC647-1953-584B-B57B-831411BC039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525520" y="5240531"/>
            <a:ext cx="1977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901C27-9F43-5F47-AD26-AAA18C4CF99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51443" y="3906266"/>
            <a:ext cx="1983467" cy="6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BC4914-7768-7F48-B5B0-DB904A33B7D6}"/>
              </a:ext>
            </a:extLst>
          </p:cNvPr>
          <p:cNvSpPr/>
          <p:nvPr/>
        </p:nvSpPr>
        <p:spPr>
          <a:xfrm>
            <a:off x="8634910" y="4150049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exec</a:t>
            </a:r>
            <a:endParaRPr kumimoji="1" lang="ko-Kore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BB11BF-9C9A-F84C-8700-8D29EC4C463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51442" y="4571651"/>
            <a:ext cx="1983468" cy="66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46EA82-A85D-C242-BDB4-8318A4B9DEF3}"/>
              </a:ext>
            </a:extLst>
          </p:cNvPr>
          <p:cNvSpPr/>
          <p:nvPr/>
        </p:nvSpPr>
        <p:spPr>
          <a:xfrm>
            <a:off x="3901439" y="3490883"/>
            <a:ext cx="1043667" cy="2300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compiler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3197BC-A292-994C-A9DB-099F43C75917}"/>
              </a:ext>
            </a:extLst>
          </p:cNvPr>
          <p:cNvSpPr/>
          <p:nvPr/>
        </p:nvSpPr>
        <p:spPr>
          <a:xfrm>
            <a:off x="7121343" y="3490883"/>
            <a:ext cx="1043667" cy="2300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Linker</a:t>
            </a:r>
            <a:endParaRPr kumimoji="1" lang="ko-Kore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F7022FB-2AAA-5B4A-B83B-6134B55FA861}"/>
              </a:ext>
            </a:extLst>
          </p:cNvPr>
          <p:cNvGrpSpPr/>
          <p:nvPr/>
        </p:nvGrpSpPr>
        <p:grpSpPr>
          <a:xfrm>
            <a:off x="3848838" y="2898187"/>
            <a:ext cx="1204024" cy="290318"/>
            <a:chOff x="3848838" y="2898187"/>
            <a:chExt cx="1204024" cy="290318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F1654BEB-1AE3-B34D-A169-691637AB011E}"/>
                </a:ext>
              </a:extLst>
            </p:cNvPr>
            <p:cNvSpPr/>
            <p:nvPr/>
          </p:nvSpPr>
          <p:spPr>
            <a:xfrm>
              <a:off x="3848838" y="2948542"/>
              <a:ext cx="1122063" cy="2399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D1A205-2D8D-1A41-A355-6CE1F63575B4}"/>
                </a:ext>
              </a:extLst>
            </p:cNvPr>
            <p:cNvSpPr txBox="1"/>
            <p:nvPr/>
          </p:nvSpPr>
          <p:spPr>
            <a:xfrm>
              <a:off x="3848840" y="2898187"/>
              <a:ext cx="120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g++ -c main.cpp </a:t>
              </a:r>
              <a:endParaRPr kumimoji="1" lang="ko-Kore-KR" altLang="en-US" sz="120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3471B2-3344-8644-8783-3876320935F9}"/>
              </a:ext>
            </a:extLst>
          </p:cNvPr>
          <p:cNvGrpSpPr/>
          <p:nvPr/>
        </p:nvGrpSpPr>
        <p:grpSpPr>
          <a:xfrm>
            <a:off x="3848839" y="3191282"/>
            <a:ext cx="1255111" cy="276999"/>
            <a:chOff x="3848839" y="3191282"/>
            <a:chExt cx="1255111" cy="276999"/>
          </a:xfrm>
        </p:grpSpPr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C741250-2357-7342-A54A-5B49F7F627A7}"/>
                </a:ext>
              </a:extLst>
            </p:cNvPr>
            <p:cNvSpPr/>
            <p:nvPr/>
          </p:nvSpPr>
          <p:spPr>
            <a:xfrm>
              <a:off x="3859156" y="3222167"/>
              <a:ext cx="1122063" cy="2399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24FD27-3527-5D40-9DF2-5FDF847F72F5}"/>
                </a:ext>
              </a:extLst>
            </p:cNvPr>
            <p:cNvSpPr txBox="1"/>
            <p:nvPr/>
          </p:nvSpPr>
          <p:spPr>
            <a:xfrm>
              <a:off x="3848839" y="3191282"/>
              <a:ext cx="125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g++ -c foo.cpp </a:t>
              </a:r>
              <a:endParaRPr kumimoji="1" lang="ko-Kore-KR" altLang="en-US" sz="120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3E6EAB5-2099-AC4E-9D19-F0F332599678}"/>
              </a:ext>
            </a:extLst>
          </p:cNvPr>
          <p:cNvGrpSpPr/>
          <p:nvPr/>
        </p:nvGrpSpPr>
        <p:grpSpPr>
          <a:xfrm>
            <a:off x="7088051" y="2951734"/>
            <a:ext cx="1255111" cy="292834"/>
            <a:chOff x="7088051" y="2951734"/>
            <a:chExt cx="1255111" cy="292834"/>
          </a:xfrm>
        </p:grpSpPr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E18E60B5-3D6F-4844-9D22-D4DB7C29850A}"/>
                </a:ext>
              </a:extLst>
            </p:cNvPr>
            <p:cNvSpPr/>
            <p:nvPr/>
          </p:nvSpPr>
          <p:spPr>
            <a:xfrm>
              <a:off x="7099797" y="2971442"/>
              <a:ext cx="1231618" cy="2731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CFE505-368E-F24C-9FCD-5F7F6AED7136}"/>
                </a:ext>
              </a:extLst>
            </p:cNvPr>
            <p:cNvSpPr txBox="1"/>
            <p:nvPr/>
          </p:nvSpPr>
          <p:spPr>
            <a:xfrm>
              <a:off x="7088051" y="2951734"/>
              <a:ext cx="125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g++ main.o foo.o</a:t>
              </a:r>
              <a:endParaRPr kumimoji="1" lang="ko-Kore-KR" altLang="en-US" sz="120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9652C1B-8828-6A41-BC45-7889F32BF4D0}"/>
              </a:ext>
            </a:extLst>
          </p:cNvPr>
          <p:cNvSpPr txBox="1"/>
          <p:nvPr/>
        </p:nvSpPr>
        <p:spPr>
          <a:xfrm>
            <a:off x="979895" y="1193142"/>
            <a:ext cx="9961907" cy="12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kumimoji="1" lang="en-US" altLang="ko-KR"/>
              <a:t>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build : </a:t>
            </a:r>
            <a:r>
              <a:rPr lang="ko-KR" altLang="en-US" sz="1600"/>
              <a:t>소스 코드가 컴퓨터에서 실행될 수 있는 상태로 만드는 일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</a:t>
            </a:r>
            <a:r>
              <a:rPr kumimoji="1" lang="ko-KR" altLang="en-US" sz="1600"/>
              <a:t> </a:t>
            </a:r>
            <a:r>
              <a:rPr kumimoji="1" lang="en-US" altLang="ko-KR" sz="1600"/>
              <a:t>build system: build</a:t>
            </a:r>
            <a:r>
              <a:rPr kumimoji="1" lang="ko-KR" altLang="en-US" sz="1600"/>
              <a:t>를 자동화 하기 위한 프로그램</a:t>
            </a:r>
            <a:r>
              <a:rPr kumimoji="1" lang="en-US" altLang="ko-KR" sz="1400"/>
              <a:t> </a:t>
            </a:r>
            <a:r>
              <a:rPr kumimoji="1" lang="en-US" altLang="ko-KR" sz="1600"/>
              <a:t>ex) make(Makefile)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DAAD90-7EA5-9041-B4C9-4EECA03720A3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Reference(1/2)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CECA41-45E4-E046-8F3D-D505F7AE5326}"/>
              </a:ext>
            </a:extLst>
          </p:cNvPr>
          <p:cNvSpPr/>
          <p:nvPr/>
        </p:nvSpPr>
        <p:spPr>
          <a:xfrm>
            <a:off x="2089602" y="2836384"/>
            <a:ext cx="1153706" cy="8432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main.cpp</a:t>
            </a:r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9847A-6228-3E48-9C92-8D213A83C612}"/>
              </a:ext>
            </a:extLst>
          </p:cNvPr>
          <p:cNvSpPr/>
          <p:nvPr/>
        </p:nvSpPr>
        <p:spPr>
          <a:xfrm>
            <a:off x="2089602" y="546371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foo.cpp</a:t>
            </a:r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79398F-C1E8-EF45-94A3-EF5CB30040A8}"/>
              </a:ext>
            </a:extLst>
          </p:cNvPr>
          <p:cNvSpPr/>
          <p:nvPr/>
        </p:nvSpPr>
        <p:spPr>
          <a:xfrm>
            <a:off x="2089602" y="4150049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foo.h</a:t>
            </a:r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FF0063-B9F5-0F4E-9CB6-973D0E37F29A}"/>
              </a:ext>
            </a:extLst>
          </p:cNvPr>
          <p:cNvSpPr/>
          <p:nvPr/>
        </p:nvSpPr>
        <p:spPr>
          <a:xfrm>
            <a:off x="1995895" y="2724488"/>
            <a:ext cx="1341120" cy="2375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B02829-11F2-1E4C-A4AB-0391A10EF262}"/>
              </a:ext>
            </a:extLst>
          </p:cNvPr>
          <p:cNvSpPr/>
          <p:nvPr/>
        </p:nvSpPr>
        <p:spPr>
          <a:xfrm>
            <a:off x="1848030" y="4024381"/>
            <a:ext cx="1677490" cy="2432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8944C9-D48D-6240-AC46-EC2DB82D12F2}"/>
              </a:ext>
            </a:extLst>
          </p:cNvPr>
          <p:cNvSpPr/>
          <p:nvPr/>
        </p:nvSpPr>
        <p:spPr>
          <a:xfrm>
            <a:off x="5503362" y="3490883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obj</a:t>
            </a:r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AC41B7-2678-B141-A4DF-20266C4DBF94}"/>
              </a:ext>
            </a:extLst>
          </p:cNvPr>
          <p:cNvSpPr/>
          <p:nvPr/>
        </p:nvSpPr>
        <p:spPr>
          <a:xfrm>
            <a:off x="5503362" y="4821654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obj</a:t>
            </a:r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C78EE2-5908-1147-A7A3-F5F7A0DCB131}"/>
              </a:ext>
            </a:extLst>
          </p:cNvPr>
          <p:cNvCxnSpPr>
            <a:stCxn id="3" idx="3"/>
            <a:endCxn id="25" idx="1"/>
          </p:cNvCxnSpPr>
          <p:nvPr/>
        </p:nvCxnSpPr>
        <p:spPr>
          <a:xfrm flipV="1">
            <a:off x="3337015" y="3912485"/>
            <a:ext cx="21663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DCC647-1953-584B-B57B-831411BC039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525520" y="5240531"/>
            <a:ext cx="19778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901C27-9F43-5F47-AD26-AAA18C4CF99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51443" y="3906266"/>
            <a:ext cx="1983467" cy="6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BC4914-7768-7F48-B5B0-DB904A33B7D6}"/>
              </a:ext>
            </a:extLst>
          </p:cNvPr>
          <p:cNvSpPr/>
          <p:nvPr/>
        </p:nvSpPr>
        <p:spPr>
          <a:xfrm>
            <a:off x="8634910" y="4150049"/>
            <a:ext cx="11537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exec</a:t>
            </a:r>
            <a:endParaRPr kumimoji="1" lang="ko-Kore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BB11BF-9C9A-F84C-8700-8D29EC4C463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651442" y="4571651"/>
            <a:ext cx="1983468" cy="665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46EA82-A85D-C242-BDB4-8318A4B9DEF3}"/>
              </a:ext>
            </a:extLst>
          </p:cNvPr>
          <p:cNvSpPr/>
          <p:nvPr/>
        </p:nvSpPr>
        <p:spPr>
          <a:xfrm>
            <a:off x="3901439" y="3490883"/>
            <a:ext cx="1043667" cy="2300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compiler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3197BC-A292-994C-A9DB-099F43C75917}"/>
              </a:ext>
            </a:extLst>
          </p:cNvPr>
          <p:cNvSpPr/>
          <p:nvPr/>
        </p:nvSpPr>
        <p:spPr>
          <a:xfrm>
            <a:off x="7121343" y="3490883"/>
            <a:ext cx="1043667" cy="2300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Linker</a:t>
            </a:r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4E442-8A9A-8443-924C-66E990A8D3B5}"/>
              </a:ext>
            </a:extLst>
          </p:cNvPr>
          <p:cNvSpPr txBox="1"/>
          <p:nvPr/>
        </p:nvSpPr>
        <p:spPr>
          <a:xfrm>
            <a:off x="979895" y="1193142"/>
            <a:ext cx="9961907" cy="12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kumimoji="1" lang="en-US" altLang="ko-KR"/>
              <a:t>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build : </a:t>
            </a:r>
            <a:r>
              <a:rPr lang="ko-KR" altLang="en-US" sz="1600"/>
              <a:t>소스 코드가 컴퓨터에서 실행될 수 있는 상태로 만드는 일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</a:t>
            </a:r>
            <a:r>
              <a:rPr kumimoji="1" lang="ko-KR" altLang="en-US" sz="1600"/>
              <a:t> </a:t>
            </a:r>
            <a:r>
              <a:rPr kumimoji="1" lang="en-US" altLang="ko-KR" sz="1600"/>
              <a:t>build system: build</a:t>
            </a:r>
            <a:r>
              <a:rPr kumimoji="1" lang="ko-KR" altLang="en-US" sz="1600"/>
              <a:t>를 자동화 하기 위한 프로그램</a:t>
            </a:r>
            <a:r>
              <a:rPr kumimoji="1" lang="en-US" altLang="ko-KR" sz="1400"/>
              <a:t> </a:t>
            </a:r>
            <a:r>
              <a:rPr kumimoji="1" lang="en-US" altLang="ko-KR" sz="1600"/>
              <a:t>ex) make(Makefile)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DDF642-03E4-F848-B363-C9728B0963A5}"/>
              </a:ext>
            </a:extLst>
          </p:cNvPr>
          <p:cNvGrpSpPr/>
          <p:nvPr/>
        </p:nvGrpSpPr>
        <p:grpSpPr>
          <a:xfrm>
            <a:off x="3848838" y="2898187"/>
            <a:ext cx="1204024" cy="290318"/>
            <a:chOff x="3848838" y="2898187"/>
            <a:chExt cx="1204024" cy="290318"/>
          </a:xfrm>
        </p:grpSpPr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F1654BEB-1AE3-B34D-A169-691637AB011E}"/>
                </a:ext>
              </a:extLst>
            </p:cNvPr>
            <p:cNvSpPr/>
            <p:nvPr/>
          </p:nvSpPr>
          <p:spPr>
            <a:xfrm>
              <a:off x="3848838" y="2948542"/>
              <a:ext cx="1122063" cy="2399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D1A205-2D8D-1A41-A355-6CE1F63575B4}"/>
                </a:ext>
              </a:extLst>
            </p:cNvPr>
            <p:cNvSpPr txBox="1"/>
            <p:nvPr/>
          </p:nvSpPr>
          <p:spPr>
            <a:xfrm>
              <a:off x="3848840" y="2898187"/>
              <a:ext cx="120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g++ -c main.cpp </a:t>
              </a:r>
              <a:endParaRPr kumimoji="1" lang="ko-Kore-KR" altLang="en-US" sz="12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C3B3C2F-6B78-1241-8B06-878DFF327CC3}"/>
              </a:ext>
            </a:extLst>
          </p:cNvPr>
          <p:cNvGrpSpPr/>
          <p:nvPr/>
        </p:nvGrpSpPr>
        <p:grpSpPr>
          <a:xfrm>
            <a:off x="7088051" y="2951734"/>
            <a:ext cx="1255111" cy="292834"/>
            <a:chOff x="7088051" y="2951734"/>
            <a:chExt cx="1255111" cy="292834"/>
          </a:xfrm>
        </p:grpSpPr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E18E60B5-3D6F-4844-9D22-D4DB7C29850A}"/>
                </a:ext>
              </a:extLst>
            </p:cNvPr>
            <p:cNvSpPr/>
            <p:nvPr/>
          </p:nvSpPr>
          <p:spPr>
            <a:xfrm>
              <a:off x="7099797" y="2971442"/>
              <a:ext cx="1231618" cy="27312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CFE505-368E-F24C-9FCD-5F7F6AED7136}"/>
                </a:ext>
              </a:extLst>
            </p:cNvPr>
            <p:cNvSpPr txBox="1"/>
            <p:nvPr/>
          </p:nvSpPr>
          <p:spPr>
            <a:xfrm>
              <a:off x="7088051" y="2951734"/>
              <a:ext cx="125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/>
                <a:t>g++ main.o foo.o</a:t>
              </a:r>
              <a:endParaRPr kumimoji="1" lang="ko-Kore-KR" altLang="en-US" sz="12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332EB9E-F919-5448-9846-2FEC25EB929C}"/>
              </a:ext>
            </a:extLst>
          </p:cNvPr>
          <p:cNvSpPr txBox="1"/>
          <p:nvPr/>
        </p:nvSpPr>
        <p:spPr>
          <a:xfrm>
            <a:off x="2238978" y="6537407"/>
            <a:ext cx="7443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>
                <a:solidFill>
                  <a:srgbClr val="FF0000"/>
                </a:solidFill>
              </a:rPr>
              <a:t>소스파일이 바뀔 때마다 매번 수작업으로 컴파일을 해줘야함 </a:t>
            </a:r>
            <a:r>
              <a:rPr kumimoji="1" lang="en-US" altLang="ko-Kore-KR" sz="1400">
                <a:solidFill>
                  <a:srgbClr val="FF0000"/>
                </a:solidFill>
              </a:rPr>
              <a:t>-</a:t>
            </a:r>
            <a:r>
              <a:rPr kumimoji="1" lang="en-US" altLang="ko-KR" sz="1400">
                <a:solidFill>
                  <a:srgbClr val="FF0000"/>
                </a:solidFill>
              </a:rPr>
              <a:t>&gt; </a:t>
            </a:r>
            <a:r>
              <a:rPr kumimoji="1" lang="en-US" altLang="ko-KR" sz="1600">
                <a:solidFill>
                  <a:srgbClr val="FF0000"/>
                </a:solidFill>
              </a:rPr>
              <a:t>build system</a:t>
            </a:r>
            <a:r>
              <a:rPr kumimoji="1" lang="ko-KR" altLang="en-US" sz="1400">
                <a:solidFill>
                  <a:srgbClr val="FF0000"/>
                </a:solidFill>
              </a:rPr>
              <a:t>이 필요한 이유</a:t>
            </a:r>
            <a:endParaRPr kumimoji="1" lang="ko-Kore-KR" altLang="en-US" sz="14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7DE39F-3FC4-F84B-9168-A97D4728C98F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Reference(1/2)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6207D3-11F7-5E4A-B50A-326C2D54F580}"/>
              </a:ext>
            </a:extLst>
          </p:cNvPr>
          <p:cNvSpPr txBox="1"/>
          <p:nvPr/>
        </p:nvSpPr>
        <p:spPr>
          <a:xfrm>
            <a:off x="2427057" y="6537407"/>
            <a:ext cx="7067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>
                <a:solidFill>
                  <a:srgbClr val="FF0000"/>
                </a:solidFill>
              </a:rPr>
              <a:t>프로젝트의 크기가 커지고 파일들이 많아진다면</a:t>
            </a:r>
            <a:r>
              <a:rPr kumimoji="1" lang="en-US" altLang="ko-Kore-KR" sz="1400">
                <a:solidFill>
                  <a:srgbClr val="FF0000"/>
                </a:solidFill>
              </a:rPr>
              <a:t> Makefile</a:t>
            </a:r>
            <a:r>
              <a:rPr kumimoji="1" lang="ko-Kore-KR" altLang="en-US" sz="1400">
                <a:solidFill>
                  <a:srgbClr val="FF0000"/>
                </a:solidFill>
              </a:rPr>
              <a:t>을 작성하는데에 어려움이 따름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39CD4A0-FE37-A44B-9ECF-B0AAB3CB6347}"/>
              </a:ext>
            </a:extLst>
          </p:cNvPr>
          <p:cNvSpPr/>
          <p:nvPr/>
        </p:nvSpPr>
        <p:spPr>
          <a:xfrm>
            <a:off x="5001545" y="4150049"/>
            <a:ext cx="1918606" cy="8432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Makefile</a:t>
            </a:r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571E79-1CF0-AD47-9BF7-FDAEDF37F212}"/>
              </a:ext>
            </a:extLst>
          </p:cNvPr>
          <p:cNvSpPr/>
          <p:nvPr/>
        </p:nvSpPr>
        <p:spPr>
          <a:xfrm>
            <a:off x="7297793" y="3812860"/>
            <a:ext cx="1153706" cy="337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make</a:t>
            </a:r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FE9073-6D59-D644-B4D8-5DC97A482FF7}"/>
              </a:ext>
            </a:extLst>
          </p:cNvPr>
          <p:cNvSpPr/>
          <p:nvPr/>
        </p:nvSpPr>
        <p:spPr>
          <a:xfrm>
            <a:off x="8829141" y="4155167"/>
            <a:ext cx="1918606" cy="8432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exec</a:t>
            </a:r>
            <a:endParaRPr kumimoji="1" lang="ko-Kore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16244D1-845E-A946-98ED-D4AF300C1959}"/>
              </a:ext>
            </a:extLst>
          </p:cNvPr>
          <p:cNvCxnSpPr>
            <a:cxnSpLocks/>
          </p:cNvCxnSpPr>
          <p:nvPr/>
        </p:nvCxnSpPr>
        <p:spPr>
          <a:xfrm>
            <a:off x="7896056" y="4150049"/>
            <a:ext cx="0" cy="37626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43DFD4-4BDF-AB46-8B83-EE7ABF14010A}"/>
              </a:ext>
            </a:extLst>
          </p:cNvPr>
          <p:cNvCxnSpPr>
            <a:cxnSpLocks/>
          </p:cNvCxnSpPr>
          <p:nvPr/>
        </p:nvCxnSpPr>
        <p:spPr>
          <a:xfrm>
            <a:off x="6920151" y="4571651"/>
            <a:ext cx="1908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BF1ECC-2F8A-984F-98AC-D0DD4D2B6493}"/>
              </a:ext>
            </a:extLst>
          </p:cNvPr>
          <p:cNvSpPr txBox="1"/>
          <p:nvPr/>
        </p:nvSpPr>
        <p:spPr>
          <a:xfrm>
            <a:off x="979895" y="1193142"/>
            <a:ext cx="9961907" cy="12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>
                <a:solidFill>
                  <a:srgbClr val="FF0000"/>
                </a:solidFill>
              </a:rPr>
              <a:t>►</a:t>
            </a:r>
            <a:r>
              <a:rPr kumimoji="1" lang="en-US" altLang="ko-KR"/>
              <a:t>build system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 build : </a:t>
            </a:r>
            <a:r>
              <a:rPr lang="ko-KR" altLang="en-US" sz="1600"/>
              <a:t>소스 코드가 컴퓨터에서 실행될 수 있는 상태로 만드는 일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kumimoji="1" lang="en-US" altLang="ko-KR" sz="1600"/>
              <a:t>   -</a:t>
            </a:r>
            <a:r>
              <a:rPr kumimoji="1" lang="ko-KR" altLang="en-US" sz="1600"/>
              <a:t> </a:t>
            </a:r>
            <a:r>
              <a:rPr kumimoji="1" lang="en-US" altLang="ko-KR" sz="1600"/>
              <a:t>build system: build</a:t>
            </a:r>
            <a:r>
              <a:rPr kumimoji="1" lang="ko-KR" altLang="en-US" sz="1600"/>
              <a:t>를 자동화 하기 위한 프로그램</a:t>
            </a:r>
            <a:r>
              <a:rPr kumimoji="1" lang="en-US" altLang="ko-KR" sz="1400"/>
              <a:t> </a:t>
            </a:r>
            <a:r>
              <a:rPr kumimoji="1" lang="en-US" altLang="ko-KR" sz="1600"/>
              <a:t>ex) make(Makefile)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D40BF9-F013-B74C-A1D2-497E3412752A}"/>
              </a:ext>
            </a:extLst>
          </p:cNvPr>
          <p:cNvSpPr txBox="1"/>
          <p:nvPr/>
        </p:nvSpPr>
        <p:spPr>
          <a:xfrm>
            <a:off x="5038638" y="89417"/>
            <a:ext cx="211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>
                <a:solidFill>
                  <a:srgbClr val="FF0000"/>
                </a:solidFill>
              </a:rPr>
              <a:t>Reference(2/2)</a:t>
            </a:r>
            <a:endParaRPr kumimoji="1" lang="ko-Kore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7348</TotalTime>
  <Words>1522</Words>
  <Application>Microsoft Macintosh PowerPoint</Application>
  <PresentationFormat>와이드스크린</PresentationFormat>
  <Paragraphs>269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Noto Sans KR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김 경환</cp:lastModifiedBy>
  <cp:revision>155</cp:revision>
  <dcterms:created xsi:type="dcterms:W3CDTF">2021-07-04T12:55:49Z</dcterms:created>
  <dcterms:modified xsi:type="dcterms:W3CDTF">2021-08-17T15:01:06Z</dcterms:modified>
</cp:coreProperties>
</file>