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Running time Vs</a:t>
            </a:r>
            <a:r>
              <a:rPr lang="en-US" baseline="0" dirty="0"/>
              <a:t> Iteration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 (HiveQL)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27.407</c:v>
                </c:pt>
                <c:pt idx="1">
                  <c:v>11.702</c:v>
                </c:pt>
                <c:pt idx="2">
                  <c:v>11.725</c:v>
                </c:pt>
                <c:pt idx="3">
                  <c:v>13.026999999999999</c:v>
                </c:pt>
                <c:pt idx="4">
                  <c:v>13.093999999999999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C-4DED-BD73-EA86772DA2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Apache Spark (Spark-SQL)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4.93</c:v>
                </c:pt>
                <c:pt idx="1">
                  <c:v>0.97199999999999998</c:v>
                </c:pt>
                <c:pt idx="2">
                  <c:v>0.84299999999999997</c:v>
                </c:pt>
                <c:pt idx="3">
                  <c:v>0.96099999999999997</c:v>
                </c:pt>
                <c:pt idx="4">
                  <c:v>1.3220000000000001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C-4DED-BD73-EA86772DA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870208"/>
        <c:axId val="87582848"/>
      </c:barChart>
      <c:catAx>
        <c:axId val="205887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82848"/>
        <c:crosses val="autoZero"/>
        <c:auto val="1"/>
        <c:lblAlgn val="ctr"/>
        <c:lblOffset val="100"/>
        <c:noMultiLvlLbl val="0"/>
      </c:catAx>
      <c:valAx>
        <c:axId val="875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Running time Vs</a:t>
            </a:r>
            <a:r>
              <a:rPr lang="en-US" baseline="0" dirty="0"/>
              <a:t> Iteration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 (HiveQL)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23.18</c:v>
                </c:pt>
                <c:pt idx="1">
                  <c:v>2.2719999999999998</c:v>
                </c:pt>
                <c:pt idx="2">
                  <c:v>1.913</c:v>
                </c:pt>
                <c:pt idx="3">
                  <c:v>1.968</c:v>
                </c:pt>
                <c:pt idx="4">
                  <c:v>1.8480000000000001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C-4DED-BD73-EA86772DA2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Apache Spark (Spark-SQL)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12.818</c:v>
                </c:pt>
                <c:pt idx="1">
                  <c:v>1.214</c:v>
                </c:pt>
                <c:pt idx="2">
                  <c:v>0.79100000000000004</c:v>
                </c:pt>
                <c:pt idx="3">
                  <c:v>0.70799999999999996</c:v>
                </c:pt>
                <c:pt idx="4">
                  <c:v>0.71199999999999997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C-4DED-BD73-EA86772DA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870208"/>
        <c:axId val="87582848"/>
      </c:barChart>
      <c:catAx>
        <c:axId val="205887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82848"/>
        <c:crosses val="autoZero"/>
        <c:auto val="1"/>
        <c:lblAlgn val="ctr"/>
        <c:lblOffset val="100"/>
        <c:noMultiLvlLbl val="0"/>
      </c:catAx>
      <c:valAx>
        <c:axId val="875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Running time Vs</a:t>
            </a:r>
            <a:r>
              <a:rPr lang="en-US" baseline="0" dirty="0"/>
              <a:t> Iteration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 (HiveQL)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11.946</c:v>
                </c:pt>
                <c:pt idx="1">
                  <c:v>2.14</c:v>
                </c:pt>
                <c:pt idx="2">
                  <c:v>2.165</c:v>
                </c:pt>
                <c:pt idx="3">
                  <c:v>1.7609999999999999</c:v>
                </c:pt>
                <c:pt idx="4">
                  <c:v>1.768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C-4DED-BD73-EA86772DA2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Apache Spark (Spark-SQL)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12.124000000000001</c:v>
                </c:pt>
                <c:pt idx="1">
                  <c:v>0.77700000000000002</c:v>
                </c:pt>
                <c:pt idx="2">
                  <c:v>0.78900000000000003</c:v>
                </c:pt>
                <c:pt idx="3">
                  <c:v>0.85599999999999998</c:v>
                </c:pt>
                <c:pt idx="4">
                  <c:v>0.81699999999999995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C-4DED-BD73-EA86772DA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870208"/>
        <c:axId val="87582848"/>
      </c:barChart>
      <c:catAx>
        <c:axId val="205887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82848"/>
        <c:crosses val="autoZero"/>
        <c:auto val="1"/>
        <c:lblAlgn val="ctr"/>
        <c:lblOffset val="100"/>
        <c:noMultiLvlLbl val="0"/>
      </c:catAx>
      <c:valAx>
        <c:axId val="875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Running time Vs</a:t>
            </a:r>
            <a:r>
              <a:rPr lang="en-US" baseline="0" dirty="0"/>
              <a:t> Iteration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 (HiveQL)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11.303000000000001</c:v>
                </c:pt>
                <c:pt idx="1">
                  <c:v>2.3090000000000002</c:v>
                </c:pt>
                <c:pt idx="2">
                  <c:v>1.8620000000000001</c:v>
                </c:pt>
                <c:pt idx="3">
                  <c:v>1.9079999999999999</c:v>
                </c:pt>
                <c:pt idx="4">
                  <c:v>1.8340000000000001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C-4DED-BD73-EA86772DA2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Apache Spark (Spark-SQL)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12.74</c:v>
                </c:pt>
                <c:pt idx="1">
                  <c:v>0.93799999999999994</c:v>
                </c:pt>
                <c:pt idx="2">
                  <c:v>0.76100000000000001</c:v>
                </c:pt>
                <c:pt idx="3">
                  <c:v>0.80700000000000005</c:v>
                </c:pt>
                <c:pt idx="4">
                  <c:v>0.64800000000000002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C-4DED-BD73-EA86772DA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870208"/>
        <c:axId val="87582848"/>
      </c:barChart>
      <c:catAx>
        <c:axId val="205887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82848"/>
        <c:crosses val="autoZero"/>
        <c:auto val="1"/>
        <c:lblAlgn val="ctr"/>
        <c:lblOffset val="100"/>
        <c:noMultiLvlLbl val="0"/>
      </c:catAx>
      <c:valAx>
        <c:axId val="875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Running time Vs</a:t>
            </a:r>
            <a:r>
              <a:rPr lang="en-US" baseline="0" dirty="0"/>
              <a:t> Iteration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 (HiveQL)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11.939</c:v>
                </c:pt>
                <c:pt idx="1">
                  <c:v>2.1120000000000001</c:v>
                </c:pt>
                <c:pt idx="2">
                  <c:v>1.851</c:v>
                </c:pt>
                <c:pt idx="3">
                  <c:v>1.845</c:v>
                </c:pt>
                <c:pt idx="4">
                  <c:v>1.9730000000000001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C-4DED-BD73-EA86772DA2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Apache Spark (Spark-SQL)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12.545</c:v>
                </c:pt>
                <c:pt idx="1">
                  <c:v>0.749</c:v>
                </c:pt>
                <c:pt idx="2">
                  <c:v>0.55700000000000005</c:v>
                </c:pt>
                <c:pt idx="3">
                  <c:v>0.59399999999999997</c:v>
                </c:pt>
                <c:pt idx="4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C-4DED-BD73-EA86772DA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870208"/>
        <c:axId val="87582848"/>
      </c:barChart>
      <c:catAx>
        <c:axId val="205887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82848"/>
        <c:crosses val="autoZero"/>
        <c:auto val="1"/>
        <c:lblAlgn val="ctr"/>
        <c:lblOffset val="100"/>
        <c:noMultiLvlLbl val="0"/>
      </c:catAx>
      <c:valAx>
        <c:axId val="875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 (HiveQL)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Year wise carrier delay</c:v>
                </c:pt>
                <c:pt idx="1">
                  <c:v>Year wise NAS delay</c:v>
                </c:pt>
                <c:pt idx="2">
                  <c:v>Year wise Weather delay</c:v>
                </c:pt>
                <c:pt idx="3">
                  <c:v>Year wise late aircraft delay</c:v>
                </c:pt>
                <c:pt idx="4">
                  <c:v>Year wise security delay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15.391</c:v>
                </c:pt>
                <c:pt idx="1">
                  <c:v>6.2362000000000002</c:v>
                </c:pt>
                <c:pt idx="2">
                  <c:v>3.956</c:v>
                </c:pt>
                <c:pt idx="3">
                  <c:v>3.8432000000000004</c:v>
                </c:pt>
                <c:pt idx="4">
                  <c:v>3.944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D-427D-96F6-ED5B54CA57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Apache Spark (Spark-SQL)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Year wise carrier delay</c:v>
                </c:pt>
                <c:pt idx="1">
                  <c:v>Year wise NAS delay</c:v>
                </c:pt>
                <c:pt idx="2">
                  <c:v>Year wise Weather delay</c:v>
                </c:pt>
                <c:pt idx="3">
                  <c:v>Year wise late aircraft delay</c:v>
                </c:pt>
                <c:pt idx="4">
                  <c:v>Year wise security delay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1.8056000000000001</c:v>
                </c:pt>
                <c:pt idx="1">
                  <c:v>3.2486000000000002</c:v>
                </c:pt>
                <c:pt idx="2">
                  <c:v>3.0726</c:v>
                </c:pt>
                <c:pt idx="3">
                  <c:v>3.1787999999999998</c:v>
                </c:pt>
                <c:pt idx="4">
                  <c:v>3.0110000000000001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D-427D-96F6-ED5B54CA5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5421440"/>
        <c:axId val="325457104"/>
      </c:barChart>
      <c:catAx>
        <c:axId val="40542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457104"/>
        <c:crosses val="autoZero"/>
        <c:auto val="1"/>
        <c:lblAlgn val="ctr"/>
        <c:lblOffset val="100"/>
        <c:noMultiLvlLbl val="0"/>
      </c:catAx>
      <c:valAx>
        <c:axId val="32545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2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7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1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0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7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5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1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24CC-8055-4DAC-8C48-589C5C89775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ED95E-7E90-4B5A-8CED-F201B90676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3054-051D-41EE-B8A6-C1ED529E4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3445" y="966755"/>
            <a:ext cx="9685175" cy="2387600"/>
          </a:xfrm>
        </p:spPr>
        <p:txBody>
          <a:bodyPr>
            <a:norm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MapReduce and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8836C-ECAB-4CC1-A8CE-5235C11B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739" y="3602038"/>
            <a:ext cx="2914260" cy="1655762"/>
          </a:xfrm>
        </p:spPr>
        <p:txBody>
          <a:bodyPr/>
          <a:lstStyle/>
          <a:p>
            <a:r>
              <a:rPr lang="en-US" dirty="0"/>
              <a:t>E.M.K.S. Edirisinghe</a:t>
            </a:r>
          </a:p>
          <a:p>
            <a:r>
              <a:rPr lang="en-US" dirty="0"/>
              <a:t>239314T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C1A1E-B758-4B68-9DF9-A90A8134BC2F}"/>
              </a:ext>
            </a:extLst>
          </p:cNvPr>
          <p:cNvSpPr txBox="1"/>
          <p:nvPr/>
        </p:nvSpPr>
        <p:spPr>
          <a:xfrm>
            <a:off x="2593910" y="1502229"/>
            <a:ext cx="652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In23-S1-CS5229 - Big Data Analytics Technologies</a:t>
            </a:r>
            <a:br>
              <a:rPr lang="en-US" dirty="0"/>
            </a:br>
            <a:r>
              <a:rPr lang="en-US" dirty="0"/>
              <a:t>Assignment - Video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848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F285-C306-4440-868E-92B6232F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Running time for each query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652D86-C6EA-4574-B464-9468F0538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2885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32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4A1A-AADE-41BD-AFC9-B8E5D495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MapReduce and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40FE-117B-4276-AE53-7BEF4C9B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Use:</a:t>
            </a:r>
          </a:p>
          <a:p>
            <a:pPr lvl="1"/>
            <a:r>
              <a:rPr lang="en-US" dirty="0"/>
              <a:t>Apache Spark provides a simpler and more user-friendly interface, with higher-level APIs and built-in libraries.</a:t>
            </a:r>
          </a:p>
          <a:p>
            <a:pPr lvl="1"/>
            <a:r>
              <a:rPr lang="en-US" dirty="0"/>
              <a:t>MapReduce requires more manual programming and setup, which can be time-consuming and error-prone.</a:t>
            </a:r>
          </a:p>
          <a:p>
            <a:r>
              <a:rPr lang="en-US" dirty="0"/>
              <a:t>Fast Process:</a:t>
            </a:r>
          </a:p>
          <a:p>
            <a:pPr lvl="1"/>
            <a:r>
              <a:rPr lang="en-US" dirty="0"/>
              <a:t>Apache Spark is faster than MapReduce.</a:t>
            </a:r>
          </a:p>
          <a:p>
            <a:pPr lvl="1"/>
            <a:r>
              <a:rPr lang="en-US" dirty="0"/>
              <a:t>MapReduce doesn’t provide in-memory processing capabilities, but Apache Spark provides.</a:t>
            </a:r>
          </a:p>
        </p:txBody>
      </p:sp>
    </p:spTree>
    <p:extLst>
      <p:ext uri="{BB962C8B-B14F-4D97-AF65-F5344CB8AC3E}">
        <p14:creationId xmlns:p14="http://schemas.microsoft.com/office/powerpoint/2010/main" val="91866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EB10-4657-46E3-9CCF-12D96D2D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DB56-FF71-4F4E-8B5C-C8544023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generally easier to use than MapReduce.</a:t>
            </a:r>
          </a:p>
          <a:p>
            <a:r>
              <a:rPr lang="en-US" dirty="0"/>
              <a:t>Apache Spark is faster than MapReduce due to its in-memory processing capabilities.</a:t>
            </a:r>
          </a:p>
          <a:p>
            <a:r>
              <a:rPr lang="en-US" dirty="0"/>
              <a:t>Apache Spark is suitable for large-scale data processing tasks.</a:t>
            </a:r>
          </a:p>
          <a:p>
            <a:r>
              <a:rPr lang="en-US" dirty="0"/>
              <a:t>MapReduce is suitable for applications where simplicity and fault tolerance are more important than in-memory processing.</a:t>
            </a:r>
          </a:p>
        </p:txBody>
      </p:sp>
    </p:spTree>
    <p:extLst>
      <p:ext uri="{BB962C8B-B14F-4D97-AF65-F5344CB8AC3E}">
        <p14:creationId xmlns:p14="http://schemas.microsoft.com/office/powerpoint/2010/main" val="254861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B1B6-B058-4E3A-98B3-4874A6F7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3F6A-B12E-4291-A93B-16C66BCF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is a framework for processing large datasets in a distributed computing environment using parallel processing.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07C64-3D25-43DA-9C61-760B1FF581C2}"/>
              </a:ext>
            </a:extLst>
          </p:cNvPr>
          <p:cNvSpPr txBox="1"/>
          <p:nvPr/>
        </p:nvSpPr>
        <p:spPr>
          <a:xfrm>
            <a:off x="4795935" y="3113706"/>
            <a:ext cx="6802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may be in structured or unstructured 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can make it into keys and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 are the references of input file and values are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create a custom business logic based on the requirements for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is applied on every input value.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51C75-AC04-4AF9-BEEB-ECF442516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3" y="2971799"/>
            <a:ext cx="4366311" cy="29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AD6-C0E7-4685-92BB-026213D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EC1B-A80E-474B-BE2C-F59A24C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333958"/>
          </a:xfrm>
        </p:spPr>
        <p:txBody>
          <a:bodyPr/>
          <a:lstStyle/>
          <a:p>
            <a:r>
              <a:rPr lang="en-US" dirty="0"/>
              <a:t>Apache Spark is an open-source distributed computing system that provides a unified framework for processing and analyzing large datasets using parallel and in-memory processing.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0BE61-AE05-4918-B923-64DAFB9F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4" y="3349690"/>
            <a:ext cx="3407035" cy="2279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F19109-5D57-4D3F-B2D2-F225D0D34638}"/>
              </a:ext>
            </a:extLst>
          </p:cNvPr>
          <p:cNvSpPr txBox="1"/>
          <p:nvPr/>
        </p:nvSpPr>
        <p:spPr>
          <a:xfrm>
            <a:off x="4907902" y="3163078"/>
            <a:ext cx="56916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 Program</a:t>
            </a:r>
          </a:p>
          <a:p>
            <a:r>
              <a:rPr lang="en-US" dirty="0"/>
              <a:t>	</a:t>
            </a:r>
            <a:r>
              <a:rPr lang="en-US" sz="1400" dirty="0" err="1"/>
              <a:t>SparkContext</a:t>
            </a:r>
            <a:r>
              <a:rPr lang="en-US" sz="1400" dirty="0"/>
              <a:t> is to coordinate the spark applications, running as 	independent sets of processes on a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Manager</a:t>
            </a:r>
          </a:p>
          <a:p>
            <a:pPr lvl="1"/>
            <a:r>
              <a:rPr lang="en-US" sz="1400" dirty="0"/>
              <a:t>Allocate resources across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Worker Node</a:t>
            </a:r>
          </a:p>
          <a:p>
            <a:pPr lvl="1"/>
            <a:r>
              <a:rPr lang="en-US" sz="1400" dirty="0"/>
              <a:t>Run the application code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252522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C1CAC-FC10-4E9A-85DE-044EAF642611}"/>
              </a:ext>
            </a:extLst>
          </p:cNvPr>
          <p:cNvSpPr txBox="1"/>
          <p:nvPr/>
        </p:nvSpPr>
        <p:spPr>
          <a:xfrm>
            <a:off x="5015415" y="2081127"/>
            <a:ext cx="216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728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0BA6-2CE2-4CEE-9D11-EB5B9BA4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comparison between Running time vs Iteration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4A915B-A611-42D8-A516-3D6905A98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15003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A37C9C-DAA5-4343-801C-1C9135EE9290}"/>
              </a:ext>
            </a:extLst>
          </p:cNvPr>
          <p:cNvSpPr txBox="1"/>
          <p:nvPr/>
        </p:nvSpPr>
        <p:spPr>
          <a:xfrm>
            <a:off x="4171050" y="1392237"/>
            <a:ext cx="384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wise carrier delay from 2003-2010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0BA6-2CE2-4CEE-9D11-EB5B9BA4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comparison between Running time vs Iteration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4A915B-A611-42D8-A516-3D6905A98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72801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A37C9C-DAA5-4343-801C-1C9135EE9290}"/>
              </a:ext>
            </a:extLst>
          </p:cNvPr>
          <p:cNvSpPr txBox="1"/>
          <p:nvPr/>
        </p:nvSpPr>
        <p:spPr>
          <a:xfrm>
            <a:off x="4171050" y="1392237"/>
            <a:ext cx="368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wise NAS delay from 2003-2010</a:t>
            </a:r>
          </a:p>
        </p:txBody>
      </p:sp>
    </p:spTree>
    <p:extLst>
      <p:ext uri="{BB962C8B-B14F-4D97-AF65-F5344CB8AC3E}">
        <p14:creationId xmlns:p14="http://schemas.microsoft.com/office/powerpoint/2010/main" val="32621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0BA6-2CE2-4CEE-9D11-EB5B9BA4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comparison between Running time vs Iteration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4A915B-A611-42D8-A516-3D6905A98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8563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A37C9C-DAA5-4343-801C-1C9135EE9290}"/>
              </a:ext>
            </a:extLst>
          </p:cNvPr>
          <p:cNvSpPr txBox="1"/>
          <p:nvPr/>
        </p:nvSpPr>
        <p:spPr>
          <a:xfrm>
            <a:off x="4171050" y="1392237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wise Weather delay from 2003-2010</a:t>
            </a:r>
          </a:p>
        </p:txBody>
      </p:sp>
    </p:spTree>
    <p:extLst>
      <p:ext uri="{BB962C8B-B14F-4D97-AF65-F5344CB8AC3E}">
        <p14:creationId xmlns:p14="http://schemas.microsoft.com/office/powerpoint/2010/main" val="331123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0BA6-2CE2-4CEE-9D11-EB5B9BA4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comparison between Running time vs Iteration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4A915B-A611-42D8-A516-3D6905A98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1162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A37C9C-DAA5-4343-801C-1C9135EE9290}"/>
              </a:ext>
            </a:extLst>
          </p:cNvPr>
          <p:cNvSpPr txBox="1"/>
          <p:nvPr/>
        </p:nvSpPr>
        <p:spPr>
          <a:xfrm>
            <a:off x="4171050" y="1392237"/>
            <a:ext cx="430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wise late aircraft delay from 2003-2010</a:t>
            </a:r>
          </a:p>
        </p:txBody>
      </p:sp>
    </p:spTree>
    <p:extLst>
      <p:ext uri="{BB962C8B-B14F-4D97-AF65-F5344CB8AC3E}">
        <p14:creationId xmlns:p14="http://schemas.microsoft.com/office/powerpoint/2010/main" val="224254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0BA6-2CE2-4CEE-9D11-EB5B9BA4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comparison between Running time vs Iteration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4A915B-A611-42D8-A516-3D6905A98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72536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A37C9C-DAA5-4343-801C-1C9135EE9290}"/>
              </a:ext>
            </a:extLst>
          </p:cNvPr>
          <p:cNvSpPr txBox="1"/>
          <p:nvPr/>
        </p:nvSpPr>
        <p:spPr>
          <a:xfrm>
            <a:off x="4171050" y="1392237"/>
            <a:ext cx="39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wise security delay from 2003-2010</a:t>
            </a:r>
          </a:p>
        </p:txBody>
      </p:sp>
    </p:spTree>
    <p:extLst>
      <p:ext uri="{BB962C8B-B14F-4D97-AF65-F5344CB8AC3E}">
        <p14:creationId xmlns:p14="http://schemas.microsoft.com/office/powerpoint/2010/main" val="170466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365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 MapReduce and apache spark</vt:lpstr>
      <vt:lpstr>MapReduce</vt:lpstr>
      <vt:lpstr>Apache Spark</vt:lpstr>
      <vt:lpstr>PowerPoint Presentation</vt:lpstr>
      <vt:lpstr>comparison between Running time vs Iteration</vt:lpstr>
      <vt:lpstr>comparison between Running time vs Iteration</vt:lpstr>
      <vt:lpstr>comparison between Running time vs Iteration</vt:lpstr>
      <vt:lpstr>comparison between Running time vs Iteration</vt:lpstr>
      <vt:lpstr>comparison between Running time vs Iteration</vt:lpstr>
      <vt:lpstr>Average Running time for each query</vt:lpstr>
      <vt:lpstr>MapReduce and Apache Spark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MapReduce and apache spark</dc:title>
  <dc:creator>Kelum Edirisinghe</dc:creator>
  <cp:lastModifiedBy>Kelum Edirisinghe</cp:lastModifiedBy>
  <cp:revision>17</cp:revision>
  <dcterms:created xsi:type="dcterms:W3CDTF">2023-03-02T10:49:13Z</dcterms:created>
  <dcterms:modified xsi:type="dcterms:W3CDTF">2023-03-02T16:27:05Z</dcterms:modified>
</cp:coreProperties>
</file>