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62" r:id="rId7"/>
    <p:sldId id="263" r:id="rId8"/>
    <p:sldId id="264" r:id="rId9"/>
    <p:sldId id="266" r:id="rId10"/>
    <p:sldId id="267" r:id="rId11"/>
    <p:sldId id="269" r:id="rId12"/>
    <p:sldId id="272" r:id="rId13"/>
    <p:sldId id="270" r:id="rId14"/>
    <p:sldId id="273" r:id="rId15"/>
    <p:sldId id="27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00B0F0"/>
    <a:srgbClr val="9DC3E6"/>
    <a:srgbClr val="0070C0"/>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4.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3.wmf"/><Relationship Id="rId7" Type="http://schemas.openxmlformats.org/officeDocument/2006/relationships/oleObject" Target="../embeddings/oleObject9.bin"/><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 Id="rId3" Type="http://schemas.openxmlformats.org/officeDocument/2006/relationships/oleObject" Target="../embeddings/oleObject7.bin"/><Relationship Id="rId2" Type="http://schemas.openxmlformats.org/officeDocument/2006/relationships/image" Target="../media/image10.wmf"/><Relationship Id="rId10" Type="http://schemas.openxmlformats.org/officeDocument/2006/relationships/vmlDrawing" Target="../drawings/vmlDrawing3.vml"/><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7.wmf"/><Relationship Id="rId7" Type="http://schemas.openxmlformats.org/officeDocument/2006/relationships/oleObject" Target="../embeddings/oleObject13.bin"/><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 Id="rId3" Type="http://schemas.openxmlformats.org/officeDocument/2006/relationships/oleObject" Target="../embeddings/oleObject11.bin"/><Relationship Id="rId2" Type="http://schemas.openxmlformats.org/officeDocument/2006/relationships/image" Target="../media/image14.wmf"/><Relationship Id="rId10" Type="http://schemas.openxmlformats.org/officeDocument/2006/relationships/vmlDrawing" Target="../drawings/vmlDrawing4.vml"/><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18.wmf"/><Relationship Id="rId1"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675" y="4902200"/>
            <a:ext cx="4243070" cy="1655445"/>
          </a:xfrm>
        </p:spPr>
        <p:txBody>
          <a:bodyPr/>
          <a:lstStyle/>
          <a:p>
            <a:r>
              <a:rPr lang="pt-BR" altLang="en-US"/>
              <a:t>Título</a:t>
            </a:r>
            <a:endParaRPr lang="pt-BR" altLang="en-US"/>
          </a:p>
        </p:txBody>
      </p:sp>
      <p:pic>
        <p:nvPicPr>
          <p:cNvPr id="4" name="Imagem 3"/>
          <p:cNvPicPr>
            <a:picLocks noChangeAspect="1"/>
          </p:cNvPicPr>
          <p:nvPr/>
        </p:nvPicPr>
        <p:blipFill>
          <a:blip r:embed="rId1"/>
          <a:stretch>
            <a:fillRect/>
          </a:stretch>
        </p:blipFill>
        <p:spPr>
          <a:xfrm>
            <a:off x="165100" y="733425"/>
            <a:ext cx="5686425" cy="5391150"/>
          </a:xfrm>
          <a:prstGeom prst="rect">
            <a:avLst/>
          </a:prstGeom>
        </p:spPr>
      </p:pic>
      <p:sp>
        <p:nvSpPr>
          <p:cNvPr id="9" name="Triângulo isósceles 8"/>
          <p:cNvSpPr/>
          <p:nvPr/>
        </p:nvSpPr>
        <p:spPr>
          <a:xfrm rot="16200000">
            <a:off x="6352540" y="-3042920"/>
            <a:ext cx="6842760" cy="611505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0" name="Triângulo isósceles 9"/>
          <p:cNvSpPr/>
          <p:nvPr/>
        </p:nvSpPr>
        <p:spPr>
          <a:xfrm rot="16200000">
            <a:off x="6352540" y="3799840"/>
            <a:ext cx="6842760" cy="6115050"/>
          </a:xfrm>
          <a:prstGeom prst="triangl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8" name="Triângulo isósceles 7"/>
          <p:cNvSpPr/>
          <p:nvPr/>
        </p:nvSpPr>
        <p:spPr>
          <a:xfrm rot="16200000">
            <a:off x="7035165" y="-1345565"/>
            <a:ext cx="6842760" cy="6115050"/>
          </a:xfrm>
          <a:prstGeom prst="triangl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7" name="Triângulo isósceles 6"/>
          <p:cNvSpPr/>
          <p:nvPr/>
        </p:nvSpPr>
        <p:spPr>
          <a:xfrm rot="16200000">
            <a:off x="7035165" y="2075815"/>
            <a:ext cx="6842760" cy="611505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 name="Triângulo isósceles 4"/>
          <p:cNvSpPr/>
          <p:nvPr/>
        </p:nvSpPr>
        <p:spPr>
          <a:xfrm rot="16200000">
            <a:off x="5709920" y="377190"/>
            <a:ext cx="6842760" cy="6115050"/>
          </a:xfrm>
          <a:prstGeom prst="triangl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1" name="Caixa de Texto 10"/>
          <p:cNvSpPr txBox="1"/>
          <p:nvPr/>
        </p:nvSpPr>
        <p:spPr>
          <a:xfrm>
            <a:off x="7530465" y="2736850"/>
            <a:ext cx="4566920" cy="1076325"/>
          </a:xfrm>
          <a:prstGeom prst="rect">
            <a:avLst/>
          </a:prstGeom>
          <a:noFill/>
        </p:spPr>
        <p:txBody>
          <a:bodyPr wrap="square" rtlCol="0">
            <a:spAutoFit/>
          </a:bodyPr>
          <a:p>
            <a:pPr algn="ctr"/>
            <a:r>
              <a:rPr lang="pt-BR" altLang="en-US" sz="3200">
                <a:solidFill>
                  <a:schemeClr val="bg1"/>
                </a:solidFill>
              </a:rPr>
              <a:t>Introdução a Análise de Séries Temporais</a:t>
            </a:r>
            <a:endParaRPr lang="pt-BR" altLang="en-US" sz="3200">
              <a:solidFill>
                <a:schemeClr val="bg1"/>
              </a:solidFill>
            </a:endParaRPr>
          </a:p>
        </p:txBody>
      </p:sp>
      <p:sp>
        <p:nvSpPr>
          <p:cNvPr id="12" name="Caixa de Texto 11"/>
          <p:cNvSpPr txBox="1"/>
          <p:nvPr/>
        </p:nvSpPr>
        <p:spPr>
          <a:xfrm>
            <a:off x="66675" y="6393180"/>
            <a:ext cx="4566920" cy="368300"/>
          </a:xfrm>
          <a:prstGeom prst="rect">
            <a:avLst/>
          </a:prstGeom>
          <a:noFill/>
        </p:spPr>
        <p:txBody>
          <a:bodyPr wrap="square" rtlCol="0">
            <a:spAutoFit/>
          </a:bodyPr>
          <a:p>
            <a:pPr algn="l"/>
            <a:r>
              <a:rPr lang="pt-BR" altLang="en-US" b="1">
                <a:solidFill>
                  <a:srgbClr val="002060"/>
                </a:solidFill>
              </a:rPr>
              <a:t>Kelver Campanha - Jan/2020</a:t>
            </a:r>
            <a:endParaRPr lang="pt-BR" altLang="en-US" b="1">
              <a:solidFill>
                <a:srgbClr val="002060"/>
              </a:solidFill>
            </a:endParaRPr>
          </a:p>
        </p:txBody>
      </p:sp>
      <p:sp>
        <p:nvSpPr>
          <p:cNvPr id="13" name="Caixa de Texto 12"/>
          <p:cNvSpPr txBox="1"/>
          <p:nvPr/>
        </p:nvSpPr>
        <p:spPr>
          <a:xfrm>
            <a:off x="755650" y="83185"/>
            <a:ext cx="1167130" cy="398780"/>
          </a:xfrm>
          <a:prstGeom prst="rect">
            <a:avLst/>
          </a:prstGeom>
          <a:noFill/>
        </p:spPr>
        <p:txBody>
          <a:bodyPr wrap="square" rtlCol="0">
            <a:spAutoFit/>
          </a:bodyPr>
          <a:p>
            <a:pPr algn="l"/>
            <a:r>
              <a:rPr lang="pt-BR" altLang="en-US" sz="2000" b="1">
                <a:solidFill>
                  <a:srgbClr val="002060"/>
                </a:solidFill>
                <a:latin typeface="Bahnschrift Condensed" panose="020B0502040204020203" charset="0"/>
                <a:cs typeface="Bahnschrift Condensed" panose="020B0502040204020203" charset="0"/>
              </a:rPr>
              <a:t>Cultura</a:t>
            </a:r>
            <a:endParaRPr lang="pt-BR" altLang="en-US" sz="2000" b="1">
              <a:solidFill>
                <a:srgbClr val="002060"/>
              </a:solidFill>
              <a:latin typeface="Bahnschrift Condensed" panose="020B0502040204020203" charset="0"/>
              <a:cs typeface="Bahnschrift Condensed" panose="020B0502040204020203" charset="0"/>
            </a:endParaRPr>
          </a:p>
        </p:txBody>
      </p:sp>
      <p:pic>
        <p:nvPicPr>
          <p:cNvPr id="14" name="Imagem 13"/>
          <p:cNvPicPr>
            <a:picLocks noChangeAspect="1"/>
          </p:cNvPicPr>
          <p:nvPr/>
        </p:nvPicPr>
        <p:blipFill>
          <a:blip r:embed="rId2"/>
          <a:stretch>
            <a:fillRect/>
          </a:stretch>
        </p:blipFill>
        <p:spPr>
          <a:xfrm>
            <a:off x="165100" y="133985"/>
            <a:ext cx="646430" cy="599440"/>
          </a:xfrm>
          <a:prstGeom prst="rect">
            <a:avLst/>
          </a:prstGeom>
        </p:spPr>
      </p:pic>
      <p:sp>
        <p:nvSpPr>
          <p:cNvPr id="15" name="Caixa de Texto 14"/>
          <p:cNvSpPr txBox="1"/>
          <p:nvPr/>
        </p:nvSpPr>
        <p:spPr>
          <a:xfrm>
            <a:off x="939165" y="332105"/>
            <a:ext cx="467995" cy="337185"/>
          </a:xfrm>
          <a:prstGeom prst="rect">
            <a:avLst/>
          </a:prstGeom>
          <a:noFill/>
        </p:spPr>
        <p:txBody>
          <a:bodyPr wrap="square" rtlCol="0">
            <a:spAutoFit/>
          </a:bodyPr>
          <a:p>
            <a:pPr algn="l"/>
            <a:r>
              <a:rPr lang="pt-BR" altLang="en-US" sz="1600" b="1">
                <a:solidFill>
                  <a:srgbClr val="002060"/>
                </a:solidFill>
                <a:latin typeface="Bradley Hand ITC" panose="03070402050302030203" charset="0"/>
                <a:cs typeface="Bradley Hand ITC" panose="03070402050302030203" charset="0"/>
              </a:rPr>
              <a:t>de</a:t>
            </a:r>
            <a:endParaRPr lang="pt-BR" altLang="en-US" sz="1600" b="1">
              <a:solidFill>
                <a:srgbClr val="002060"/>
              </a:solidFill>
              <a:latin typeface="Bradley Hand ITC" panose="03070402050302030203" charset="0"/>
              <a:cs typeface="Bradley Hand ITC" panose="03070402050302030203" charset="0"/>
            </a:endParaRPr>
          </a:p>
        </p:txBody>
      </p:sp>
      <p:sp>
        <p:nvSpPr>
          <p:cNvPr id="16" name="Caixa de Texto 15"/>
          <p:cNvSpPr txBox="1"/>
          <p:nvPr/>
        </p:nvSpPr>
        <p:spPr>
          <a:xfrm>
            <a:off x="1202690" y="300355"/>
            <a:ext cx="1167130" cy="521970"/>
          </a:xfrm>
          <a:prstGeom prst="rect">
            <a:avLst/>
          </a:prstGeom>
          <a:noFill/>
        </p:spPr>
        <p:txBody>
          <a:bodyPr wrap="square" rtlCol="0">
            <a:spAutoFit/>
          </a:bodyPr>
          <a:p>
            <a:pPr algn="l"/>
            <a:r>
              <a:rPr lang="pt-BR" altLang="en-US" sz="2800" b="1">
                <a:solidFill>
                  <a:srgbClr val="002060"/>
                </a:solidFill>
                <a:latin typeface="PMingLiU-ExtB" panose="02020500000000000000" charset="-120"/>
                <a:ea typeface="PMingLiU-ExtB" panose="02020500000000000000" charset="-120"/>
              </a:rPr>
              <a:t>Dados</a:t>
            </a:r>
            <a:endParaRPr lang="pt-BR" altLang="en-US" sz="2800" b="1">
              <a:solidFill>
                <a:srgbClr val="002060"/>
              </a:solidFill>
              <a:latin typeface="PMingLiU-ExtB" panose="02020500000000000000" charset="-120"/>
              <a:ea typeface="PMingLiU-ExtB" panose="02020500000000000000"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Desenvolvimento</a:t>
            </a:r>
            <a:endParaRPr lang="pt-BR" altLang="en-US" sz="2400" b="1">
              <a:solidFill>
                <a:schemeClr val="bg1"/>
              </a:solidFill>
            </a:endParaRPr>
          </a:p>
        </p:txBody>
      </p:sp>
      <p:sp>
        <p:nvSpPr>
          <p:cNvPr id="8" name="Caixa de Texto 7"/>
          <p:cNvSpPr txBox="1"/>
          <p:nvPr/>
        </p:nvSpPr>
        <p:spPr>
          <a:xfrm>
            <a:off x="576580" y="1087120"/>
            <a:ext cx="10985500" cy="645160"/>
          </a:xfrm>
          <a:prstGeom prst="rect">
            <a:avLst/>
          </a:prstGeom>
          <a:noFill/>
        </p:spPr>
        <p:txBody>
          <a:bodyPr wrap="square" rtlCol="0">
            <a:spAutoFit/>
          </a:bodyPr>
          <a:p>
            <a:pPr algn="just"/>
            <a:r>
              <a:rPr lang="pt-BR" altLang="en-US">
                <a:latin typeface="Arial" panose="020B0604020202020204" pitchFamily="34" charset="0"/>
                <a:cs typeface="Arial" panose="020B0604020202020204" pitchFamily="34" charset="0"/>
                <a:sym typeface="+mn-ea"/>
              </a:rPr>
              <a:t>Vontando a série temporal das temperaturas na cidade de Belo Horizonte, vamos inicialmente avaliar descritivamente os dados.</a:t>
            </a:r>
            <a:endParaRPr lang="pt-BR" altLang="en-US">
              <a:latin typeface="Arial" panose="020B0604020202020204" pitchFamily="34" charset="0"/>
              <a:cs typeface="Arial" panose="020B0604020202020204" pitchFamily="34" charset="0"/>
              <a:sym typeface="+mn-ea"/>
            </a:endParaRPr>
          </a:p>
        </p:txBody>
      </p:sp>
      <p:pic>
        <p:nvPicPr>
          <p:cNvPr id="12" name="Espaço Reservado para Conteúdo 11"/>
          <p:cNvPicPr>
            <a:picLocks noChangeAspect="1"/>
          </p:cNvPicPr>
          <p:nvPr>
            <p:ph sz="half" idx="1"/>
          </p:nvPr>
        </p:nvPicPr>
        <p:blipFill>
          <a:blip r:embed="rId1"/>
          <a:stretch>
            <a:fillRect/>
          </a:stretch>
        </p:blipFill>
        <p:spPr>
          <a:xfrm>
            <a:off x="935990" y="1657985"/>
            <a:ext cx="5048250" cy="3448050"/>
          </a:xfrm>
          <a:prstGeom prst="rect">
            <a:avLst/>
          </a:prstGeom>
        </p:spPr>
      </p:pic>
      <p:sp>
        <p:nvSpPr>
          <p:cNvPr id="16" name="Caixa de Texto 15"/>
          <p:cNvSpPr txBox="1"/>
          <p:nvPr/>
        </p:nvSpPr>
        <p:spPr>
          <a:xfrm>
            <a:off x="560070" y="5162550"/>
            <a:ext cx="11001375" cy="1198880"/>
          </a:xfrm>
          <a:prstGeom prst="rect">
            <a:avLst/>
          </a:prstGeom>
          <a:noFill/>
        </p:spPr>
        <p:txBody>
          <a:bodyPr wrap="square" rtlCol="0">
            <a:spAutoFit/>
          </a:bodyPr>
          <a:p>
            <a:pPr marL="285750" indent="-285750" algn="just">
              <a:buFont typeface="Arial" panose="020B0604020202020204" pitchFamily="34" charset="0"/>
              <a:buChar char="•"/>
            </a:pPr>
            <a:r>
              <a:rPr lang="pt-BR" altLang="en-US">
                <a:latin typeface="Arial" panose="020B0604020202020204" pitchFamily="34" charset="0"/>
                <a:cs typeface="Arial" panose="020B0604020202020204" pitchFamily="34" charset="0"/>
                <a:sym typeface="+mn-ea"/>
              </a:rPr>
              <a:t>Teste para a raiz unitária indica estacionaridade.</a:t>
            </a:r>
            <a:endParaRPr lang="pt-BR" altLang="en-US">
              <a:latin typeface="Arial" panose="020B0604020202020204" pitchFamily="34" charset="0"/>
              <a:cs typeface="Arial" panose="020B0604020202020204" pitchFamily="34" charset="0"/>
              <a:sym typeface="+mn-ea"/>
            </a:endParaRPr>
          </a:p>
          <a:p>
            <a:pPr marL="285750" indent="-285750" algn="just">
              <a:buFont typeface="Arial" panose="020B0604020202020204" pitchFamily="34" charset="0"/>
              <a:buChar char="•"/>
            </a:pPr>
            <a:r>
              <a:rPr lang="pt-BR" altLang="en-US">
                <a:latin typeface="Arial" panose="020B0604020202020204" pitchFamily="34" charset="0"/>
                <a:cs typeface="Arial" panose="020B0604020202020204" pitchFamily="34" charset="0"/>
                <a:sym typeface="+mn-ea"/>
              </a:rPr>
              <a:t>Média mensal para as temperaturas máximas possui mediana próxima de 28º e distribuição aproximadamente simétrica.</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p:txBody>
      </p:sp>
      <p:pic>
        <p:nvPicPr>
          <p:cNvPr id="2" name="Espaço Reservado para Conteúdo 1"/>
          <p:cNvPicPr>
            <a:picLocks noChangeAspect="1"/>
          </p:cNvPicPr>
          <p:nvPr>
            <p:ph sz="half" idx="2"/>
          </p:nvPr>
        </p:nvPicPr>
        <p:blipFill>
          <a:blip r:embed="rId2"/>
          <a:stretch>
            <a:fillRect/>
          </a:stretch>
        </p:blipFill>
        <p:spPr>
          <a:xfrm>
            <a:off x="6444615" y="1657985"/>
            <a:ext cx="5048250" cy="3448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Desenvolvimento</a:t>
            </a:r>
            <a:endParaRPr lang="pt-BR" altLang="en-US" sz="2400" b="1">
              <a:solidFill>
                <a:schemeClr val="bg1"/>
              </a:solidFill>
            </a:endParaRPr>
          </a:p>
        </p:txBody>
      </p:sp>
      <p:sp>
        <p:nvSpPr>
          <p:cNvPr id="8" name="Caixa de Texto 7"/>
          <p:cNvSpPr txBox="1"/>
          <p:nvPr/>
        </p:nvSpPr>
        <p:spPr>
          <a:xfrm>
            <a:off x="576580" y="1087120"/>
            <a:ext cx="10985500" cy="645160"/>
          </a:xfrm>
          <a:prstGeom prst="rect">
            <a:avLst/>
          </a:prstGeom>
          <a:noFill/>
        </p:spPr>
        <p:txBody>
          <a:bodyPr wrap="square" rtlCol="0">
            <a:spAutoFit/>
          </a:bodyPr>
          <a:p>
            <a:pPr algn="just"/>
            <a:r>
              <a:rPr lang="pt-BR" altLang="en-US">
                <a:latin typeface="Arial" panose="020B0604020202020204" pitchFamily="34" charset="0"/>
                <a:cs typeface="Arial" panose="020B0604020202020204" pitchFamily="34" charset="0"/>
                <a:sym typeface="+mn-ea"/>
              </a:rPr>
              <a:t>A decomposição da série temporal, tal como a FAC e FACP não dão insumos para a paramtrização do modelo. A função auto-arima pode ser utlizada para o tuning dos parâmetros (p,d,q)(P,D,Q).</a:t>
            </a:r>
            <a:endParaRPr lang="pt-BR" altLang="en-US">
              <a:latin typeface="Arial" panose="020B0604020202020204" pitchFamily="34" charset="0"/>
              <a:cs typeface="Arial" panose="020B0604020202020204" pitchFamily="34" charset="0"/>
              <a:sym typeface="+mn-ea"/>
            </a:endParaRPr>
          </a:p>
        </p:txBody>
      </p:sp>
      <p:pic>
        <p:nvPicPr>
          <p:cNvPr id="14" name="Espaço Reservado para Conteúdo 13"/>
          <p:cNvPicPr>
            <a:picLocks noChangeAspect="1"/>
          </p:cNvPicPr>
          <p:nvPr>
            <p:ph sz="half" idx="1"/>
          </p:nvPr>
        </p:nvPicPr>
        <p:blipFill>
          <a:blip r:embed="rId1"/>
          <a:stretch>
            <a:fillRect/>
          </a:stretch>
        </p:blipFill>
        <p:spPr>
          <a:xfrm>
            <a:off x="838200" y="2319655"/>
            <a:ext cx="5181600" cy="3362960"/>
          </a:xfrm>
          <a:prstGeom prst="rect">
            <a:avLst/>
          </a:prstGeom>
        </p:spPr>
      </p:pic>
      <p:pic>
        <p:nvPicPr>
          <p:cNvPr id="17" name="Espaço Reservado para Conteúdo 16"/>
          <p:cNvPicPr>
            <a:picLocks noChangeAspect="1"/>
          </p:cNvPicPr>
          <p:nvPr>
            <p:ph sz="half" idx="2"/>
          </p:nvPr>
        </p:nvPicPr>
        <p:blipFill>
          <a:blip r:embed="rId2"/>
          <a:stretch>
            <a:fillRect/>
          </a:stretch>
        </p:blipFill>
        <p:spPr>
          <a:xfrm>
            <a:off x="6172200" y="2597785"/>
            <a:ext cx="5181600" cy="2806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Desenvolvimento</a:t>
            </a:r>
            <a:endParaRPr lang="pt-BR" altLang="en-US" sz="2400" b="1">
              <a:solidFill>
                <a:schemeClr val="bg1"/>
              </a:solidFill>
            </a:endParaRPr>
          </a:p>
        </p:txBody>
      </p:sp>
      <p:sp>
        <p:nvSpPr>
          <p:cNvPr id="8" name="Caixa de Texto 7"/>
          <p:cNvSpPr txBox="1"/>
          <p:nvPr/>
        </p:nvSpPr>
        <p:spPr>
          <a:xfrm>
            <a:off x="576580" y="1087120"/>
            <a:ext cx="10985500" cy="645160"/>
          </a:xfrm>
          <a:prstGeom prst="rect">
            <a:avLst/>
          </a:prstGeom>
          <a:noFill/>
        </p:spPr>
        <p:txBody>
          <a:bodyPr wrap="square" rtlCol="0">
            <a:spAutoFit/>
          </a:bodyPr>
          <a:p>
            <a:pPr algn="just"/>
            <a:r>
              <a:rPr lang="pt-BR" altLang="en-US">
                <a:latin typeface="Arial" panose="020B0604020202020204" pitchFamily="34" charset="0"/>
                <a:cs typeface="Arial" panose="020B0604020202020204" pitchFamily="34" charset="0"/>
                <a:sym typeface="+mn-ea"/>
              </a:rPr>
              <a:t>As previsões para a média da temperatura máxima mensal em BH no ano de 2019 é apresentada a seguir, tal como seus respectivos intervalos de confiança.</a:t>
            </a:r>
            <a:endParaRPr lang="pt-BR" altLang="en-US">
              <a:latin typeface="Arial" panose="020B0604020202020204" pitchFamily="34" charset="0"/>
              <a:cs typeface="Arial" panose="020B0604020202020204" pitchFamily="34" charset="0"/>
              <a:sym typeface="+mn-ea"/>
            </a:endParaRPr>
          </a:p>
        </p:txBody>
      </p:sp>
      <p:pic>
        <p:nvPicPr>
          <p:cNvPr id="10" name="Espaço Reservado para Conteúdo 9"/>
          <p:cNvPicPr>
            <a:picLocks noChangeAspect="1"/>
          </p:cNvPicPr>
          <p:nvPr>
            <p:ph idx="1"/>
          </p:nvPr>
        </p:nvPicPr>
        <p:blipFill>
          <a:blip r:embed="rId1"/>
          <a:stretch>
            <a:fillRect/>
          </a:stretch>
        </p:blipFill>
        <p:spPr>
          <a:xfrm>
            <a:off x="1880235" y="1825625"/>
            <a:ext cx="8430895"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Desenvolvimento</a:t>
            </a:r>
            <a:endParaRPr lang="pt-BR" altLang="en-US" sz="2400" b="1">
              <a:solidFill>
                <a:schemeClr val="bg1"/>
              </a:solidFill>
            </a:endParaRPr>
          </a:p>
        </p:txBody>
      </p:sp>
      <p:sp>
        <p:nvSpPr>
          <p:cNvPr id="8" name="Caixa de Texto 7"/>
          <p:cNvSpPr txBox="1"/>
          <p:nvPr/>
        </p:nvSpPr>
        <p:spPr>
          <a:xfrm>
            <a:off x="576580" y="1087120"/>
            <a:ext cx="10985500" cy="645160"/>
          </a:xfrm>
          <a:prstGeom prst="rect">
            <a:avLst/>
          </a:prstGeom>
          <a:noFill/>
        </p:spPr>
        <p:txBody>
          <a:bodyPr wrap="square" rtlCol="0">
            <a:spAutoFit/>
          </a:bodyPr>
          <a:p>
            <a:pPr algn="just"/>
            <a:r>
              <a:rPr lang="pt-BR" altLang="en-US">
                <a:latin typeface="Arial" panose="020B0604020202020204" pitchFamily="34" charset="0"/>
                <a:cs typeface="Arial" panose="020B0604020202020204" pitchFamily="34" charset="0"/>
                <a:sym typeface="+mn-ea"/>
              </a:rPr>
              <a:t>A análise de resíduos não nos revela nenhuma violação aos pressupostos do modelo. O ajuste esta, portanto, apto para novas previsões.</a:t>
            </a:r>
            <a:endParaRPr lang="pt-BR" altLang="en-US">
              <a:latin typeface="Arial" panose="020B0604020202020204" pitchFamily="34" charset="0"/>
              <a:cs typeface="Arial" panose="020B0604020202020204" pitchFamily="34" charset="0"/>
              <a:sym typeface="+mn-ea"/>
            </a:endParaRPr>
          </a:p>
        </p:txBody>
      </p:sp>
      <p:pic>
        <p:nvPicPr>
          <p:cNvPr id="3" name="Espaço Reservado para Conteúdo 2"/>
          <p:cNvPicPr>
            <a:picLocks noChangeAspect="1"/>
          </p:cNvPicPr>
          <p:nvPr>
            <p:ph idx="1"/>
          </p:nvPr>
        </p:nvPicPr>
        <p:blipFill>
          <a:blip r:embed="rId1"/>
          <a:stretch>
            <a:fillRect/>
          </a:stretch>
        </p:blipFill>
        <p:spPr>
          <a:xfrm>
            <a:off x="1730375" y="1825625"/>
            <a:ext cx="872998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Desenvolvimento</a:t>
            </a:r>
            <a:endParaRPr lang="pt-BR" altLang="en-US" sz="2400" b="1">
              <a:solidFill>
                <a:schemeClr val="bg1"/>
              </a:solidFill>
            </a:endParaRPr>
          </a:p>
        </p:txBody>
      </p:sp>
      <p:sp>
        <p:nvSpPr>
          <p:cNvPr id="8" name="Caixa de Texto 7"/>
          <p:cNvSpPr txBox="1"/>
          <p:nvPr/>
        </p:nvSpPr>
        <p:spPr>
          <a:xfrm>
            <a:off x="576580" y="1087120"/>
            <a:ext cx="10985500" cy="2584450"/>
          </a:xfrm>
          <a:prstGeom prst="rect">
            <a:avLst/>
          </a:prstGeom>
          <a:noFill/>
        </p:spPr>
        <p:txBody>
          <a:bodyPr wrap="square" rtlCol="0">
            <a:spAutoFit/>
          </a:bodyPr>
          <a:p>
            <a:pPr algn="just"/>
            <a:r>
              <a:rPr lang="pt-BR" altLang="en-US">
                <a:latin typeface="Arial" panose="020B0604020202020204" pitchFamily="34" charset="0"/>
                <a:cs typeface="Arial" panose="020B0604020202020204" pitchFamily="34" charset="0"/>
                <a:sym typeface="+mn-ea"/>
              </a:rPr>
              <a:t>A memória de longo prazo ( LSTM ) é uma arquitetura artificial de rede neural recorrente (RNN).</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Uma unidade LSTM comum é composta por uma célula, um portão de entrada, um portão de saída e um portão de esquecer. A célula lembra valores em intervalos de tempo arbitrários e os três portões regulam o fluxo de informações para dentro e para fora da célula.</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As redes LSTM são adequadas para classificar, processar e fazer previsões com base em dados de séries temporais, pois pode haver atrasos de duração desconhecida entre eventos importantes em uma série temporal. </a:t>
            </a:r>
            <a:endParaRPr lang="pt-BR" altLang="en-US">
              <a:latin typeface="Arial" panose="020B0604020202020204" pitchFamily="34" charset="0"/>
              <a:cs typeface="Arial" panose="020B0604020202020204" pitchFamily="34" charset="0"/>
              <a:sym typeface="+mn-ea"/>
            </a:endParaRPr>
          </a:p>
        </p:txBody>
      </p:sp>
      <p:pic>
        <p:nvPicPr>
          <p:cNvPr id="7" name="Espaço Reservado para Conteúdo 6" descr="1_MwU5yk8f9d6IcLybvGgNxA"/>
          <p:cNvPicPr>
            <a:picLocks noChangeAspect="1"/>
          </p:cNvPicPr>
          <p:nvPr>
            <p:ph idx="1"/>
          </p:nvPr>
        </p:nvPicPr>
        <p:blipFill>
          <a:blip r:embed="rId1"/>
          <a:srcRect l="4776" t="8989" r="5735" b="11615"/>
          <a:stretch>
            <a:fillRect/>
          </a:stretch>
        </p:blipFill>
        <p:spPr>
          <a:xfrm>
            <a:off x="3294380" y="3671570"/>
            <a:ext cx="5549900" cy="3141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Referências</a:t>
            </a:r>
            <a:endParaRPr lang="pt-BR" altLang="en-US" sz="2400" b="1">
              <a:solidFill>
                <a:schemeClr val="bg1"/>
              </a:solidFill>
            </a:endParaRPr>
          </a:p>
        </p:txBody>
      </p:sp>
      <p:sp>
        <p:nvSpPr>
          <p:cNvPr id="8" name="Caixa de Texto 7"/>
          <p:cNvSpPr txBox="1"/>
          <p:nvPr/>
        </p:nvSpPr>
        <p:spPr>
          <a:xfrm>
            <a:off x="576580" y="1890395"/>
            <a:ext cx="10985500" cy="1198880"/>
          </a:xfrm>
          <a:prstGeom prst="rect">
            <a:avLst/>
          </a:prstGeom>
          <a:noFill/>
        </p:spPr>
        <p:txBody>
          <a:bodyPr wrap="square" rtlCol="0">
            <a:spAutoFit/>
          </a:bodyPr>
          <a:p>
            <a:pPr algn="just"/>
            <a:r>
              <a:rPr lang="pt-BR" altLang="en-US">
                <a:latin typeface="Arial" panose="020B0604020202020204" pitchFamily="34" charset="0"/>
                <a:cs typeface="Arial" panose="020B0604020202020204" pitchFamily="34" charset="0"/>
                <a:sym typeface="+mn-ea"/>
              </a:rPr>
              <a:t>[1] Notas de aula dos professores Thiago Rezende e Glaura Franco (DEST-UFMG).</a:t>
            </a:r>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[2] Material do curso: Deep Learning com Python de A a Z: O Curso Completo (Udemy).</a:t>
            </a:r>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[3] https://towardsdatascience.com/understanding-rnn-and-lstm-f7cdf6dfc14e</a:t>
            </a:r>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[4] https://www.monolitonimbus.com.br/machine-learning-de-series-temporais-lstm/</a:t>
            </a:r>
            <a:endParaRPr lang="pt-BR" altLang="en-US">
              <a:latin typeface="Arial" panose="020B0604020202020204" pitchFamily="34" charset="0"/>
              <a:cs typeface="Arial" panose="020B0604020202020204" pitchFamily="3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Introdução</a:t>
            </a:r>
            <a:endParaRPr lang="pt-BR" altLang="en-US" sz="2400" b="1">
              <a:solidFill>
                <a:schemeClr val="bg1"/>
              </a:solidFill>
            </a:endParaRPr>
          </a:p>
        </p:txBody>
      </p:sp>
      <p:sp>
        <p:nvSpPr>
          <p:cNvPr id="8" name="Caixa de Texto 7"/>
          <p:cNvSpPr txBox="1"/>
          <p:nvPr/>
        </p:nvSpPr>
        <p:spPr>
          <a:xfrm>
            <a:off x="791845" y="1743710"/>
            <a:ext cx="3894455" cy="4246245"/>
          </a:xfrm>
          <a:prstGeom prst="rect">
            <a:avLst/>
          </a:prstGeom>
          <a:noFill/>
        </p:spPr>
        <p:txBody>
          <a:bodyPr wrap="square" rtlCol="0">
            <a:spAutoFit/>
          </a:bodyPr>
          <a:p>
            <a:pPr algn="just"/>
            <a:r>
              <a:rPr lang="pt-BR" altLang="en-US" b="1"/>
              <a:t>Definição:</a:t>
            </a:r>
            <a:r>
              <a:rPr lang="pt-BR" altLang="en-US"/>
              <a:t> De forma genérica, uma série temporal é um conjunto de observações obtidas sequencialmente no tempo (Cotação de uma determinada ação, temperatura, etc.).</a:t>
            </a:r>
            <a:endParaRPr lang="pt-BR" altLang="en-US"/>
          </a:p>
          <a:p>
            <a:pPr algn="just"/>
            <a:endParaRPr lang="pt-BR" altLang="en-US"/>
          </a:p>
          <a:p>
            <a:pPr algn="just"/>
            <a:r>
              <a:rPr lang="pt-BR" altLang="en-US" b="1"/>
              <a:t>Característica:</a:t>
            </a:r>
            <a:r>
              <a:rPr lang="pt-BR" altLang="en-US"/>
              <a:t> A variável possui uma relação de dependência com seu(s) estado(s) anterior(es).</a:t>
            </a:r>
            <a:endParaRPr lang="pt-BR" altLang="en-US"/>
          </a:p>
          <a:p>
            <a:pPr algn="just"/>
            <a:endParaRPr lang="pt-BR" altLang="en-US"/>
          </a:p>
          <a:p>
            <a:pPr algn="just"/>
            <a:r>
              <a:rPr lang="pt-BR" altLang="en-US" b="1"/>
              <a:t>Objetivo:</a:t>
            </a:r>
            <a:r>
              <a:rPr lang="pt-BR" altLang="en-US"/>
              <a:t> Entender e modelar a relação de dependência entre os estados da variável e fazer previsões para o futuro.</a:t>
            </a:r>
            <a:endParaRPr lang="pt-BR" altLang="en-US"/>
          </a:p>
          <a:p>
            <a:pPr algn="just"/>
            <a:endParaRPr lang="pt-BR" altLang="en-US"/>
          </a:p>
          <a:p>
            <a:pPr algn="just"/>
            <a:endParaRPr lang="pt-BR" altLang="en-US"/>
          </a:p>
        </p:txBody>
      </p:sp>
      <p:sp>
        <p:nvSpPr>
          <p:cNvPr id="11" name="Caixa de Texto 10"/>
          <p:cNvSpPr txBox="1"/>
          <p:nvPr/>
        </p:nvSpPr>
        <p:spPr>
          <a:xfrm>
            <a:off x="8429625" y="6409690"/>
            <a:ext cx="3279140" cy="245110"/>
          </a:xfrm>
          <a:prstGeom prst="rect">
            <a:avLst/>
          </a:prstGeom>
          <a:noFill/>
        </p:spPr>
        <p:txBody>
          <a:bodyPr wrap="square" rtlCol="0">
            <a:spAutoFit/>
          </a:bodyPr>
          <a:p>
            <a:pPr algn="l"/>
            <a:r>
              <a:rPr lang="pt-BR" altLang="en-US" sz="1000"/>
              <a:t>dados disponíveis em https://www.agritempo.gov.br/</a:t>
            </a:r>
            <a:endParaRPr lang="pt-BR" altLang="en-US" sz="1000"/>
          </a:p>
        </p:txBody>
      </p:sp>
      <p:pic>
        <p:nvPicPr>
          <p:cNvPr id="13" name="Espaço Reservado para Conteúdo 12"/>
          <p:cNvPicPr>
            <a:picLocks noChangeAspect="1"/>
          </p:cNvPicPr>
          <p:nvPr>
            <p:ph idx="1"/>
          </p:nvPr>
        </p:nvPicPr>
        <p:blipFill>
          <a:blip r:embed="rId1"/>
          <a:stretch>
            <a:fillRect/>
          </a:stretch>
        </p:blipFill>
        <p:spPr>
          <a:xfrm>
            <a:off x="5339080" y="1428750"/>
            <a:ext cx="636968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Introdução</a:t>
            </a:r>
            <a:endParaRPr lang="pt-BR" altLang="en-US" sz="2400" b="1">
              <a:solidFill>
                <a:schemeClr val="bg1"/>
              </a:solidFill>
            </a:endParaRPr>
          </a:p>
        </p:txBody>
      </p:sp>
      <p:sp>
        <p:nvSpPr>
          <p:cNvPr id="8" name="Caixa de Texto 7"/>
          <p:cNvSpPr txBox="1"/>
          <p:nvPr/>
        </p:nvSpPr>
        <p:spPr>
          <a:xfrm>
            <a:off x="576580" y="1372870"/>
            <a:ext cx="10985500" cy="922020"/>
          </a:xfrm>
          <a:prstGeom prst="rect">
            <a:avLst/>
          </a:prstGeom>
          <a:noFill/>
        </p:spPr>
        <p:txBody>
          <a:bodyPr wrap="square" rtlCol="0">
            <a:spAutoFit/>
          </a:bodyPr>
          <a:p>
            <a:pPr algn="just"/>
            <a:r>
              <a:rPr lang="pt-BR" altLang="en-US">
                <a:sym typeface="+mn-ea"/>
              </a:rPr>
              <a:t>A natureza dinâmica de séries temporais faz com que modelos tenham que ter adaptabilidade no tempo, de tal modo que o princípio da parcimônia se faz muito presente no estudo de séries temporais, evitando a sobrefixação de parâmetros.</a:t>
            </a:r>
            <a:endParaRPr lang="pt-BR" altLang="en-US"/>
          </a:p>
        </p:txBody>
      </p:sp>
      <p:sp>
        <p:nvSpPr>
          <p:cNvPr id="9" name="Caixa de Texto 8"/>
          <p:cNvSpPr txBox="1"/>
          <p:nvPr/>
        </p:nvSpPr>
        <p:spPr>
          <a:xfrm>
            <a:off x="1937385" y="2754630"/>
            <a:ext cx="3941445" cy="1198880"/>
          </a:xfrm>
          <a:prstGeom prst="rect">
            <a:avLst/>
          </a:prstGeom>
          <a:noFill/>
        </p:spPr>
        <p:txBody>
          <a:bodyPr wrap="square" rtlCol="0">
            <a:spAutoFit/>
          </a:bodyPr>
          <a:p>
            <a:pPr algn="just"/>
            <a:r>
              <a:rPr lang="pt-BR" altLang="en-US"/>
              <a:t>Componentes de uma série temporal:</a:t>
            </a:r>
            <a:endParaRPr lang="pt-BR" altLang="en-US"/>
          </a:p>
          <a:p>
            <a:pPr marL="285750" indent="-285750" algn="just">
              <a:buFont typeface="Arial" panose="020B0604020202020204" pitchFamily="34" charset="0"/>
              <a:buChar char="•"/>
            </a:pPr>
            <a:r>
              <a:rPr lang="pt-BR" altLang="en-US"/>
              <a:t>Ruído</a:t>
            </a:r>
            <a:endParaRPr lang="pt-BR" altLang="en-US"/>
          </a:p>
          <a:p>
            <a:pPr marL="285750" indent="-285750" algn="just">
              <a:buFont typeface="Arial" panose="020B0604020202020204" pitchFamily="34" charset="0"/>
              <a:buChar char="•"/>
            </a:pPr>
            <a:r>
              <a:rPr lang="pt-BR" altLang="en-US"/>
              <a:t>Tendência/Nível</a:t>
            </a:r>
            <a:endParaRPr lang="pt-BR" altLang="en-US"/>
          </a:p>
          <a:p>
            <a:pPr marL="285750" indent="-285750" algn="just">
              <a:buFont typeface="Arial" panose="020B0604020202020204" pitchFamily="34" charset="0"/>
              <a:buChar char="•"/>
            </a:pPr>
            <a:r>
              <a:rPr lang="pt-BR" altLang="en-US"/>
              <a:t>Ciclo/Sazonalidade</a:t>
            </a:r>
            <a:endParaRPr lang="pt-BR" altLang="en-US"/>
          </a:p>
        </p:txBody>
      </p:sp>
      <p:sp>
        <p:nvSpPr>
          <p:cNvPr id="11" name="Caixa de Texto 10"/>
          <p:cNvSpPr txBox="1"/>
          <p:nvPr/>
        </p:nvSpPr>
        <p:spPr>
          <a:xfrm>
            <a:off x="1941830" y="4250690"/>
            <a:ext cx="4102735" cy="1198880"/>
          </a:xfrm>
          <a:prstGeom prst="rect">
            <a:avLst/>
          </a:prstGeom>
          <a:noFill/>
        </p:spPr>
        <p:txBody>
          <a:bodyPr wrap="square" rtlCol="0">
            <a:spAutoFit/>
          </a:bodyPr>
          <a:p>
            <a:pPr indent="0" algn="just">
              <a:buFont typeface="Arial" panose="020B0604020202020204" pitchFamily="34" charset="0"/>
              <a:buNone/>
            </a:pPr>
            <a:r>
              <a:rPr lang="pt-BR" altLang="en-US"/>
              <a:t>Tipos de Séries Temporais:</a:t>
            </a:r>
            <a:endParaRPr lang="pt-BR" altLang="en-US"/>
          </a:p>
          <a:p>
            <a:pPr marL="285750" indent="-285750" algn="just">
              <a:buFont typeface="Arial" panose="020B0604020202020204" pitchFamily="34" charset="0"/>
              <a:buChar char="•"/>
            </a:pPr>
            <a:r>
              <a:rPr lang="pt-BR" altLang="en-US"/>
              <a:t>Discreta</a:t>
            </a:r>
            <a:endParaRPr lang="pt-BR" altLang="en-US"/>
          </a:p>
          <a:p>
            <a:pPr marL="285750" indent="-285750" algn="just">
              <a:buFont typeface="Arial" panose="020B0604020202020204" pitchFamily="34" charset="0"/>
              <a:buChar char="•"/>
            </a:pPr>
            <a:r>
              <a:rPr lang="pt-BR" altLang="en-US"/>
              <a:t>Contínua</a:t>
            </a:r>
            <a:endParaRPr lang="pt-BR" altLang="en-US"/>
          </a:p>
          <a:p>
            <a:pPr marL="285750" indent="-285750" algn="just">
              <a:buFont typeface="Arial" panose="020B0604020202020204" pitchFamily="34" charset="0"/>
              <a:buChar char="•"/>
            </a:pPr>
            <a:r>
              <a:rPr lang="pt-BR" altLang="en-US"/>
              <a:t>Multivariada</a:t>
            </a:r>
            <a:endParaRPr lang="pt-BR" altLang="en-US"/>
          </a:p>
        </p:txBody>
      </p:sp>
      <p:pic>
        <p:nvPicPr>
          <p:cNvPr id="14" name="Espaço Reservado para Conteúdo 13"/>
          <p:cNvPicPr>
            <a:picLocks noChangeAspect="1"/>
          </p:cNvPicPr>
          <p:nvPr>
            <p:ph sz="half" idx="1"/>
          </p:nvPr>
        </p:nvPicPr>
        <p:blipFill>
          <a:blip r:embed="rId1"/>
          <a:srcRect l="1167" t="327" r="928" b="327"/>
          <a:stretch>
            <a:fillRect/>
          </a:stretch>
        </p:blipFill>
        <p:spPr>
          <a:xfrm>
            <a:off x="6044565" y="2609850"/>
            <a:ext cx="4206240" cy="31222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Medotologia</a:t>
            </a:r>
            <a:endParaRPr lang="pt-BR" altLang="en-US" sz="2400" b="1">
              <a:solidFill>
                <a:schemeClr val="bg1"/>
              </a:solidFill>
            </a:endParaRPr>
          </a:p>
        </p:txBody>
      </p:sp>
      <p:sp>
        <p:nvSpPr>
          <p:cNvPr id="8" name="Caixa de Texto 7"/>
          <p:cNvSpPr txBox="1"/>
          <p:nvPr/>
        </p:nvSpPr>
        <p:spPr>
          <a:xfrm>
            <a:off x="576580" y="1087120"/>
            <a:ext cx="10985500" cy="4523105"/>
          </a:xfrm>
          <a:prstGeom prst="rect">
            <a:avLst/>
          </a:prstGeom>
          <a:noFill/>
        </p:spPr>
        <p:txBody>
          <a:bodyPr wrap="square" rtlCol="0">
            <a:spAutoFit/>
          </a:bodyPr>
          <a:p>
            <a:pPr algn="just"/>
            <a:r>
              <a:rPr lang="pt-BR" altLang="en-US">
                <a:sym typeface="+mn-ea"/>
              </a:rPr>
              <a:t>Uma das metodologias mais utilizadas para a análise de séries temporais é a de Box e Jenkins (1976). Essa modelagem implica no ajuste de modelos autorregressivos integrados de médias móveis em um conjunto de dados ordenados no tempo.</a:t>
            </a:r>
            <a:endParaRPr lang="pt-BR" altLang="en-US">
              <a:sym typeface="+mn-ea"/>
            </a:endParaRPr>
          </a:p>
          <a:p>
            <a:pPr algn="just"/>
            <a:endParaRPr lang="pt-BR" altLang="en-US">
              <a:sym typeface="+mn-ea"/>
            </a:endParaRPr>
          </a:p>
          <a:p>
            <a:pPr algn="just"/>
            <a:r>
              <a:rPr lang="pt-BR" altLang="en-US">
                <a:sym typeface="+mn-ea"/>
              </a:rPr>
              <a:t>A modelagem proposta por Box &amp; Jenkins é da forma:</a:t>
            </a:r>
            <a:endParaRPr lang="pt-BR" altLang="en-US">
              <a:sym typeface="+mn-ea"/>
            </a:endParaRPr>
          </a:p>
          <a:p>
            <a:pPr algn="just"/>
            <a:endParaRPr lang="pt-BR" altLang="en-US">
              <a:sym typeface="+mn-ea"/>
            </a:endParaRPr>
          </a:p>
          <a:p>
            <a:pPr algn="just"/>
            <a:endParaRPr lang="pt-BR" altLang="en-US">
              <a:sym typeface="+mn-ea"/>
            </a:endParaRPr>
          </a:p>
          <a:p>
            <a:pPr algn="just"/>
            <a:endParaRPr lang="pt-BR" altLang="en-US">
              <a:sym typeface="+mn-ea"/>
            </a:endParaRPr>
          </a:p>
          <a:p>
            <a:pPr algn="just"/>
            <a:endParaRPr lang="pt-BR" altLang="en-US">
              <a:sym typeface="+mn-ea"/>
            </a:endParaRPr>
          </a:p>
          <a:p>
            <a:pPr algn="just"/>
            <a:r>
              <a:rPr lang="pt-BR" altLang="en-US">
                <a:sym typeface="+mn-ea"/>
              </a:rPr>
              <a:t>onde o filtro linear </a:t>
            </a:r>
            <a:r>
              <a:rPr lang="pt-BR" altLang="en-US">
                <a:latin typeface="Arial" panose="020B0604020202020204" pitchFamily="34" charset="0"/>
                <a:cs typeface="Arial" panose="020B0604020202020204" pitchFamily="34" charset="0"/>
                <a:sym typeface="+mn-ea"/>
              </a:rPr>
              <a:t>Ψ é definido por:</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onde θ(B)=1-θ</a:t>
            </a:r>
            <a:r>
              <a:rPr lang="pt-BR" altLang="en-US" baseline="-25000">
                <a:latin typeface="Arial" panose="020B0604020202020204" pitchFamily="34" charset="0"/>
                <a:cs typeface="Arial" panose="020B0604020202020204" pitchFamily="34" charset="0"/>
                <a:sym typeface="+mn-ea"/>
              </a:rPr>
              <a:t>1</a:t>
            </a:r>
            <a:r>
              <a:rPr lang="pt-BR" altLang="en-US">
                <a:latin typeface="Arial" panose="020B0604020202020204" pitchFamily="34" charset="0"/>
                <a:cs typeface="Arial" panose="020B0604020202020204" pitchFamily="34" charset="0"/>
                <a:sym typeface="+mn-ea"/>
              </a:rPr>
              <a:t>B-</a:t>
            </a:r>
            <a:r>
              <a:rPr lang="pt-BR" altLang="en-US">
                <a:latin typeface="Arial" panose="020B0604020202020204" pitchFamily="34" charset="0"/>
                <a:cs typeface="Arial" panose="020B0604020202020204" pitchFamily="34" charset="0"/>
                <a:sym typeface="+mn-ea"/>
              </a:rPr>
              <a:t>θ</a:t>
            </a:r>
            <a:r>
              <a:rPr lang="pt-BR" altLang="en-US" baseline="-25000">
                <a:latin typeface="Arial" panose="020B0604020202020204" pitchFamily="34" charset="0"/>
                <a:cs typeface="Arial" panose="020B0604020202020204" pitchFamily="34" charset="0"/>
                <a:sym typeface="+mn-ea"/>
              </a:rPr>
              <a:t>2</a:t>
            </a:r>
            <a:r>
              <a:rPr lang="pt-BR" altLang="en-US">
                <a:latin typeface="Arial" panose="020B0604020202020204" pitchFamily="34" charset="0"/>
                <a:cs typeface="Arial" panose="020B0604020202020204" pitchFamily="34" charset="0"/>
                <a:sym typeface="+mn-ea"/>
              </a:rPr>
              <a:t>B</a:t>
            </a:r>
            <a:r>
              <a:rPr lang="pt-BR" altLang="en-US" baseline="30000">
                <a:latin typeface="Arial" panose="020B0604020202020204" pitchFamily="34" charset="0"/>
                <a:cs typeface="Arial" panose="020B0604020202020204" pitchFamily="34" charset="0"/>
                <a:sym typeface="+mn-ea"/>
              </a:rPr>
              <a:t>2</a:t>
            </a:r>
            <a:r>
              <a:rPr lang="pt-BR" altLang="en-US">
                <a:latin typeface="Arial" panose="020B0604020202020204" pitchFamily="34" charset="0"/>
                <a:cs typeface="Arial" panose="020B0604020202020204" pitchFamily="34" charset="0"/>
                <a:sym typeface="+mn-ea"/>
              </a:rPr>
              <a:t>-...-θ</a:t>
            </a:r>
            <a:r>
              <a:rPr lang="pt-BR" altLang="en-US" baseline="-25000">
                <a:latin typeface="Arial" panose="020B0604020202020204" pitchFamily="34" charset="0"/>
                <a:cs typeface="Arial" panose="020B0604020202020204" pitchFamily="34" charset="0"/>
                <a:sym typeface="+mn-ea"/>
              </a:rPr>
              <a:t>q</a:t>
            </a:r>
            <a:r>
              <a:rPr lang="pt-BR" altLang="en-US">
                <a:latin typeface="Arial" panose="020B0604020202020204" pitchFamily="34" charset="0"/>
                <a:cs typeface="Arial" panose="020B0604020202020204" pitchFamily="34" charset="0"/>
                <a:sym typeface="+mn-ea"/>
              </a:rPr>
              <a:t>B</a:t>
            </a:r>
            <a:r>
              <a:rPr lang="pt-BR" altLang="en-US" baseline="30000">
                <a:latin typeface="Arial" panose="020B0604020202020204" pitchFamily="34" charset="0"/>
                <a:cs typeface="Arial" panose="020B0604020202020204" pitchFamily="34" charset="0"/>
                <a:sym typeface="+mn-ea"/>
              </a:rPr>
              <a:t>q </a:t>
            </a:r>
            <a:r>
              <a:rPr lang="pt-BR" altLang="en-US">
                <a:latin typeface="Arial" panose="020B0604020202020204" pitchFamily="34" charset="0"/>
                <a:cs typeface="Arial" panose="020B0604020202020204" pitchFamily="34" charset="0"/>
                <a:sym typeface="+mn-ea"/>
              </a:rPr>
              <a:t>e ϕ(B)=1-ϕ</a:t>
            </a:r>
            <a:r>
              <a:rPr lang="pt-BR" altLang="en-US" baseline="-25000">
                <a:latin typeface="Arial" panose="020B0604020202020204" pitchFamily="34" charset="0"/>
                <a:cs typeface="Arial" panose="020B0604020202020204" pitchFamily="34" charset="0"/>
                <a:sym typeface="+mn-ea"/>
              </a:rPr>
              <a:t>1</a:t>
            </a:r>
            <a:r>
              <a:rPr lang="pt-BR" altLang="en-US">
                <a:latin typeface="Arial" panose="020B0604020202020204" pitchFamily="34" charset="0"/>
                <a:cs typeface="Arial" panose="020B0604020202020204" pitchFamily="34" charset="0"/>
                <a:sym typeface="+mn-ea"/>
              </a:rPr>
              <a:t>B-ϕ</a:t>
            </a:r>
            <a:r>
              <a:rPr lang="pt-BR" altLang="en-US" baseline="-25000">
                <a:latin typeface="Arial" panose="020B0604020202020204" pitchFamily="34" charset="0"/>
                <a:cs typeface="Arial" panose="020B0604020202020204" pitchFamily="34" charset="0"/>
                <a:sym typeface="+mn-ea"/>
              </a:rPr>
              <a:t>2</a:t>
            </a:r>
            <a:r>
              <a:rPr lang="pt-BR" altLang="en-US">
                <a:latin typeface="Arial" panose="020B0604020202020204" pitchFamily="34" charset="0"/>
                <a:cs typeface="Arial" panose="020B0604020202020204" pitchFamily="34" charset="0"/>
                <a:sym typeface="+mn-ea"/>
              </a:rPr>
              <a:t>B</a:t>
            </a:r>
            <a:r>
              <a:rPr lang="pt-BR" altLang="en-US" baseline="30000">
                <a:latin typeface="Arial" panose="020B0604020202020204" pitchFamily="34" charset="0"/>
                <a:cs typeface="Arial" panose="020B0604020202020204" pitchFamily="34" charset="0"/>
                <a:sym typeface="+mn-ea"/>
              </a:rPr>
              <a:t>2</a:t>
            </a:r>
            <a:r>
              <a:rPr lang="pt-BR" altLang="en-US">
                <a:latin typeface="Arial" panose="020B0604020202020204" pitchFamily="34" charset="0"/>
                <a:cs typeface="Arial" panose="020B0604020202020204" pitchFamily="34" charset="0"/>
                <a:sym typeface="+mn-ea"/>
              </a:rPr>
              <a:t>-...-ϕ</a:t>
            </a:r>
            <a:r>
              <a:rPr lang="pt-BR" altLang="en-US" baseline="-25000">
                <a:latin typeface="Arial" panose="020B0604020202020204" pitchFamily="34" charset="0"/>
                <a:cs typeface="Arial" panose="020B0604020202020204" pitchFamily="34" charset="0"/>
                <a:sym typeface="+mn-ea"/>
              </a:rPr>
              <a:t>p</a:t>
            </a:r>
            <a:r>
              <a:rPr lang="pt-BR" altLang="en-US">
                <a:latin typeface="Arial" panose="020B0604020202020204" pitchFamily="34" charset="0"/>
                <a:cs typeface="Arial" panose="020B0604020202020204" pitchFamily="34" charset="0"/>
                <a:sym typeface="+mn-ea"/>
              </a:rPr>
              <a:t>B</a:t>
            </a:r>
            <a:r>
              <a:rPr lang="pt-BR" altLang="en-US" baseline="30000">
                <a:latin typeface="Arial" panose="020B0604020202020204" pitchFamily="34" charset="0"/>
                <a:cs typeface="Arial" panose="020B0604020202020204" pitchFamily="34" charset="0"/>
                <a:sym typeface="+mn-ea"/>
              </a:rPr>
              <a:t>p </a:t>
            </a:r>
            <a:r>
              <a:rPr lang="pt-BR" altLang="en-US">
                <a:latin typeface="Arial" panose="020B0604020202020204" pitchFamily="34" charset="0"/>
                <a:cs typeface="Arial" panose="020B0604020202020204" pitchFamily="34" charset="0"/>
                <a:sym typeface="+mn-ea"/>
              </a:rPr>
              <a:t>são polinômios de graus q e p, respectivamente. Assim temos:</a:t>
            </a:r>
            <a:endParaRPr lang="pt-BR" altLang="en-US">
              <a:latin typeface="Arial" panose="020B0604020202020204" pitchFamily="34" charset="0"/>
              <a:cs typeface="Arial" panose="020B0604020202020204" pitchFamily="34" charset="0"/>
              <a:sym typeface="+mn-ea"/>
            </a:endParaRPr>
          </a:p>
        </p:txBody>
      </p:sp>
      <p:graphicFrame>
        <p:nvGraphicFramePr>
          <p:cNvPr id="3" name="Espaço Reservado para Conteúdo 2">
            <a:hlinkClick r:id="" action="ppaction://ole?verb="/>
          </p:cNvPr>
          <p:cNvGraphicFramePr>
            <a:graphicFrameLocks noChangeAspect="1"/>
          </p:cNvGraphicFramePr>
          <p:nvPr>
            <p:ph sz="half" idx="1"/>
          </p:nvPr>
        </p:nvGraphicFramePr>
        <p:xfrm>
          <a:off x="4579620" y="2679904"/>
          <a:ext cx="3048001" cy="7200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Imagem 1024"/>
                      <p:cNvPicPr/>
                      <p:nvPr/>
                    </p:nvPicPr>
                    <p:blipFill>
                      <a:blip r:embed="rId2"/>
                      <a:srcRect/>
                      <a:stretch>
                        <a:fillRect/>
                      </a:stretch>
                    </p:blipFill>
                    <p:spPr>
                      <a:xfrm>
                        <a:off x="4579620" y="2679904"/>
                        <a:ext cx="3048001" cy="720000"/>
                      </a:xfrm>
                      <a:prstGeom prst="rect">
                        <a:avLst/>
                      </a:prstGeom>
                    </p:spPr>
                  </p:pic>
                </p:oleObj>
              </mc:Fallback>
            </mc:AlternateContent>
          </a:graphicData>
        </a:graphic>
      </p:graphicFrame>
      <p:graphicFrame>
        <p:nvGraphicFramePr>
          <p:cNvPr id="10" name="Objeto 9">
            <a:hlinkClick r:id="" action="ppaction://ole?verb="/>
          </p:cNvPr>
          <p:cNvGraphicFramePr>
            <a:graphicFrameLocks noChangeAspect="1"/>
          </p:cNvGraphicFramePr>
          <p:nvPr/>
        </p:nvGraphicFramePr>
        <p:xfrm>
          <a:off x="5200650" y="4028440"/>
          <a:ext cx="1805940" cy="720090"/>
        </p:xfrm>
        <a:graphic>
          <a:graphicData uri="http://schemas.openxmlformats.org/presentationml/2006/ole">
            <mc:AlternateContent xmlns:mc="http://schemas.openxmlformats.org/markup-compatibility/2006">
              <mc:Choice xmlns:v="urn:schemas-microsoft-com:vml" Requires="v">
                <p:oleObj spid="_x0000_s2" name="" r:id="rId3" imgW="862965" imgH="419100" progId="Equation.KSEE3">
                  <p:embed/>
                </p:oleObj>
              </mc:Choice>
              <mc:Fallback>
                <p:oleObj name="" r:id="rId3" imgW="862965" imgH="419100" progId="Equation.KSEE3">
                  <p:embed/>
                  <p:pic>
                    <p:nvPicPr>
                      <p:cNvPr id="0" name="Imagem 1024"/>
                      <p:cNvPicPr/>
                      <p:nvPr/>
                    </p:nvPicPr>
                    <p:blipFill>
                      <a:blip r:embed="rId4"/>
                      <a:srcRect/>
                      <a:stretch>
                        <a:fillRect/>
                      </a:stretch>
                    </p:blipFill>
                    <p:spPr>
                      <a:xfrm>
                        <a:off x="5200650" y="4028440"/>
                        <a:ext cx="1805940" cy="720090"/>
                      </a:xfrm>
                      <a:prstGeom prst="rect">
                        <a:avLst/>
                      </a:prstGeom>
                    </p:spPr>
                  </p:pic>
                </p:oleObj>
              </mc:Fallback>
            </mc:AlternateContent>
          </a:graphicData>
        </a:graphic>
      </p:graphicFrame>
      <p:graphicFrame>
        <p:nvGraphicFramePr>
          <p:cNvPr id="13" name="Espaço Reservado para Conteúdo 12">
            <a:hlinkClick r:id="" action="ppaction://ole?verb="/>
          </p:cNvPr>
          <p:cNvGraphicFramePr>
            <a:graphicFrameLocks noChangeAspect="1"/>
          </p:cNvGraphicFramePr>
          <p:nvPr>
            <p:ph sz="half" idx="2"/>
          </p:nvPr>
        </p:nvGraphicFramePr>
        <p:xfrm>
          <a:off x="5493385" y="5610225"/>
          <a:ext cx="1142262" cy="828000"/>
        </p:xfrm>
        <a:graphic>
          <a:graphicData uri="http://schemas.openxmlformats.org/presentationml/2006/ole">
            <mc:AlternateContent xmlns:mc="http://schemas.openxmlformats.org/markup-compatibility/2006">
              <mc:Choice xmlns:v="urn:schemas-microsoft-com:vml" Requires="v">
                <p:oleObj spid="_x0000_s1026" name="" r:id="rId5" imgW="762000" imgH="508000" progId="Equation.KSEE3">
                  <p:embed/>
                </p:oleObj>
              </mc:Choice>
              <mc:Fallback>
                <p:oleObj name="" r:id="rId5" imgW="762000" imgH="508000" progId="Equation.KSEE3">
                  <p:embed/>
                  <p:pic>
                    <p:nvPicPr>
                      <p:cNvPr id="0" name="Imagem 1025"/>
                      <p:cNvPicPr/>
                      <p:nvPr/>
                    </p:nvPicPr>
                    <p:blipFill>
                      <a:blip r:embed="rId6"/>
                      <a:stretch>
                        <a:fillRect/>
                      </a:stretch>
                    </p:blipFill>
                    <p:spPr>
                      <a:xfrm>
                        <a:off x="5493385" y="5610225"/>
                        <a:ext cx="1142262" cy="8280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Medotologia</a:t>
            </a:r>
            <a:endParaRPr lang="pt-BR" altLang="en-US" sz="2400" b="1">
              <a:solidFill>
                <a:schemeClr val="bg1"/>
              </a:solidFill>
            </a:endParaRPr>
          </a:p>
        </p:txBody>
      </p:sp>
      <p:sp>
        <p:nvSpPr>
          <p:cNvPr id="8" name="Caixa de Texto 7"/>
          <p:cNvSpPr txBox="1"/>
          <p:nvPr/>
        </p:nvSpPr>
        <p:spPr>
          <a:xfrm>
            <a:off x="576580" y="1087120"/>
            <a:ext cx="10985500" cy="2030095"/>
          </a:xfrm>
          <a:prstGeom prst="rect">
            <a:avLst/>
          </a:prstGeom>
          <a:noFill/>
        </p:spPr>
        <p:txBody>
          <a:bodyPr wrap="square" rtlCol="0">
            <a:spAutoFit/>
          </a:bodyPr>
          <a:p>
            <a:pPr algn="just"/>
            <a:r>
              <a:rPr lang="pt-BR" altLang="en-US">
                <a:sym typeface="+mn-ea"/>
              </a:rPr>
              <a:t>Desta forma, os modelos de Box &amp; Jenkins são dados por:</a:t>
            </a:r>
            <a:endParaRPr lang="pt-BR" altLang="en-US">
              <a:sym typeface="+mn-ea"/>
            </a:endParaRPr>
          </a:p>
          <a:p>
            <a:pPr algn="just"/>
            <a:endParaRPr lang="pt-BR" altLang="en-US">
              <a:sym typeface="+mn-ea"/>
            </a:endParaRPr>
          </a:p>
          <a:p>
            <a:pPr algn="just"/>
            <a:endParaRPr lang="pt-BR" altLang="en-US">
              <a:sym typeface="+mn-ea"/>
            </a:endParaRPr>
          </a:p>
          <a:p>
            <a:pPr algn="just"/>
            <a:endParaRPr lang="pt-BR" altLang="en-US">
              <a:sym typeface="+mn-ea"/>
            </a:endParaRPr>
          </a:p>
          <a:p>
            <a:pPr algn="just"/>
            <a:r>
              <a:rPr lang="pt-BR" altLang="en-US">
                <a:sym typeface="+mn-ea"/>
              </a:rPr>
              <a:t>onde </a:t>
            </a:r>
            <a:r>
              <a:rPr lang="pt-BR" altLang="en-US">
                <a:latin typeface="Arial" panose="020B0604020202020204" pitchFamily="34" charset="0"/>
                <a:cs typeface="Arial" panose="020B0604020202020204" pitchFamily="34" charset="0"/>
                <a:sym typeface="+mn-ea"/>
              </a:rPr>
              <a:t>μ</a:t>
            </a:r>
            <a:r>
              <a:rPr lang="pt-BR" altLang="en-US" baseline="-25000">
                <a:latin typeface="Arial" panose="020B0604020202020204" pitchFamily="34" charset="0"/>
                <a:cs typeface="Arial" panose="020B0604020202020204" pitchFamily="34" charset="0"/>
                <a:sym typeface="+mn-ea"/>
              </a:rPr>
              <a:t>t</a:t>
            </a:r>
            <a:r>
              <a:rPr lang="pt-BR" altLang="en-US" baseline="-25000">
                <a:sym typeface="+mn-ea"/>
              </a:rPr>
              <a:t> </a:t>
            </a:r>
            <a:r>
              <a:rPr lang="pt-BR" altLang="en-US">
                <a:sym typeface="+mn-ea"/>
              </a:rPr>
              <a:t>é um ruído branco, geralmente Gaussiano. De acordo com Box &amp; Jenkins, o modelo acima é denominado ARMA(p,q), e dele pode-se escrever:</a:t>
            </a:r>
            <a:endParaRPr lang="pt-BR" altLang="en-US">
              <a:sym typeface="+mn-ea"/>
            </a:endParaRPr>
          </a:p>
          <a:p>
            <a:pPr algn="just"/>
            <a:endParaRPr lang="pt-BR" altLang="en-US">
              <a:latin typeface="Arial" panose="020B0604020202020204" pitchFamily="34" charset="0"/>
              <a:cs typeface="Arial" panose="020B0604020202020204" pitchFamily="34" charset="0"/>
              <a:sym typeface="+mn-ea"/>
            </a:endParaRPr>
          </a:p>
        </p:txBody>
      </p:sp>
      <p:graphicFrame>
        <p:nvGraphicFramePr>
          <p:cNvPr id="3" name="Espaço Reservado para Conteúdo 2">
            <a:hlinkClick r:id="" action="ppaction://ole?verb="/>
          </p:cNvPr>
          <p:cNvGraphicFramePr>
            <a:graphicFrameLocks noChangeAspect="1"/>
          </p:cNvGraphicFramePr>
          <p:nvPr>
            <p:ph sz="half" idx="1"/>
          </p:nvPr>
        </p:nvGraphicFramePr>
        <p:xfrm>
          <a:off x="5151755" y="1602740"/>
          <a:ext cx="1824990" cy="456565"/>
        </p:xfrm>
        <a:graphic>
          <a:graphicData uri="http://schemas.openxmlformats.org/presentationml/2006/ole">
            <mc:AlternateContent xmlns:mc="http://schemas.openxmlformats.org/markup-compatibility/2006">
              <mc:Choice xmlns:v="urn:schemas-microsoft-com:vml" Requires="v">
                <p:oleObj spid="_x0000_s1025" name="" r:id="rId1" imgW="1016000" imgH="254000" progId="Equation.KSEE3">
                  <p:embed/>
                </p:oleObj>
              </mc:Choice>
              <mc:Fallback>
                <p:oleObj name="" r:id="rId1" imgW="1016000" imgH="254000" progId="Equation.KSEE3">
                  <p:embed/>
                  <p:pic>
                    <p:nvPicPr>
                      <p:cNvPr id="0" name="Imagem 1024"/>
                      <p:cNvPicPr/>
                      <p:nvPr/>
                    </p:nvPicPr>
                    <p:blipFill>
                      <a:blip r:embed="rId2"/>
                      <a:srcRect/>
                      <a:stretch>
                        <a:fillRect/>
                      </a:stretch>
                    </p:blipFill>
                    <p:spPr>
                      <a:xfrm>
                        <a:off x="5151755" y="1602740"/>
                        <a:ext cx="1824990" cy="456565"/>
                      </a:xfrm>
                      <a:prstGeom prst="rect">
                        <a:avLst/>
                      </a:prstGeom>
                    </p:spPr>
                  </p:pic>
                </p:oleObj>
              </mc:Fallback>
            </mc:AlternateContent>
          </a:graphicData>
        </a:graphic>
      </p:graphicFrame>
      <p:graphicFrame>
        <p:nvGraphicFramePr>
          <p:cNvPr id="10" name="Objeto 9">
            <a:hlinkClick r:id="" action="ppaction://ole?verb="/>
          </p:cNvPr>
          <p:cNvGraphicFramePr>
            <a:graphicFrameLocks noChangeAspect="1"/>
          </p:cNvGraphicFramePr>
          <p:nvPr/>
        </p:nvGraphicFramePr>
        <p:xfrm>
          <a:off x="5116830" y="2853373"/>
          <a:ext cx="1894840" cy="436880"/>
        </p:xfrm>
        <a:graphic>
          <a:graphicData uri="http://schemas.openxmlformats.org/presentationml/2006/ole">
            <mc:AlternateContent xmlns:mc="http://schemas.openxmlformats.org/markup-compatibility/2006">
              <mc:Choice xmlns:v="urn:schemas-microsoft-com:vml" Requires="v">
                <p:oleObj spid="_x0000_s2" name="" r:id="rId3" imgW="1143000" imgH="254000" progId="Equation.KSEE3">
                  <p:embed/>
                </p:oleObj>
              </mc:Choice>
              <mc:Fallback>
                <p:oleObj name="" r:id="rId3" imgW="1143000" imgH="254000" progId="Equation.KSEE3">
                  <p:embed/>
                  <p:pic>
                    <p:nvPicPr>
                      <p:cNvPr id="0" name="Imagem 1024"/>
                      <p:cNvPicPr/>
                      <p:nvPr/>
                    </p:nvPicPr>
                    <p:blipFill>
                      <a:blip r:embed="rId4"/>
                      <a:srcRect/>
                      <a:stretch>
                        <a:fillRect/>
                      </a:stretch>
                    </p:blipFill>
                    <p:spPr>
                      <a:xfrm>
                        <a:off x="5116830" y="2853373"/>
                        <a:ext cx="1894840" cy="436880"/>
                      </a:xfrm>
                      <a:prstGeom prst="rect">
                        <a:avLst/>
                      </a:prstGeom>
                    </p:spPr>
                  </p:pic>
                </p:oleObj>
              </mc:Fallback>
            </mc:AlternateContent>
          </a:graphicData>
        </a:graphic>
      </p:graphicFrame>
      <p:sp>
        <p:nvSpPr>
          <p:cNvPr id="9" name="Caixa de Texto 8"/>
          <p:cNvSpPr txBox="1"/>
          <p:nvPr/>
        </p:nvSpPr>
        <p:spPr>
          <a:xfrm>
            <a:off x="576580" y="3710940"/>
            <a:ext cx="3460115" cy="2306955"/>
          </a:xfrm>
          <a:prstGeom prst="rect">
            <a:avLst/>
          </a:prstGeom>
          <a:noFill/>
        </p:spPr>
        <p:txBody>
          <a:bodyPr wrap="square" rtlCol="0">
            <a:spAutoFit/>
          </a:bodyPr>
          <a:p>
            <a:pPr algn="just"/>
            <a:endParaRPr lang="pt-BR" altLang="en-US">
              <a:sym typeface="+mn-ea"/>
            </a:endParaRPr>
          </a:p>
          <a:p>
            <a:pPr marL="285750" indent="-285750" algn="just">
              <a:buFont typeface="Arial" panose="020B0604020202020204" pitchFamily="34" charset="0"/>
              <a:buChar char="•"/>
            </a:pPr>
            <a:r>
              <a:rPr lang="pt-BR" altLang="en-US">
                <a:sym typeface="+mn-ea"/>
              </a:rPr>
              <a:t>O modelo que tem </a:t>
            </a:r>
            <a:r>
              <a:rPr lang="pt-BR" altLang="en-US">
                <a:sym typeface="+mn-ea"/>
              </a:rPr>
              <a:t>θ</a:t>
            </a:r>
            <a:r>
              <a:rPr lang="pt-BR" altLang="en-US">
                <a:latin typeface="Arial" panose="020B0604020202020204" pitchFamily="34" charset="0"/>
                <a:cs typeface="Arial" panose="020B0604020202020204" pitchFamily="34" charset="0"/>
                <a:sym typeface="+mn-ea"/>
              </a:rPr>
              <a:t>(B)=1</a:t>
            </a:r>
            <a:r>
              <a:rPr lang="pt-BR" altLang="en-US">
                <a:sym typeface="+mn-ea"/>
              </a:rPr>
              <a:t> é chamado Modelo Médias Móveis. Notação: MA(q)</a:t>
            </a:r>
            <a:endParaRPr lang="pt-BR" altLang="en-US">
              <a:sym typeface="+mn-ea"/>
            </a:endParaRPr>
          </a:p>
          <a:p>
            <a:pPr marL="285750" indent="-285750" algn="just">
              <a:buFont typeface="Arial" panose="020B0604020202020204" pitchFamily="34" charset="0"/>
              <a:buChar char="•"/>
            </a:pPr>
            <a:r>
              <a:rPr lang="pt-BR" altLang="en-US">
                <a:sym typeface="+mn-ea"/>
              </a:rPr>
              <a:t>O nome Médias Móveis vem do fato que Y</a:t>
            </a:r>
            <a:r>
              <a:rPr lang="pt-BR" altLang="en-US" baseline="-25000">
                <a:sym typeface="+mn-ea"/>
              </a:rPr>
              <a:t>t </a:t>
            </a:r>
            <a:r>
              <a:rPr lang="pt-BR" altLang="en-US">
                <a:sym typeface="+mn-ea"/>
              </a:rPr>
              <a:t>é uma função soma algébrica ponderada dos </a:t>
            </a:r>
            <a:r>
              <a:rPr lang="pt-BR" altLang="en-US">
                <a:latin typeface="Arial" panose="020B0604020202020204" pitchFamily="34" charset="0"/>
                <a:cs typeface="Arial" panose="020B0604020202020204" pitchFamily="34" charset="0"/>
                <a:sym typeface="+mn-ea"/>
              </a:rPr>
              <a:t>μ</a:t>
            </a:r>
            <a:r>
              <a:rPr lang="pt-BR" altLang="en-US" baseline="-25000">
                <a:latin typeface="Arial" panose="020B0604020202020204" pitchFamily="34" charset="0"/>
                <a:cs typeface="Arial" panose="020B0604020202020204" pitchFamily="34" charset="0"/>
                <a:sym typeface="+mn-ea"/>
              </a:rPr>
              <a:t>t</a:t>
            </a:r>
            <a:r>
              <a:rPr lang="pt-BR" altLang="en-US" baseline="-25000">
                <a:sym typeface="+mn-ea"/>
              </a:rPr>
              <a:t> </a:t>
            </a:r>
            <a:r>
              <a:rPr lang="pt-BR" altLang="en-US">
                <a:sym typeface="+mn-ea"/>
              </a:rPr>
              <a:t>que se movem no tempo.</a:t>
            </a:r>
            <a:endParaRPr lang="pt-BR" altLang="en-US">
              <a:sym typeface="+mn-ea"/>
            </a:endParaRPr>
          </a:p>
        </p:txBody>
      </p:sp>
      <p:sp>
        <p:nvSpPr>
          <p:cNvPr id="11" name="Caixa de Texto 10"/>
          <p:cNvSpPr txBox="1"/>
          <p:nvPr/>
        </p:nvSpPr>
        <p:spPr>
          <a:xfrm>
            <a:off x="4343400" y="3710940"/>
            <a:ext cx="3460115" cy="2306955"/>
          </a:xfrm>
          <a:prstGeom prst="rect">
            <a:avLst/>
          </a:prstGeom>
          <a:noFill/>
        </p:spPr>
        <p:txBody>
          <a:bodyPr wrap="square" rtlCol="0">
            <a:spAutoFit/>
          </a:bodyPr>
          <a:p>
            <a:pPr algn="just"/>
            <a:endParaRPr lang="pt-BR" altLang="en-US">
              <a:sym typeface="+mn-ea"/>
            </a:endParaRPr>
          </a:p>
          <a:p>
            <a:pPr marL="285750" indent="-285750" algn="just">
              <a:buFont typeface="Arial" panose="020B0604020202020204" pitchFamily="34" charset="0"/>
              <a:buChar char="•"/>
            </a:pPr>
            <a:r>
              <a:rPr lang="pt-BR" altLang="en-US">
                <a:sym typeface="+mn-ea"/>
              </a:rPr>
              <a:t>O modelo que tem </a:t>
            </a:r>
            <a:r>
              <a:rPr lang="pt-BR" altLang="en-US">
                <a:latin typeface="Arial" panose="020B0604020202020204" pitchFamily="34" charset="0"/>
                <a:cs typeface="Arial" panose="020B0604020202020204" pitchFamily="34" charset="0"/>
                <a:sym typeface="+mn-ea"/>
              </a:rPr>
              <a:t>ϕ</a:t>
            </a:r>
            <a:r>
              <a:rPr lang="pt-BR" altLang="en-US">
                <a:sym typeface="+mn-ea"/>
              </a:rPr>
              <a:t>(B)=1 é chamado Modelo Auto-Regressivo. Notação: AR(p)</a:t>
            </a:r>
            <a:endParaRPr lang="pt-BR" altLang="en-US">
              <a:sym typeface="+mn-ea"/>
            </a:endParaRPr>
          </a:p>
          <a:p>
            <a:pPr marL="285750" indent="-285750" algn="just">
              <a:buFont typeface="Arial" panose="020B0604020202020204" pitchFamily="34" charset="0"/>
              <a:buChar char="•"/>
            </a:pPr>
            <a:r>
              <a:rPr lang="pt-BR" altLang="en-US">
                <a:sym typeface="+mn-ea"/>
              </a:rPr>
              <a:t>O nome Auto-Regressivo se deve ao fato de que </a:t>
            </a:r>
            <a:r>
              <a:rPr lang="pt-BR" altLang="en-US">
                <a:sym typeface="+mn-ea"/>
              </a:rPr>
              <a:t> Y</a:t>
            </a:r>
            <a:r>
              <a:rPr lang="pt-BR" altLang="en-US" baseline="-25000">
                <a:sym typeface="+mn-ea"/>
              </a:rPr>
              <a:t>t</a:t>
            </a:r>
            <a:r>
              <a:rPr lang="pt-BR" altLang="en-US">
                <a:sym typeface="+mn-ea"/>
              </a:rPr>
              <a:t> no instante t é função dos Y's nos instantes anteriores a t.</a:t>
            </a:r>
            <a:endParaRPr lang="pt-BR" altLang="en-US">
              <a:sym typeface="+mn-ea"/>
            </a:endParaRPr>
          </a:p>
        </p:txBody>
      </p:sp>
      <p:sp>
        <p:nvSpPr>
          <p:cNvPr id="12" name="Caixa de Texto 11"/>
          <p:cNvSpPr txBox="1"/>
          <p:nvPr/>
        </p:nvSpPr>
        <p:spPr>
          <a:xfrm>
            <a:off x="8108315" y="3710940"/>
            <a:ext cx="3460115" cy="1476375"/>
          </a:xfrm>
          <a:prstGeom prst="rect">
            <a:avLst/>
          </a:prstGeom>
          <a:noFill/>
        </p:spPr>
        <p:txBody>
          <a:bodyPr wrap="square" rtlCol="0">
            <a:spAutoFit/>
          </a:bodyPr>
          <a:p>
            <a:pPr algn="just"/>
            <a:endParaRPr lang="pt-BR" altLang="en-US">
              <a:sym typeface="+mn-ea"/>
            </a:endParaRPr>
          </a:p>
          <a:p>
            <a:pPr marL="285750" indent="-285750" algn="just">
              <a:buFont typeface="Arial" panose="020B0604020202020204" pitchFamily="34" charset="0"/>
              <a:buChar char="•"/>
            </a:pPr>
            <a:r>
              <a:rPr lang="pt-BR" altLang="en-US">
                <a:sym typeface="+mn-ea"/>
              </a:rPr>
              <a:t>É o modelo que tem tanto uma parte AR (</a:t>
            </a:r>
            <a:r>
              <a:rPr lang="pt-BR" altLang="en-US">
                <a:latin typeface="Arial" panose="020B0604020202020204" pitchFamily="34" charset="0"/>
                <a:cs typeface="Arial" panose="020B0604020202020204" pitchFamily="34" charset="0"/>
                <a:sym typeface="+mn-ea"/>
              </a:rPr>
              <a:t>ϕ</a:t>
            </a:r>
            <a:r>
              <a:rPr lang="pt-BR" altLang="en-US">
                <a:sym typeface="+mn-ea"/>
              </a:rPr>
              <a:t>(B)</a:t>
            </a:r>
            <a:r>
              <a:rPr lang="pt-BR" altLang="en-US">
                <a:latin typeface="Arial" panose="020B0604020202020204" pitchFamily="34" charset="0"/>
                <a:cs typeface="Arial" panose="020B0604020202020204" pitchFamily="34" charset="0"/>
                <a:sym typeface="+mn-ea"/>
              </a:rPr>
              <a:t>≠</a:t>
            </a:r>
            <a:r>
              <a:rPr lang="pt-BR" altLang="en-US">
                <a:sym typeface="+mn-ea"/>
              </a:rPr>
              <a:t>1</a:t>
            </a:r>
            <a:r>
              <a:rPr lang="pt-BR" altLang="en-US">
                <a:sym typeface="+mn-ea"/>
              </a:rPr>
              <a:t>) como uma parte MA (θ</a:t>
            </a:r>
            <a:r>
              <a:rPr lang="pt-BR" altLang="en-US">
                <a:sym typeface="+mn-ea"/>
              </a:rPr>
              <a:t>(B)</a:t>
            </a:r>
            <a:r>
              <a:rPr lang="pt-BR" altLang="en-US">
                <a:latin typeface="Arial" panose="020B0604020202020204" pitchFamily="34" charset="0"/>
                <a:cs typeface="Arial" panose="020B0604020202020204" pitchFamily="34" charset="0"/>
                <a:sym typeface="+mn-ea"/>
              </a:rPr>
              <a:t>≠</a:t>
            </a:r>
            <a:r>
              <a:rPr lang="pt-BR" altLang="en-US">
                <a:sym typeface="+mn-ea"/>
              </a:rPr>
              <a:t>1</a:t>
            </a:r>
            <a:r>
              <a:rPr lang="pt-BR" altLang="en-US">
                <a:sym typeface="+mn-ea"/>
              </a:rPr>
              <a:t>). Notação: ARMA(p,q)</a:t>
            </a:r>
            <a:endParaRPr lang="pt-BR" altLang="en-US">
              <a:sym typeface="+mn-ea"/>
            </a:endParaRPr>
          </a:p>
        </p:txBody>
      </p:sp>
      <p:sp>
        <p:nvSpPr>
          <p:cNvPr id="14" name="Retângulo arredondado 13"/>
          <p:cNvSpPr/>
          <p:nvPr/>
        </p:nvSpPr>
        <p:spPr>
          <a:xfrm>
            <a:off x="588645" y="3698875"/>
            <a:ext cx="3441700" cy="2766695"/>
          </a:xfrm>
          <a:prstGeom prst="roundRect">
            <a:avLst>
              <a:gd name="adj" fmla="val 10856"/>
            </a:avLst>
          </a:prstGeom>
          <a:noFill/>
          <a:ln>
            <a:solidFill>
              <a:srgbClr val="203864"/>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5" name="Retângulo arredondado 14"/>
          <p:cNvSpPr/>
          <p:nvPr/>
        </p:nvSpPr>
        <p:spPr>
          <a:xfrm>
            <a:off x="8108315" y="3710940"/>
            <a:ext cx="3441700" cy="2766695"/>
          </a:xfrm>
          <a:prstGeom prst="roundRect">
            <a:avLst>
              <a:gd name="adj" fmla="val 10856"/>
            </a:avLst>
          </a:prstGeom>
          <a:noFill/>
          <a:ln>
            <a:solidFill>
              <a:srgbClr val="203864"/>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6" name="Retângulo arredondado 15"/>
          <p:cNvSpPr/>
          <p:nvPr/>
        </p:nvSpPr>
        <p:spPr>
          <a:xfrm>
            <a:off x="4343400" y="3698875"/>
            <a:ext cx="3441700" cy="2766695"/>
          </a:xfrm>
          <a:prstGeom prst="roundRect">
            <a:avLst>
              <a:gd name="adj" fmla="val 10856"/>
            </a:avLst>
          </a:prstGeom>
          <a:noFill/>
          <a:ln>
            <a:solidFill>
              <a:srgbClr val="203864"/>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7" name="Caixa de Texto 16"/>
          <p:cNvSpPr txBox="1"/>
          <p:nvPr/>
        </p:nvSpPr>
        <p:spPr>
          <a:xfrm>
            <a:off x="753110" y="3521075"/>
            <a:ext cx="2176780" cy="368300"/>
          </a:xfrm>
          <a:prstGeom prst="rect">
            <a:avLst/>
          </a:prstGeom>
          <a:solidFill>
            <a:schemeClr val="bg1"/>
          </a:solidFill>
        </p:spPr>
        <p:txBody>
          <a:bodyPr wrap="square" rtlCol="0">
            <a:spAutoFit/>
          </a:bodyPr>
          <a:p>
            <a:r>
              <a:rPr lang="pt-BR" altLang="en-US" b="1">
                <a:solidFill>
                  <a:srgbClr val="203864"/>
                </a:solidFill>
              </a:rPr>
              <a:t>Médias Móveis (MA)</a:t>
            </a:r>
            <a:endParaRPr lang="pt-BR" altLang="en-US" b="1">
              <a:solidFill>
                <a:srgbClr val="203864"/>
              </a:solidFill>
            </a:endParaRPr>
          </a:p>
        </p:txBody>
      </p:sp>
      <p:sp>
        <p:nvSpPr>
          <p:cNvPr id="18" name="Caixa de Texto 17"/>
          <p:cNvSpPr txBox="1"/>
          <p:nvPr/>
        </p:nvSpPr>
        <p:spPr>
          <a:xfrm>
            <a:off x="8286115" y="3521075"/>
            <a:ext cx="1711325" cy="368300"/>
          </a:xfrm>
          <a:prstGeom prst="rect">
            <a:avLst/>
          </a:prstGeom>
          <a:solidFill>
            <a:schemeClr val="bg1"/>
          </a:solidFill>
        </p:spPr>
        <p:txBody>
          <a:bodyPr wrap="square" rtlCol="0">
            <a:spAutoFit/>
          </a:bodyPr>
          <a:p>
            <a:r>
              <a:rPr lang="pt-BR" altLang="en-US" b="1">
                <a:solidFill>
                  <a:srgbClr val="203864"/>
                </a:solidFill>
              </a:rPr>
              <a:t>AR-MA (ARMA)</a:t>
            </a:r>
            <a:endParaRPr lang="pt-BR" altLang="en-US" b="1">
              <a:solidFill>
                <a:srgbClr val="203864"/>
              </a:solidFill>
            </a:endParaRPr>
          </a:p>
        </p:txBody>
      </p:sp>
      <p:sp>
        <p:nvSpPr>
          <p:cNvPr id="19" name="Caixa de Texto 18"/>
          <p:cNvSpPr txBox="1"/>
          <p:nvPr/>
        </p:nvSpPr>
        <p:spPr>
          <a:xfrm>
            <a:off x="4494530" y="3521075"/>
            <a:ext cx="2322195" cy="368300"/>
          </a:xfrm>
          <a:prstGeom prst="rect">
            <a:avLst/>
          </a:prstGeom>
          <a:solidFill>
            <a:schemeClr val="bg1"/>
          </a:solidFill>
        </p:spPr>
        <p:txBody>
          <a:bodyPr wrap="square" rtlCol="0">
            <a:spAutoFit/>
          </a:bodyPr>
          <a:p>
            <a:r>
              <a:rPr lang="pt-BR" altLang="en-US" b="1">
                <a:solidFill>
                  <a:srgbClr val="203864"/>
                </a:solidFill>
              </a:rPr>
              <a:t>Auto Regressivos (AR)</a:t>
            </a:r>
            <a:endParaRPr lang="pt-BR" altLang="en-US" b="1">
              <a:solidFill>
                <a:srgbClr val="20386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Medotologia</a:t>
            </a:r>
            <a:endParaRPr lang="pt-BR" altLang="en-US" sz="2400" b="1">
              <a:solidFill>
                <a:schemeClr val="bg1"/>
              </a:solidFill>
            </a:endParaRPr>
          </a:p>
        </p:txBody>
      </p:sp>
      <p:sp>
        <p:nvSpPr>
          <p:cNvPr id="9" name="Caixa de Texto 8"/>
          <p:cNvSpPr txBox="1"/>
          <p:nvPr/>
        </p:nvSpPr>
        <p:spPr>
          <a:xfrm>
            <a:off x="798830" y="3647440"/>
            <a:ext cx="3460115" cy="1476375"/>
          </a:xfrm>
          <a:prstGeom prst="rect">
            <a:avLst/>
          </a:prstGeom>
          <a:noFill/>
        </p:spPr>
        <p:txBody>
          <a:bodyPr wrap="square" rtlCol="0">
            <a:spAutoFit/>
          </a:bodyPr>
          <a:p>
            <a:pPr algn="just"/>
            <a:endParaRPr lang="pt-BR" altLang="en-US">
              <a:sym typeface="+mn-ea"/>
            </a:endParaRPr>
          </a:p>
          <a:p>
            <a:pPr indent="0" algn="just">
              <a:buFont typeface="Arial" panose="020B0604020202020204" pitchFamily="34" charset="0"/>
              <a:buNone/>
            </a:pPr>
            <a:r>
              <a:rPr lang="pt-BR" altLang="en-US">
                <a:sym typeface="+mn-ea"/>
              </a:rPr>
              <a:t>Os modelos MA devem ter as raízes do polinômio π</a:t>
            </a:r>
            <a:r>
              <a:rPr lang="pt-BR" altLang="en-US" baseline="30000">
                <a:sym typeface="+mn-ea"/>
              </a:rPr>
              <a:t>-1</a:t>
            </a:r>
            <a:r>
              <a:rPr lang="pt-BR" altLang="en-US">
                <a:sym typeface="+mn-ea"/>
              </a:rPr>
              <a:t>(B) = θ(B) = 0 fora do círculo unitário como condição de inversibilidade.</a:t>
            </a:r>
            <a:endParaRPr lang="pt-BR" altLang="en-US">
              <a:sym typeface="+mn-ea"/>
            </a:endParaRPr>
          </a:p>
        </p:txBody>
      </p:sp>
      <p:sp>
        <p:nvSpPr>
          <p:cNvPr id="11" name="Caixa de Texto 10"/>
          <p:cNvSpPr txBox="1"/>
          <p:nvPr/>
        </p:nvSpPr>
        <p:spPr>
          <a:xfrm>
            <a:off x="4565650" y="3647440"/>
            <a:ext cx="3460115" cy="645160"/>
          </a:xfrm>
          <a:prstGeom prst="rect">
            <a:avLst/>
          </a:prstGeom>
          <a:noFill/>
        </p:spPr>
        <p:txBody>
          <a:bodyPr wrap="square" rtlCol="0">
            <a:spAutoFit/>
          </a:bodyPr>
          <a:p>
            <a:pPr algn="just"/>
            <a:endParaRPr lang="pt-BR" altLang="en-US">
              <a:sym typeface="+mn-ea"/>
            </a:endParaRPr>
          </a:p>
          <a:p>
            <a:pPr indent="0" algn="just">
              <a:buFont typeface="Arial" panose="020B0604020202020204" pitchFamily="34" charset="0"/>
              <a:buNone/>
            </a:pPr>
            <a:r>
              <a:rPr lang="pt-BR" altLang="en-US">
                <a:sym typeface="+mn-ea"/>
              </a:rPr>
              <a:t>Todo modelo AR é inversível.</a:t>
            </a:r>
            <a:endParaRPr lang="pt-BR" altLang="en-US">
              <a:sym typeface="+mn-ea"/>
            </a:endParaRPr>
          </a:p>
        </p:txBody>
      </p:sp>
      <p:sp>
        <p:nvSpPr>
          <p:cNvPr id="12" name="Caixa de Texto 11"/>
          <p:cNvSpPr txBox="1"/>
          <p:nvPr/>
        </p:nvSpPr>
        <p:spPr>
          <a:xfrm>
            <a:off x="8330565" y="3647440"/>
            <a:ext cx="3460115" cy="1476375"/>
          </a:xfrm>
          <a:prstGeom prst="rect">
            <a:avLst/>
          </a:prstGeom>
          <a:noFill/>
        </p:spPr>
        <p:txBody>
          <a:bodyPr wrap="square" rtlCol="0">
            <a:spAutoFit/>
          </a:bodyPr>
          <a:p>
            <a:pPr algn="just"/>
            <a:endParaRPr lang="pt-BR" altLang="en-US">
              <a:sym typeface="+mn-ea"/>
            </a:endParaRPr>
          </a:p>
          <a:p>
            <a:pPr indent="0" algn="just">
              <a:buFont typeface="Arial" panose="020B0604020202020204" pitchFamily="34" charset="0"/>
              <a:buNone/>
            </a:pPr>
            <a:r>
              <a:rPr lang="pt-BR" altLang="en-US">
                <a:sym typeface="+mn-ea"/>
              </a:rPr>
              <a:t>Um modelo ARMA(p,q) será inversível se θ(B) satisfizer as condições de inversibilidade de um modelo MA.</a:t>
            </a:r>
            <a:endParaRPr lang="pt-BR" altLang="en-US">
              <a:sym typeface="+mn-ea"/>
            </a:endParaRPr>
          </a:p>
        </p:txBody>
      </p:sp>
      <p:sp>
        <p:nvSpPr>
          <p:cNvPr id="14" name="Retângulo arredondado 13"/>
          <p:cNvSpPr/>
          <p:nvPr/>
        </p:nvSpPr>
        <p:spPr>
          <a:xfrm>
            <a:off x="810895" y="1842135"/>
            <a:ext cx="3441700" cy="3630930"/>
          </a:xfrm>
          <a:prstGeom prst="roundRect">
            <a:avLst>
              <a:gd name="adj" fmla="val 10856"/>
            </a:avLst>
          </a:prstGeom>
          <a:noFill/>
          <a:ln>
            <a:solidFill>
              <a:srgbClr val="203864"/>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5" name="Retângulo arredondado 14"/>
          <p:cNvSpPr/>
          <p:nvPr/>
        </p:nvSpPr>
        <p:spPr>
          <a:xfrm>
            <a:off x="8330565" y="1842135"/>
            <a:ext cx="3441700" cy="3630295"/>
          </a:xfrm>
          <a:prstGeom prst="roundRect">
            <a:avLst>
              <a:gd name="adj" fmla="val 10856"/>
            </a:avLst>
          </a:prstGeom>
          <a:noFill/>
          <a:ln>
            <a:solidFill>
              <a:srgbClr val="203864"/>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6" name="Retângulo arredondado 15"/>
          <p:cNvSpPr/>
          <p:nvPr/>
        </p:nvSpPr>
        <p:spPr>
          <a:xfrm>
            <a:off x="4565650" y="1842135"/>
            <a:ext cx="3441700" cy="3630930"/>
          </a:xfrm>
          <a:prstGeom prst="roundRect">
            <a:avLst>
              <a:gd name="adj" fmla="val 10856"/>
            </a:avLst>
          </a:prstGeom>
          <a:noFill/>
          <a:ln>
            <a:solidFill>
              <a:srgbClr val="203864"/>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7" name="Caixa de Texto 16"/>
          <p:cNvSpPr txBox="1"/>
          <p:nvPr/>
        </p:nvSpPr>
        <p:spPr>
          <a:xfrm>
            <a:off x="810895" y="1409700"/>
            <a:ext cx="3441065" cy="368300"/>
          </a:xfrm>
          <a:prstGeom prst="rect">
            <a:avLst/>
          </a:prstGeom>
          <a:solidFill>
            <a:schemeClr val="bg1"/>
          </a:solidFill>
        </p:spPr>
        <p:txBody>
          <a:bodyPr wrap="square" rtlCol="0">
            <a:spAutoFit/>
          </a:bodyPr>
          <a:p>
            <a:pPr algn="ctr"/>
            <a:r>
              <a:rPr lang="pt-BR" altLang="en-US" b="1">
                <a:solidFill>
                  <a:srgbClr val="203864"/>
                </a:solidFill>
              </a:rPr>
              <a:t>Médias Móveis (MA)</a:t>
            </a:r>
            <a:endParaRPr lang="pt-BR" altLang="en-US" b="1">
              <a:solidFill>
                <a:srgbClr val="203864"/>
              </a:solidFill>
            </a:endParaRPr>
          </a:p>
        </p:txBody>
      </p:sp>
      <p:sp>
        <p:nvSpPr>
          <p:cNvPr id="18" name="Caixa de Texto 17"/>
          <p:cNvSpPr txBox="1"/>
          <p:nvPr/>
        </p:nvSpPr>
        <p:spPr>
          <a:xfrm>
            <a:off x="8330565" y="1409700"/>
            <a:ext cx="3442335" cy="368300"/>
          </a:xfrm>
          <a:prstGeom prst="rect">
            <a:avLst/>
          </a:prstGeom>
          <a:solidFill>
            <a:schemeClr val="bg1"/>
          </a:solidFill>
        </p:spPr>
        <p:txBody>
          <a:bodyPr wrap="square" rtlCol="0">
            <a:spAutoFit/>
          </a:bodyPr>
          <a:p>
            <a:pPr algn="ctr"/>
            <a:r>
              <a:rPr lang="pt-BR" altLang="en-US" b="1">
                <a:solidFill>
                  <a:srgbClr val="203864"/>
                </a:solidFill>
              </a:rPr>
              <a:t>AR-MA (ARMA)</a:t>
            </a:r>
            <a:endParaRPr lang="pt-BR" altLang="en-US" b="1">
              <a:solidFill>
                <a:srgbClr val="203864"/>
              </a:solidFill>
            </a:endParaRPr>
          </a:p>
        </p:txBody>
      </p:sp>
      <p:sp>
        <p:nvSpPr>
          <p:cNvPr id="19" name="Caixa de Texto 18"/>
          <p:cNvSpPr txBox="1"/>
          <p:nvPr/>
        </p:nvSpPr>
        <p:spPr>
          <a:xfrm>
            <a:off x="4565015" y="1409700"/>
            <a:ext cx="3442335" cy="368300"/>
          </a:xfrm>
          <a:prstGeom prst="rect">
            <a:avLst/>
          </a:prstGeom>
          <a:solidFill>
            <a:schemeClr val="bg1"/>
          </a:solidFill>
        </p:spPr>
        <p:txBody>
          <a:bodyPr wrap="square" rtlCol="0">
            <a:spAutoFit/>
          </a:bodyPr>
          <a:p>
            <a:pPr algn="ctr"/>
            <a:r>
              <a:rPr lang="pt-BR" altLang="en-US" b="1">
                <a:solidFill>
                  <a:srgbClr val="203864"/>
                </a:solidFill>
              </a:rPr>
              <a:t>Auto Regressivos (AR)</a:t>
            </a:r>
            <a:endParaRPr lang="pt-BR" altLang="en-US" b="1">
              <a:solidFill>
                <a:srgbClr val="203864"/>
              </a:solidFill>
            </a:endParaRPr>
          </a:p>
        </p:txBody>
      </p:sp>
      <p:sp>
        <p:nvSpPr>
          <p:cNvPr id="13" name="Caixa de Texto 12"/>
          <p:cNvSpPr txBox="1"/>
          <p:nvPr/>
        </p:nvSpPr>
        <p:spPr>
          <a:xfrm rot="16200000">
            <a:off x="-481330" y="2569845"/>
            <a:ext cx="1949450" cy="368300"/>
          </a:xfrm>
          <a:prstGeom prst="rect">
            <a:avLst/>
          </a:prstGeom>
          <a:solidFill>
            <a:schemeClr val="bg1"/>
          </a:solidFill>
        </p:spPr>
        <p:txBody>
          <a:bodyPr wrap="square" rtlCol="0">
            <a:spAutoFit/>
          </a:bodyPr>
          <a:p>
            <a:pPr algn="ctr"/>
            <a:r>
              <a:rPr lang="pt-BR" altLang="en-US" b="1">
                <a:solidFill>
                  <a:srgbClr val="203864"/>
                </a:solidFill>
              </a:rPr>
              <a:t>Estacionariedade</a:t>
            </a:r>
            <a:endParaRPr lang="pt-BR" altLang="en-US" b="1">
              <a:solidFill>
                <a:srgbClr val="203864"/>
              </a:solidFill>
            </a:endParaRPr>
          </a:p>
        </p:txBody>
      </p:sp>
      <p:sp>
        <p:nvSpPr>
          <p:cNvPr id="20" name="Caixa de Texto 19"/>
          <p:cNvSpPr txBox="1"/>
          <p:nvPr/>
        </p:nvSpPr>
        <p:spPr>
          <a:xfrm rot="16200000">
            <a:off x="-415925" y="4378960"/>
            <a:ext cx="1819910" cy="368300"/>
          </a:xfrm>
          <a:prstGeom prst="rect">
            <a:avLst/>
          </a:prstGeom>
          <a:solidFill>
            <a:schemeClr val="bg1"/>
          </a:solidFill>
        </p:spPr>
        <p:txBody>
          <a:bodyPr wrap="square" rtlCol="0">
            <a:spAutoFit/>
          </a:bodyPr>
          <a:p>
            <a:pPr algn="ctr"/>
            <a:r>
              <a:rPr lang="pt-BR" altLang="en-US" b="1">
                <a:solidFill>
                  <a:srgbClr val="203864"/>
                </a:solidFill>
              </a:rPr>
              <a:t>Inversibilidade</a:t>
            </a:r>
            <a:endParaRPr lang="pt-BR" altLang="en-US" b="1">
              <a:solidFill>
                <a:srgbClr val="203864"/>
              </a:solidFill>
            </a:endParaRPr>
          </a:p>
        </p:txBody>
      </p:sp>
      <p:cxnSp>
        <p:nvCxnSpPr>
          <p:cNvPr id="21" name="Conector Reto 20"/>
          <p:cNvCxnSpPr/>
          <p:nvPr/>
        </p:nvCxnSpPr>
        <p:spPr>
          <a:xfrm>
            <a:off x="946150" y="3650615"/>
            <a:ext cx="10692765" cy="1270"/>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sp>
        <p:nvSpPr>
          <p:cNvPr id="22" name="Caixa de Texto 21"/>
          <p:cNvSpPr txBox="1"/>
          <p:nvPr/>
        </p:nvSpPr>
        <p:spPr>
          <a:xfrm>
            <a:off x="798830" y="1853565"/>
            <a:ext cx="3460115" cy="645160"/>
          </a:xfrm>
          <a:prstGeom prst="rect">
            <a:avLst/>
          </a:prstGeom>
          <a:noFill/>
        </p:spPr>
        <p:txBody>
          <a:bodyPr wrap="square" rtlCol="0">
            <a:spAutoFit/>
          </a:bodyPr>
          <a:p>
            <a:pPr algn="just"/>
            <a:endParaRPr lang="pt-BR" altLang="en-US">
              <a:sym typeface="+mn-ea"/>
            </a:endParaRPr>
          </a:p>
          <a:p>
            <a:pPr indent="0" algn="just">
              <a:buFont typeface="Arial" panose="020B0604020202020204" pitchFamily="34" charset="0"/>
              <a:buNone/>
            </a:pPr>
            <a:r>
              <a:rPr lang="pt-BR" altLang="en-US">
                <a:sym typeface="+mn-ea"/>
              </a:rPr>
              <a:t>Todo modelo MA é estacionário.</a:t>
            </a:r>
            <a:endParaRPr lang="pt-BR" altLang="en-US">
              <a:sym typeface="+mn-ea"/>
            </a:endParaRPr>
          </a:p>
        </p:txBody>
      </p:sp>
      <p:sp>
        <p:nvSpPr>
          <p:cNvPr id="23" name="Caixa de Texto 22"/>
          <p:cNvSpPr txBox="1"/>
          <p:nvPr/>
        </p:nvSpPr>
        <p:spPr>
          <a:xfrm>
            <a:off x="4565650" y="1853565"/>
            <a:ext cx="3460115" cy="1476375"/>
          </a:xfrm>
          <a:prstGeom prst="rect">
            <a:avLst/>
          </a:prstGeom>
          <a:noFill/>
        </p:spPr>
        <p:txBody>
          <a:bodyPr wrap="square" rtlCol="0">
            <a:spAutoFit/>
          </a:bodyPr>
          <a:p>
            <a:pPr algn="just"/>
            <a:endParaRPr lang="pt-BR" altLang="en-US">
              <a:sym typeface="+mn-ea"/>
            </a:endParaRPr>
          </a:p>
          <a:p>
            <a:pPr indent="0" algn="just">
              <a:buFont typeface="Arial" panose="020B0604020202020204" pitchFamily="34" charset="0"/>
              <a:buNone/>
            </a:pPr>
            <a:r>
              <a:rPr lang="pt-BR" altLang="en-US">
                <a:sym typeface="+mn-ea"/>
              </a:rPr>
              <a:t>Os modelos AR devem ter as raízes do polinômio </a:t>
            </a:r>
            <a:r>
              <a:rPr lang="pt-BR" altLang="en-US">
                <a:latin typeface="Arial" panose="020B0604020202020204" pitchFamily="34" charset="0"/>
                <a:cs typeface="Arial" panose="020B0604020202020204" pitchFamily="34" charset="0"/>
                <a:sym typeface="+mn-ea"/>
              </a:rPr>
              <a:t>Ψ</a:t>
            </a:r>
            <a:r>
              <a:rPr lang="pt-BR" altLang="en-US" baseline="30000">
                <a:sym typeface="+mn-ea"/>
              </a:rPr>
              <a:t>-1</a:t>
            </a:r>
            <a:r>
              <a:rPr lang="pt-BR" altLang="en-US">
                <a:sym typeface="+mn-ea"/>
              </a:rPr>
              <a:t>(B) =</a:t>
            </a:r>
            <a:r>
              <a:rPr lang="pt-BR" altLang="en-US">
                <a:latin typeface="Arial" panose="020B0604020202020204" pitchFamily="34" charset="0"/>
                <a:cs typeface="Arial" panose="020B0604020202020204" pitchFamily="34" charset="0"/>
                <a:sym typeface="+mn-ea"/>
              </a:rPr>
              <a:t>ϕ</a:t>
            </a:r>
            <a:r>
              <a:rPr lang="pt-BR" altLang="en-US">
                <a:sym typeface="+mn-ea"/>
              </a:rPr>
              <a:t>(B) = 0 fora do círculo unitário como condição de estacionariedade.</a:t>
            </a:r>
            <a:endParaRPr lang="pt-BR" altLang="en-US">
              <a:sym typeface="+mn-ea"/>
            </a:endParaRPr>
          </a:p>
        </p:txBody>
      </p:sp>
      <p:sp>
        <p:nvSpPr>
          <p:cNvPr id="24" name="Caixa de Texto 23"/>
          <p:cNvSpPr txBox="1"/>
          <p:nvPr/>
        </p:nvSpPr>
        <p:spPr>
          <a:xfrm>
            <a:off x="8330565" y="1853565"/>
            <a:ext cx="3460115" cy="1476375"/>
          </a:xfrm>
          <a:prstGeom prst="rect">
            <a:avLst/>
          </a:prstGeom>
          <a:noFill/>
        </p:spPr>
        <p:txBody>
          <a:bodyPr wrap="square" rtlCol="0">
            <a:spAutoFit/>
          </a:bodyPr>
          <a:p>
            <a:pPr algn="just"/>
            <a:endParaRPr lang="pt-BR" altLang="en-US">
              <a:sym typeface="+mn-ea"/>
            </a:endParaRPr>
          </a:p>
          <a:p>
            <a:pPr indent="0" algn="just">
              <a:buFont typeface="Arial" panose="020B0604020202020204" pitchFamily="34" charset="0"/>
              <a:buNone/>
            </a:pPr>
            <a:r>
              <a:rPr lang="pt-BR" altLang="en-US">
                <a:sym typeface="+mn-ea"/>
              </a:rPr>
              <a:t>Um modelo ARMA(p,q) será estacionário se </a:t>
            </a:r>
            <a:r>
              <a:rPr lang="pt-BR" altLang="en-US">
                <a:latin typeface="Arial" panose="020B0604020202020204" pitchFamily="34" charset="0"/>
                <a:cs typeface="Arial" panose="020B0604020202020204" pitchFamily="34" charset="0"/>
                <a:sym typeface="+mn-ea"/>
              </a:rPr>
              <a:t>ϕ</a:t>
            </a:r>
            <a:r>
              <a:rPr lang="pt-BR" altLang="en-US">
                <a:sym typeface="+mn-ea"/>
              </a:rPr>
              <a:t>(B) satisfizer as condições de estacionariedade de um modelo AR.</a:t>
            </a:r>
            <a:endParaRPr lang="pt-BR"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Medotologia</a:t>
            </a:r>
            <a:endParaRPr lang="pt-BR" altLang="en-US" sz="2400" b="1">
              <a:solidFill>
                <a:schemeClr val="bg1"/>
              </a:solidFill>
            </a:endParaRPr>
          </a:p>
        </p:txBody>
      </p:sp>
      <p:sp>
        <p:nvSpPr>
          <p:cNvPr id="8" name="Caixa de Texto 7"/>
          <p:cNvSpPr txBox="1"/>
          <p:nvPr/>
        </p:nvSpPr>
        <p:spPr>
          <a:xfrm>
            <a:off x="576580" y="1087120"/>
            <a:ext cx="10985500" cy="5077460"/>
          </a:xfrm>
          <a:prstGeom prst="rect">
            <a:avLst/>
          </a:prstGeom>
          <a:noFill/>
        </p:spPr>
        <p:txBody>
          <a:bodyPr wrap="square" rtlCol="0">
            <a:spAutoFit/>
          </a:bodyPr>
          <a:p>
            <a:pPr algn="just"/>
            <a:r>
              <a:rPr lang="pt-BR" altLang="en-US">
                <a:sym typeface="+mn-ea"/>
              </a:rPr>
              <a:t>Um processo não estacionário homogêneo é dado por</a:t>
            </a:r>
            <a:endParaRPr lang="pt-BR" altLang="en-US">
              <a:sym typeface="+mn-ea"/>
            </a:endParaRPr>
          </a:p>
          <a:p>
            <a:pPr algn="just"/>
            <a:endParaRPr lang="pt-BR" altLang="en-US">
              <a:sym typeface="+mn-ea"/>
            </a:endParaRPr>
          </a:p>
          <a:p>
            <a:pPr algn="just"/>
            <a:endParaRPr lang="pt-BR" altLang="en-US">
              <a:sym typeface="+mn-ea"/>
            </a:endParaRPr>
          </a:p>
          <a:p>
            <a:pPr algn="just"/>
            <a:endParaRPr lang="pt-BR" altLang="en-US">
              <a:sym typeface="+mn-ea"/>
            </a:endParaRPr>
          </a:p>
          <a:p>
            <a:pPr algn="just"/>
            <a:r>
              <a:rPr lang="pt-BR" altLang="en-US">
                <a:sym typeface="+mn-ea"/>
              </a:rPr>
              <a:t>onde </a:t>
            </a:r>
            <a:r>
              <a:rPr lang="pt-BR" altLang="en-US">
                <a:latin typeface="Arial" panose="020B0604020202020204" pitchFamily="34" charset="0"/>
                <a:sym typeface="+mn-ea"/>
              </a:rPr>
              <a:t>▼</a:t>
            </a:r>
            <a:r>
              <a:rPr lang="pt-BR" altLang="en-US">
                <a:sym typeface="+mn-ea"/>
              </a:rPr>
              <a:t> é um polinômio do tipo AR. Se w</a:t>
            </a:r>
            <a:r>
              <a:rPr lang="pt-BR" altLang="en-US" baseline="-25000">
                <a:sym typeface="+mn-ea"/>
              </a:rPr>
              <a:t>t</a:t>
            </a:r>
            <a:r>
              <a:rPr lang="pt-BR" altLang="en-US">
                <a:latin typeface="Arial" panose="020B0604020202020204" pitchFamily="34" charset="0"/>
                <a:cs typeface="Arial" panose="020B0604020202020204" pitchFamily="34" charset="0"/>
                <a:sym typeface="+mn-ea"/>
              </a:rPr>
              <a:t>=▼</a:t>
            </a:r>
            <a:r>
              <a:rPr lang="pt-BR" altLang="en-US" baseline="30000">
                <a:latin typeface="Arial" panose="020B0604020202020204" pitchFamily="34" charset="0"/>
                <a:cs typeface="Arial" panose="020B0604020202020204" pitchFamily="34" charset="0"/>
                <a:sym typeface="+mn-ea"/>
              </a:rPr>
              <a:t>d</a:t>
            </a:r>
            <a:r>
              <a:rPr lang="pt-BR" altLang="en-US">
                <a:latin typeface="Arial" panose="020B0604020202020204" pitchFamily="34" charset="0"/>
                <a:cs typeface="Arial" panose="020B0604020202020204" pitchFamily="34" charset="0"/>
                <a:sym typeface="+mn-ea"/>
              </a:rPr>
              <a:t>Y</a:t>
            </a:r>
            <a:r>
              <a:rPr lang="pt-BR" altLang="en-US" baseline="-25000">
                <a:latin typeface="Arial" panose="020B0604020202020204" pitchFamily="34" charset="0"/>
                <a:cs typeface="Arial" panose="020B0604020202020204" pitchFamily="34" charset="0"/>
                <a:sym typeface="+mn-ea"/>
              </a:rPr>
              <a:t>t</a:t>
            </a:r>
            <a:r>
              <a:rPr lang="pt-BR" altLang="en-US">
                <a:latin typeface="Arial" panose="020B0604020202020204" pitchFamily="34" charset="0"/>
                <a:cs typeface="Arial" panose="020B0604020202020204" pitchFamily="34" charset="0"/>
                <a:sym typeface="+mn-ea"/>
              </a:rPr>
              <a:t> é estacionária, podemos representar w</a:t>
            </a:r>
            <a:r>
              <a:rPr lang="pt-BR" altLang="en-US" baseline="-25000">
                <a:latin typeface="Arial" panose="020B0604020202020204" pitchFamily="34" charset="0"/>
                <a:cs typeface="Arial" panose="020B0604020202020204" pitchFamily="34" charset="0"/>
                <a:sym typeface="+mn-ea"/>
              </a:rPr>
              <a:t>t</a:t>
            </a:r>
            <a:r>
              <a:rPr lang="pt-BR" altLang="en-US">
                <a:latin typeface="Arial" panose="020B0604020202020204" pitchFamily="34" charset="0"/>
                <a:cs typeface="Arial" panose="020B0604020202020204" pitchFamily="34" charset="0"/>
                <a:sym typeface="+mn-ea"/>
              </a:rPr>
              <a:t> por um modelo ARMA(p,q), ou seja,</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Dizemos que Y</a:t>
            </a:r>
            <a:r>
              <a:rPr lang="pt-BR" altLang="en-US" baseline="-25000">
                <a:latin typeface="Arial" panose="020B0604020202020204" pitchFamily="34" charset="0"/>
                <a:cs typeface="Arial" panose="020B0604020202020204" pitchFamily="34" charset="0"/>
                <a:sym typeface="+mn-ea"/>
              </a:rPr>
              <a:t>t</a:t>
            </a:r>
            <a:r>
              <a:rPr lang="pt-BR" altLang="en-US">
                <a:latin typeface="Arial" panose="020B0604020202020204" pitchFamily="34" charset="0"/>
                <a:cs typeface="Arial" panose="020B0604020202020204" pitchFamily="34" charset="0"/>
                <a:sym typeface="+mn-ea"/>
              </a:rPr>
              <a:t> segue um modelo Auto-Regressivo - Integrado - Média Móvel, ou ARIMA(p,d,q).</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Seja ξ(B) o operador auto-regressivo não estacionário de ordem p+d:</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onde</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r>
              <a:rPr lang="pt-BR" altLang="en-US">
                <a:latin typeface="Arial" panose="020B0604020202020204" pitchFamily="34" charset="0"/>
                <a:cs typeface="Arial" panose="020B0604020202020204" pitchFamily="34" charset="0"/>
                <a:sym typeface="+mn-ea"/>
              </a:rPr>
              <a:t>Portanto o modelo ARIMA supõe que a d-ésima diferença da série Y</a:t>
            </a:r>
            <a:r>
              <a:rPr lang="pt-BR" altLang="en-US" baseline="-25000">
                <a:latin typeface="Arial" panose="020B0604020202020204" pitchFamily="34" charset="0"/>
                <a:cs typeface="Arial" panose="020B0604020202020204" pitchFamily="34" charset="0"/>
                <a:sym typeface="+mn-ea"/>
              </a:rPr>
              <a:t>t</a:t>
            </a:r>
            <a:r>
              <a:rPr lang="pt-BR" altLang="en-US">
                <a:latin typeface="Arial" panose="020B0604020202020204" pitchFamily="34" charset="0"/>
                <a:cs typeface="Arial" panose="020B0604020202020204" pitchFamily="34" charset="0"/>
                <a:sym typeface="+mn-ea"/>
              </a:rPr>
              <a:t> pode ser representada por um modelo ARMA, estacionário e inversível. Na maioria dos casos usuais, d = 1 ou 2.</a:t>
            </a:r>
            <a:endParaRPr lang="pt-BR" altLang="en-US">
              <a:latin typeface="Arial" panose="020B0604020202020204" pitchFamily="34" charset="0"/>
              <a:cs typeface="Arial" panose="020B0604020202020204" pitchFamily="34" charset="0"/>
              <a:sym typeface="+mn-ea"/>
            </a:endParaRPr>
          </a:p>
        </p:txBody>
      </p:sp>
      <p:graphicFrame>
        <p:nvGraphicFramePr>
          <p:cNvPr id="3" name="Espaço Reservado para Conteúdo 2">
            <a:hlinkClick r:id="" action="ppaction://ole?verb="/>
          </p:cNvPr>
          <p:cNvGraphicFramePr>
            <a:graphicFrameLocks noChangeAspect="1"/>
          </p:cNvGraphicFramePr>
          <p:nvPr>
            <p:ph sz="half" idx="1"/>
          </p:nvPr>
        </p:nvGraphicFramePr>
        <p:xfrm>
          <a:off x="5009516" y="1631792"/>
          <a:ext cx="2110241" cy="396000"/>
        </p:xfrm>
        <a:graphic>
          <a:graphicData uri="http://schemas.openxmlformats.org/presentationml/2006/ole">
            <mc:AlternateContent xmlns:mc="http://schemas.openxmlformats.org/markup-compatibility/2006">
              <mc:Choice xmlns:v="urn:schemas-microsoft-com:vml" Requires="v">
                <p:oleObj spid="_x0000_s1025" name="" r:id="rId1" imgW="1219200" imgH="228600" progId="Equation.KSEE3">
                  <p:embed/>
                </p:oleObj>
              </mc:Choice>
              <mc:Fallback>
                <p:oleObj name="" r:id="rId1" imgW="1219200" imgH="228600" progId="Equation.KSEE3">
                  <p:embed/>
                  <p:pic>
                    <p:nvPicPr>
                      <p:cNvPr id="0" name="Imagem 1024"/>
                      <p:cNvPicPr/>
                      <p:nvPr/>
                    </p:nvPicPr>
                    <p:blipFill>
                      <a:blip r:embed="rId2"/>
                      <a:srcRect/>
                      <a:stretch>
                        <a:fillRect/>
                      </a:stretch>
                    </p:blipFill>
                    <p:spPr>
                      <a:xfrm>
                        <a:off x="5009516" y="1631792"/>
                        <a:ext cx="2110241" cy="396000"/>
                      </a:xfrm>
                      <a:prstGeom prst="rect">
                        <a:avLst/>
                      </a:prstGeom>
                    </p:spPr>
                  </p:pic>
                </p:oleObj>
              </mc:Fallback>
            </mc:AlternateContent>
          </a:graphicData>
        </a:graphic>
      </p:graphicFrame>
      <p:graphicFrame>
        <p:nvGraphicFramePr>
          <p:cNvPr id="10" name="Objeto 9">
            <a:hlinkClick r:id="" action="ppaction://ole?verb="/>
          </p:cNvPr>
          <p:cNvGraphicFramePr>
            <a:graphicFrameLocks noChangeAspect="1"/>
          </p:cNvGraphicFramePr>
          <p:nvPr/>
        </p:nvGraphicFramePr>
        <p:xfrm>
          <a:off x="4987290" y="2794953"/>
          <a:ext cx="2232660" cy="393065"/>
        </p:xfrm>
        <a:graphic>
          <a:graphicData uri="http://schemas.openxmlformats.org/presentationml/2006/ole">
            <mc:AlternateContent xmlns:mc="http://schemas.openxmlformats.org/markup-compatibility/2006">
              <mc:Choice xmlns:v="urn:schemas-microsoft-com:vml" Requires="v">
                <p:oleObj spid="_x0000_s2" name="" r:id="rId3" imgW="1066800" imgH="228600" progId="Equation.KSEE3">
                  <p:embed/>
                </p:oleObj>
              </mc:Choice>
              <mc:Fallback>
                <p:oleObj name="" r:id="rId3" imgW="1066800" imgH="228600" progId="Equation.KSEE3">
                  <p:embed/>
                  <p:pic>
                    <p:nvPicPr>
                      <p:cNvPr id="0" name="Imagem 1024"/>
                      <p:cNvPicPr/>
                      <p:nvPr/>
                    </p:nvPicPr>
                    <p:blipFill>
                      <a:blip r:embed="rId4"/>
                      <a:srcRect/>
                      <a:stretch>
                        <a:fillRect/>
                      </a:stretch>
                    </p:blipFill>
                    <p:spPr>
                      <a:xfrm>
                        <a:off x="4987290" y="2794953"/>
                        <a:ext cx="2232660" cy="393065"/>
                      </a:xfrm>
                      <a:prstGeom prst="rect">
                        <a:avLst/>
                      </a:prstGeom>
                    </p:spPr>
                  </p:pic>
                </p:oleObj>
              </mc:Fallback>
            </mc:AlternateContent>
          </a:graphicData>
        </a:graphic>
      </p:graphicFrame>
      <p:graphicFrame>
        <p:nvGraphicFramePr>
          <p:cNvPr id="13" name="Espaço Reservado para Conteúdo 12">
            <a:hlinkClick r:id="" action="ppaction://ole?verb="/>
          </p:cNvPr>
          <p:cNvGraphicFramePr>
            <a:graphicFrameLocks noChangeAspect="1"/>
          </p:cNvGraphicFramePr>
          <p:nvPr>
            <p:ph sz="half" idx="2"/>
          </p:nvPr>
        </p:nvGraphicFramePr>
        <p:xfrm>
          <a:off x="5283784" y="4218603"/>
          <a:ext cx="1561465" cy="372745"/>
        </p:xfrm>
        <a:graphic>
          <a:graphicData uri="http://schemas.openxmlformats.org/presentationml/2006/ole">
            <mc:AlternateContent xmlns:mc="http://schemas.openxmlformats.org/markup-compatibility/2006">
              <mc:Choice xmlns:v="urn:schemas-microsoft-com:vml" Requires="v">
                <p:oleObj spid="_x0000_s1026" name="" r:id="rId5" imgW="1041400" imgH="228600" progId="Equation.KSEE3">
                  <p:embed/>
                </p:oleObj>
              </mc:Choice>
              <mc:Fallback>
                <p:oleObj name="" r:id="rId5" imgW="1041400" imgH="228600" progId="Equation.KSEE3">
                  <p:embed/>
                  <p:pic>
                    <p:nvPicPr>
                      <p:cNvPr id="0" name="Imagem 1025"/>
                      <p:cNvPicPr/>
                      <p:nvPr/>
                    </p:nvPicPr>
                    <p:blipFill>
                      <a:blip r:embed="rId6"/>
                      <a:stretch>
                        <a:fillRect/>
                      </a:stretch>
                    </p:blipFill>
                    <p:spPr>
                      <a:xfrm>
                        <a:off x="5283784" y="4218603"/>
                        <a:ext cx="1561465" cy="372745"/>
                      </a:xfrm>
                      <a:prstGeom prst="rect">
                        <a:avLst/>
                      </a:prstGeom>
                    </p:spPr>
                  </p:pic>
                </p:oleObj>
              </mc:Fallback>
            </mc:AlternateContent>
          </a:graphicData>
        </a:graphic>
      </p:graphicFrame>
      <p:graphicFrame>
        <p:nvGraphicFramePr>
          <p:cNvPr id="7" name="Objeto 6">
            <a:hlinkClick r:id="" action="ppaction://ole?verb="/>
          </p:cNvPr>
          <p:cNvGraphicFramePr>
            <a:graphicFrameLocks noChangeAspect="1"/>
          </p:cNvGraphicFramePr>
          <p:nvPr/>
        </p:nvGraphicFramePr>
        <p:xfrm>
          <a:off x="4703711" y="4960918"/>
          <a:ext cx="2800350" cy="372745"/>
        </p:xfrm>
        <a:graphic>
          <a:graphicData uri="http://schemas.openxmlformats.org/presentationml/2006/ole">
            <mc:AlternateContent xmlns:mc="http://schemas.openxmlformats.org/markup-compatibility/2006">
              <mc:Choice xmlns:v="urn:schemas-microsoft-com:vml" Requires="v">
                <p:oleObj spid="_x0000_s9" name="" r:id="rId7" imgW="1866900" imgH="228600" progId="Equation.KSEE3">
                  <p:embed/>
                </p:oleObj>
              </mc:Choice>
              <mc:Fallback>
                <p:oleObj name="" r:id="rId7" imgW="1866900" imgH="228600" progId="Equation.KSEE3">
                  <p:embed/>
                  <p:pic>
                    <p:nvPicPr>
                      <p:cNvPr id="0" name="Imagem 1025"/>
                      <p:cNvPicPr/>
                      <p:nvPr/>
                    </p:nvPicPr>
                    <p:blipFill>
                      <a:blip r:embed="rId8"/>
                      <a:stretch>
                        <a:fillRect/>
                      </a:stretch>
                    </p:blipFill>
                    <p:spPr>
                      <a:xfrm>
                        <a:off x="4703711" y="4960918"/>
                        <a:ext cx="2800350" cy="37274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Medotologia</a:t>
            </a:r>
            <a:endParaRPr lang="pt-BR" altLang="en-US" sz="2400" b="1">
              <a:solidFill>
                <a:schemeClr val="bg1"/>
              </a:solidFill>
            </a:endParaRPr>
          </a:p>
        </p:txBody>
      </p:sp>
      <p:sp>
        <p:nvSpPr>
          <p:cNvPr id="8" name="Caixa de Texto 7"/>
          <p:cNvSpPr txBox="1"/>
          <p:nvPr/>
        </p:nvSpPr>
        <p:spPr>
          <a:xfrm>
            <a:off x="576580" y="1087120"/>
            <a:ext cx="10985500" cy="5354320"/>
          </a:xfrm>
          <a:prstGeom prst="rect">
            <a:avLst/>
          </a:prstGeom>
          <a:noFill/>
        </p:spPr>
        <p:txBody>
          <a:bodyPr wrap="square" rtlCol="0">
            <a:spAutoFit/>
          </a:bodyPr>
          <a:p>
            <a:pPr algn="just"/>
            <a:r>
              <a:rPr lang="pt-BR" altLang="en-US">
                <a:sym typeface="+mn-ea"/>
              </a:rPr>
              <a:t>Seja w</a:t>
            </a:r>
            <a:r>
              <a:rPr lang="pt-BR" altLang="en-US" baseline="-25000">
                <a:sym typeface="+mn-ea"/>
              </a:rPr>
              <a:t>t </a:t>
            </a:r>
            <a:r>
              <a:rPr lang="pt-BR" altLang="en-US">
                <a:sym typeface="+mn-ea"/>
              </a:rPr>
              <a:t>uma série temporal estacionária. A função de autocovariância para </a:t>
            </a:r>
            <a:r>
              <a:rPr lang="pt-BR" altLang="en-US">
                <a:sym typeface="+mn-ea"/>
              </a:rPr>
              <a:t>w</a:t>
            </a:r>
            <a:r>
              <a:rPr lang="pt-BR" altLang="en-US" baseline="-25000">
                <a:sym typeface="+mn-ea"/>
              </a:rPr>
              <a:t>t</a:t>
            </a:r>
            <a:r>
              <a:rPr lang="pt-BR" altLang="en-US">
                <a:sym typeface="+mn-ea"/>
              </a:rPr>
              <a:t> é dada por</a:t>
            </a:r>
            <a:endParaRPr lang="pt-BR" altLang="en-US">
              <a:sym typeface="+mn-ea"/>
            </a:endParaRPr>
          </a:p>
          <a:p>
            <a:pPr algn="just"/>
            <a:endParaRPr lang="pt-BR" altLang="en-US">
              <a:sym typeface="+mn-ea"/>
            </a:endParaRPr>
          </a:p>
          <a:p>
            <a:pPr algn="just"/>
            <a:endParaRPr lang="pt-BR" altLang="en-US">
              <a:sym typeface="+mn-ea"/>
            </a:endParaRPr>
          </a:p>
          <a:p>
            <a:pPr algn="just"/>
            <a:endParaRPr lang="pt-BR" altLang="en-US">
              <a:sym typeface="+mn-ea"/>
            </a:endParaRPr>
          </a:p>
          <a:p>
            <a:pPr algn="just"/>
            <a:r>
              <a:rPr lang="pt-BR" altLang="en-US">
                <a:sym typeface="+mn-ea"/>
              </a:rPr>
              <a:t>Assumindo que E(w</a:t>
            </a:r>
            <a:r>
              <a:rPr lang="pt-BR" altLang="en-US" baseline="-25000">
                <a:sym typeface="+mn-ea"/>
              </a:rPr>
              <a:t>t</a:t>
            </a:r>
            <a:r>
              <a:rPr lang="pt-BR" altLang="en-US">
                <a:sym typeface="+mn-ea"/>
              </a:rPr>
              <a:t>)=E(w</a:t>
            </a:r>
            <a:r>
              <a:rPr lang="pt-BR" altLang="en-US" baseline="-25000">
                <a:sym typeface="+mn-ea"/>
              </a:rPr>
              <a:t>t-k</a:t>
            </a:r>
            <a:r>
              <a:rPr lang="pt-BR" altLang="en-US">
                <a:sym typeface="+mn-ea"/>
              </a:rPr>
              <a:t>)=0 , temos</a:t>
            </a:r>
            <a:endParaRPr lang="pt-BR" altLang="en-US">
              <a:sym typeface="+mn-ea"/>
            </a:endParaRPr>
          </a:p>
          <a:p>
            <a:pPr algn="just"/>
            <a:endParaRPr lang="pt-BR" altLang="en-US">
              <a:sym typeface="+mn-ea"/>
            </a:endParaRPr>
          </a:p>
          <a:p>
            <a:pPr algn="just"/>
            <a:endParaRPr lang="pt-BR" altLang="en-US">
              <a:sym typeface="+mn-ea"/>
            </a:endParaRPr>
          </a:p>
          <a:p>
            <a:pPr algn="just"/>
            <a:endParaRPr lang="pt-BR" altLang="en-US">
              <a:sym typeface="+mn-ea"/>
            </a:endParaRPr>
          </a:p>
          <a:p>
            <a:pPr algn="just"/>
            <a:r>
              <a:rPr lang="pt-BR" altLang="en-US">
                <a:sym typeface="+mn-ea"/>
              </a:rPr>
              <a:t>A função de autocorrelação (FAC) pode ser então ser expressa como</a:t>
            </a:r>
            <a:endParaRPr lang="pt-BR" altLang="en-US">
              <a:sym typeface="+mn-ea"/>
            </a:endParaRPr>
          </a:p>
          <a:p>
            <a:pPr algn="just"/>
            <a:endParaRPr lang="pt-BR" altLang="en-US">
              <a:sym typeface="+mn-ea"/>
            </a:endParaRPr>
          </a:p>
          <a:p>
            <a:pPr algn="just"/>
            <a:endParaRPr lang="pt-BR" altLang="en-US">
              <a:sym typeface="+mn-ea"/>
            </a:endParaRPr>
          </a:p>
          <a:p>
            <a:pPr algn="just"/>
            <a:endParaRPr lang="pt-BR" altLang="en-US">
              <a:sym typeface="+mn-ea"/>
            </a:endParaRPr>
          </a:p>
          <a:p>
            <a:pPr algn="just"/>
            <a:r>
              <a:rPr lang="pt-BR" altLang="en-US">
                <a:sym typeface="+mn-ea"/>
              </a:rPr>
              <a:t>onde </a:t>
            </a:r>
            <a:r>
              <a:rPr lang="pt-BR" altLang="en-US">
                <a:latin typeface="Arial" panose="020B0604020202020204" pitchFamily="34" charset="0"/>
                <a:cs typeface="Arial" panose="020B0604020202020204" pitchFamily="34" charset="0"/>
                <a:sym typeface="+mn-ea"/>
              </a:rPr>
              <a:t>ɤ</a:t>
            </a:r>
            <a:r>
              <a:rPr lang="pt-BR" altLang="en-US" baseline="-25000">
                <a:latin typeface="Arial" panose="020B0604020202020204" pitchFamily="34" charset="0"/>
                <a:cs typeface="Arial" panose="020B0604020202020204" pitchFamily="34" charset="0"/>
                <a:sym typeface="+mn-ea"/>
              </a:rPr>
              <a:t>0</a:t>
            </a:r>
            <a:r>
              <a:rPr lang="pt-BR" altLang="en-US">
                <a:latin typeface="Arial" panose="020B0604020202020204" pitchFamily="34" charset="0"/>
                <a:cs typeface="Arial" panose="020B0604020202020204" pitchFamily="34" charset="0"/>
                <a:sym typeface="+mn-ea"/>
              </a:rPr>
              <a:t>=Var(w</a:t>
            </a:r>
            <a:r>
              <a:rPr lang="pt-BR" altLang="en-US" baseline="-25000">
                <a:latin typeface="Arial" panose="020B0604020202020204" pitchFamily="34" charset="0"/>
                <a:cs typeface="Arial" panose="020B0604020202020204" pitchFamily="34" charset="0"/>
                <a:sym typeface="+mn-ea"/>
              </a:rPr>
              <a:t>t</a:t>
            </a:r>
            <a:r>
              <a:rPr lang="pt-BR" altLang="en-US">
                <a:latin typeface="Arial" panose="020B0604020202020204" pitchFamily="34" charset="0"/>
                <a:cs typeface="Arial" panose="020B0604020202020204" pitchFamily="34" charset="0"/>
                <a:sym typeface="+mn-ea"/>
              </a:rPr>
              <a:t>).</a:t>
            </a:r>
            <a:endParaRPr lang="pt-BR" altLang="en-US">
              <a:latin typeface="Arial" panose="020B0604020202020204" pitchFamily="34" charset="0"/>
              <a:cs typeface="Arial" panose="020B0604020202020204" pitchFamily="34" charset="0"/>
              <a:sym typeface="+mn-ea"/>
            </a:endParaRPr>
          </a:p>
          <a:p>
            <a:pPr algn="just"/>
            <a:endParaRPr lang="pt-BR" altLang="en-US">
              <a:latin typeface="Arial" panose="020B0604020202020204" pitchFamily="34" charset="0"/>
              <a:cs typeface="Arial" panose="020B0604020202020204" pitchFamily="34" charset="0"/>
              <a:sym typeface="+mn-ea"/>
            </a:endParaRPr>
          </a:p>
          <a:p>
            <a:pPr algn="just"/>
            <a:r>
              <a:rPr lang="pt-BR" altLang="en-US">
                <a:sym typeface="+mn-ea"/>
              </a:rPr>
              <a:t>A idéia de autocorrelação pode ser estendida. Se medirmos a correlação entre duas observações seriais, Y</a:t>
            </a:r>
            <a:r>
              <a:rPr lang="pt-BR" altLang="en-US" baseline="-25000">
                <a:sym typeface="+mn-ea"/>
              </a:rPr>
              <a:t>t</a:t>
            </a:r>
            <a:r>
              <a:rPr lang="pt-BR" altLang="en-US">
                <a:sym typeface="+mn-ea"/>
              </a:rPr>
              <a:t> e Y</a:t>
            </a:r>
            <a:r>
              <a:rPr lang="pt-BR" altLang="en-US" baseline="-25000">
                <a:sym typeface="+mn-ea"/>
              </a:rPr>
              <a:t>t+k</a:t>
            </a:r>
            <a:r>
              <a:rPr lang="pt-BR" altLang="en-US">
                <a:sym typeface="+mn-ea"/>
              </a:rPr>
              <a:t> , eliminando a dependência dos termos intermediários, temos o que se denomina autocorrelação parcial (FACP), representada por:</a:t>
            </a:r>
            <a:endParaRPr lang="pt-BR" altLang="en-US">
              <a:sym typeface="+mn-ea"/>
            </a:endParaRPr>
          </a:p>
          <a:p>
            <a:pPr algn="just"/>
            <a:endParaRPr lang="pt-BR" altLang="en-US">
              <a:sym typeface="+mn-ea"/>
            </a:endParaRPr>
          </a:p>
          <a:p>
            <a:pPr algn="just"/>
            <a:endParaRPr lang="pt-BR" altLang="en-US">
              <a:latin typeface="Arial" panose="020B0604020202020204" pitchFamily="34" charset="0"/>
              <a:cs typeface="Arial" panose="020B0604020202020204" pitchFamily="34" charset="0"/>
              <a:sym typeface="+mn-ea"/>
            </a:endParaRPr>
          </a:p>
        </p:txBody>
      </p:sp>
      <p:graphicFrame>
        <p:nvGraphicFramePr>
          <p:cNvPr id="3" name="Espaço Reservado para Conteúdo 2">
            <a:hlinkClick r:id="" action="ppaction://ole?verb="/>
          </p:cNvPr>
          <p:cNvGraphicFramePr>
            <a:graphicFrameLocks noChangeAspect="1"/>
          </p:cNvGraphicFramePr>
          <p:nvPr>
            <p:ph sz="half" idx="1"/>
          </p:nvPr>
        </p:nvGraphicFramePr>
        <p:xfrm>
          <a:off x="3305879" y="1631990"/>
          <a:ext cx="5517515" cy="395605"/>
        </p:xfrm>
        <a:graphic>
          <a:graphicData uri="http://schemas.openxmlformats.org/presentationml/2006/ole">
            <mc:AlternateContent xmlns:mc="http://schemas.openxmlformats.org/markup-compatibility/2006">
              <mc:Choice xmlns:v="urn:schemas-microsoft-com:vml" Requires="v">
                <p:oleObj spid="_x0000_s1025" name="" r:id="rId1" imgW="3187700" imgH="228600" progId="Equation.KSEE3">
                  <p:embed/>
                </p:oleObj>
              </mc:Choice>
              <mc:Fallback>
                <p:oleObj name="" r:id="rId1" imgW="3187700" imgH="228600" progId="Equation.KSEE3">
                  <p:embed/>
                  <p:pic>
                    <p:nvPicPr>
                      <p:cNvPr id="0" name="Imagem 1024"/>
                      <p:cNvPicPr/>
                      <p:nvPr/>
                    </p:nvPicPr>
                    <p:blipFill>
                      <a:blip r:embed="rId2"/>
                      <a:srcRect/>
                      <a:stretch>
                        <a:fillRect/>
                      </a:stretch>
                    </p:blipFill>
                    <p:spPr>
                      <a:xfrm>
                        <a:off x="3305879" y="1631990"/>
                        <a:ext cx="5517515" cy="395605"/>
                      </a:xfrm>
                      <a:prstGeom prst="rect">
                        <a:avLst/>
                      </a:prstGeom>
                    </p:spPr>
                  </p:pic>
                </p:oleObj>
              </mc:Fallback>
            </mc:AlternateContent>
          </a:graphicData>
        </a:graphic>
      </p:graphicFrame>
      <p:graphicFrame>
        <p:nvGraphicFramePr>
          <p:cNvPr id="10" name="Objeto 9">
            <a:hlinkClick r:id="" action="ppaction://ole?verb="/>
          </p:cNvPr>
          <p:cNvGraphicFramePr>
            <a:graphicFrameLocks noChangeAspect="1"/>
          </p:cNvGraphicFramePr>
          <p:nvPr/>
        </p:nvGraphicFramePr>
        <p:xfrm>
          <a:off x="4894263" y="2794953"/>
          <a:ext cx="2418715" cy="393065"/>
        </p:xfrm>
        <a:graphic>
          <a:graphicData uri="http://schemas.openxmlformats.org/presentationml/2006/ole">
            <mc:AlternateContent xmlns:mc="http://schemas.openxmlformats.org/markup-compatibility/2006">
              <mc:Choice xmlns:v="urn:schemas-microsoft-com:vml" Requires="v">
                <p:oleObj spid="_x0000_s2" name="" r:id="rId3" imgW="1155700" imgH="228600" progId="Equation.KSEE3">
                  <p:embed/>
                </p:oleObj>
              </mc:Choice>
              <mc:Fallback>
                <p:oleObj name="" r:id="rId3" imgW="1155700" imgH="228600" progId="Equation.KSEE3">
                  <p:embed/>
                  <p:pic>
                    <p:nvPicPr>
                      <p:cNvPr id="0" name="Imagem 1024"/>
                      <p:cNvPicPr/>
                      <p:nvPr/>
                    </p:nvPicPr>
                    <p:blipFill>
                      <a:blip r:embed="rId4"/>
                      <a:srcRect/>
                      <a:stretch>
                        <a:fillRect/>
                      </a:stretch>
                    </p:blipFill>
                    <p:spPr>
                      <a:xfrm>
                        <a:off x="4894263" y="2794953"/>
                        <a:ext cx="2418715" cy="393065"/>
                      </a:xfrm>
                      <a:prstGeom prst="rect">
                        <a:avLst/>
                      </a:prstGeom>
                    </p:spPr>
                  </p:pic>
                </p:oleObj>
              </mc:Fallback>
            </mc:AlternateContent>
          </a:graphicData>
        </a:graphic>
      </p:graphicFrame>
      <p:graphicFrame>
        <p:nvGraphicFramePr>
          <p:cNvPr id="13" name="Espaço Reservado para Conteúdo 12">
            <a:hlinkClick r:id="" action="ppaction://ole?verb="/>
          </p:cNvPr>
          <p:cNvGraphicFramePr>
            <a:graphicFrameLocks noChangeAspect="1"/>
          </p:cNvGraphicFramePr>
          <p:nvPr>
            <p:ph sz="half" idx="2"/>
          </p:nvPr>
        </p:nvGraphicFramePr>
        <p:xfrm>
          <a:off x="5131384" y="3702348"/>
          <a:ext cx="1866265" cy="704215"/>
        </p:xfrm>
        <a:graphic>
          <a:graphicData uri="http://schemas.openxmlformats.org/presentationml/2006/ole">
            <mc:AlternateContent xmlns:mc="http://schemas.openxmlformats.org/markup-compatibility/2006">
              <mc:Choice xmlns:v="urn:schemas-microsoft-com:vml" Requires="v">
                <p:oleObj spid="_x0000_s1026" name="" r:id="rId5" imgW="1244600" imgH="431800" progId="Equation.KSEE3">
                  <p:embed/>
                </p:oleObj>
              </mc:Choice>
              <mc:Fallback>
                <p:oleObj name="" r:id="rId5" imgW="1244600" imgH="431800" progId="Equation.KSEE3">
                  <p:embed/>
                  <p:pic>
                    <p:nvPicPr>
                      <p:cNvPr id="0" name="Imagem 1025"/>
                      <p:cNvPicPr/>
                      <p:nvPr/>
                    </p:nvPicPr>
                    <p:blipFill>
                      <a:blip r:embed="rId6"/>
                      <a:stretch>
                        <a:fillRect/>
                      </a:stretch>
                    </p:blipFill>
                    <p:spPr>
                      <a:xfrm>
                        <a:off x="5131384" y="3702348"/>
                        <a:ext cx="1866265" cy="704215"/>
                      </a:xfrm>
                      <a:prstGeom prst="rect">
                        <a:avLst/>
                      </a:prstGeom>
                    </p:spPr>
                  </p:pic>
                </p:oleObj>
              </mc:Fallback>
            </mc:AlternateContent>
          </a:graphicData>
        </a:graphic>
      </p:graphicFrame>
      <p:graphicFrame>
        <p:nvGraphicFramePr>
          <p:cNvPr id="11" name="Objeto 10">
            <a:hlinkClick r:id="" action="ppaction://ole?verb="/>
          </p:cNvPr>
          <p:cNvGraphicFramePr>
            <a:graphicFrameLocks noChangeAspect="1"/>
          </p:cNvGraphicFramePr>
          <p:nvPr/>
        </p:nvGraphicFramePr>
        <p:xfrm>
          <a:off x="4817059" y="5882303"/>
          <a:ext cx="2494915" cy="414655"/>
        </p:xfrm>
        <a:graphic>
          <a:graphicData uri="http://schemas.openxmlformats.org/presentationml/2006/ole">
            <mc:AlternateContent xmlns:mc="http://schemas.openxmlformats.org/markup-compatibility/2006">
              <mc:Choice xmlns:v="urn:schemas-microsoft-com:vml" Requires="v">
                <p:oleObj spid="_x0000_s12" name="" r:id="rId7" imgW="1663700" imgH="254000" progId="Equation.KSEE3">
                  <p:embed/>
                </p:oleObj>
              </mc:Choice>
              <mc:Fallback>
                <p:oleObj name="" r:id="rId7" imgW="1663700" imgH="254000" progId="Equation.KSEE3">
                  <p:embed/>
                  <p:pic>
                    <p:nvPicPr>
                      <p:cNvPr id="0" name="Imagem 1025"/>
                      <p:cNvPicPr/>
                      <p:nvPr/>
                    </p:nvPicPr>
                    <p:blipFill>
                      <a:blip r:embed="rId8"/>
                      <a:stretch>
                        <a:fillRect/>
                      </a:stretch>
                    </p:blipFill>
                    <p:spPr>
                      <a:xfrm>
                        <a:off x="4817059" y="5882303"/>
                        <a:ext cx="2494915" cy="41465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tângulo 4"/>
          <p:cNvSpPr/>
          <p:nvPr/>
        </p:nvSpPr>
        <p:spPr>
          <a:xfrm>
            <a:off x="-635" y="-13335"/>
            <a:ext cx="12207875" cy="41783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4" name="Arredondar Retângulo no Mesmo Canto Lateral 3"/>
          <p:cNvSpPr/>
          <p:nvPr/>
        </p:nvSpPr>
        <p:spPr>
          <a:xfrm rot="10800000">
            <a:off x="-354330" y="196215"/>
            <a:ext cx="4391025" cy="547370"/>
          </a:xfrm>
          <a:prstGeom prst="round2SameRect">
            <a:avLst>
              <a:gd name="adj1" fmla="val 50000"/>
              <a:gd name="adj2" fmla="val 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6" name="Caixa de Texto 5"/>
          <p:cNvSpPr txBox="1"/>
          <p:nvPr/>
        </p:nvSpPr>
        <p:spPr>
          <a:xfrm>
            <a:off x="111760" y="222885"/>
            <a:ext cx="2991485" cy="460375"/>
          </a:xfrm>
          <a:prstGeom prst="rect">
            <a:avLst/>
          </a:prstGeom>
          <a:noFill/>
        </p:spPr>
        <p:txBody>
          <a:bodyPr wrap="square" rtlCol="0">
            <a:spAutoFit/>
          </a:bodyPr>
          <a:p>
            <a:r>
              <a:rPr lang="pt-BR" altLang="en-US" sz="2400" b="1">
                <a:solidFill>
                  <a:schemeClr val="bg1"/>
                </a:solidFill>
              </a:rPr>
              <a:t>Medotologia</a:t>
            </a:r>
            <a:endParaRPr lang="pt-BR" altLang="en-US" sz="2400" b="1">
              <a:solidFill>
                <a:schemeClr val="bg1"/>
              </a:solidFill>
            </a:endParaRPr>
          </a:p>
        </p:txBody>
      </p:sp>
      <p:sp>
        <p:nvSpPr>
          <p:cNvPr id="8" name="Caixa de Texto 7"/>
          <p:cNvSpPr txBox="1"/>
          <p:nvPr/>
        </p:nvSpPr>
        <p:spPr>
          <a:xfrm>
            <a:off x="576580" y="1087120"/>
            <a:ext cx="10985500" cy="4523105"/>
          </a:xfrm>
          <a:prstGeom prst="rect">
            <a:avLst/>
          </a:prstGeom>
          <a:noFill/>
        </p:spPr>
        <p:txBody>
          <a:bodyPr wrap="square" rtlCol="0">
            <a:spAutoFit/>
          </a:bodyPr>
          <a:p>
            <a:pPr algn="just"/>
            <a:r>
              <a:rPr lang="pt-BR" altLang="en-US">
                <a:sym typeface="+mn-ea"/>
              </a:rPr>
              <a:t>Através das equações de Yule-Walker e utilizando a Regra de Cramer, a FACP pode ser generalisada como</a:t>
            </a:r>
            <a:endParaRPr lang="pt-BR" altLang="en-US">
              <a:sym typeface="+mn-ea"/>
            </a:endParaRPr>
          </a:p>
          <a:p>
            <a:pPr algn="just"/>
            <a:endParaRPr lang="pt-BR" altLang="en-US">
              <a:sym typeface="+mn-ea"/>
            </a:endParaRPr>
          </a:p>
          <a:p>
            <a:pPr algn="just"/>
            <a:endParaRPr lang="pt-BR" altLang="en-US">
              <a:sym typeface="+mn-ea"/>
            </a:endParaRPr>
          </a:p>
          <a:p>
            <a:pPr algn="just"/>
            <a:endParaRPr lang="pt-BR" altLang="en-US">
              <a:sym typeface="+mn-ea"/>
            </a:endParaRPr>
          </a:p>
          <a:p>
            <a:pPr algn="just"/>
            <a:r>
              <a:rPr lang="pt-BR" altLang="en-US">
                <a:sym typeface="+mn-ea"/>
              </a:rPr>
              <a:t>onde | . | é o determinante da matriz, P</a:t>
            </a:r>
            <a:r>
              <a:rPr lang="pt-BR" altLang="en-US" baseline="-25000">
                <a:sym typeface="+mn-ea"/>
              </a:rPr>
              <a:t>k</a:t>
            </a:r>
            <a:r>
              <a:rPr lang="pt-BR" altLang="en-US">
                <a:sym typeface="+mn-ea"/>
              </a:rPr>
              <a:t> é a matriz de autocorrelação e P</a:t>
            </a:r>
            <a:r>
              <a:rPr lang="pt-BR" altLang="en-US" baseline="-25000">
                <a:sym typeface="+mn-ea"/>
              </a:rPr>
              <a:t>k</a:t>
            </a:r>
            <a:r>
              <a:rPr lang="pt-BR" altLang="en-US" baseline="30000">
                <a:sym typeface="+mn-ea"/>
              </a:rPr>
              <a:t>*</a:t>
            </a:r>
            <a:r>
              <a:rPr lang="pt-BR" altLang="en-US">
                <a:sym typeface="+mn-ea"/>
              </a:rPr>
              <a:t> é a matriz P</a:t>
            </a:r>
            <a:r>
              <a:rPr lang="pt-BR" altLang="en-US" baseline="-25000">
                <a:sym typeface="+mn-ea"/>
              </a:rPr>
              <a:t>k</a:t>
            </a:r>
            <a:r>
              <a:rPr lang="pt-BR" altLang="en-US">
                <a:sym typeface="+mn-ea"/>
              </a:rPr>
              <a:t> com a última coluna substituída pelo vetor de autocorrelações. </a:t>
            </a:r>
            <a:endParaRPr lang="pt-BR" altLang="en-US">
              <a:sym typeface="+mn-ea"/>
            </a:endParaRPr>
          </a:p>
          <a:p>
            <a:pPr algn="just"/>
            <a:endParaRPr lang="pt-BR" altLang="en-US">
              <a:sym typeface="+mn-ea"/>
            </a:endParaRPr>
          </a:p>
          <a:p>
            <a:pPr algn="just"/>
            <a:r>
              <a:rPr lang="pt-BR" altLang="en-US">
                <a:sym typeface="+mn-ea"/>
              </a:rPr>
              <a:t>A estimação de Parâmetros do modelo de séries temporais pode ser feita por mínimos quadrados, pelo método do momentos ou pelo método de máxima verossimilhança. Neste material não será abordado mais detalhes, mas são os mesmos procedimentos tal como utilizados nos ajustes clássicos de regressão.</a:t>
            </a:r>
            <a:endParaRPr lang="pt-BR" altLang="en-US">
              <a:sym typeface="+mn-ea"/>
            </a:endParaRPr>
          </a:p>
          <a:p>
            <a:pPr algn="just"/>
            <a:endParaRPr lang="pt-BR" altLang="en-US">
              <a:sym typeface="+mn-ea"/>
            </a:endParaRPr>
          </a:p>
          <a:p>
            <a:pPr algn="just"/>
            <a:r>
              <a:rPr lang="pt-BR" altLang="en-US">
                <a:sym typeface="+mn-ea"/>
              </a:rPr>
              <a:t>Quando observa-se a tendência do processo em repetir um certo tipo de comportamento dentro de um período sazonal (a cada 12 meses em séries mensais, por exemplo), é necessário a adição de um parâmetro 'S' aos modelos.</a:t>
            </a:r>
            <a:endParaRPr lang="pt-BR" altLang="en-US">
              <a:sym typeface="+mn-ea"/>
            </a:endParaRPr>
          </a:p>
          <a:p>
            <a:pPr algn="just"/>
            <a:endParaRPr lang="pt-BR" altLang="en-US">
              <a:sym typeface="+mn-ea"/>
            </a:endParaRPr>
          </a:p>
          <a:p>
            <a:pPr algn="just"/>
            <a:r>
              <a:rPr lang="pt-BR" altLang="en-US">
                <a:sym typeface="+mn-ea"/>
              </a:rPr>
              <a:t>Na sequência, vejamos mais detalhes com exemplos práticos.</a:t>
            </a:r>
            <a:endParaRPr lang="pt-BR" altLang="en-US">
              <a:sym typeface="+mn-ea"/>
            </a:endParaRPr>
          </a:p>
          <a:p>
            <a:pPr algn="just"/>
            <a:endParaRPr lang="pt-BR" altLang="en-US">
              <a:latin typeface="Arial" panose="020B0604020202020204" pitchFamily="34" charset="0"/>
              <a:cs typeface="Arial" panose="020B0604020202020204" pitchFamily="34" charset="0"/>
              <a:sym typeface="+mn-ea"/>
            </a:endParaRPr>
          </a:p>
        </p:txBody>
      </p:sp>
      <p:graphicFrame>
        <p:nvGraphicFramePr>
          <p:cNvPr id="3" name="Espaço Reservado para Conteúdo 2">
            <a:hlinkClick r:id="" action="ppaction://ole?verb="/>
          </p:cNvPr>
          <p:cNvGraphicFramePr>
            <a:graphicFrameLocks noChangeAspect="1"/>
          </p:cNvGraphicFramePr>
          <p:nvPr>
            <p:ph sz="half" idx="1"/>
          </p:nvPr>
        </p:nvGraphicFramePr>
        <p:xfrm>
          <a:off x="5492819" y="1433553"/>
          <a:ext cx="1143635" cy="792480"/>
        </p:xfrm>
        <a:graphic>
          <a:graphicData uri="http://schemas.openxmlformats.org/presentationml/2006/ole">
            <mc:AlternateContent xmlns:mc="http://schemas.openxmlformats.org/markup-compatibility/2006">
              <mc:Choice xmlns:v="urn:schemas-microsoft-com:vml" Requires="v">
                <p:oleObj spid="_x0000_s1025" name="" r:id="rId1" imgW="660400" imgH="457200" progId="Equation.KSEE3">
                  <p:embed/>
                </p:oleObj>
              </mc:Choice>
              <mc:Fallback>
                <p:oleObj name="" r:id="rId1" imgW="660400" imgH="457200" progId="Equation.KSEE3">
                  <p:embed/>
                  <p:pic>
                    <p:nvPicPr>
                      <p:cNvPr id="0" name="Imagem 1024"/>
                      <p:cNvPicPr/>
                      <p:nvPr/>
                    </p:nvPicPr>
                    <p:blipFill>
                      <a:blip r:embed="rId2"/>
                      <a:srcRect/>
                      <a:stretch>
                        <a:fillRect/>
                      </a:stretch>
                    </p:blipFill>
                    <p:spPr>
                      <a:xfrm>
                        <a:off x="5492819" y="1433553"/>
                        <a:ext cx="1143635" cy="79248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6186</Words>
  <Application>WPS Presentation</Application>
  <PresentationFormat>Widescreen</PresentationFormat>
  <Paragraphs>190</Paragraphs>
  <Slides>15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14</vt:i4>
      </vt:variant>
      <vt:variant>
        <vt:lpstr>幻灯片标题</vt:lpstr>
      </vt:variant>
      <vt:variant>
        <vt:i4>15</vt:i4>
      </vt:variant>
    </vt:vector>
  </HeadingPairs>
  <TitlesOfParts>
    <vt:vector size="42" baseType="lpstr">
      <vt:lpstr>Arial</vt:lpstr>
      <vt:lpstr>SimSun</vt:lpstr>
      <vt:lpstr>Wingdings</vt:lpstr>
      <vt:lpstr>Bahnschrift Condensed</vt:lpstr>
      <vt:lpstr>Bradley Hand ITC</vt:lpstr>
      <vt:lpstr>PMingLiU-ExtB</vt:lpstr>
      <vt:lpstr>Calibri</vt:lpstr>
      <vt:lpstr>Microsoft YaHei</vt:lpstr>
      <vt:lpstr/>
      <vt:lpstr>Arial Unicode MS</vt:lpstr>
      <vt:lpstr>Calibri Light</vt:lpstr>
      <vt:lpstr>Segoe Print</vt:lpstr>
      <vt:lpstr>Office Theme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klc</cp:lastModifiedBy>
  <cp:revision>31</cp:revision>
  <dcterms:created xsi:type="dcterms:W3CDTF">2019-12-21T21:36:00Z</dcterms:created>
  <dcterms:modified xsi:type="dcterms:W3CDTF">2020-02-02T16:25:38Z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1046-11.2.0.9144</vt:lpwstr>
  </property>
</Properties>
</file>