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12/16/2019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12/16/2019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3E7BCC-70B8-4465-B98E-0D4D19D66DDA}"/>
              </a:ext>
            </a:extLst>
          </p:cNvPr>
          <p:cNvSpPr/>
          <p:nvPr/>
        </p:nvSpPr>
        <p:spPr>
          <a:xfrm>
            <a:off x="1603513" y="1674601"/>
            <a:ext cx="8719930" cy="2123658"/>
          </a:xfrm>
          <a:prstGeom prst="rect">
            <a:avLst/>
          </a:prstGeom>
        </p:spPr>
        <p:txBody>
          <a:bodyPr wrap="square">
            <a:spAutoFit/>
          </a:bodyPr>
          <a:lstStyle/>
          <a:p>
            <a:pPr algn="ctr"/>
            <a:r>
              <a:rPr lang="en-PH" sz="4400" dirty="0">
                <a:latin typeface="Berlin Sans FB" panose="020E0602020502020306" pitchFamily="34" charset="0"/>
              </a:rPr>
              <a:t>Rizal’s Second Sojourn in Paris and the Universal Exposition</a:t>
            </a:r>
          </a:p>
          <a:p>
            <a:pPr algn="ctr"/>
            <a:r>
              <a:rPr lang="en-PH" sz="4400" dirty="0">
                <a:latin typeface="Berlin Sans FB" panose="020E0602020502020306" pitchFamily="34" charset="0"/>
              </a:rPr>
              <a:t> 1889</a:t>
            </a:r>
          </a:p>
        </p:txBody>
      </p:sp>
    </p:spTree>
    <p:extLst>
      <p:ext uri="{BB962C8B-B14F-4D97-AF65-F5344CB8AC3E}">
        <p14:creationId xmlns:p14="http://schemas.microsoft.com/office/powerpoint/2010/main" val="3882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05A524-AE66-40DC-A5CE-390F043F698D}"/>
              </a:ext>
            </a:extLst>
          </p:cNvPr>
          <p:cNvSpPr/>
          <p:nvPr/>
        </p:nvSpPr>
        <p:spPr>
          <a:xfrm>
            <a:off x="668292" y="153213"/>
            <a:ext cx="2815194" cy="769441"/>
          </a:xfrm>
          <a:prstGeom prst="rect">
            <a:avLst/>
          </a:prstGeom>
        </p:spPr>
        <p:txBody>
          <a:bodyPr wrap="none">
            <a:spAutoFit/>
          </a:bodyPr>
          <a:lstStyle/>
          <a:p>
            <a:r>
              <a:rPr lang="en-PH" sz="4400" dirty="0" err="1">
                <a:latin typeface="Berlin Sans FB" panose="020E0602020502020306" pitchFamily="34" charset="0"/>
                <a:ea typeface="Calibri" panose="020F0502020204030204" pitchFamily="34" charset="0"/>
                <a:cs typeface="Times New Roman" panose="02020603050405020304" pitchFamily="18" charset="0"/>
              </a:rPr>
              <a:t>Kidlat</a:t>
            </a:r>
            <a:r>
              <a:rPr lang="en-PH" sz="4400" dirty="0">
                <a:latin typeface="Berlin Sans FB" panose="020E0602020502020306" pitchFamily="34" charset="0"/>
                <a:ea typeface="Calibri" panose="020F0502020204030204" pitchFamily="34" charset="0"/>
                <a:cs typeface="Times New Roman" panose="02020603050405020304" pitchFamily="18" charset="0"/>
              </a:rPr>
              <a:t> Club</a:t>
            </a:r>
            <a:endParaRPr lang="en-PH" sz="4400" dirty="0">
              <a:latin typeface="Berlin Sans FB" panose="020E0602020502020306" pitchFamily="34" charset="0"/>
            </a:endParaRPr>
          </a:p>
        </p:txBody>
      </p:sp>
      <p:sp>
        <p:nvSpPr>
          <p:cNvPr id="3" name="Rectangle 2">
            <a:extLst>
              <a:ext uri="{FF2B5EF4-FFF2-40B4-BE49-F238E27FC236}">
                <a16:creationId xmlns:a16="http://schemas.microsoft.com/office/drawing/2014/main" id="{1097CA43-E8D6-4011-8A35-91910E5B1ADC}"/>
              </a:ext>
            </a:extLst>
          </p:cNvPr>
          <p:cNvSpPr/>
          <p:nvPr/>
        </p:nvSpPr>
        <p:spPr>
          <a:xfrm>
            <a:off x="1066184" y="1316995"/>
            <a:ext cx="10917284" cy="523220"/>
          </a:xfrm>
          <a:prstGeom prst="rect">
            <a:avLst/>
          </a:prstGeom>
        </p:spPr>
        <p:txBody>
          <a:bodyPr wrap="none">
            <a:spAutoFit/>
          </a:bodyPr>
          <a:lstStyle/>
          <a:p>
            <a:r>
              <a:rPr lang="en-PH" sz="2800" dirty="0">
                <a:latin typeface="Calibri" panose="020F0502020204030204" pitchFamily="34" charset="0"/>
                <a:ea typeface="Calibri" panose="020F0502020204030204" pitchFamily="34" charset="0"/>
                <a:cs typeface="Times New Roman" panose="02020603050405020304" pitchFamily="18" charset="0"/>
              </a:rPr>
              <a:t>•March 19,1889 –Rizal organized his </a:t>
            </a:r>
            <a:r>
              <a:rPr lang="en-PH" sz="2800" dirty="0" err="1">
                <a:latin typeface="Calibri" panose="020F0502020204030204" pitchFamily="34" charset="0"/>
                <a:ea typeface="Calibri" panose="020F0502020204030204" pitchFamily="34" charset="0"/>
                <a:cs typeface="Times New Roman" panose="02020603050405020304" pitchFamily="18" charset="0"/>
              </a:rPr>
              <a:t>paisanos</a:t>
            </a:r>
            <a:r>
              <a:rPr lang="en-PH" sz="2800" dirty="0">
                <a:latin typeface="Calibri" panose="020F0502020204030204" pitchFamily="34" charset="0"/>
                <a:ea typeface="Calibri" panose="020F0502020204030204" pitchFamily="34" charset="0"/>
                <a:cs typeface="Times New Roman" panose="02020603050405020304" pitchFamily="18" charset="0"/>
              </a:rPr>
              <a:t> (compatriots) into a society</a:t>
            </a:r>
            <a:endParaRPr lang="en-PH" sz="2800" dirty="0"/>
          </a:p>
        </p:txBody>
      </p:sp>
      <p:sp>
        <p:nvSpPr>
          <p:cNvPr id="4" name="Rectangle 3">
            <a:extLst>
              <a:ext uri="{FF2B5EF4-FFF2-40B4-BE49-F238E27FC236}">
                <a16:creationId xmlns:a16="http://schemas.microsoft.com/office/drawing/2014/main" id="{A9FFC9F4-4964-44A2-A75F-04CB3BFD65F0}"/>
              </a:ext>
            </a:extLst>
          </p:cNvPr>
          <p:cNvSpPr/>
          <p:nvPr/>
        </p:nvSpPr>
        <p:spPr>
          <a:xfrm>
            <a:off x="1066183" y="2105194"/>
            <a:ext cx="10917283" cy="954107"/>
          </a:xfrm>
          <a:prstGeom prst="rect">
            <a:avLst/>
          </a:prstGeom>
        </p:spPr>
        <p:txBody>
          <a:bodyPr wrap="square">
            <a:spAutoFit/>
          </a:bodyPr>
          <a:lstStyle/>
          <a:p>
            <a:r>
              <a:rPr lang="en-PH" sz="2800" dirty="0">
                <a:latin typeface="Calibri" panose="020F0502020204030204" pitchFamily="34" charset="0"/>
                <a:ea typeface="Calibri" panose="020F0502020204030204" pitchFamily="34" charset="0"/>
                <a:cs typeface="Times New Roman" panose="02020603050405020304" pitchFamily="18" charset="0"/>
              </a:rPr>
              <a:t>• Antonio Luna and Juan Luna, Gregorio Aguilera, Fernando Canon, </a:t>
            </a:r>
            <a:r>
              <a:rPr lang="en-PH" sz="2800" dirty="0" err="1">
                <a:latin typeface="Calibri" panose="020F0502020204030204" pitchFamily="34" charset="0"/>
                <a:ea typeface="Calibri" panose="020F0502020204030204" pitchFamily="34" charset="0"/>
                <a:cs typeface="Times New Roman" panose="02020603050405020304" pitchFamily="18" charset="0"/>
              </a:rPr>
              <a:t>Lauro</a:t>
            </a:r>
            <a:r>
              <a:rPr lang="en-PH" sz="2800" dirty="0">
                <a:latin typeface="Calibri" panose="020F0502020204030204" pitchFamily="34" charset="0"/>
                <a:ea typeface="Calibri" panose="020F0502020204030204" pitchFamily="34" charset="0"/>
                <a:cs typeface="Times New Roman" panose="02020603050405020304" pitchFamily="18" charset="0"/>
              </a:rPr>
              <a:t> </a:t>
            </a:r>
            <a:r>
              <a:rPr lang="en-PH" sz="2800" dirty="0" err="1">
                <a:latin typeface="Calibri" panose="020F0502020204030204" pitchFamily="34" charset="0"/>
                <a:ea typeface="Calibri" panose="020F0502020204030204" pitchFamily="34" charset="0"/>
                <a:cs typeface="Times New Roman" panose="02020603050405020304" pitchFamily="18" charset="0"/>
              </a:rPr>
              <a:t>Dimayuga</a:t>
            </a:r>
            <a:r>
              <a:rPr lang="en-PH" sz="2800" dirty="0">
                <a:latin typeface="Calibri" panose="020F0502020204030204" pitchFamily="34" charset="0"/>
                <a:ea typeface="Calibri" panose="020F0502020204030204" pitchFamily="34" charset="0"/>
                <a:cs typeface="Times New Roman" panose="02020603050405020304" pitchFamily="18" charset="0"/>
              </a:rPr>
              <a:t>, Julio </a:t>
            </a:r>
            <a:r>
              <a:rPr lang="en-PH" sz="2800" dirty="0" err="1">
                <a:latin typeface="Calibri" panose="020F0502020204030204" pitchFamily="34" charset="0"/>
                <a:ea typeface="Calibri" panose="020F0502020204030204" pitchFamily="34" charset="0"/>
                <a:cs typeface="Times New Roman" panose="02020603050405020304" pitchFamily="18" charset="0"/>
              </a:rPr>
              <a:t>Llorente</a:t>
            </a:r>
            <a:r>
              <a:rPr lang="en-PH" sz="2800" dirty="0">
                <a:latin typeface="Calibri" panose="020F0502020204030204" pitchFamily="34" charset="0"/>
                <a:ea typeface="Calibri" panose="020F0502020204030204" pitchFamily="34" charset="0"/>
                <a:cs typeface="Times New Roman" panose="02020603050405020304" pitchFamily="18" charset="0"/>
              </a:rPr>
              <a:t>, Guillermo </a:t>
            </a:r>
            <a:r>
              <a:rPr lang="en-PH" sz="2800" dirty="0" err="1">
                <a:latin typeface="Calibri" panose="020F0502020204030204" pitchFamily="34" charset="0"/>
                <a:ea typeface="Calibri" panose="020F0502020204030204" pitchFamily="34" charset="0"/>
                <a:cs typeface="Times New Roman" panose="02020603050405020304" pitchFamily="18" charset="0"/>
              </a:rPr>
              <a:t>Pauta</a:t>
            </a:r>
            <a:r>
              <a:rPr lang="en-PH" sz="2800" dirty="0">
                <a:latin typeface="Calibri" panose="020F0502020204030204" pitchFamily="34" charset="0"/>
                <a:ea typeface="Calibri" panose="020F0502020204030204" pitchFamily="34" charset="0"/>
                <a:cs typeface="Times New Roman" panose="02020603050405020304" pitchFamily="18" charset="0"/>
              </a:rPr>
              <a:t>, and </a:t>
            </a:r>
            <a:r>
              <a:rPr lang="en-PH" sz="2800" dirty="0" err="1">
                <a:latin typeface="Calibri" panose="020F0502020204030204" pitchFamily="34" charset="0"/>
                <a:ea typeface="Calibri" panose="020F0502020204030204" pitchFamily="34" charset="0"/>
                <a:cs typeface="Times New Roman" panose="02020603050405020304" pitchFamily="18" charset="0"/>
              </a:rPr>
              <a:t>Baldomero</a:t>
            </a:r>
            <a:r>
              <a:rPr lang="en-PH" sz="2800" dirty="0">
                <a:latin typeface="Calibri" panose="020F0502020204030204" pitchFamily="34" charset="0"/>
                <a:ea typeface="Calibri" panose="020F0502020204030204" pitchFamily="34" charset="0"/>
                <a:cs typeface="Times New Roman" panose="02020603050405020304" pitchFamily="18" charset="0"/>
              </a:rPr>
              <a:t> </a:t>
            </a:r>
            <a:r>
              <a:rPr lang="en-PH" sz="2800" dirty="0" err="1">
                <a:latin typeface="Calibri" panose="020F0502020204030204" pitchFamily="34" charset="0"/>
                <a:ea typeface="Calibri" panose="020F0502020204030204" pitchFamily="34" charset="0"/>
                <a:cs typeface="Times New Roman" panose="02020603050405020304" pitchFamily="18" charset="0"/>
              </a:rPr>
              <a:t>Roxas</a:t>
            </a:r>
            <a:r>
              <a:rPr lang="en-PH" sz="2400" dirty="0">
                <a:latin typeface="Calibri" panose="020F0502020204030204" pitchFamily="34" charset="0"/>
                <a:ea typeface="Calibri" panose="020F0502020204030204" pitchFamily="34" charset="0"/>
                <a:cs typeface="Times New Roman" panose="02020603050405020304" pitchFamily="18" charset="0"/>
              </a:rPr>
              <a:t>.</a:t>
            </a:r>
            <a:endParaRPr lang="en-PH" sz="2400" dirty="0"/>
          </a:p>
        </p:txBody>
      </p:sp>
      <p:sp>
        <p:nvSpPr>
          <p:cNvPr id="5" name="Rectangle 4">
            <a:extLst>
              <a:ext uri="{FF2B5EF4-FFF2-40B4-BE49-F238E27FC236}">
                <a16:creationId xmlns:a16="http://schemas.microsoft.com/office/drawing/2014/main" id="{829D38D2-B00E-4262-8EB0-419750C40C3C}"/>
              </a:ext>
            </a:extLst>
          </p:cNvPr>
          <p:cNvSpPr/>
          <p:nvPr/>
        </p:nvSpPr>
        <p:spPr>
          <a:xfrm>
            <a:off x="1066183" y="3429000"/>
            <a:ext cx="10854004" cy="1454950"/>
          </a:xfrm>
          <a:prstGeom prst="rect">
            <a:avLst/>
          </a:prstGeom>
        </p:spPr>
        <p:txBody>
          <a:bodyPr wrap="square">
            <a:spAutoFit/>
          </a:bodyPr>
          <a:lstStyle/>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To bring together the young Filipino in the French capital so that they could enjoy sojourn in the city during the duration of the Universal Exposition.</a:t>
            </a:r>
          </a:p>
        </p:txBody>
      </p:sp>
    </p:spTree>
    <p:extLst>
      <p:ext uri="{BB962C8B-B14F-4D97-AF65-F5344CB8AC3E}">
        <p14:creationId xmlns:p14="http://schemas.microsoft.com/office/powerpoint/2010/main" val="4160616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B9D5207-531C-48C0-96EF-306025E3326C}"/>
              </a:ext>
            </a:extLst>
          </p:cNvPr>
          <p:cNvSpPr/>
          <p:nvPr/>
        </p:nvSpPr>
        <p:spPr>
          <a:xfrm>
            <a:off x="872476" y="659217"/>
            <a:ext cx="10447048" cy="1915974"/>
          </a:xfrm>
          <a:prstGeom prst="rect">
            <a:avLst/>
          </a:prstGeom>
        </p:spPr>
        <p:txBody>
          <a:bodyPr wrap="square">
            <a:spAutoFit/>
          </a:bodyPr>
          <a:lstStyle/>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March 19, 1889 –letter to </a:t>
            </a:r>
            <a:r>
              <a:rPr lang="en-PH" sz="2800" dirty="0" err="1">
                <a:latin typeface="Calibri" panose="020F0502020204030204" pitchFamily="34" charset="0"/>
                <a:ea typeface="Calibri" panose="020F0502020204030204" pitchFamily="34" charset="0"/>
                <a:cs typeface="Times New Roman" panose="02020603050405020304" pitchFamily="18" charset="0"/>
              </a:rPr>
              <a:t>Blumentritt“Today</a:t>
            </a:r>
            <a:r>
              <a:rPr lang="en-PH" sz="2800" dirty="0">
                <a:latin typeface="Calibri" panose="020F0502020204030204" pitchFamily="34" charset="0"/>
                <a:ea typeface="Calibri" panose="020F0502020204030204" pitchFamily="34" charset="0"/>
                <a:cs typeface="Times New Roman" panose="02020603050405020304" pitchFamily="18" charset="0"/>
              </a:rPr>
              <a:t> we have a formed a </a:t>
            </a:r>
            <a:r>
              <a:rPr lang="en-PH" sz="2800" dirty="0" err="1">
                <a:latin typeface="Calibri" panose="020F0502020204030204" pitchFamily="34" charset="0"/>
                <a:ea typeface="Calibri" panose="020F0502020204030204" pitchFamily="34" charset="0"/>
                <a:cs typeface="Times New Roman" panose="02020603050405020304" pitchFamily="18" charset="0"/>
              </a:rPr>
              <a:t>Kidlat</a:t>
            </a:r>
            <a:r>
              <a:rPr lang="en-PH" sz="2800" dirty="0">
                <a:latin typeface="Calibri" panose="020F0502020204030204" pitchFamily="34" charset="0"/>
                <a:ea typeface="Calibri" panose="020F0502020204030204" pitchFamily="34" charset="0"/>
                <a:cs typeface="Times New Roman" panose="02020603050405020304" pitchFamily="18" charset="0"/>
              </a:rPr>
              <a:t> Club. </a:t>
            </a:r>
            <a:r>
              <a:rPr lang="en-PH" sz="2800" dirty="0" err="1">
                <a:latin typeface="Calibri" panose="020F0502020204030204" pitchFamily="34" charset="0"/>
                <a:ea typeface="Calibri" panose="020F0502020204030204" pitchFamily="34" charset="0"/>
                <a:cs typeface="Times New Roman" panose="02020603050405020304" pitchFamily="18" charset="0"/>
              </a:rPr>
              <a:t>Kidlat</a:t>
            </a:r>
            <a:r>
              <a:rPr lang="en-PH" sz="2800" dirty="0">
                <a:latin typeface="Calibri" panose="020F0502020204030204" pitchFamily="34" charset="0"/>
                <a:ea typeface="Calibri" panose="020F0502020204030204" pitchFamily="34" charset="0"/>
                <a:cs typeface="Times New Roman" panose="02020603050405020304" pitchFamily="18" charset="0"/>
              </a:rPr>
              <a:t> in Tagalog means “lightning” and for the same reasons this club will last only during the Exposition. We have thought of it and formed it in one hour. It will disappear also like lightning.”</a:t>
            </a:r>
          </a:p>
        </p:txBody>
      </p:sp>
    </p:spTree>
    <p:extLst>
      <p:ext uri="{BB962C8B-B14F-4D97-AF65-F5344CB8AC3E}">
        <p14:creationId xmlns:p14="http://schemas.microsoft.com/office/powerpoint/2010/main" val="2998220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13543E-2080-47EE-B560-9DA3CF10CDDA}"/>
              </a:ext>
            </a:extLst>
          </p:cNvPr>
          <p:cNvSpPr/>
          <p:nvPr/>
        </p:nvSpPr>
        <p:spPr>
          <a:xfrm>
            <a:off x="662610" y="411689"/>
            <a:ext cx="10084904" cy="5293693"/>
          </a:xfrm>
          <a:prstGeom prst="rect">
            <a:avLst/>
          </a:prstGeom>
        </p:spPr>
        <p:txBody>
          <a:bodyPr wrap="square">
            <a:spAutoFit/>
          </a:bodyPr>
          <a:lstStyle/>
          <a:p>
            <a:pPr>
              <a:lnSpc>
                <a:spcPct val="107000"/>
              </a:lnSpc>
              <a:spcAft>
                <a:spcPts val="800"/>
              </a:spcAft>
            </a:pPr>
            <a:r>
              <a:rPr lang="en-PH" sz="4400" dirty="0" err="1">
                <a:latin typeface="Calibri" panose="020F0502020204030204" pitchFamily="34" charset="0"/>
                <a:ea typeface="Calibri" panose="020F0502020204030204" pitchFamily="34" charset="0"/>
                <a:cs typeface="Times New Roman" panose="02020603050405020304" pitchFamily="18" charset="0"/>
              </a:rPr>
              <a:t>Indios</a:t>
            </a:r>
            <a:r>
              <a:rPr lang="en-PH" sz="4400" dirty="0">
                <a:latin typeface="Calibri" panose="020F0502020204030204" pitchFamily="34" charset="0"/>
                <a:ea typeface="Calibri" panose="020F0502020204030204" pitchFamily="34" charset="0"/>
                <a:cs typeface="Times New Roman" panose="02020603050405020304" pitchFamily="18" charset="0"/>
              </a:rPr>
              <a:t> </a:t>
            </a:r>
            <a:r>
              <a:rPr lang="en-PH" sz="4400" dirty="0" err="1">
                <a:latin typeface="Calibri" panose="020F0502020204030204" pitchFamily="34" charset="0"/>
                <a:ea typeface="Calibri" panose="020F0502020204030204" pitchFamily="34" charset="0"/>
                <a:cs typeface="Times New Roman" panose="02020603050405020304" pitchFamily="18" charset="0"/>
              </a:rPr>
              <a:t>bravios</a:t>
            </a:r>
            <a:r>
              <a:rPr lang="en-PH" sz="4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 It’s members pledged to excel in intellectual and physical prowess in order to win the admiration of the foreigners , particularly the Spaniards .</a:t>
            </a:r>
          </a:p>
          <a:p>
            <a:pPr>
              <a:lnSpc>
                <a:spcPct val="107000"/>
              </a:lnSpc>
              <a:spcAft>
                <a:spcPts val="800"/>
              </a:spcAft>
            </a:pPr>
            <a:endParaRPr lang="en-PH"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 They practiced with the great enthusiasm the use of the sword and pistol.</a:t>
            </a:r>
          </a:p>
          <a:p>
            <a:pPr>
              <a:lnSpc>
                <a:spcPct val="107000"/>
              </a:lnSpc>
              <a:spcAft>
                <a:spcPts val="800"/>
              </a:spcAft>
            </a:pPr>
            <a:endParaRPr lang="en-PH"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 Rizal taught them judo.</a:t>
            </a:r>
          </a:p>
          <a:p>
            <a:pPr>
              <a:lnSpc>
                <a:spcPct val="107000"/>
              </a:lnSpc>
              <a:spcAft>
                <a:spcPts val="800"/>
              </a:spcAft>
            </a:pPr>
            <a:endParaRPr lang="en-PH"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7342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0B59C8-6ABD-475E-ACAC-7C898441EC7C}"/>
              </a:ext>
            </a:extLst>
          </p:cNvPr>
          <p:cNvSpPr/>
          <p:nvPr/>
        </p:nvSpPr>
        <p:spPr>
          <a:xfrm>
            <a:off x="702366" y="779941"/>
            <a:ext cx="11039060" cy="3614451"/>
          </a:xfrm>
          <a:prstGeom prst="rect">
            <a:avLst/>
          </a:prstGeom>
        </p:spPr>
        <p:txBody>
          <a:bodyPr wrap="square">
            <a:spAutoFit/>
          </a:bodyPr>
          <a:lstStyle/>
          <a:p>
            <a:pPr>
              <a:lnSpc>
                <a:spcPct val="107000"/>
              </a:lnSpc>
              <a:spcAft>
                <a:spcPts val="800"/>
              </a:spcAft>
            </a:pPr>
            <a:r>
              <a:rPr lang="en-PH" sz="4400" dirty="0">
                <a:latin typeface="Calibri" panose="020F0502020204030204" pitchFamily="34" charset="0"/>
                <a:ea typeface="Calibri" panose="020F0502020204030204" pitchFamily="34" charset="0"/>
                <a:cs typeface="Times New Roman" panose="02020603050405020304" pitchFamily="18" charset="0"/>
              </a:rPr>
              <a:t>RDIM Society </a:t>
            </a:r>
          </a:p>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 </a:t>
            </a:r>
            <a:r>
              <a:rPr lang="en-PH" sz="2800" dirty="0" err="1">
                <a:latin typeface="Calibri" panose="020F0502020204030204" pitchFamily="34" charset="0"/>
                <a:ea typeface="Calibri" panose="020F0502020204030204" pitchFamily="34" charset="0"/>
                <a:cs typeface="Times New Roman" panose="02020603050405020304" pitchFamily="18" charset="0"/>
              </a:rPr>
              <a:t>Redencion</a:t>
            </a:r>
            <a:r>
              <a:rPr lang="en-PH" sz="2800" dirty="0">
                <a:latin typeface="Calibri" panose="020F0502020204030204" pitchFamily="34" charset="0"/>
                <a:ea typeface="Calibri" panose="020F0502020204030204" pitchFamily="34" charset="0"/>
                <a:cs typeface="Times New Roman" panose="02020603050405020304" pitchFamily="18" charset="0"/>
              </a:rPr>
              <a:t> de los </a:t>
            </a:r>
            <a:r>
              <a:rPr lang="en-PH" sz="2800" dirty="0" err="1">
                <a:latin typeface="Calibri" panose="020F0502020204030204" pitchFamily="34" charset="0"/>
                <a:ea typeface="Calibri" panose="020F0502020204030204" pitchFamily="34" charset="0"/>
                <a:cs typeface="Times New Roman" panose="02020603050405020304" pitchFamily="18" charset="0"/>
              </a:rPr>
              <a:t>malayos</a:t>
            </a:r>
            <a:r>
              <a:rPr lang="en-PH" sz="2800" dirty="0">
                <a:latin typeface="Calibri" panose="020F0502020204030204" pitchFamily="34" charset="0"/>
                <a:ea typeface="Calibri" panose="020F0502020204030204" pitchFamily="34" charset="0"/>
                <a:cs typeface="Times New Roman" panose="02020603050405020304" pitchFamily="18" charset="0"/>
              </a:rPr>
              <a:t> (redemption of the </a:t>
            </a:r>
            <a:r>
              <a:rPr lang="en-PH" sz="2800" dirty="0" err="1">
                <a:latin typeface="Calibri" panose="020F0502020204030204" pitchFamily="34" charset="0"/>
                <a:ea typeface="Calibri" panose="020F0502020204030204" pitchFamily="34" charset="0"/>
                <a:cs typeface="Times New Roman" panose="02020603050405020304" pitchFamily="18" charset="0"/>
              </a:rPr>
              <a:t>malays</a:t>
            </a:r>
            <a:r>
              <a:rPr lang="en-PH" sz="2800" dirty="0">
                <a:latin typeface="Calibri" panose="020F0502020204030204" pitchFamily="34" charset="0"/>
                <a:ea typeface="Calibri" panose="020F0502020204030204" pitchFamily="34" charset="0"/>
                <a:cs typeface="Times New Roman" panose="02020603050405020304" pitchFamily="18" charset="0"/>
              </a:rPr>
              <a:t> )Rizal only        </a:t>
            </a:r>
          </a:p>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mentioned this secret society to:</a:t>
            </a:r>
          </a:p>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*Jose Maria Basa</a:t>
            </a:r>
          </a:p>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*Marcelo H. Del Pilar</a:t>
            </a:r>
          </a:p>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 It was patterned after freemasonry</a:t>
            </a:r>
          </a:p>
        </p:txBody>
      </p:sp>
    </p:spTree>
    <p:extLst>
      <p:ext uri="{BB962C8B-B14F-4D97-AF65-F5344CB8AC3E}">
        <p14:creationId xmlns:p14="http://schemas.microsoft.com/office/powerpoint/2010/main" val="1916602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E4FFB3-F654-469E-B10D-95D57A319300}"/>
              </a:ext>
            </a:extLst>
          </p:cNvPr>
          <p:cNvSpPr/>
          <p:nvPr/>
        </p:nvSpPr>
        <p:spPr>
          <a:xfrm>
            <a:off x="424070" y="248064"/>
            <a:ext cx="6096000" cy="784702"/>
          </a:xfrm>
          <a:prstGeom prst="rect">
            <a:avLst/>
          </a:prstGeom>
        </p:spPr>
        <p:txBody>
          <a:bodyPr>
            <a:spAutoFit/>
          </a:bodyPr>
          <a:lstStyle/>
          <a:p>
            <a:pPr>
              <a:lnSpc>
                <a:spcPct val="107000"/>
              </a:lnSpc>
              <a:spcAft>
                <a:spcPts val="800"/>
              </a:spcAft>
            </a:pPr>
            <a:r>
              <a:rPr lang="en-PH" sz="4400" dirty="0">
                <a:latin typeface="Berlin Sans FB" panose="020E0602020502020306" pitchFamily="34" charset="0"/>
                <a:ea typeface="Calibri" panose="020F0502020204030204" pitchFamily="34" charset="0"/>
                <a:cs typeface="Times New Roman" panose="02020603050405020304" pitchFamily="18" charset="0"/>
              </a:rPr>
              <a:t> </a:t>
            </a:r>
            <a:r>
              <a:rPr lang="en-PH" sz="4400" dirty="0" err="1">
                <a:latin typeface="Berlin Sans FB" panose="020E0602020502020306" pitchFamily="34" charset="0"/>
                <a:ea typeface="Calibri" panose="020F0502020204030204" pitchFamily="34" charset="0"/>
                <a:cs typeface="Times New Roman" panose="02020603050405020304" pitchFamily="18" charset="0"/>
              </a:rPr>
              <a:t>Morga’s</a:t>
            </a:r>
            <a:r>
              <a:rPr lang="en-PH" sz="4400" dirty="0">
                <a:latin typeface="Berlin Sans FB" panose="020E0602020502020306" pitchFamily="34" charset="0"/>
                <a:ea typeface="Calibri" panose="020F0502020204030204" pitchFamily="34" charset="0"/>
                <a:cs typeface="Times New Roman" panose="02020603050405020304" pitchFamily="18" charset="0"/>
              </a:rPr>
              <a:t> </a:t>
            </a:r>
            <a:r>
              <a:rPr lang="en-PH" sz="4400" dirty="0" err="1">
                <a:latin typeface="Berlin Sans FB" panose="020E0602020502020306" pitchFamily="34" charset="0"/>
                <a:ea typeface="Calibri" panose="020F0502020204030204" pitchFamily="34" charset="0"/>
                <a:cs typeface="Times New Roman" panose="02020603050405020304" pitchFamily="18" charset="0"/>
              </a:rPr>
              <a:t>succesos</a:t>
            </a:r>
            <a:r>
              <a:rPr lang="en-PH" sz="4400" dirty="0">
                <a:latin typeface="Berlin Sans FB" panose="020E0602020502020306" pitchFamily="34" charset="0"/>
                <a:ea typeface="Calibri" panose="020F0502020204030204" pitchFamily="34" charset="0"/>
                <a:cs typeface="Times New Roman" panose="02020603050405020304" pitchFamily="18" charset="0"/>
              </a:rPr>
              <a:t> </a:t>
            </a:r>
          </a:p>
        </p:txBody>
      </p:sp>
      <p:sp>
        <p:nvSpPr>
          <p:cNvPr id="3" name="Rectangle 2">
            <a:extLst>
              <a:ext uri="{FF2B5EF4-FFF2-40B4-BE49-F238E27FC236}">
                <a16:creationId xmlns:a16="http://schemas.microsoft.com/office/drawing/2014/main" id="{B85EF6F0-3CC4-470F-94E0-6CDFE6573781}"/>
              </a:ext>
            </a:extLst>
          </p:cNvPr>
          <p:cNvSpPr/>
          <p:nvPr/>
        </p:nvSpPr>
        <p:spPr>
          <a:xfrm>
            <a:off x="821635" y="1177422"/>
            <a:ext cx="10800522" cy="4774384"/>
          </a:xfrm>
          <a:prstGeom prst="rect">
            <a:avLst/>
          </a:prstGeom>
        </p:spPr>
        <p:txBody>
          <a:bodyPr wrap="square">
            <a:spAutoFit/>
          </a:bodyPr>
          <a:lstStyle/>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Rizal’s  outstanding achievement in </a:t>
            </a:r>
            <a:r>
              <a:rPr lang="en-PH" sz="2800" dirty="0" err="1">
                <a:latin typeface="Calibri" panose="020F0502020204030204" pitchFamily="34" charset="0"/>
                <a:ea typeface="Calibri" panose="020F0502020204030204" pitchFamily="34" charset="0"/>
                <a:cs typeface="Times New Roman" panose="02020603050405020304" pitchFamily="18" charset="0"/>
              </a:rPr>
              <a:t>paris</a:t>
            </a:r>
            <a:r>
              <a:rPr lang="en-PH" sz="2800" dirty="0">
                <a:latin typeface="Calibri" panose="020F0502020204030204" pitchFamily="34" charset="0"/>
                <a:ea typeface="Calibri" panose="020F0502020204030204" pitchFamily="34" charset="0"/>
                <a:cs typeface="Times New Roman" panose="02020603050405020304" pitchFamily="18" charset="0"/>
              </a:rPr>
              <a:t>(1980)</a:t>
            </a:r>
          </a:p>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He wrote it in the </a:t>
            </a:r>
            <a:r>
              <a:rPr lang="en-PH" sz="2800" dirty="0" err="1">
                <a:latin typeface="Calibri" panose="020F0502020204030204" pitchFamily="34" charset="0"/>
                <a:ea typeface="Calibri" panose="020F0502020204030204" pitchFamily="34" charset="0"/>
                <a:cs typeface="Times New Roman" panose="02020603050405020304" pitchFamily="18" charset="0"/>
              </a:rPr>
              <a:t>british</a:t>
            </a:r>
            <a:r>
              <a:rPr lang="en-PH" sz="2800" dirty="0">
                <a:latin typeface="Calibri" panose="020F0502020204030204" pitchFamily="34" charset="0"/>
                <a:ea typeface="Calibri" panose="020F0502020204030204" pitchFamily="34" charset="0"/>
                <a:cs typeface="Times New Roman" panose="02020603050405020304" pitchFamily="18" charset="0"/>
              </a:rPr>
              <a:t> museum </a:t>
            </a:r>
          </a:p>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It was printed by </a:t>
            </a:r>
            <a:r>
              <a:rPr lang="en-PH" sz="2800" dirty="0" err="1">
                <a:latin typeface="Calibri" panose="020F0502020204030204" pitchFamily="34" charset="0"/>
                <a:ea typeface="Calibri" panose="020F0502020204030204" pitchFamily="34" charset="0"/>
                <a:cs typeface="Times New Roman" panose="02020603050405020304" pitchFamily="18" charset="0"/>
              </a:rPr>
              <a:t>garnier</a:t>
            </a:r>
            <a:r>
              <a:rPr lang="en-PH" sz="2800" dirty="0">
                <a:latin typeface="Calibri" panose="020F0502020204030204" pitchFamily="34" charset="0"/>
                <a:ea typeface="Calibri" panose="020F0502020204030204" pitchFamily="34" charset="0"/>
                <a:cs typeface="Times New Roman" panose="02020603050405020304" pitchFamily="18" charset="0"/>
              </a:rPr>
              <a:t> </a:t>
            </a:r>
            <a:r>
              <a:rPr lang="en-PH" sz="2800" dirty="0" err="1">
                <a:latin typeface="Calibri" panose="020F0502020204030204" pitchFamily="34" charset="0"/>
                <a:ea typeface="Calibri" panose="020F0502020204030204" pitchFamily="34" charset="0"/>
                <a:cs typeface="Times New Roman" panose="02020603050405020304" pitchFamily="18" charset="0"/>
              </a:rPr>
              <a:t>freres</a:t>
            </a:r>
            <a:r>
              <a:rPr lang="en-PH" sz="2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Professor </a:t>
            </a:r>
            <a:r>
              <a:rPr lang="en-PH" sz="2800" dirty="0" err="1">
                <a:latin typeface="Calibri" panose="020F0502020204030204" pitchFamily="34" charset="0"/>
                <a:ea typeface="Calibri" panose="020F0502020204030204" pitchFamily="34" charset="0"/>
                <a:cs typeface="Times New Roman" panose="02020603050405020304" pitchFamily="18" charset="0"/>
              </a:rPr>
              <a:t>Blumentritt</a:t>
            </a:r>
            <a:r>
              <a:rPr lang="en-PH" sz="2800" dirty="0">
                <a:latin typeface="Calibri" panose="020F0502020204030204" pitchFamily="34" charset="0"/>
                <a:ea typeface="Calibri" panose="020F0502020204030204" pitchFamily="34" charset="0"/>
                <a:cs typeface="Times New Roman" panose="02020603050405020304" pitchFamily="18" charset="0"/>
              </a:rPr>
              <a:t> –wrote the prolonged </a:t>
            </a:r>
            <a:r>
              <a:rPr lang="en-PH" sz="2800" dirty="0" err="1">
                <a:latin typeface="Calibri" panose="020F0502020204030204" pitchFamily="34" charset="0"/>
                <a:ea typeface="Calibri" panose="020F0502020204030204" pitchFamily="34" charset="0"/>
                <a:cs typeface="Times New Roman" panose="02020603050405020304" pitchFamily="18" charset="0"/>
              </a:rPr>
              <a:t>rizal’s</a:t>
            </a:r>
            <a:r>
              <a:rPr lang="en-PH" sz="2800" dirty="0">
                <a:latin typeface="Calibri" panose="020F0502020204030204" pitchFamily="34" charset="0"/>
                <a:ea typeface="Calibri" panose="020F0502020204030204" pitchFamily="34" charset="0"/>
                <a:cs typeface="Times New Roman" panose="02020603050405020304" pitchFamily="18" charset="0"/>
              </a:rPr>
              <a:t> errors </a:t>
            </a:r>
          </a:p>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Best of the many histories of the Philippines written by the early     </a:t>
            </a:r>
          </a:p>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Spanish writers </a:t>
            </a:r>
          </a:p>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Dedicated new edition of </a:t>
            </a:r>
            <a:r>
              <a:rPr lang="en-PH" sz="2800" dirty="0" err="1">
                <a:latin typeface="Calibri" panose="020F0502020204030204" pitchFamily="34" charset="0"/>
                <a:ea typeface="Calibri" panose="020F0502020204030204" pitchFamily="34" charset="0"/>
                <a:cs typeface="Times New Roman" panose="02020603050405020304" pitchFamily="18" charset="0"/>
              </a:rPr>
              <a:t>morga</a:t>
            </a:r>
            <a:r>
              <a:rPr lang="en-PH" sz="2800" dirty="0">
                <a:latin typeface="Calibri" panose="020F0502020204030204" pitchFamily="34" charset="0"/>
                <a:ea typeface="Calibri" panose="020F0502020204030204" pitchFamily="34" charset="0"/>
                <a:cs typeface="Times New Roman" panose="02020603050405020304" pitchFamily="18" charset="0"/>
              </a:rPr>
              <a:t> to the </a:t>
            </a:r>
            <a:r>
              <a:rPr lang="en-PH" sz="2800" dirty="0" err="1">
                <a:latin typeface="Calibri" panose="020F0502020204030204" pitchFamily="34" charset="0"/>
                <a:ea typeface="Calibri" panose="020F0502020204030204" pitchFamily="34" charset="0"/>
                <a:cs typeface="Times New Roman" panose="02020603050405020304" pitchFamily="18" charset="0"/>
              </a:rPr>
              <a:t>filipino</a:t>
            </a:r>
            <a:r>
              <a:rPr lang="en-PH" sz="2800" dirty="0">
                <a:latin typeface="Calibri" panose="020F0502020204030204" pitchFamily="34" charset="0"/>
                <a:ea typeface="Calibri" panose="020F0502020204030204" pitchFamily="34" charset="0"/>
                <a:cs typeface="Times New Roman" panose="02020603050405020304" pitchFamily="18" charset="0"/>
              </a:rPr>
              <a:t> people ;</a:t>
            </a:r>
          </a:p>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Proved that </a:t>
            </a:r>
            <a:r>
              <a:rPr lang="en-PH" sz="2800" dirty="0" err="1">
                <a:latin typeface="Calibri" panose="020F0502020204030204" pitchFamily="34" charset="0"/>
                <a:ea typeface="Calibri" panose="020F0502020204030204" pitchFamily="34" charset="0"/>
                <a:cs typeface="Times New Roman" panose="02020603050405020304" pitchFamily="18" charset="0"/>
              </a:rPr>
              <a:t>filipinos</a:t>
            </a:r>
            <a:r>
              <a:rPr lang="en-PH" sz="2800" dirty="0">
                <a:latin typeface="Calibri" panose="020F0502020204030204" pitchFamily="34" charset="0"/>
                <a:ea typeface="Calibri" panose="020F0502020204030204" pitchFamily="34" charset="0"/>
                <a:cs typeface="Times New Roman" panose="02020603050405020304" pitchFamily="18" charset="0"/>
              </a:rPr>
              <a:t> were already civilized before the advent of </a:t>
            </a:r>
            <a:r>
              <a:rPr lang="en-PH" sz="2800" dirty="0" err="1">
                <a:latin typeface="Calibri" panose="020F0502020204030204" pitchFamily="34" charset="0"/>
                <a:ea typeface="Calibri" panose="020F0502020204030204" pitchFamily="34" charset="0"/>
                <a:cs typeface="Times New Roman" panose="02020603050405020304" pitchFamily="18" charset="0"/>
              </a:rPr>
              <a:t>spain</a:t>
            </a:r>
            <a:endParaRPr lang="en-PH"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PH"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3296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C75601-4940-4770-8F5C-4F0BBD5E1A44}"/>
              </a:ext>
            </a:extLst>
          </p:cNvPr>
          <p:cNvSpPr/>
          <p:nvPr/>
        </p:nvSpPr>
        <p:spPr>
          <a:xfrm>
            <a:off x="4250879" y="1510868"/>
            <a:ext cx="3690241" cy="2554545"/>
          </a:xfrm>
          <a:prstGeom prst="rect">
            <a:avLst/>
          </a:prstGeom>
        </p:spPr>
        <p:txBody>
          <a:bodyPr wrap="none">
            <a:spAutoFit/>
          </a:bodyPr>
          <a:lstStyle/>
          <a:p>
            <a:pPr algn="ctr"/>
            <a:r>
              <a:rPr lang="en-PH" sz="3200" dirty="0"/>
              <a:t>By:</a:t>
            </a:r>
          </a:p>
          <a:p>
            <a:pPr algn="ctr"/>
            <a:endParaRPr lang="en-PH" sz="3200" dirty="0"/>
          </a:p>
          <a:p>
            <a:pPr algn="ctr"/>
            <a:r>
              <a:rPr lang="en-PH" sz="3200" dirty="0"/>
              <a:t>Ina D. Bayana</a:t>
            </a:r>
          </a:p>
          <a:p>
            <a:pPr algn="ctr"/>
            <a:r>
              <a:rPr lang="en-PH" sz="3200" dirty="0"/>
              <a:t>Rowena Junco </a:t>
            </a:r>
            <a:r>
              <a:rPr lang="en-PH" sz="3200" dirty="0" err="1"/>
              <a:t>Barot</a:t>
            </a:r>
            <a:r>
              <a:rPr lang="en-PH" sz="3200" dirty="0"/>
              <a:t> </a:t>
            </a:r>
          </a:p>
          <a:p>
            <a:pPr algn="ctr"/>
            <a:r>
              <a:rPr lang="en-PH" sz="3200" dirty="0"/>
              <a:t>Dexter Dacanay</a:t>
            </a:r>
          </a:p>
        </p:txBody>
      </p:sp>
    </p:spTree>
    <p:extLst>
      <p:ext uri="{BB962C8B-B14F-4D97-AF65-F5344CB8AC3E}">
        <p14:creationId xmlns:p14="http://schemas.microsoft.com/office/powerpoint/2010/main" val="172789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9E6A8A-690A-4C48-A609-60CC60ACA420}"/>
              </a:ext>
            </a:extLst>
          </p:cNvPr>
          <p:cNvSpPr/>
          <p:nvPr/>
        </p:nvSpPr>
        <p:spPr>
          <a:xfrm>
            <a:off x="345732" y="246233"/>
            <a:ext cx="6938118" cy="761362"/>
          </a:xfrm>
          <a:prstGeom prst="rect">
            <a:avLst/>
          </a:prstGeom>
        </p:spPr>
        <p:txBody>
          <a:bodyPr wrap="none">
            <a:spAutoFit/>
          </a:bodyPr>
          <a:lstStyle/>
          <a:p>
            <a:pPr>
              <a:lnSpc>
                <a:spcPct val="107000"/>
              </a:lnSpc>
              <a:spcAft>
                <a:spcPts val="800"/>
              </a:spcAft>
            </a:pPr>
            <a:r>
              <a:rPr lang="en-PH" sz="4400" dirty="0">
                <a:latin typeface="Berlin Sans FB" panose="020E0602020502020306" pitchFamily="34" charset="0"/>
                <a:ea typeface="Calibri" panose="020F0502020204030204" pitchFamily="34" charset="0"/>
                <a:cs typeface="Times New Roman" panose="02020603050405020304" pitchFamily="18" charset="0"/>
              </a:rPr>
              <a:t>Difficulty of Finding Quarters</a:t>
            </a:r>
          </a:p>
        </p:txBody>
      </p:sp>
      <p:sp>
        <p:nvSpPr>
          <p:cNvPr id="4" name="Rectangle 3">
            <a:extLst>
              <a:ext uri="{FF2B5EF4-FFF2-40B4-BE49-F238E27FC236}">
                <a16:creationId xmlns:a16="http://schemas.microsoft.com/office/drawing/2014/main" id="{7069E70D-87CD-44BF-8DFD-B08FFE18D5D7}"/>
              </a:ext>
            </a:extLst>
          </p:cNvPr>
          <p:cNvSpPr/>
          <p:nvPr/>
        </p:nvSpPr>
        <p:spPr>
          <a:xfrm>
            <a:off x="881269" y="1284137"/>
            <a:ext cx="10429461" cy="1454950"/>
          </a:xfrm>
          <a:prstGeom prst="rect">
            <a:avLst/>
          </a:prstGeom>
        </p:spPr>
        <p:txBody>
          <a:bodyPr wrap="square">
            <a:spAutoFit/>
          </a:bodyPr>
          <a:lstStyle/>
          <a:p>
            <a:pPr algn="just">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The approaching Universal Exposition of 1889 which was scheduled to open on May 6, 1889 attracted thousands of tourists so that all hotel accommodations were taken. </a:t>
            </a:r>
          </a:p>
        </p:txBody>
      </p:sp>
      <p:sp>
        <p:nvSpPr>
          <p:cNvPr id="5" name="Rectangle 4">
            <a:extLst>
              <a:ext uri="{FF2B5EF4-FFF2-40B4-BE49-F238E27FC236}">
                <a16:creationId xmlns:a16="http://schemas.microsoft.com/office/drawing/2014/main" id="{4730EBE6-E875-4278-A5CE-D3CAADFC1ED4}"/>
              </a:ext>
            </a:extLst>
          </p:cNvPr>
          <p:cNvSpPr/>
          <p:nvPr/>
        </p:nvSpPr>
        <p:spPr>
          <a:xfrm>
            <a:off x="881269" y="3255922"/>
            <a:ext cx="10429461" cy="1454950"/>
          </a:xfrm>
          <a:prstGeom prst="rect">
            <a:avLst/>
          </a:prstGeom>
        </p:spPr>
        <p:txBody>
          <a:bodyPr wrap="square">
            <a:spAutoFit/>
          </a:bodyPr>
          <a:lstStyle/>
          <a:p>
            <a:pPr algn="just">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The cost of living </a:t>
            </a:r>
            <a:r>
              <a:rPr lang="en-PH" sz="2800" dirty="0" err="1">
                <a:latin typeface="Calibri" panose="020F0502020204030204" pitchFamily="34" charset="0"/>
                <a:ea typeface="Calibri" panose="020F0502020204030204" pitchFamily="34" charset="0"/>
                <a:cs typeface="Times New Roman" panose="02020603050405020304" pitchFamily="18" charset="0"/>
              </a:rPr>
              <a:t>spiralled</a:t>
            </a:r>
            <a:r>
              <a:rPr lang="en-PH" sz="2800" dirty="0">
                <a:latin typeface="Calibri" panose="020F0502020204030204" pitchFamily="34" charset="0"/>
                <a:ea typeface="Calibri" panose="020F0502020204030204" pitchFamily="34" charset="0"/>
                <a:cs typeface="Times New Roman" panose="02020603050405020304" pitchFamily="18" charset="0"/>
              </a:rPr>
              <a:t> high because the French landlords, taking advantage of the great demand for living quarters, raised the rents of their rooms.</a:t>
            </a:r>
          </a:p>
        </p:txBody>
      </p:sp>
    </p:spTree>
    <p:extLst>
      <p:ext uri="{BB962C8B-B14F-4D97-AF65-F5344CB8AC3E}">
        <p14:creationId xmlns:p14="http://schemas.microsoft.com/office/powerpoint/2010/main" val="373413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F0971F-D757-4261-8857-65561D767B5F}"/>
              </a:ext>
            </a:extLst>
          </p:cNvPr>
          <p:cNvSpPr/>
          <p:nvPr/>
        </p:nvSpPr>
        <p:spPr>
          <a:xfrm>
            <a:off x="965574" y="884583"/>
            <a:ext cx="10431296" cy="1454950"/>
          </a:xfrm>
          <a:prstGeom prst="rect">
            <a:avLst/>
          </a:prstGeom>
        </p:spPr>
        <p:txBody>
          <a:bodyPr wrap="square">
            <a:spAutoFit/>
          </a:bodyPr>
          <a:lstStyle/>
          <a:p>
            <a:pPr algn="just">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Rizal lived in the house of his friend Valentine Ventura at No. 45 Rue </a:t>
            </a:r>
            <a:r>
              <a:rPr lang="en-PH" sz="2800" dirty="0" err="1">
                <a:latin typeface="Calibri" panose="020F0502020204030204" pitchFamily="34" charset="0"/>
                <a:ea typeface="Calibri" panose="020F0502020204030204" pitchFamily="34" charset="0"/>
                <a:cs typeface="Times New Roman" panose="02020603050405020304" pitchFamily="18" charset="0"/>
              </a:rPr>
              <a:t>Maubeuge</a:t>
            </a:r>
            <a:r>
              <a:rPr lang="en-PH" sz="2800" dirty="0">
                <a:latin typeface="Calibri" panose="020F0502020204030204" pitchFamily="34" charset="0"/>
                <a:ea typeface="Calibri" panose="020F0502020204030204" pitchFamily="34" charset="0"/>
                <a:cs typeface="Times New Roman" panose="02020603050405020304" pitchFamily="18" charset="0"/>
              </a:rPr>
              <a:t> , where he published his annotated edition of </a:t>
            </a:r>
            <a:r>
              <a:rPr lang="en-PH" sz="2800" dirty="0" err="1">
                <a:latin typeface="Calibri" panose="020F0502020204030204" pitchFamily="34" charset="0"/>
                <a:ea typeface="Calibri" panose="020F0502020204030204" pitchFamily="34" charset="0"/>
                <a:cs typeface="Times New Roman" panose="02020603050405020304" pitchFamily="18" charset="0"/>
              </a:rPr>
              <a:t>Morga</a:t>
            </a:r>
            <a:r>
              <a:rPr lang="en-PH" sz="2800" dirty="0">
                <a:latin typeface="Calibri" panose="020F0502020204030204" pitchFamily="34" charset="0"/>
                <a:ea typeface="Calibri" panose="020F0502020204030204" pitchFamily="34" charset="0"/>
                <a:cs typeface="Times New Roman" panose="02020603050405020304" pitchFamily="18" charset="0"/>
              </a:rPr>
              <a:t> ’s book.</a:t>
            </a:r>
          </a:p>
        </p:txBody>
      </p:sp>
      <p:sp>
        <p:nvSpPr>
          <p:cNvPr id="3" name="Rectangle 2">
            <a:extLst>
              <a:ext uri="{FF2B5EF4-FFF2-40B4-BE49-F238E27FC236}">
                <a16:creationId xmlns:a16="http://schemas.microsoft.com/office/drawing/2014/main" id="{C072D4FD-B885-4FA3-BB6E-31042D4A4A87}"/>
              </a:ext>
            </a:extLst>
          </p:cNvPr>
          <p:cNvSpPr/>
          <p:nvPr/>
        </p:nvSpPr>
        <p:spPr>
          <a:xfrm>
            <a:off x="965575" y="2823183"/>
            <a:ext cx="10431295" cy="1454950"/>
          </a:xfrm>
          <a:prstGeom prst="rect">
            <a:avLst/>
          </a:prstGeom>
        </p:spPr>
        <p:txBody>
          <a:bodyPr wrap="square">
            <a:spAutoFit/>
          </a:bodyPr>
          <a:lstStyle/>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Rizal lived in a small room, together with two other Filipinos: Capitan Justo Trinidad–former gobernadora-</a:t>
            </a:r>
            <a:r>
              <a:rPr lang="en-PH" sz="2800" dirty="0" err="1">
                <a:latin typeface="Calibri" panose="020F0502020204030204" pitchFamily="34" charset="0"/>
                <a:ea typeface="Calibri" panose="020F0502020204030204" pitchFamily="34" charset="0"/>
                <a:cs typeface="Times New Roman" panose="02020603050405020304" pitchFamily="18" charset="0"/>
              </a:rPr>
              <a:t>cillo</a:t>
            </a:r>
            <a:r>
              <a:rPr lang="en-PH" sz="2800" dirty="0">
                <a:latin typeface="Calibri" panose="020F0502020204030204" pitchFamily="34" charset="0"/>
                <a:ea typeface="Calibri" panose="020F0502020204030204" pitchFamily="34" charset="0"/>
                <a:cs typeface="Times New Roman" panose="02020603050405020304" pitchFamily="18" charset="0"/>
              </a:rPr>
              <a:t> of Sta. Ana, Manila and a refugee from Spanish tyranny . Jose Albert –a young student of Manila.</a:t>
            </a:r>
          </a:p>
        </p:txBody>
      </p:sp>
    </p:spTree>
    <p:extLst>
      <p:ext uri="{BB962C8B-B14F-4D97-AF65-F5344CB8AC3E}">
        <p14:creationId xmlns:p14="http://schemas.microsoft.com/office/powerpoint/2010/main" val="400120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248B22-ACC9-412E-998E-1DB14514E749}"/>
              </a:ext>
            </a:extLst>
          </p:cNvPr>
          <p:cNvSpPr/>
          <p:nvPr/>
        </p:nvSpPr>
        <p:spPr>
          <a:xfrm>
            <a:off x="742732" y="405258"/>
            <a:ext cx="4187077" cy="761362"/>
          </a:xfrm>
          <a:prstGeom prst="rect">
            <a:avLst/>
          </a:prstGeom>
        </p:spPr>
        <p:txBody>
          <a:bodyPr wrap="square">
            <a:spAutoFit/>
          </a:bodyPr>
          <a:lstStyle/>
          <a:p>
            <a:pPr>
              <a:lnSpc>
                <a:spcPct val="107000"/>
              </a:lnSpc>
              <a:spcAft>
                <a:spcPts val="800"/>
              </a:spcAft>
            </a:pPr>
            <a:r>
              <a:rPr lang="en-PH" sz="4400" dirty="0">
                <a:latin typeface="Berlin Sans FB" panose="020E0602020502020306" pitchFamily="34" charset="0"/>
                <a:ea typeface="Calibri" panose="020F0502020204030204" pitchFamily="34" charset="0"/>
                <a:cs typeface="Times New Roman" panose="02020603050405020304" pitchFamily="18" charset="0"/>
              </a:rPr>
              <a:t>Life in Paris</a:t>
            </a:r>
            <a:endParaRPr lang="en-PH" sz="4400" dirty="0">
              <a:effectLst/>
              <a:latin typeface="Berlin Sans FB" panose="020E0602020502020306"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DACCBD25-5348-47C4-9006-2CABA61ED919}"/>
              </a:ext>
            </a:extLst>
          </p:cNvPr>
          <p:cNvSpPr/>
          <p:nvPr/>
        </p:nvSpPr>
        <p:spPr>
          <a:xfrm>
            <a:off x="1253738" y="1624459"/>
            <a:ext cx="7433895" cy="532903"/>
          </a:xfrm>
          <a:prstGeom prst="rect">
            <a:avLst/>
          </a:prstGeom>
        </p:spPr>
        <p:txBody>
          <a:bodyPr wrap="none">
            <a:spAutoFit/>
          </a:bodyPr>
          <a:lstStyle/>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Rizal continued to be busy in his serious pursuit.</a:t>
            </a:r>
          </a:p>
        </p:txBody>
      </p:sp>
      <p:sp>
        <p:nvSpPr>
          <p:cNvPr id="4" name="Rectangle 3">
            <a:extLst>
              <a:ext uri="{FF2B5EF4-FFF2-40B4-BE49-F238E27FC236}">
                <a16:creationId xmlns:a16="http://schemas.microsoft.com/office/drawing/2014/main" id="{DA91A65D-2A18-4291-A641-77E9856B7E35}"/>
              </a:ext>
            </a:extLst>
          </p:cNvPr>
          <p:cNvSpPr/>
          <p:nvPr/>
        </p:nvSpPr>
        <p:spPr>
          <a:xfrm>
            <a:off x="1253736" y="2638403"/>
            <a:ext cx="10063619" cy="1384995"/>
          </a:xfrm>
          <a:prstGeom prst="rect">
            <a:avLst/>
          </a:prstGeom>
        </p:spPr>
        <p:txBody>
          <a:bodyPr wrap="square">
            <a:spAutoFit/>
          </a:bodyPr>
          <a:lstStyle/>
          <a:p>
            <a:r>
              <a:rPr lang="en-PH" sz="2800" dirty="0">
                <a:latin typeface="Calibri" panose="020F0502020204030204" pitchFamily="34" charset="0"/>
                <a:ea typeface="Calibri" panose="020F0502020204030204" pitchFamily="34" charset="0"/>
                <a:cs typeface="Times New Roman" panose="02020603050405020304" pitchFamily="18" charset="0"/>
              </a:rPr>
              <a:t>• Hours were to precious for him to waste, so he used most his time in the reading room of the </a:t>
            </a:r>
            <a:r>
              <a:rPr lang="en-PH" sz="2800" dirty="0" err="1">
                <a:latin typeface="Calibri" panose="020F0502020204030204" pitchFamily="34" charset="0"/>
                <a:ea typeface="Calibri" panose="020F0502020204030204" pitchFamily="34" charset="0"/>
                <a:cs typeface="Times New Roman" panose="02020603050405020304" pitchFamily="18" charset="0"/>
              </a:rPr>
              <a:t>Bibliotheque</a:t>
            </a:r>
            <a:r>
              <a:rPr lang="en-PH" sz="2800" dirty="0">
                <a:latin typeface="Calibri" panose="020F0502020204030204" pitchFamily="34" charset="0"/>
                <a:ea typeface="Calibri" panose="020F0502020204030204" pitchFamily="34" charset="0"/>
                <a:cs typeface="Times New Roman" panose="02020603050405020304" pitchFamily="18" charset="0"/>
              </a:rPr>
              <a:t> </a:t>
            </a:r>
            <a:r>
              <a:rPr lang="en-PH" sz="2800" dirty="0" err="1">
                <a:latin typeface="Calibri" panose="020F0502020204030204" pitchFamily="34" charset="0"/>
                <a:ea typeface="Calibri" panose="020F0502020204030204" pitchFamily="34" charset="0"/>
                <a:cs typeface="Times New Roman" panose="02020603050405020304" pitchFamily="18" charset="0"/>
              </a:rPr>
              <a:t>Nationale</a:t>
            </a:r>
            <a:r>
              <a:rPr lang="en-PH" sz="2800" dirty="0">
                <a:latin typeface="Calibri" panose="020F0502020204030204" pitchFamily="34" charset="0"/>
                <a:ea typeface="Calibri" panose="020F0502020204030204" pitchFamily="34" charset="0"/>
                <a:cs typeface="Times New Roman" panose="02020603050405020304" pitchFamily="18" charset="0"/>
              </a:rPr>
              <a:t> (National Library) checking up his historical annotations on </a:t>
            </a:r>
            <a:r>
              <a:rPr lang="en-PH" sz="2800" dirty="0" err="1">
                <a:latin typeface="Calibri" panose="020F0502020204030204" pitchFamily="34" charset="0"/>
                <a:ea typeface="Calibri" panose="020F0502020204030204" pitchFamily="34" charset="0"/>
                <a:cs typeface="Times New Roman" panose="02020603050405020304" pitchFamily="18" charset="0"/>
              </a:rPr>
              <a:t>Morga</a:t>
            </a:r>
            <a:r>
              <a:rPr lang="en-PH" sz="2800" dirty="0">
                <a:latin typeface="Calibri" panose="020F0502020204030204" pitchFamily="34" charset="0"/>
                <a:ea typeface="Calibri" panose="020F0502020204030204" pitchFamily="34" charset="0"/>
                <a:cs typeface="Times New Roman" panose="02020603050405020304" pitchFamily="18" charset="0"/>
              </a:rPr>
              <a:t> ’s book</a:t>
            </a:r>
            <a:endParaRPr lang="en-PH" sz="2800" dirty="0"/>
          </a:p>
        </p:txBody>
      </p:sp>
      <p:sp>
        <p:nvSpPr>
          <p:cNvPr id="5" name="Rectangle 4">
            <a:extLst>
              <a:ext uri="{FF2B5EF4-FFF2-40B4-BE49-F238E27FC236}">
                <a16:creationId xmlns:a16="http://schemas.microsoft.com/office/drawing/2014/main" id="{1D398E92-C51E-49A5-A3D6-C7F36A7519C7}"/>
              </a:ext>
            </a:extLst>
          </p:cNvPr>
          <p:cNvSpPr/>
          <p:nvPr/>
        </p:nvSpPr>
        <p:spPr>
          <a:xfrm>
            <a:off x="1253737" y="4504440"/>
            <a:ext cx="10063619" cy="1454950"/>
          </a:xfrm>
          <a:prstGeom prst="rect">
            <a:avLst/>
          </a:prstGeom>
        </p:spPr>
        <p:txBody>
          <a:bodyPr wrap="square">
            <a:spAutoFit/>
          </a:bodyPr>
          <a:lstStyle/>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In living in his quarters writing letters to his family and friends, the gymnasium for his daily physical exercise, and visiting his friends. </a:t>
            </a:r>
          </a:p>
        </p:txBody>
      </p:sp>
    </p:spTree>
    <p:extLst>
      <p:ext uri="{BB962C8B-B14F-4D97-AF65-F5344CB8AC3E}">
        <p14:creationId xmlns:p14="http://schemas.microsoft.com/office/powerpoint/2010/main" val="33413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03D8E3-7C03-4470-B3F4-3C8A0F7402A9}"/>
              </a:ext>
            </a:extLst>
          </p:cNvPr>
          <p:cNvSpPr/>
          <p:nvPr/>
        </p:nvSpPr>
        <p:spPr>
          <a:xfrm>
            <a:off x="516834" y="393228"/>
            <a:ext cx="10137913" cy="954107"/>
          </a:xfrm>
          <a:prstGeom prst="rect">
            <a:avLst/>
          </a:prstGeom>
        </p:spPr>
        <p:txBody>
          <a:bodyPr wrap="square">
            <a:spAutoFit/>
          </a:bodyPr>
          <a:lstStyle/>
          <a:p>
            <a:r>
              <a:rPr lang="en-PH" sz="2800" dirty="0">
                <a:latin typeface="Calibri" panose="020F0502020204030204" pitchFamily="34" charset="0"/>
                <a:ea typeface="Calibri" panose="020F0502020204030204" pitchFamily="34" charset="0"/>
                <a:cs typeface="Times New Roman" panose="02020603050405020304" pitchFamily="18" charset="0"/>
              </a:rPr>
              <a:t>• Rizal used to dine at the homes of his friends, such as: the Pardo de Taveras, The </a:t>
            </a:r>
            <a:r>
              <a:rPr lang="en-PH" sz="2800" dirty="0" err="1">
                <a:latin typeface="Calibri" panose="020F0502020204030204" pitchFamily="34" charset="0"/>
                <a:ea typeface="Calibri" panose="020F0502020204030204" pitchFamily="34" charset="0"/>
                <a:cs typeface="Times New Roman" panose="02020603050405020304" pitchFamily="18" charset="0"/>
              </a:rPr>
              <a:t>Venturas</a:t>
            </a:r>
            <a:r>
              <a:rPr lang="en-PH" sz="2800" dirty="0">
                <a:latin typeface="Calibri" panose="020F0502020204030204" pitchFamily="34" charset="0"/>
                <a:ea typeface="Calibri" panose="020F0502020204030204" pitchFamily="34" charset="0"/>
                <a:cs typeface="Times New Roman" panose="02020603050405020304" pitchFamily="18" charset="0"/>
              </a:rPr>
              <a:t>, The Boustead, The Lunas</a:t>
            </a:r>
            <a:endParaRPr lang="en-PH" sz="2800" dirty="0"/>
          </a:p>
        </p:txBody>
      </p:sp>
      <p:sp>
        <p:nvSpPr>
          <p:cNvPr id="3" name="Rectangle 2">
            <a:extLst>
              <a:ext uri="{FF2B5EF4-FFF2-40B4-BE49-F238E27FC236}">
                <a16:creationId xmlns:a16="http://schemas.microsoft.com/office/drawing/2014/main" id="{DDA21D3E-2C64-4145-9B92-ADE0157AD367}"/>
              </a:ext>
            </a:extLst>
          </p:cNvPr>
          <p:cNvSpPr/>
          <p:nvPr/>
        </p:nvSpPr>
        <p:spPr>
          <a:xfrm>
            <a:off x="516834" y="1654182"/>
            <a:ext cx="10137912" cy="2246769"/>
          </a:xfrm>
          <a:prstGeom prst="rect">
            <a:avLst/>
          </a:prstGeom>
        </p:spPr>
        <p:txBody>
          <a:bodyPr wrap="square">
            <a:spAutoFit/>
          </a:bodyPr>
          <a:lstStyle/>
          <a:p>
            <a:r>
              <a:rPr lang="en-PH" sz="2800" dirty="0">
                <a:latin typeface="Calibri" panose="020F0502020204030204" pitchFamily="34" charset="0"/>
                <a:ea typeface="Calibri" panose="020F0502020204030204" pitchFamily="34" charset="0"/>
                <a:cs typeface="Times New Roman" panose="02020603050405020304" pitchFamily="18" charset="0"/>
              </a:rPr>
              <a:t>• He was a good friend of three Pardo de Taveras:- Dr. Trinidad H. Pardo de Taveras –physician by vocation and philologist by avocation.- Dr. Felix Pardo de Taveras –physician by vocation and an artist and sculpture by avocation.- Paz Pardo de Taveras –Wife of Juan Luna</a:t>
            </a:r>
            <a:endParaRPr lang="en-PH" sz="2800" dirty="0"/>
          </a:p>
        </p:txBody>
      </p:sp>
      <p:sp>
        <p:nvSpPr>
          <p:cNvPr id="4" name="Rectangle 3">
            <a:extLst>
              <a:ext uri="{FF2B5EF4-FFF2-40B4-BE49-F238E27FC236}">
                <a16:creationId xmlns:a16="http://schemas.microsoft.com/office/drawing/2014/main" id="{79798A6A-F006-40A8-9EAA-687B9A48009F}"/>
              </a:ext>
            </a:extLst>
          </p:cNvPr>
          <p:cNvSpPr/>
          <p:nvPr/>
        </p:nvSpPr>
        <p:spPr>
          <a:xfrm>
            <a:off x="516834" y="4090622"/>
            <a:ext cx="10137911" cy="993926"/>
          </a:xfrm>
          <a:prstGeom prst="rect">
            <a:avLst/>
          </a:prstGeom>
        </p:spPr>
        <p:txBody>
          <a:bodyPr wrap="square">
            <a:spAutoFit/>
          </a:bodyPr>
          <a:lstStyle/>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The children of Don Joaquin Pardo de Tavera, an exile of 1872 who escaped from the Marianas and lived in France.</a:t>
            </a:r>
          </a:p>
        </p:txBody>
      </p:sp>
    </p:spTree>
    <p:extLst>
      <p:ext uri="{BB962C8B-B14F-4D97-AF65-F5344CB8AC3E}">
        <p14:creationId xmlns:p14="http://schemas.microsoft.com/office/powerpoint/2010/main" val="337022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1792EF-2AE7-4397-B4D2-BAD301F1DC57}"/>
              </a:ext>
            </a:extLst>
          </p:cNvPr>
          <p:cNvSpPr/>
          <p:nvPr/>
        </p:nvSpPr>
        <p:spPr>
          <a:xfrm>
            <a:off x="424067" y="468076"/>
            <a:ext cx="10840278" cy="1384995"/>
          </a:xfrm>
          <a:prstGeom prst="rect">
            <a:avLst/>
          </a:prstGeom>
        </p:spPr>
        <p:txBody>
          <a:bodyPr wrap="square">
            <a:spAutoFit/>
          </a:bodyPr>
          <a:lstStyle/>
          <a:p>
            <a:r>
              <a:rPr lang="en-PH" sz="2800" dirty="0">
                <a:latin typeface="Calibri" panose="020F0502020204030204" pitchFamily="34" charset="0"/>
                <a:ea typeface="Calibri" panose="020F0502020204030204" pitchFamily="34" charset="0"/>
                <a:cs typeface="Times New Roman" panose="02020603050405020304" pitchFamily="18" charset="0"/>
              </a:rPr>
              <a:t>•On June 24, 1889, a baby girl was born to Juan Luna and Paz Pardo de Tavera. She was their second child, the first was boy named Andres, whose pet name was Luling</a:t>
            </a:r>
            <a:endParaRPr lang="en-PH" sz="2800" dirty="0"/>
          </a:p>
        </p:txBody>
      </p:sp>
      <p:sp>
        <p:nvSpPr>
          <p:cNvPr id="3" name="Rectangle 2">
            <a:extLst>
              <a:ext uri="{FF2B5EF4-FFF2-40B4-BE49-F238E27FC236}">
                <a16:creationId xmlns:a16="http://schemas.microsoft.com/office/drawing/2014/main" id="{1D08A1F5-A824-4B84-AE0B-2B9D9D5FF6B6}"/>
              </a:ext>
            </a:extLst>
          </p:cNvPr>
          <p:cNvSpPr/>
          <p:nvPr/>
        </p:nvSpPr>
        <p:spPr>
          <a:xfrm>
            <a:off x="424068" y="2108494"/>
            <a:ext cx="10840277" cy="1384995"/>
          </a:xfrm>
          <a:prstGeom prst="rect">
            <a:avLst/>
          </a:prstGeom>
        </p:spPr>
        <p:txBody>
          <a:bodyPr wrap="square">
            <a:spAutoFit/>
          </a:bodyPr>
          <a:lstStyle/>
          <a:p>
            <a:r>
              <a:rPr lang="en-PH" sz="2800" dirty="0">
                <a:latin typeface="Calibri" panose="020F0502020204030204" pitchFamily="34" charset="0"/>
                <a:ea typeface="Calibri" panose="020F0502020204030204" pitchFamily="34" charset="0"/>
                <a:cs typeface="Times New Roman" panose="02020603050405020304" pitchFamily="18" charset="0"/>
              </a:rPr>
              <a:t>•Her baptismal godfather (</a:t>
            </a:r>
            <a:r>
              <a:rPr lang="en-PH" sz="2800" dirty="0" err="1">
                <a:latin typeface="Calibri" panose="020F0502020204030204" pitchFamily="34" charset="0"/>
                <a:ea typeface="Calibri" panose="020F0502020204030204" pitchFamily="34" charset="0"/>
                <a:cs typeface="Times New Roman" panose="02020603050405020304" pitchFamily="18" charset="0"/>
              </a:rPr>
              <a:t>ninong</a:t>
            </a:r>
            <a:r>
              <a:rPr lang="en-PH" sz="2800" dirty="0">
                <a:latin typeface="Calibri" panose="020F0502020204030204" pitchFamily="34" charset="0"/>
                <a:ea typeface="Calibri" panose="020F0502020204030204" pitchFamily="34" charset="0"/>
                <a:cs typeface="Times New Roman" panose="02020603050405020304" pitchFamily="18" charset="0"/>
              </a:rPr>
              <a:t>) was Rizal , who chose her name “Maria </a:t>
            </a:r>
            <a:r>
              <a:rPr lang="en-PH" sz="2800" dirty="0" err="1">
                <a:latin typeface="Calibri" panose="020F0502020204030204" pitchFamily="34" charset="0"/>
                <a:ea typeface="Calibri" panose="020F0502020204030204" pitchFamily="34" charset="0"/>
                <a:cs typeface="Times New Roman" panose="02020603050405020304" pitchFamily="18" charset="0"/>
              </a:rPr>
              <a:t>dela</a:t>
            </a:r>
            <a:r>
              <a:rPr lang="en-PH" sz="2800" dirty="0">
                <a:latin typeface="Calibri" panose="020F0502020204030204" pitchFamily="34" charset="0"/>
                <a:ea typeface="Calibri" panose="020F0502020204030204" pitchFamily="34" charset="0"/>
                <a:cs typeface="Times New Roman" panose="02020603050405020304" pitchFamily="18" charset="0"/>
              </a:rPr>
              <a:t> Paz, Blanca, </a:t>
            </a:r>
            <a:r>
              <a:rPr lang="en-PH" sz="2800" dirty="0" err="1">
                <a:latin typeface="Calibri" panose="020F0502020204030204" pitchFamily="34" charset="0"/>
                <a:ea typeface="Calibri" panose="020F0502020204030204" pitchFamily="34" charset="0"/>
                <a:cs typeface="Times New Roman" panose="02020603050405020304" pitchFamily="18" charset="0"/>
              </a:rPr>
              <a:t>Laureana</a:t>
            </a:r>
            <a:r>
              <a:rPr lang="en-PH" sz="2800" dirty="0">
                <a:latin typeface="Calibri" panose="020F0502020204030204" pitchFamily="34" charset="0"/>
                <a:ea typeface="Calibri" panose="020F0502020204030204" pitchFamily="34" charset="0"/>
                <a:cs typeface="Times New Roman" panose="02020603050405020304" pitchFamily="18" charset="0"/>
              </a:rPr>
              <a:t>, </a:t>
            </a:r>
            <a:r>
              <a:rPr lang="en-PH" sz="2800" dirty="0" err="1">
                <a:latin typeface="Calibri" panose="020F0502020204030204" pitchFamily="34" charset="0"/>
                <a:ea typeface="Calibri" panose="020F0502020204030204" pitchFamily="34" charset="0"/>
                <a:cs typeface="Times New Roman" panose="02020603050405020304" pitchFamily="18" charset="0"/>
              </a:rPr>
              <a:t>Herminilgilda</a:t>
            </a:r>
            <a:r>
              <a:rPr lang="en-PH" sz="2800" dirty="0">
                <a:latin typeface="Calibri" panose="020F0502020204030204" pitchFamily="34" charset="0"/>
                <a:ea typeface="Calibri" panose="020F0502020204030204" pitchFamily="34" charset="0"/>
                <a:cs typeface="Times New Roman" panose="02020603050405020304" pitchFamily="18" charset="0"/>
              </a:rPr>
              <a:t> Juan Luna y Pardo de Tavera”.</a:t>
            </a:r>
            <a:endParaRPr lang="en-PH" sz="2800" dirty="0"/>
          </a:p>
        </p:txBody>
      </p:sp>
      <p:sp>
        <p:nvSpPr>
          <p:cNvPr id="9" name="Rectangle 8">
            <a:extLst>
              <a:ext uri="{FF2B5EF4-FFF2-40B4-BE49-F238E27FC236}">
                <a16:creationId xmlns:a16="http://schemas.microsoft.com/office/drawing/2014/main" id="{036461FB-13E6-47FC-9816-8A167D28E1C6}"/>
              </a:ext>
            </a:extLst>
          </p:cNvPr>
          <p:cNvSpPr/>
          <p:nvPr/>
        </p:nvSpPr>
        <p:spPr>
          <a:xfrm>
            <a:off x="424068" y="4011004"/>
            <a:ext cx="10840277" cy="993926"/>
          </a:xfrm>
          <a:prstGeom prst="rect">
            <a:avLst/>
          </a:prstGeom>
        </p:spPr>
        <p:txBody>
          <a:bodyPr wrap="square">
            <a:spAutoFit/>
          </a:bodyPr>
          <a:lstStyle/>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”.•In his letter to his family in Calamba, Rizal gave an interesting account of his life in Paris. On of his letter (dated May 16, 1889) related.</a:t>
            </a:r>
          </a:p>
        </p:txBody>
      </p:sp>
    </p:spTree>
    <p:extLst>
      <p:ext uri="{BB962C8B-B14F-4D97-AF65-F5344CB8AC3E}">
        <p14:creationId xmlns:p14="http://schemas.microsoft.com/office/powerpoint/2010/main" val="367144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719846-8523-4EE8-842C-0684D7193528}"/>
              </a:ext>
            </a:extLst>
          </p:cNvPr>
          <p:cNvSpPr/>
          <p:nvPr/>
        </p:nvSpPr>
        <p:spPr>
          <a:xfrm>
            <a:off x="675861" y="857046"/>
            <a:ext cx="10508974" cy="2838021"/>
          </a:xfrm>
          <a:prstGeom prst="rect">
            <a:avLst/>
          </a:prstGeom>
        </p:spPr>
        <p:txBody>
          <a:bodyPr wrap="square">
            <a:spAutoFit/>
          </a:bodyPr>
          <a:lstStyle/>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In another letter to his family, written on September 21, 1889 he </a:t>
            </a:r>
            <a:r>
              <a:rPr lang="en-PH" sz="2800" dirty="0" err="1">
                <a:latin typeface="Calibri" panose="020F0502020204030204" pitchFamily="34" charset="0"/>
                <a:ea typeface="Calibri" panose="020F0502020204030204" pitchFamily="34" charset="0"/>
                <a:cs typeface="Times New Roman" panose="02020603050405020304" pitchFamily="18" charset="0"/>
              </a:rPr>
              <a:t>said“We</a:t>
            </a:r>
            <a:r>
              <a:rPr lang="en-PH" sz="2800" dirty="0">
                <a:latin typeface="Calibri" panose="020F0502020204030204" pitchFamily="34" charset="0"/>
                <a:ea typeface="Calibri" panose="020F0502020204030204" pitchFamily="34" charset="0"/>
                <a:cs typeface="Times New Roman" panose="02020603050405020304" pitchFamily="18" charset="0"/>
              </a:rPr>
              <a:t> Filipinos gather four times a week and we sing kundiman, we eat </a:t>
            </a:r>
            <a:r>
              <a:rPr lang="en-PH" sz="2800" dirty="0" err="1">
                <a:latin typeface="Calibri" panose="020F0502020204030204" pitchFamily="34" charset="0"/>
                <a:ea typeface="Calibri" panose="020F0502020204030204" pitchFamily="34" charset="0"/>
                <a:cs typeface="Times New Roman" panose="02020603050405020304" pitchFamily="18" charset="0"/>
              </a:rPr>
              <a:t>sotanghon</a:t>
            </a:r>
            <a:r>
              <a:rPr lang="en-PH" sz="2800" dirty="0">
                <a:latin typeface="Calibri" panose="020F0502020204030204" pitchFamily="34" charset="0"/>
                <a:ea typeface="Calibri" panose="020F0502020204030204" pitchFamily="34" charset="0"/>
                <a:cs typeface="Times New Roman" panose="02020603050405020304" pitchFamily="18" charset="0"/>
              </a:rPr>
              <a:t>, adobo, etc. On Wednesday in the house of Doña </a:t>
            </a:r>
            <a:r>
              <a:rPr lang="en-PH" sz="2800" dirty="0" err="1">
                <a:latin typeface="Calibri" panose="020F0502020204030204" pitchFamily="34" charset="0"/>
                <a:ea typeface="Calibri" panose="020F0502020204030204" pitchFamily="34" charset="0"/>
                <a:cs typeface="Times New Roman" panose="02020603050405020304" pitchFamily="18" charset="0"/>
              </a:rPr>
              <a:t>Turla</a:t>
            </a:r>
            <a:r>
              <a:rPr lang="en-PH" sz="2800" dirty="0">
                <a:latin typeface="Calibri" panose="020F0502020204030204" pitchFamily="34" charset="0"/>
                <a:ea typeface="Calibri" panose="020F0502020204030204" pitchFamily="34" charset="0"/>
                <a:cs typeface="Times New Roman" panose="02020603050405020304" pitchFamily="18" charset="0"/>
              </a:rPr>
              <a:t>, on Thursday in the house of Hidalgo, on Fridays in the house of Madam </a:t>
            </a:r>
            <a:r>
              <a:rPr lang="en-PH" sz="2800" dirty="0" err="1">
                <a:latin typeface="Calibri" panose="020F0502020204030204" pitchFamily="34" charset="0"/>
                <a:ea typeface="Calibri" panose="020F0502020204030204" pitchFamily="34" charset="0"/>
                <a:cs typeface="Times New Roman" panose="02020603050405020304" pitchFamily="18" charset="0"/>
              </a:rPr>
              <a:t>Bousted</a:t>
            </a:r>
            <a:r>
              <a:rPr lang="en-PH" sz="2800" dirty="0">
                <a:latin typeface="Calibri" panose="020F0502020204030204" pitchFamily="34" charset="0"/>
                <a:ea typeface="Calibri" panose="020F0502020204030204" pitchFamily="34" charset="0"/>
                <a:cs typeface="Times New Roman" panose="02020603050405020304" pitchFamily="18" charset="0"/>
              </a:rPr>
              <a:t>, on Saturdays in the house of Luna, on Sundays in the house of Doña Juliana.”</a:t>
            </a:r>
          </a:p>
        </p:txBody>
      </p:sp>
    </p:spTree>
    <p:extLst>
      <p:ext uri="{BB962C8B-B14F-4D97-AF65-F5344CB8AC3E}">
        <p14:creationId xmlns:p14="http://schemas.microsoft.com/office/powerpoint/2010/main" val="260071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8703FB-20A4-4BEA-A96D-DE809A0629F7}"/>
              </a:ext>
            </a:extLst>
          </p:cNvPr>
          <p:cNvSpPr/>
          <p:nvPr/>
        </p:nvSpPr>
        <p:spPr>
          <a:xfrm>
            <a:off x="531695" y="236340"/>
            <a:ext cx="7859844" cy="769441"/>
          </a:xfrm>
          <a:prstGeom prst="rect">
            <a:avLst/>
          </a:prstGeom>
        </p:spPr>
        <p:txBody>
          <a:bodyPr wrap="none">
            <a:spAutoFit/>
          </a:bodyPr>
          <a:lstStyle/>
          <a:p>
            <a:r>
              <a:rPr lang="en-PH" sz="4400" dirty="0">
                <a:latin typeface="Berlin Sans FB" panose="020E0602020502020306" pitchFamily="34" charset="0"/>
                <a:ea typeface="Calibri" panose="020F0502020204030204" pitchFamily="34" charset="0"/>
                <a:cs typeface="Times New Roman" panose="02020603050405020304" pitchFamily="18" charset="0"/>
              </a:rPr>
              <a:t>Rizal and Paris Exposition of 1889</a:t>
            </a:r>
            <a:endParaRPr lang="en-PH" sz="4400" dirty="0">
              <a:latin typeface="Berlin Sans FB" panose="020E0602020502020306" pitchFamily="34" charset="0"/>
            </a:endParaRPr>
          </a:p>
        </p:txBody>
      </p:sp>
      <p:sp>
        <p:nvSpPr>
          <p:cNvPr id="3" name="Rectangle 2">
            <a:extLst>
              <a:ext uri="{FF2B5EF4-FFF2-40B4-BE49-F238E27FC236}">
                <a16:creationId xmlns:a16="http://schemas.microsoft.com/office/drawing/2014/main" id="{26C66283-DBB1-4AB8-ABAB-242ACA46994A}"/>
              </a:ext>
            </a:extLst>
          </p:cNvPr>
          <p:cNvSpPr/>
          <p:nvPr/>
        </p:nvSpPr>
        <p:spPr>
          <a:xfrm>
            <a:off x="1125267" y="1316995"/>
            <a:ext cx="9667424" cy="954107"/>
          </a:xfrm>
          <a:prstGeom prst="rect">
            <a:avLst/>
          </a:prstGeom>
        </p:spPr>
        <p:txBody>
          <a:bodyPr wrap="square">
            <a:spAutoFit/>
          </a:bodyPr>
          <a:lstStyle/>
          <a:p>
            <a:r>
              <a:rPr lang="en-PH" sz="2800" dirty="0">
                <a:latin typeface="Calibri" panose="020F0502020204030204" pitchFamily="34" charset="0"/>
                <a:ea typeface="Calibri" panose="020F0502020204030204" pitchFamily="34" charset="0"/>
                <a:cs typeface="Times New Roman" panose="02020603050405020304" pitchFamily="18" charset="0"/>
              </a:rPr>
              <a:t>•  Rizal was fascinated by the Universal Exposition of Paris which opened on May 6, 1889.</a:t>
            </a:r>
            <a:endParaRPr lang="en-PH" sz="2800" dirty="0"/>
          </a:p>
        </p:txBody>
      </p:sp>
      <p:sp>
        <p:nvSpPr>
          <p:cNvPr id="4" name="Rectangle 3">
            <a:extLst>
              <a:ext uri="{FF2B5EF4-FFF2-40B4-BE49-F238E27FC236}">
                <a16:creationId xmlns:a16="http://schemas.microsoft.com/office/drawing/2014/main" id="{F7E40EF0-3AD3-49A9-84DC-04D4C9057C78}"/>
              </a:ext>
            </a:extLst>
          </p:cNvPr>
          <p:cNvSpPr/>
          <p:nvPr/>
        </p:nvSpPr>
        <p:spPr>
          <a:xfrm>
            <a:off x="1125267" y="2736502"/>
            <a:ext cx="9833678" cy="1384995"/>
          </a:xfrm>
          <a:prstGeom prst="rect">
            <a:avLst/>
          </a:prstGeom>
        </p:spPr>
        <p:txBody>
          <a:bodyPr wrap="square">
            <a:spAutoFit/>
          </a:bodyPr>
          <a:lstStyle/>
          <a:p>
            <a:r>
              <a:rPr lang="en-PH" sz="2800" dirty="0">
                <a:latin typeface="Calibri" panose="020F0502020204030204" pitchFamily="34" charset="0"/>
                <a:ea typeface="Calibri" panose="020F0502020204030204" pitchFamily="34" charset="0"/>
                <a:cs typeface="Calibri" panose="020F0502020204030204" pitchFamily="34" charset="0"/>
              </a:rPr>
              <a:t>• The greatest attraction of this Exposition was the Eiffel Tower, 984 feet high , which was built by Alexander Eiffel, celebrated French engineer</a:t>
            </a:r>
            <a:endParaRPr lang="en-PH" sz="2800"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C8F345C3-0B25-479C-BEB9-EA4F65FE49C2}"/>
              </a:ext>
            </a:extLst>
          </p:cNvPr>
          <p:cNvSpPr/>
          <p:nvPr/>
        </p:nvSpPr>
        <p:spPr>
          <a:xfrm>
            <a:off x="1125267" y="4363598"/>
            <a:ext cx="9667424" cy="1454950"/>
          </a:xfrm>
          <a:prstGeom prst="rect">
            <a:avLst/>
          </a:prstGeom>
        </p:spPr>
        <p:txBody>
          <a:bodyPr wrap="square">
            <a:spAutoFit/>
          </a:bodyPr>
          <a:lstStyle/>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.•Rizal and his friends attended the opening ceremonies and saw the cutting of the ribbon by President </a:t>
            </a:r>
            <a:r>
              <a:rPr lang="en-PH" sz="2800" dirty="0" err="1">
                <a:latin typeface="Calibri" panose="020F0502020204030204" pitchFamily="34" charset="0"/>
                <a:ea typeface="Calibri" panose="020F0502020204030204" pitchFamily="34" charset="0"/>
                <a:cs typeface="Times New Roman" panose="02020603050405020304" pitchFamily="18" charset="0"/>
              </a:rPr>
              <a:t>Sadi</a:t>
            </a:r>
            <a:r>
              <a:rPr lang="en-PH" sz="2800" dirty="0">
                <a:latin typeface="Calibri" panose="020F0502020204030204" pitchFamily="34" charset="0"/>
                <a:ea typeface="Calibri" panose="020F0502020204030204" pitchFamily="34" charset="0"/>
                <a:cs typeface="Times New Roman" panose="02020603050405020304" pitchFamily="18" charset="0"/>
              </a:rPr>
              <a:t> Carnot of the Third French Republic.</a:t>
            </a:r>
          </a:p>
        </p:txBody>
      </p:sp>
    </p:spTree>
    <p:extLst>
      <p:ext uri="{BB962C8B-B14F-4D97-AF65-F5344CB8AC3E}">
        <p14:creationId xmlns:p14="http://schemas.microsoft.com/office/powerpoint/2010/main" val="613211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0213DD-6A69-4AF5-A948-3C9C664DD440}"/>
              </a:ext>
            </a:extLst>
          </p:cNvPr>
          <p:cNvSpPr/>
          <p:nvPr/>
        </p:nvSpPr>
        <p:spPr>
          <a:xfrm>
            <a:off x="803564" y="511920"/>
            <a:ext cx="9144000" cy="1384995"/>
          </a:xfrm>
          <a:prstGeom prst="rect">
            <a:avLst/>
          </a:prstGeom>
        </p:spPr>
        <p:txBody>
          <a:bodyPr wrap="square">
            <a:spAutoFit/>
          </a:bodyPr>
          <a:lstStyle/>
          <a:p>
            <a:r>
              <a:rPr lang="en-PH" sz="2800" dirty="0">
                <a:latin typeface="Calibri" panose="020F0502020204030204" pitchFamily="34" charset="0"/>
                <a:ea typeface="Calibri" panose="020F0502020204030204" pitchFamily="34" charset="0"/>
                <a:cs typeface="Times New Roman" panose="02020603050405020304" pitchFamily="18" charset="0"/>
              </a:rPr>
              <a:t>• Paris was jammed with thousands of tourists coming from all parts of the world. Daily the Exposition drew the blast a vast crowd of 200,000 person or more</a:t>
            </a:r>
            <a:endParaRPr lang="en-PH" sz="2800" dirty="0"/>
          </a:p>
        </p:txBody>
      </p:sp>
      <p:sp>
        <p:nvSpPr>
          <p:cNvPr id="3" name="Rectangle 2">
            <a:extLst>
              <a:ext uri="{FF2B5EF4-FFF2-40B4-BE49-F238E27FC236}">
                <a16:creationId xmlns:a16="http://schemas.microsoft.com/office/drawing/2014/main" id="{4384B150-00E0-4EED-8821-CACE50A7806D}"/>
              </a:ext>
            </a:extLst>
          </p:cNvPr>
          <p:cNvSpPr/>
          <p:nvPr/>
        </p:nvSpPr>
        <p:spPr>
          <a:xfrm>
            <a:off x="803563" y="2240501"/>
            <a:ext cx="9143999" cy="1454950"/>
          </a:xfrm>
          <a:prstGeom prst="rect">
            <a:avLst/>
          </a:prstGeom>
        </p:spPr>
        <p:txBody>
          <a:bodyPr wrap="square">
            <a:spAutoFit/>
          </a:bodyPr>
          <a:lstStyle/>
          <a:p>
            <a:pPr>
              <a:lnSpc>
                <a:spcPct val="107000"/>
              </a:lnSpc>
              <a:spcAft>
                <a:spcPts val="800"/>
              </a:spcAft>
            </a:pPr>
            <a:r>
              <a:rPr lang="en-PH" sz="2800" dirty="0">
                <a:latin typeface="Calibri" panose="020F0502020204030204" pitchFamily="34" charset="0"/>
                <a:ea typeface="Calibri" panose="020F0502020204030204" pitchFamily="34" charset="0"/>
                <a:cs typeface="Times New Roman" panose="02020603050405020304" pitchFamily="18" charset="0"/>
              </a:rPr>
              <a:t>• International art </a:t>
            </a:r>
            <a:r>
              <a:rPr lang="en-PH" sz="2800" dirty="0" err="1">
                <a:latin typeface="Calibri" panose="020F0502020204030204" pitchFamily="34" charset="0"/>
                <a:ea typeface="Calibri" panose="020F0502020204030204" pitchFamily="34" charset="0"/>
                <a:cs typeface="Times New Roman" panose="02020603050405020304" pitchFamily="18" charset="0"/>
              </a:rPr>
              <a:t>CompetitionFelix</a:t>
            </a:r>
            <a:r>
              <a:rPr lang="en-PH" sz="2800" dirty="0">
                <a:latin typeface="Calibri" panose="020F0502020204030204" pitchFamily="34" charset="0"/>
                <a:ea typeface="Calibri" panose="020F0502020204030204" pitchFamily="34" charset="0"/>
                <a:cs typeface="Times New Roman" panose="02020603050405020304" pitchFamily="18" charset="0"/>
              </a:rPr>
              <a:t> R. Hidalgo – 2ndprize Juan Luna –3rdprizeFelix Pardo de Tavera –3rdprize Jose Rizal (a bust which he modelled) –got no prize</a:t>
            </a:r>
          </a:p>
        </p:txBody>
      </p:sp>
    </p:spTree>
    <p:extLst>
      <p:ext uri="{BB962C8B-B14F-4D97-AF65-F5344CB8AC3E}">
        <p14:creationId xmlns:p14="http://schemas.microsoft.com/office/powerpoint/2010/main" val="14843493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116</TotalTime>
  <Words>959</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Berlin Sans FB</vt:lpstr>
      <vt:lpstr>Calibri</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Inah Bayana</dc:creator>
  <cp:lastModifiedBy>Inah Bayana</cp:lastModifiedBy>
  <cp:revision>11</cp:revision>
  <dcterms:created xsi:type="dcterms:W3CDTF">2019-12-10T15:44:57Z</dcterms:created>
  <dcterms:modified xsi:type="dcterms:W3CDTF">2019-12-16T15:26:44Z</dcterms:modified>
</cp:coreProperties>
</file>