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75" r:id="rId8"/>
    <p:sldId id="264" r:id="rId9"/>
    <p:sldId id="265" r:id="rId10"/>
    <p:sldId id="266" r:id="rId11"/>
    <p:sldId id="276" r:id="rId12"/>
    <p:sldId id="268" r:id="rId13"/>
    <p:sldId id="277" r:id="rId14"/>
    <p:sldId id="287" r:id="rId15"/>
    <p:sldId id="271" r:id="rId16"/>
    <p:sldId id="272" r:id="rId17"/>
    <p:sldId id="273" r:id="rId18"/>
    <p:sldId id="278" r:id="rId19"/>
    <p:sldId id="279" r:id="rId20"/>
    <p:sldId id="280" r:id="rId21"/>
    <p:sldId id="285" r:id="rId22"/>
    <p:sldId id="281" r:id="rId23"/>
    <p:sldId id="282" r:id="rId24"/>
    <p:sldId id="283" r:id="rId25"/>
    <p:sldId id="284" r:id="rId26"/>
    <p:sldId id="274"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4000A-B5B0-484F-A164-C9D918213D4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0094-1861-4D79-98BB-1C52DF8AE013}"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24000A-B5B0-484F-A164-C9D918213D4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4000A-B5B0-484F-A164-C9D918213D4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24000A-B5B0-484F-A164-C9D918213D4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0094-1861-4D79-98BB-1C52DF8AE01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4000A-B5B0-484F-A164-C9D918213D4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24000A-B5B0-484F-A164-C9D918213D4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0094-1861-4D79-98BB-1C52DF8AE01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4000A-B5B0-484F-A164-C9D918213D45}"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90094-1861-4D79-98BB-1C52DF8AE01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4000A-B5B0-484F-A164-C9D918213D45}"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4000A-B5B0-484F-A164-C9D918213D45}"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4000A-B5B0-484F-A164-C9D918213D4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0094-1861-4D79-98BB-1C52DF8AE0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4000A-B5B0-484F-A164-C9D918213D4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90094-1861-4D79-98BB-1C52DF8AE013}"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024000A-B5B0-484F-A164-C9D918213D45}" type="datetimeFigureOut">
              <a:rPr lang="en-US" smtClean="0"/>
              <a:t>11/22/2019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7890094-1861-4D79-98BB-1C52DF8AE0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Mary Margaret C. Nunez</a:t>
            </a:r>
          </a:p>
          <a:p>
            <a:r>
              <a:rPr lang="en-US" dirty="0" smtClean="0"/>
              <a:t>BSBA NC 3-1</a:t>
            </a:r>
          </a:p>
          <a:p>
            <a:endParaRPr lang="en-US" dirty="0"/>
          </a:p>
        </p:txBody>
      </p:sp>
      <p:sp>
        <p:nvSpPr>
          <p:cNvPr id="2" name="Title 1"/>
          <p:cNvSpPr>
            <a:spLocks noGrp="1"/>
          </p:cNvSpPr>
          <p:nvPr>
            <p:ph type="ctrTitle"/>
          </p:nvPr>
        </p:nvSpPr>
        <p:spPr>
          <a:xfrm>
            <a:off x="762000" y="990600"/>
            <a:ext cx="8229600" cy="2362200"/>
          </a:xfrm>
        </p:spPr>
        <p:txBody>
          <a:bodyPr/>
          <a:lstStyle/>
          <a:p>
            <a:pPr marL="182880" indent="0">
              <a:buNone/>
            </a:pPr>
            <a:r>
              <a:rPr lang="en-US" sz="6000" dirty="0" smtClean="0"/>
              <a:t>Proposal, Planning and Presentation</a:t>
            </a:r>
            <a:endParaRPr lang="en-US" sz="6000" dirty="0"/>
          </a:p>
        </p:txBody>
      </p:sp>
    </p:spTree>
    <p:extLst>
      <p:ext uri="{BB962C8B-B14F-4D97-AF65-F5344CB8AC3E}">
        <p14:creationId xmlns:p14="http://schemas.microsoft.com/office/powerpoint/2010/main" val="1277726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838200"/>
            <a:ext cx="8001000" cy="5334000"/>
          </a:xfrm>
        </p:spPr>
        <p:txBody>
          <a:bodyPr>
            <a:noAutofit/>
          </a:bodyPr>
          <a:lstStyle/>
          <a:p>
            <a:pPr marL="45720" indent="0">
              <a:buNone/>
            </a:pPr>
            <a:r>
              <a:rPr lang="en-US" sz="3200" dirty="0"/>
              <a:t>Planning is essential to the success of any business. When a company has a plan to follow, leaders are better equipped to prepare for the future. A business plan creates a focus for the company, uniting employees toward common goals. When everyone works together, it’s easier to manage time and resources, to position the company for growth.</a:t>
            </a:r>
          </a:p>
        </p:txBody>
      </p:sp>
    </p:spTree>
    <p:extLst>
      <p:ext uri="{BB962C8B-B14F-4D97-AF65-F5344CB8AC3E}">
        <p14:creationId xmlns:p14="http://schemas.microsoft.com/office/powerpoint/2010/main" val="4067346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272670" cy="1143000"/>
          </a:xfrm>
        </p:spPr>
        <p:txBody>
          <a:bodyPr/>
          <a:lstStyle/>
          <a:p>
            <a:pPr marL="0" indent="0" algn="l" fontAlgn="base">
              <a:buNone/>
            </a:pPr>
            <a:r>
              <a:rPr lang="en-US" sz="2800" b="0" dirty="0" smtClean="0">
                <a:effectLst/>
              </a:rPr>
              <a:t>The </a:t>
            </a:r>
            <a:r>
              <a:rPr lang="en-US" sz="2800" b="0" dirty="0">
                <a:effectLst/>
              </a:rPr>
              <a:t>main advantages of planning are as follows</a:t>
            </a:r>
            <a:r>
              <a:rPr lang="en-US" sz="2800" b="0" dirty="0" smtClean="0">
                <a:effectLst/>
              </a:rPr>
              <a:t>: </a:t>
            </a:r>
            <a:br>
              <a:rPr lang="en-US" sz="2800" b="0" dirty="0" smtClean="0">
                <a:effectLst/>
              </a:rPr>
            </a:br>
            <a:r>
              <a:rPr lang="en-US" sz="2800" b="0" dirty="0" smtClean="0">
                <a:effectLst/>
              </a:rPr>
              <a:t>To set </a:t>
            </a:r>
            <a:r>
              <a:rPr lang="en-US" sz="2800" b="0" dirty="0" err="1" smtClean="0">
                <a:effectLst/>
              </a:rPr>
              <a:t>directio</a:t>
            </a:r>
            <a:r>
              <a:rPr lang="en-US" sz="2800" b="0" dirty="0">
                <a:effectLst/>
              </a:rPr>
              <a:t/>
            </a:r>
            <a:br>
              <a:rPr lang="en-US" sz="2800" b="0" dirty="0">
                <a:effectLst/>
              </a:rPr>
            </a:br>
            <a:r>
              <a:rPr lang="en-US" sz="2800" b="0" dirty="0">
                <a:effectLst/>
              </a:rPr>
              <a:t/>
            </a:r>
            <a:br>
              <a:rPr lang="en-US" sz="2800" b="0" dirty="0">
                <a:effectLst/>
              </a:rPr>
            </a:br>
            <a:r>
              <a:rPr lang="en-US" sz="2800" dirty="0"/>
              <a:t/>
            </a:r>
            <a:br>
              <a:rPr lang="en-US" sz="2800" dirty="0"/>
            </a:br>
            <a:endParaRPr lang="en-US" sz="2800" b="0" dirty="0"/>
          </a:p>
        </p:txBody>
      </p:sp>
      <p:sp>
        <p:nvSpPr>
          <p:cNvPr id="3" name="Content Placeholder 2"/>
          <p:cNvSpPr>
            <a:spLocks noGrp="1"/>
          </p:cNvSpPr>
          <p:nvPr>
            <p:ph sz="quarter" idx="13"/>
          </p:nvPr>
        </p:nvSpPr>
        <p:spPr>
          <a:xfrm>
            <a:off x="685800" y="1371600"/>
            <a:ext cx="8458200" cy="4800600"/>
          </a:xfrm>
        </p:spPr>
        <p:txBody>
          <a:bodyPr>
            <a:noAutofit/>
          </a:bodyPr>
          <a:lstStyle/>
          <a:p>
            <a:pPr marL="45720" indent="0">
              <a:buNone/>
            </a:pPr>
            <a:r>
              <a:rPr lang="en-US" sz="2400" dirty="0" smtClean="0"/>
              <a:t>n</a:t>
            </a:r>
            <a:endParaRPr lang="en-US" sz="2400" dirty="0"/>
          </a:p>
          <a:p>
            <a:r>
              <a:rPr lang="en-US" sz="2400" dirty="0"/>
              <a:t>Planning increases the efficiency of an organization.</a:t>
            </a:r>
          </a:p>
          <a:p>
            <a:r>
              <a:rPr lang="en-US" sz="2400" dirty="0"/>
              <a:t>It reduces the risks involved in modern business activities.</a:t>
            </a:r>
          </a:p>
          <a:p>
            <a:r>
              <a:rPr lang="en-US" sz="2400" dirty="0"/>
              <a:t>It facilitates proper coordination within an organization.</a:t>
            </a:r>
          </a:p>
          <a:p>
            <a:r>
              <a:rPr lang="en-US" sz="2400" dirty="0"/>
              <a:t>It aids in organizing all available resources.</a:t>
            </a:r>
          </a:p>
          <a:p>
            <a:r>
              <a:rPr lang="en-US" sz="2400" dirty="0"/>
              <a:t>It gives a right direction to the organization.</a:t>
            </a:r>
          </a:p>
          <a:p>
            <a:r>
              <a:rPr lang="en-US" sz="2400" dirty="0"/>
              <a:t>It is important to maintain good control.</a:t>
            </a:r>
          </a:p>
          <a:p>
            <a:r>
              <a:rPr lang="en-US" sz="2400" dirty="0"/>
              <a:t>It helps to achieve the objectives of the organization.</a:t>
            </a:r>
          </a:p>
          <a:p>
            <a:r>
              <a:rPr lang="en-US" sz="2400" dirty="0"/>
              <a:t>It motivates the personnel of an organization.</a:t>
            </a:r>
          </a:p>
          <a:p>
            <a:r>
              <a:rPr lang="en-US" sz="2400" dirty="0"/>
              <a:t>It encourages managers' creativity and innovation.</a:t>
            </a:r>
          </a:p>
          <a:p>
            <a:r>
              <a:rPr lang="en-US" sz="2400" dirty="0"/>
              <a:t>It also helps in decision-making.</a:t>
            </a:r>
          </a:p>
          <a:p>
            <a:endParaRPr lang="en-US" sz="2400" b="1" dirty="0"/>
          </a:p>
        </p:txBody>
      </p:sp>
    </p:spTree>
    <p:extLst>
      <p:ext uri="{BB962C8B-B14F-4D97-AF65-F5344CB8AC3E}">
        <p14:creationId xmlns:p14="http://schemas.microsoft.com/office/powerpoint/2010/main" val="808113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 y="381000"/>
            <a:ext cx="6512511" cy="1143000"/>
          </a:xfrm>
        </p:spPr>
        <p:txBody>
          <a:bodyPr/>
          <a:lstStyle/>
          <a:p>
            <a:pPr marL="0" indent="0" algn="l">
              <a:buNone/>
            </a:pPr>
            <a:r>
              <a:rPr lang="en-US" sz="4800" b="0" dirty="0" smtClean="0">
                <a:effectLst/>
              </a:rPr>
              <a:t>1)To </a:t>
            </a:r>
            <a:r>
              <a:rPr lang="en-US" sz="4800" b="0" dirty="0">
                <a:effectLst/>
              </a:rPr>
              <a:t>set </a:t>
            </a:r>
            <a:r>
              <a:rPr lang="en-US" sz="4800" b="0" dirty="0" smtClean="0">
                <a:effectLst/>
              </a:rPr>
              <a:t>direction and priorities</a:t>
            </a:r>
            <a:r>
              <a:rPr lang="en-US" sz="4800" b="0" dirty="0">
                <a:effectLst/>
              </a:rPr>
              <a:t/>
            </a:r>
            <a:br>
              <a:rPr lang="en-US" sz="4800" b="0" dirty="0">
                <a:effectLst/>
              </a:rPr>
            </a:br>
            <a:r>
              <a:rPr lang="en-US" sz="4800" b="0" dirty="0">
                <a:effectLst/>
              </a:rPr>
              <a:t/>
            </a:r>
            <a:br>
              <a:rPr lang="en-US" sz="4800" b="0" dirty="0">
                <a:effectLst/>
              </a:rPr>
            </a:br>
            <a:r>
              <a:rPr lang="en-US" sz="4800" dirty="0"/>
              <a:t/>
            </a:r>
            <a:br>
              <a:rPr lang="en-US" sz="4800" dirty="0"/>
            </a:br>
            <a:r>
              <a:rPr lang="en-US" dirty="0"/>
              <a:t/>
            </a:r>
            <a:br>
              <a:rPr lang="en-US" dirty="0"/>
            </a:br>
            <a:endParaRPr lang="en-US" dirty="0"/>
          </a:p>
        </p:txBody>
      </p:sp>
      <p:sp>
        <p:nvSpPr>
          <p:cNvPr id="3" name="Content Placeholder 2"/>
          <p:cNvSpPr>
            <a:spLocks noGrp="1"/>
          </p:cNvSpPr>
          <p:nvPr>
            <p:ph sz="quarter" idx="13"/>
          </p:nvPr>
        </p:nvSpPr>
        <p:spPr>
          <a:xfrm>
            <a:off x="1066800" y="2209800"/>
            <a:ext cx="7467600" cy="4419600"/>
          </a:xfrm>
        </p:spPr>
        <p:txBody>
          <a:bodyPr>
            <a:normAutofit/>
          </a:bodyPr>
          <a:lstStyle/>
          <a:p>
            <a:pPr marL="45720" indent="0">
              <a:buNone/>
            </a:pPr>
            <a:r>
              <a:rPr lang="en-US" dirty="0" smtClean="0"/>
              <a:t>First </a:t>
            </a:r>
            <a:r>
              <a:rPr lang="en-US" dirty="0"/>
              <a:t>and foremost, you need a strategy because it sets the direction and establishes priorities for your organization. It defines your organization’s view of success and prioritizes the activities that will make this view your reality. The </a:t>
            </a:r>
            <a:r>
              <a:rPr lang="en-US" dirty="0" smtClean="0"/>
              <a:t>strategy </a:t>
            </a:r>
            <a:r>
              <a:rPr lang="en-US" dirty="0"/>
              <a:t>will help your people know what they should be working on, and what they should be working on first.</a:t>
            </a:r>
          </a:p>
          <a:p>
            <a:endParaRPr lang="en-US" dirty="0"/>
          </a:p>
          <a:p>
            <a:pPr marL="45720" indent="0">
              <a:buNone/>
            </a:pPr>
            <a:r>
              <a:rPr lang="en-US" dirty="0"/>
              <a:t>Without a clearly defined and articulated strategy, you may very well find that your priority initiatives—the ones that will drive the highest </a:t>
            </a:r>
            <a:r>
              <a:rPr lang="en-US" dirty="0" smtClean="0"/>
              <a:t>success are </a:t>
            </a:r>
            <a:r>
              <a:rPr lang="en-US" dirty="0"/>
              <a:t>being given secondary treatment.</a:t>
            </a:r>
          </a:p>
        </p:txBody>
      </p:sp>
    </p:spTree>
    <p:extLst>
      <p:ext uri="{BB962C8B-B14F-4D97-AF65-F5344CB8AC3E}">
        <p14:creationId xmlns:p14="http://schemas.microsoft.com/office/powerpoint/2010/main" val="3420866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 y="381000"/>
            <a:ext cx="6512511" cy="1143000"/>
          </a:xfrm>
        </p:spPr>
        <p:txBody>
          <a:bodyPr/>
          <a:lstStyle/>
          <a:p>
            <a:pPr marL="0" indent="0" algn="l">
              <a:buNone/>
            </a:pPr>
            <a:r>
              <a:rPr lang="en-US" sz="4800" b="0" dirty="0" smtClean="0">
                <a:effectLst/>
              </a:rPr>
              <a:t>2) T</a:t>
            </a:r>
            <a:r>
              <a:rPr lang="en-US" sz="4800" b="0" dirty="0" smtClean="0">
                <a:effectLst/>
              </a:rPr>
              <a:t>o </a:t>
            </a:r>
            <a:r>
              <a:rPr lang="en-US" sz="4800" b="0" dirty="0" smtClean="0">
                <a:effectLst/>
              </a:rPr>
              <a:t>get anyone on the same page:</a:t>
            </a:r>
            <a:r>
              <a:rPr lang="en-US" sz="4800" b="0" dirty="0">
                <a:effectLst/>
              </a:rPr>
              <a:t/>
            </a:r>
            <a:br>
              <a:rPr lang="en-US" sz="4800" b="0" dirty="0">
                <a:effectLst/>
              </a:rPr>
            </a:br>
            <a:r>
              <a:rPr lang="en-US" sz="4800" b="0" dirty="0">
                <a:effectLst/>
              </a:rPr>
              <a:t/>
            </a:r>
            <a:br>
              <a:rPr lang="en-US" sz="4800" b="0" dirty="0">
                <a:effectLst/>
              </a:rPr>
            </a:br>
            <a:r>
              <a:rPr lang="en-US" sz="4800" dirty="0"/>
              <a:t/>
            </a:r>
            <a:br>
              <a:rPr lang="en-US" sz="4800" dirty="0"/>
            </a:br>
            <a:r>
              <a:rPr lang="en-US" dirty="0"/>
              <a:t/>
            </a:r>
            <a:br>
              <a:rPr lang="en-US" dirty="0"/>
            </a:br>
            <a:endParaRPr lang="en-US" dirty="0"/>
          </a:p>
        </p:txBody>
      </p:sp>
      <p:sp>
        <p:nvSpPr>
          <p:cNvPr id="3" name="Content Placeholder 2"/>
          <p:cNvSpPr>
            <a:spLocks noGrp="1"/>
          </p:cNvSpPr>
          <p:nvPr>
            <p:ph sz="quarter" idx="13"/>
          </p:nvPr>
        </p:nvSpPr>
        <p:spPr>
          <a:xfrm>
            <a:off x="1066800" y="2209800"/>
            <a:ext cx="7467600" cy="4419600"/>
          </a:xfrm>
        </p:spPr>
        <p:txBody>
          <a:bodyPr>
            <a:noAutofit/>
          </a:bodyPr>
          <a:lstStyle/>
          <a:p>
            <a:pPr marL="45720" indent="0" fontAlgn="base">
              <a:buNone/>
            </a:pPr>
            <a:r>
              <a:rPr lang="en-US" sz="2800" dirty="0"/>
              <a:t>If you find that you have departments working to achieve different aims, or going in different directions, you need a strategy.</a:t>
            </a:r>
          </a:p>
          <a:p>
            <a:pPr marL="45720" indent="0" fontAlgn="base">
              <a:buNone/>
            </a:pPr>
            <a:r>
              <a:rPr lang="en-US" sz="2800" dirty="0"/>
              <a:t>Once you define your strategic direction, you can get operations, sales, marketing, administration, manufacturing, and all other departments moving together to achieve the organization’s goals</a:t>
            </a:r>
            <a:r>
              <a:rPr lang="en-US" sz="2800" dirty="0" smtClean="0"/>
              <a:t>.</a:t>
            </a:r>
            <a:endParaRPr lang="en-US" sz="2800" dirty="0"/>
          </a:p>
        </p:txBody>
      </p:sp>
    </p:spTree>
    <p:extLst>
      <p:ext uri="{BB962C8B-B14F-4D97-AF65-F5344CB8AC3E}">
        <p14:creationId xmlns:p14="http://schemas.microsoft.com/office/powerpoint/2010/main" val="3033057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 y="381000"/>
            <a:ext cx="6512511" cy="1143000"/>
          </a:xfrm>
        </p:spPr>
        <p:txBody>
          <a:bodyPr/>
          <a:lstStyle/>
          <a:p>
            <a:pPr marL="0" indent="0" algn="l">
              <a:buNone/>
            </a:pPr>
            <a:r>
              <a:rPr lang="en-US" sz="4800" b="0" dirty="0" smtClean="0">
                <a:effectLst/>
              </a:rPr>
              <a:t>3) To simplify decision making:</a:t>
            </a:r>
            <a:r>
              <a:rPr lang="en-US" sz="4800" b="0" dirty="0">
                <a:effectLst/>
              </a:rPr>
              <a:t/>
            </a:r>
            <a:br>
              <a:rPr lang="en-US" sz="4800" b="0" dirty="0">
                <a:effectLst/>
              </a:rPr>
            </a:br>
            <a:r>
              <a:rPr lang="en-US" sz="4800" b="0" dirty="0">
                <a:effectLst/>
              </a:rPr>
              <a:t/>
            </a:r>
            <a:br>
              <a:rPr lang="en-US" sz="4800" b="0" dirty="0">
                <a:effectLst/>
              </a:rPr>
            </a:br>
            <a:r>
              <a:rPr lang="en-US" sz="4800" dirty="0"/>
              <a:t/>
            </a:r>
            <a:br>
              <a:rPr lang="en-US" sz="4800" dirty="0"/>
            </a:br>
            <a:r>
              <a:rPr lang="en-US" dirty="0"/>
              <a:t/>
            </a:r>
            <a:br>
              <a:rPr lang="en-US" dirty="0"/>
            </a:br>
            <a:endParaRPr lang="en-US" dirty="0"/>
          </a:p>
        </p:txBody>
      </p:sp>
      <p:sp>
        <p:nvSpPr>
          <p:cNvPr id="5" name="Rectangle 4"/>
          <p:cNvSpPr/>
          <p:nvPr/>
        </p:nvSpPr>
        <p:spPr>
          <a:xfrm>
            <a:off x="990600" y="2209800"/>
            <a:ext cx="7620000" cy="3539430"/>
          </a:xfrm>
          <a:prstGeom prst="rect">
            <a:avLst/>
          </a:prstGeom>
        </p:spPr>
        <p:txBody>
          <a:bodyPr wrap="square">
            <a:spAutoFit/>
          </a:bodyPr>
          <a:lstStyle/>
          <a:p>
            <a:r>
              <a:rPr lang="en-US" sz="3200" dirty="0"/>
              <a:t>If your leadership team has trouble saying no to new ideas or potential initiatives, you need a strategy. Why? Your strategy will have already prioritized the activities necessary for success. Priorities make it easier to say no to distracting initiatives.</a:t>
            </a:r>
          </a:p>
        </p:txBody>
      </p:sp>
    </p:spTree>
    <p:extLst>
      <p:ext uri="{BB962C8B-B14F-4D97-AF65-F5344CB8AC3E}">
        <p14:creationId xmlns:p14="http://schemas.microsoft.com/office/powerpoint/2010/main" val="868648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6512511" cy="1143000"/>
          </a:xfrm>
        </p:spPr>
        <p:txBody>
          <a:bodyPr/>
          <a:lstStyle/>
          <a:p>
            <a:pPr marL="0" indent="0" algn="l">
              <a:buNone/>
            </a:pPr>
            <a:r>
              <a:rPr lang="en-US" sz="4400" b="0" dirty="0" smtClean="0">
                <a:effectLst/>
              </a:rPr>
              <a:t>4) To drive alignment:</a:t>
            </a:r>
            <a:endParaRPr lang="en-US" dirty="0"/>
          </a:p>
        </p:txBody>
      </p:sp>
      <p:sp>
        <p:nvSpPr>
          <p:cNvPr id="3" name="Content Placeholder 2"/>
          <p:cNvSpPr>
            <a:spLocks noGrp="1"/>
          </p:cNvSpPr>
          <p:nvPr>
            <p:ph sz="quarter" idx="13"/>
          </p:nvPr>
        </p:nvSpPr>
        <p:spPr>
          <a:xfrm>
            <a:off x="1066800" y="1981200"/>
            <a:ext cx="7467600" cy="4419600"/>
          </a:xfrm>
        </p:spPr>
        <p:txBody>
          <a:bodyPr>
            <a:normAutofit/>
          </a:bodyPr>
          <a:lstStyle/>
          <a:p>
            <a:pPr marL="45720" indent="0">
              <a:buNone/>
            </a:pPr>
            <a:r>
              <a:rPr lang="en-US" sz="2800" dirty="0"/>
              <a:t>Many organizations have hard-working people putting their best efforts into areas that have little to no effect on strategic success. They’re essentially majoring in the minors—because their activities aren’t aligned with the priorities. Your strategy serves as the vehicle for answering the question, “How can we better align all our resources to maximize our strategic success?”</a:t>
            </a:r>
            <a:endParaRPr lang="en-US" sz="2800" b="1" dirty="0"/>
          </a:p>
        </p:txBody>
      </p:sp>
    </p:spTree>
    <p:extLst>
      <p:ext uri="{BB962C8B-B14F-4D97-AF65-F5344CB8AC3E}">
        <p14:creationId xmlns:p14="http://schemas.microsoft.com/office/powerpoint/2010/main" val="3709268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6512511" cy="1143000"/>
          </a:xfrm>
        </p:spPr>
        <p:txBody>
          <a:bodyPr/>
          <a:lstStyle/>
          <a:p>
            <a:pPr marL="0" indent="0" algn="l" fontAlgn="base">
              <a:buNone/>
            </a:pPr>
            <a:r>
              <a:rPr lang="en-US" sz="4400" b="0" dirty="0" smtClean="0">
                <a:effectLst/>
              </a:rPr>
              <a:t>5) To communicate the message:</a:t>
            </a:r>
            <a:endParaRPr lang="en-US" dirty="0"/>
          </a:p>
        </p:txBody>
      </p:sp>
      <p:sp>
        <p:nvSpPr>
          <p:cNvPr id="3" name="Content Placeholder 2"/>
          <p:cNvSpPr>
            <a:spLocks noGrp="1"/>
          </p:cNvSpPr>
          <p:nvPr>
            <p:ph sz="quarter" idx="13"/>
          </p:nvPr>
        </p:nvSpPr>
        <p:spPr>
          <a:xfrm>
            <a:off x="1066800" y="1981200"/>
            <a:ext cx="7467600" cy="4419600"/>
          </a:xfrm>
        </p:spPr>
        <p:txBody>
          <a:bodyPr>
            <a:normAutofit fontScale="92500" lnSpcReduction="10000"/>
          </a:bodyPr>
          <a:lstStyle/>
          <a:p>
            <a:pPr marL="45720" indent="0" fontAlgn="base">
              <a:buNone/>
            </a:pPr>
            <a:r>
              <a:rPr lang="en-US" sz="2800" dirty="0" smtClean="0"/>
              <a:t>Once </a:t>
            </a:r>
            <a:r>
              <a:rPr lang="en-US" sz="2800" dirty="0"/>
              <a:t>you recognize the need to plan, you now have the role of becoming the catalyst: for facilitating the buy-in and commitment of your leadership team and the rest of your organization. I’ve found that very few executives truly understand how to maximize their role in facilitating strategy. This chapter is focused on you, the leader of the organization, and on the vital role you play in facilitating strategy throughout your organization. Let’s get started.</a:t>
            </a:r>
          </a:p>
          <a:p>
            <a:pPr marL="45720" indent="0">
              <a:buNone/>
            </a:pPr>
            <a:endParaRPr lang="en-US" sz="2800" b="1" dirty="0"/>
          </a:p>
        </p:txBody>
      </p:sp>
    </p:spTree>
    <p:extLst>
      <p:ext uri="{BB962C8B-B14F-4D97-AF65-F5344CB8AC3E}">
        <p14:creationId xmlns:p14="http://schemas.microsoft.com/office/powerpoint/2010/main" val="27593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304800" y="228600"/>
            <a:ext cx="6512511" cy="1143000"/>
          </a:xfrm>
        </p:spPr>
        <p:txBody>
          <a:bodyPr/>
          <a:lstStyle/>
          <a:p>
            <a:pPr marL="0" indent="0" algn="l">
              <a:buNone/>
            </a:pPr>
            <a:r>
              <a:rPr lang="en-US" dirty="0" smtClean="0"/>
              <a:t>PRESENTATION </a:t>
            </a:r>
            <a:endParaRPr lang="en-US" dirty="0"/>
          </a:p>
        </p:txBody>
      </p:sp>
      <p:sp>
        <p:nvSpPr>
          <p:cNvPr id="13" name="TextBox 12"/>
          <p:cNvSpPr txBox="1"/>
          <p:nvPr/>
        </p:nvSpPr>
        <p:spPr>
          <a:xfrm>
            <a:off x="14176" y="1447800"/>
            <a:ext cx="9129824" cy="4401205"/>
          </a:xfrm>
          <a:prstGeom prst="rect">
            <a:avLst/>
          </a:prstGeom>
          <a:noFill/>
        </p:spPr>
        <p:txBody>
          <a:bodyPr wrap="square" rtlCol="0">
            <a:spAutoFit/>
          </a:bodyPr>
          <a:lstStyle/>
          <a:p>
            <a:pPr fontAlgn="t"/>
            <a:r>
              <a:rPr lang="en-US" sz="4000" dirty="0" err="1"/>
              <a:t>pres·en·ta·tion</a:t>
            </a:r>
            <a:endParaRPr lang="en-US" sz="4000" dirty="0"/>
          </a:p>
          <a:p>
            <a:r>
              <a:rPr lang="en-US" sz="4000" dirty="0"/>
              <a:t>/ˌ</a:t>
            </a:r>
            <a:r>
              <a:rPr lang="en-US" sz="4000" dirty="0" err="1"/>
              <a:t>prezənˈtāSH</a:t>
            </a:r>
            <a:r>
              <a:rPr lang="en-US" sz="4000" dirty="0"/>
              <a:t>(ə)n,ˌ</a:t>
            </a:r>
            <a:r>
              <a:rPr lang="en-US" sz="4000" dirty="0" err="1"/>
              <a:t>prēˌzenˈtāSH</a:t>
            </a:r>
            <a:r>
              <a:rPr lang="en-US" sz="4000" dirty="0"/>
              <a:t>(ə)n/</a:t>
            </a:r>
          </a:p>
          <a:p>
            <a:r>
              <a:rPr lang="en-US" sz="4000" dirty="0"/>
              <a:t/>
            </a:r>
            <a:br>
              <a:rPr lang="en-US" sz="4000" dirty="0"/>
            </a:br>
            <a:r>
              <a:rPr lang="en-US" sz="4000" dirty="0"/>
              <a:t/>
            </a:r>
            <a:br>
              <a:rPr lang="en-US" sz="4000" dirty="0"/>
            </a:br>
            <a:r>
              <a:rPr lang="en-US" sz="4000" dirty="0"/>
              <a:t>the giving of something to someone, especially as part of a formal ceremony.</a:t>
            </a:r>
          </a:p>
        </p:txBody>
      </p:sp>
    </p:spTree>
    <p:extLst>
      <p:ext uri="{BB962C8B-B14F-4D97-AF65-F5344CB8AC3E}">
        <p14:creationId xmlns:p14="http://schemas.microsoft.com/office/powerpoint/2010/main" val="520624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352246"/>
            <a:ext cx="8001000" cy="6124754"/>
          </a:xfrm>
          <a:prstGeom prst="rect">
            <a:avLst/>
          </a:prstGeom>
        </p:spPr>
        <p:txBody>
          <a:bodyPr wrap="square">
            <a:spAutoFit/>
          </a:bodyPr>
          <a:lstStyle/>
          <a:p>
            <a:r>
              <a:rPr lang="en-US" sz="2800" dirty="0"/>
              <a:t>Regardless, of whether your Presentation is for a social group, the office, family meeting or even a school. Presentation etiquette should always be followed as it helps you in conveying your message to the audience in a desirable way</a:t>
            </a:r>
            <a:r>
              <a:rPr lang="en-US" sz="2800" dirty="0" smtClean="0"/>
              <a:t>.</a:t>
            </a:r>
          </a:p>
          <a:p>
            <a:r>
              <a:rPr lang="en-US" sz="2800" dirty="0"/>
              <a:t> </a:t>
            </a:r>
            <a:r>
              <a:rPr lang="en-US" sz="2800" dirty="0" smtClean="0"/>
              <a:t>  </a:t>
            </a:r>
          </a:p>
          <a:p>
            <a:r>
              <a:rPr lang="en-US" sz="2800" dirty="0"/>
              <a:t>No doubt, there is no misconception to this statement that </a:t>
            </a:r>
            <a:r>
              <a:rPr lang="en-US" sz="2800" b="1" dirty="0"/>
              <a:t>“Presentations are boring”</a:t>
            </a:r>
            <a:r>
              <a:rPr lang="en-US" sz="2800" dirty="0"/>
              <a:t>. However, on the other hand one just can’t deny this fact that if you will keep your listeners respectful of your Presentation and tuned in. Then, it becomes easier for you to put your best foot forward with effective communication skills.</a:t>
            </a:r>
          </a:p>
        </p:txBody>
      </p:sp>
    </p:spTree>
    <p:extLst>
      <p:ext uri="{BB962C8B-B14F-4D97-AF65-F5344CB8AC3E}">
        <p14:creationId xmlns:p14="http://schemas.microsoft.com/office/powerpoint/2010/main" val="1148583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371214" y="2133600"/>
            <a:ext cx="3810000" cy="4191000"/>
          </a:xfrm>
          <a:prstGeom prst="rect">
            <a:avLst/>
          </a:prstGeom>
        </p:spPr>
      </p:pic>
      <p:sp>
        <p:nvSpPr>
          <p:cNvPr id="2" name="Title 1"/>
          <p:cNvSpPr>
            <a:spLocks noGrp="1"/>
          </p:cNvSpPr>
          <p:nvPr>
            <p:ph type="title"/>
          </p:nvPr>
        </p:nvSpPr>
        <p:spPr>
          <a:xfrm>
            <a:off x="8860" y="381000"/>
            <a:ext cx="6512511" cy="1143000"/>
          </a:xfrm>
        </p:spPr>
        <p:txBody>
          <a:bodyPr/>
          <a:lstStyle/>
          <a:p>
            <a:pPr marL="0" indent="0" algn="l">
              <a:buNone/>
            </a:pPr>
            <a:r>
              <a:rPr lang="en-US" sz="4800" b="0" dirty="0">
                <a:effectLst/>
              </a:rPr>
              <a:t>PowerPoint Presentation Etiquette</a:t>
            </a:r>
            <a:br>
              <a:rPr lang="en-US" sz="4800" b="0" dirty="0">
                <a:effectLst/>
              </a:rPr>
            </a:br>
            <a:r>
              <a:rPr lang="en-US" sz="4800" b="0" dirty="0">
                <a:effectLst/>
              </a:rPr>
              <a:t/>
            </a:r>
            <a:br>
              <a:rPr lang="en-US" sz="4800" b="0" dirty="0">
                <a:effectLst/>
              </a:rPr>
            </a:br>
            <a:r>
              <a:rPr lang="en-US" sz="4800" b="0" dirty="0">
                <a:effectLst/>
              </a:rPr>
              <a:t/>
            </a:r>
            <a:br>
              <a:rPr lang="en-US" sz="4800" b="0" dirty="0">
                <a:effectLst/>
              </a:rPr>
            </a:br>
            <a:r>
              <a:rPr lang="en-US" sz="4800" dirty="0"/>
              <a:t/>
            </a:r>
            <a:br>
              <a:rPr lang="en-US" sz="4800" dirty="0"/>
            </a:br>
            <a:r>
              <a:rPr lang="en-US" dirty="0"/>
              <a:t/>
            </a:r>
            <a:br>
              <a:rPr lang="en-US" dirty="0"/>
            </a:br>
            <a:endParaRPr lang="en-US" dirty="0"/>
          </a:p>
        </p:txBody>
      </p:sp>
      <p:sp>
        <p:nvSpPr>
          <p:cNvPr id="3" name="Content Placeholder 2"/>
          <p:cNvSpPr>
            <a:spLocks noGrp="1"/>
          </p:cNvSpPr>
          <p:nvPr>
            <p:ph sz="quarter" idx="13"/>
          </p:nvPr>
        </p:nvSpPr>
        <p:spPr>
          <a:xfrm>
            <a:off x="31898" y="2209800"/>
            <a:ext cx="6826102" cy="4419600"/>
          </a:xfrm>
        </p:spPr>
        <p:txBody>
          <a:bodyPr>
            <a:noAutofit/>
          </a:bodyPr>
          <a:lstStyle/>
          <a:p>
            <a:pPr marL="45720" indent="0" fontAlgn="base">
              <a:buNone/>
            </a:pPr>
            <a:r>
              <a:rPr lang="en-US" sz="3200" dirty="0"/>
              <a:t>One can easily transmit a good message through Presentation, if a presenter comply with all below mentioned points, which will tell you what exactly etiquette means in today’s, fast paced world where everyone is short of time:</a:t>
            </a:r>
          </a:p>
        </p:txBody>
      </p:sp>
    </p:spTree>
    <p:extLst>
      <p:ext uri="{BB962C8B-B14F-4D97-AF65-F5344CB8AC3E}">
        <p14:creationId xmlns:p14="http://schemas.microsoft.com/office/powerpoint/2010/main" val="1644858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3810000" cy="1143000"/>
          </a:xfrm>
        </p:spPr>
        <p:txBody>
          <a:bodyPr/>
          <a:lstStyle/>
          <a:p>
            <a:pPr marL="0" indent="0">
              <a:buNone/>
            </a:pPr>
            <a:r>
              <a:rPr lang="en-US" sz="6000" dirty="0" smtClean="0"/>
              <a:t>Proposal</a:t>
            </a:r>
            <a:endParaRPr lang="en-US" sz="6000" dirty="0"/>
          </a:p>
        </p:txBody>
      </p:sp>
      <p:sp>
        <p:nvSpPr>
          <p:cNvPr id="4" name="TextBox 3"/>
          <p:cNvSpPr txBox="1"/>
          <p:nvPr/>
        </p:nvSpPr>
        <p:spPr>
          <a:xfrm flipH="1">
            <a:off x="380998" y="2209800"/>
            <a:ext cx="7467601" cy="3693319"/>
          </a:xfrm>
          <a:prstGeom prst="rect">
            <a:avLst/>
          </a:prstGeom>
          <a:noFill/>
        </p:spPr>
        <p:txBody>
          <a:bodyPr wrap="square" rtlCol="0">
            <a:spAutoFit/>
          </a:bodyPr>
          <a:lstStyle/>
          <a:p>
            <a:pPr fontAlgn="t"/>
            <a:r>
              <a:rPr lang="en-US" sz="4800" dirty="0" err="1"/>
              <a:t>pro·pos·al</a:t>
            </a:r>
            <a:endParaRPr lang="en-US" sz="4800" dirty="0"/>
          </a:p>
          <a:p>
            <a:r>
              <a:rPr lang="en-US" sz="4800" dirty="0"/>
              <a:t>/</a:t>
            </a:r>
            <a:r>
              <a:rPr lang="en-US" sz="4800" dirty="0" err="1"/>
              <a:t>prəˈpōzəl</a:t>
            </a:r>
            <a:r>
              <a:rPr lang="en-US" sz="4800" dirty="0"/>
              <a:t>/</a:t>
            </a:r>
          </a:p>
          <a:p>
            <a:endParaRPr lang="en-US" dirty="0" smtClean="0"/>
          </a:p>
          <a:p>
            <a:endParaRPr lang="en-US" dirty="0"/>
          </a:p>
          <a:p>
            <a:endParaRPr lang="en-US" dirty="0" smtClean="0"/>
          </a:p>
          <a:p>
            <a:r>
              <a:rPr lang="en-US" sz="2800" dirty="0" smtClean="0"/>
              <a:t>a </a:t>
            </a:r>
            <a:r>
              <a:rPr lang="en-US" sz="2800" dirty="0"/>
              <a:t>plan or suggestion, especially a formal or written one, put forward for consideration or discussion by others.</a:t>
            </a:r>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100000" l="0" r="100000">
                        <a14:backgroundMark x1="21818" y1="23636" x2="84091" y2="12273"/>
                        <a14:backgroundMark x1="30909" y1="88636" x2="98182" y2="82727"/>
                        <a14:backgroundMark x1="5455" y1="35455" x2="4091" y2="77273"/>
                        <a14:backgroundMark x1="88636" y1="13182" x2="99091" y2="83182"/>
                        <a14:backgroundMark x1="16818" y1="84091" x2="7727" y2="90909"/>
                        <a14:backgroundMark x1="5000" y1="15455" x2="10909" y2="22727"/>
                      </a14:backgroundRemoval>
                    </a14:imgEffect>
                  </a14:imgLayer>
                </a14:imgProps>
              </a:ext>
              <a:ext uri="{28A0092B-C50C-407E-A947-70E740481C1C}">
                <a14:useLocalDpi xmlns:a14="http://schemas.microsoft.com/office/drawing/2010/main" val="0"/>
              </a:ext>
            </a:extLst>
          </a:blip>
          <a:srcRect t="17519" r="8417" b="24309"/>
          <a:stretch/>
        </p:blipFill>
        <p:spPr>
          <a:xfrm>
            <a:off x="4114798" y="1219200"/>
            <a:ext cx="4946732" cy="31420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9199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1600200"/>
            <a:ext cx="4762500" cy="4114800"/>
          </a:xfrm>
          <a:prstGeom prst="rect">
            <a:avLst/>
          </a:prstGeom>
        </p:spPr>
      </p:pic>
      <p:sp>
        <p:nvSpPr>
          <p:cNvPr id="2" name="Title 1"/>
          <p:cNvSpPr>
            <a:spLocks noGrp="1"/>
          </p:cNvSpPr>
          <p:nvPr>
            <p:ph type="title"/>
          </p:nvPr>
        </p:nvSpPr>
        <p:spPr>
          <a:xfrm>
            <a:off x="-7088" y="381000"/>
            <a:ext cx="6512511" cy="1143000"/>
          </a:xfrm>
        </p:spPr>
        <p:txBody>
          <a:bodyPr/>
          <a:lstStyle/>
          <a:p>
            <a:pPr marL="0" indent="0" algn="l">
              <a:buNone/>
            </a:pPr>
            <a:r>
              <a:rPr lang="en-US" b="0" dirty="0">
                <a:effectLst/>
              </a:rPr>
              <a:t>Come Well Dressed</a:t>
            </a:r>
            <a:br>
              <a:rPr lang="en-US" b="0" dirty="0">
                <a:effectLst/>
              </a:rPr>
            </a:br>
            <a:endParaRPr lang="en-US" dirty="0"/>
          </a:p>
        </p:txBody>
      </p:sp>
      <p:sp>
        <p:nvSpPr>
          <p:cNvPr id="3" name="Content Placeholder 2"/>
          <p:cNvSpPr>
            <a:spLocks noGrp="1"/>
          </p:cNvSpPr>
          <p:nvPr>
            <p:ph sz="quarter" idx="13"/>
          </p:nvPr>
        </p:nvSpPr>
        <p:spPr>
          <a:xfrm>
            <a:off x="3544" y="1676400"/>
            <a:ext cx="7467600" cy="4419600"/>
          </a:xfrm>
        </p:spPr>
        <p:txBody>
          <a:bodyPr>
            <a:noAutofit/>
          </a:bodyPr>
          <a:lstStyle/>
          <a:p>
            <a:pPr marL="45720" indent="0" fontAlgn="base">
              <a:buNone/>
            </a:pPr>
            <a:r>
              <a:rPr lang="en-US" sz="3600" dirty="0"/>
              <a:t>It is always recommended to be better appareled than your audience since it shows your respect. Thus, if none of your audience wears a tie, then after few minutes you can take off your jacket and roll up your sleeves to put your listeners at ease.</a:t>
            </a:r>
          </a:p>
        </p:txBody>
      </p:sp>
    </p:spTree>
    <p:extLst>
      <p:ext uri="{BB962C8B-B14F-4D97-AF65-F5344CB8AC3E}">
        <p14:creationId xmlns:p14="http://schemas.microsoft.com/office/powerpoint/2010/main" val="1644858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905000" y="65472"/>
            <a:ext cx="5041392" cy="6716328"/>
          </a:xfrm>
        </p:spPr>
      </p:pic>
      <p:sp>
        <p:nvSpPr>
          <p:cNvPr id="4" name="AutoShape 2" descr="Image result for church dress code policy"/>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049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 y="381000"/>
            <a:ext cx="6512511" cy="1143000"/>
          </a:xfrm>
        </p:spPr>
        <p:txBody>
          <a:bodyPr/>
          <a:lstStyle/>
          <a:p>
            <a:pPr marL="0" indent="0" algn="l">
              <a:buNone/>
            </a:pPr>
            <a:r>
              <a:rPr lang="en-US" b="0" dirty="0">
                <a:effectLst/>
              </a:rPr>
              <a:t>Never Be Late</a:t>
            </a:r>
            <a:br>
              <a:rPr lang="en-US" b="0" dirty="0">
                <a:effectLst/>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358" y="0"/>
            <a:ext cx="2743200" cy="2743200"/>
          </a:xfrm>
          <a:prstGeom prst="rect">
            <a:avLst/>
          </a:prstGeom>
        </p:spPr>
      </p:pic>
      <p:sp>
        <p:nvSpPr>
          <p:cNvPr id="3" name="Content Placeholder 2"/>
          <p:cNvSpPr>
            <a:spLocks noGrp="1"/>
          </p:cNvSpPr>
          <p:nvPr>
            <p:ph sz="quarter" idx="13"/>
          </p:nvPr>
        </p:nvSpPr>
        <p:spPr>
          <a:xfrm>
            <a:off x="1772" y="1752600"/>
            <a:ext cx="7467600" cy="4419600"/>
          </a:xfrm>
        </p:spPr>
        <p:txBody>
          <a:bodyPr>
            <a:noAutofit/>
          </a:bodyPr>
          <a:lstStyle/>
          <a:p>
            <a:pPr marL="45720" indent="0" fontAlgn="base">
              <a:buNone/>
            </a:pPr>
            <a:r>
              <a:rPr lang="en-US" sz="2800" dirty="0">
                <a:solidFill>
                  <a:schemeClr val="tx1"/>
                </a:solidFill>
              </a:rPr>
              <a:t>If you make your audience wait for even 3 minutes, then it just clearly shows that you are not given them due respect.  When they are capable enough showed up on time, then it’s your responsibility to come ahead of time after all you are a presenter. It is recommended to test your projector, device connection, lights, auditorium, speaker phones, as well as other devices before you start the presentation.</a:t>
            </a:r>
          </a:p>
        </p:txBody>
      </p:sp>
    </p:spTree>
    <p:extLst>
      <p:ext uri="{BB962C8B-B14F-4D97-AF65-F5344CB8AC3E}">
        <p14:creationId xmlns:p14="http://schemas.microsoft.com/office/powerpoint/2010/main" val="1644858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4470"/>
          <a:stretch/>
        </p:blipFill>
        <p:spPr>
          <a:xfrm>
            <a:off x="5562600" y="0"/>
            <a:ext cx="3741238" cy="3120976"/>
          </a:xfrm>
          <a:prstGeom prst="rect">
            <a:avLst/>
          </a:prstGeom>
        </p:spPr>
      </p:pic>
      <p:sp>
        <p:nvSpPr>
          <p:cNvPr id="2" name="Title 1"/>
          <p:cNvSpPr>
            <a:spLocks noGrp="1"/>
          </p:cNvSpPr>
          <p:nvPr>
            <p:ph type="title"/>
          </p:nvPr>
        </p:nvSpPr>
        <p:spPr>
          <a:xfrm>
            <a:off x="8860" y="381000"/>
            <a:ext cx="6512511" cy="1143000"/>
          </a:xfrm>
        </p:spPr>
        <p:txBody>
          <a:bodyPr/>
          <a:lstStyle/>
          <a:p>
            <a:pPr marL="0" indent="0" algn="l">
              <a:buNone/>
            </a:pPr>
            <a:r>
              <a:rPr lang="en-US" b="0" dirty="0">
                <a:effectLst/>
              </a:rPr>
              <a:t>Be Prepared for </a:t>
            </a:r>
            <a:r>
              <a:rPr lang="en-US" b="0" dirty="0" smtClean="0">
                <a:effectLst/>
              </a:rPr>
              <a:t/>
            </a:r>
            <a:br>
              <a:rPr lang="en-US" b="0" dirty="0" smtClean="0">
                <a:effectLst/>
              </a:rPr>
            </a:br>
            <a:r>
              <a:rPr lang="en-US" b="0" dirty="0" smtClean="0">
                <a:effectLst/>
              </a:rPr>
              <a:t>an </a:t>
            </a:r>
            <a:r>
              <a:rPr lang="en-US" b="0" dirty="0">
                <a:effectLst/>
              </a:rPr>
              <a:t>Uncertainty</a:t>
            </a:r>
            <a:br>
              <a:rPr lang="en-US" b="0" dirty="0">
                <a:effectLst/>
              </a:rPr>
            </a:br>
            <a:endParaRPr lang="en-US" dirty="0"/>
          </a:p>
        </p:txBody>
      </p:sp>
      <p:sp>
        <p:nvSpPr>
          <p:cNvPr id="3" name="Content Placeholder 2"/>
          <p:cNvSpPr>
            <a:spLocks noGrp="1"/>
          </p:cNvSpPr>
          <p:nvPr>
            <p:ph sz="quarter" idx="13"/>
          </p:nvPr>
        </p:nvSpPr>
        <p:spPr>
          <a:xfrm>
            <a:off x="-10633" y="2209800"/>
            <a:ext cx="7467600" cy="4419600"/>
          </a:xfrm>
        </p:spPr>
        <p:txBody>
          <a:bodyPr>
            <a:noAutofit/>
          </a:bodyPr>
          <a:lstStyle/>
          <a:p>
            <a:pPr marL="45720" indent="0" fontAlgn="base">
              <a:buNone/>
            </a:pPr>
            <a:r>
              <a:rPr lang="en-US" sz="3200" dirty="0"/>
              <a:t>In case, if you lose the zip drive your slideshow was saved on, then you must have a backup in the form of hard copy that you can distribute among spectators. Thus, it’s better to prepare yourself in advance for the uncertain circumstance.</a:t>
            </a:r>
          </a:p>
        </p:txBody>
      </p:sp>
    </p:spTree>
    <p:extLst>
      <p:ext uri="{BB962C8B-B14F-4D97-AF65-F5344CB8AC3E}">
        <p14:creationId xmlns:p14="http://schemas.microsoft.com/office/powerpoint/2010/main" val="1644858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800265" y="8860"/>
            <a:ext cx="2366771" cy="2810540"/>
          </a:xfrm>
          <a:prstGeom prst="rect">
            <a:avLst/>
          </a:prstGeom>
        </p:spPr>
      </p:pic>
      <p:sp>
        <p:nvSpPr>
          <p:cNvPr id="2" name="Title 1"/>
          <p:cNvSpPr>
            <a:spLocks noGrp="1"/>
          </p:cNvSpPr>
          <p:nvPr>
            <p:ph type="title"/>
          </p:nvPr>
        </p:nvSpPr>
        <p:spPr>
          <a:xfrm>
            <a:off x="8860" y="381000"/>
            <a:ext cx="6512511" cy="1143000"/>
          </a:xfrm>
        </p:spPr>
        <p:txBody>
          <a:bodyPr/>
          <a:lstStyle/>
          <a:p>
            <a:pPr marL="0" indent="0" algn="l">
              <a:buNone/>
            </a:pPr>
            <a:r>
              <a:rPr lang="en-US" b="0" dirty="0">
                <a:effectLst/>
              </a:rPr>
              <a:t>Speak Clearly</a:t>
            </a:r>
            <a:br>
              <a:rPr lang="en-US" b="0" dirty="0">
                <a:effectLst/>
              </a:rPr>
            </a:br>
            <a:endParaRPr lang="en-US" dirty="0"/>
          </a:p>
        </p:txBody>
      </p:sp>
      <p:sp>
        <p:nvSpPr>
          <p:cNvPr id="3" name="Content Placeholder 2"/>
          <p:cNvSpPr>
            <a:spLocks noGrp="1"/>
          </p:cNvSpPr>
          <p:nvPr>
            <p:ph sz="quarter" idx="13"/>
          </p:nvPr>
        </p:nvSpPr>
        <p:spPr>
          <a:xfrm>
            <a:off x="0" y="1600200"/>
            <a:ext cx="7467600" cy="4419600"/>
          </a:xfrm>
        </p:spPr>
        <p:txBody>
          <a:bodyPr>
            <a:noAutofit/>
          </a:bodyPr>
          <a:lstStyle/>
          <a:p>
            <a:pPr marL="45720" indent="0" fontAlgn="base">
              <a:buNone/>
            </a:pPr>
            <a:r>
              <a:rPr lang="en-US" sz="3200" dirty="0"/>
              <a:t>If your audience won’t be able to listen to what you are trying to convey, they are sure to lose interest and so this tip plays a vital role in making or breaking up your Presentation. Therefore, speak slowly and not rapidly as it shows you have crammed a lot of stuff for your Presentation</a:t>
            </a:r>
          </a:p>
        </p:txBody>
      </p:sp>
    </p:spTree>
    <p:extLst>
      <p:ext uri="{BB962C8B-B14F-4D97-AF65-F5344CB8AC3E}">
        <p14:creationId xmlns:p14="http://schemas.microsoft.com/office/powerpoint/2010/main" val="8467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3037"/>
            <a:ext cx="4648200" cy="3486150"/>
          </a:xfrm>
          <a:prstGeom prst="rect">
            <a:avLst/>
          </a:prstGeom>
        </p:spPr>
      </p:pic>
      <p:sp>
        <p:nvSpPr>
          <p:cNvPr id="2" name="Title 1"/>
          <p:cNvSpPr>
            <a:spLocks noGrp="1"/>
          </p:cNvSpPr>
          <p:nvPr>
            <p:ph type="title"/>
          </p:nvPr>
        </p:nvSpPr>
        <p:spPr>
          <a:xfrm>
            <a:off x="8860" y="990600"/>
            <a:ext cx="6512511" cy="1143000"/>
          </a:xfrm>
        </p:spPr>
        <p:txBody>
          <a:bodyPr/>
          <a:lstStyle/>
          <a:p>
            <a:pPr marL="0" indent="0" algn="l">
              <a:buNone/>
            </a:pPr>
            <a:r>
              <a:rPr lang="en-US" b="0" dirty="0">
                <a:effectLst/>
              </a:rPr>
              <a:t>Eye Contact</a:t>
            </a:r>
            <a:br>
              <a:rPr lang="en-US" b="0" dirty="0">
                <a:effectLst/>
              </a:rPr>
            </a:br>
            <a:endParaRPr lang="en-US" dirty="0"/>
          </a:p>
        </p:txBody>
      </p:sp>
      <p:sp>
        <p:nvSpPr>
          <p:cNvPr id="3" name="Content Placeholder 2"/>
          <p:cNvSpPr>
            <a:spLocks noGrp="1"/>
          </p:cNvSpPr>
          <p:nvPr>
            <p:ph sz="quarter" idx="13"/>
          </p:nvPr>
        </p:nvSpPr>
        <p:spPr>
          <a:xfrm>
            <a:off x="0" y="3429000"/>
            <a:ext cx="7239000" cy="4156887"/>
          </a:xfrm>
        </p:spPr>
        <p:txBody>
          <a:bodyPr>
            <a:noAutofit/>
          </a:bodyPr>
          <a:lstStyle/>
          <a:p>
            <a:pPr marL="45720" indent="0" fontAlgn="base">
              <a:buNone/>
            </a:pPr>
            <a:r>
              <a:rPr lang="en-US" sz="3200" dirty="0"/>
              <a:t>If you sense that audience is not getting what you are saying, then do get feedback and make sure you look at your spectators not at screen.  Only then, you would be able to do justice with your Presentation. At the end of talk, thank them twice!</a:t>
            </a:r>
          </a:p>
        </p:txBody>
      </p:sp>
    </p:spTree>
    <p:extLst>
      <p:ext uri="{BB962C8B-B14F-4D97-AF65-F5344CB8AC3E}">
        <p14:creationId xmlns:p14="http://schemas.microsoft.com/office/powerpoint/2010/main" val="8467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1295400"/>
            <a:ext cx="8774205" cy="4800600"/>
          </a:xfrm>
        </p:spPr>
      </p:pic>
    </p:spTree>
    <p:extLst>
      <p:ext uri="{BB962C8B-B14F-4D97-AF65-F5344CB8AC3E}">
        <p14:creationId xmlns:p14="http://schemas.microsoft.com/office/powerpoint/2010/main" val="940199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381000"/>
            <a:ext cx="7924800" cy="6087687"/>
          </a:xfrm>
        </p:spPr>
      </p:pic>
    </p:spTree>
    <p:extLst>
      <p:ext uri="{BB962C8B-B14F-4D97-AF65-F5344CB8AC3E}">
        <p14:creationId xmlns:p14="http://schemas.microsoft.com/office/powerpoint/2010/main" val="379556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400" y="1295400"/>
            <a:ext cx="7391400" cy="4069080"/>
          </a:xfrm>
        </p:spPr>
        <p:txBody>
          <a:bodyPr>
            <a:normAutofit/>
          </a:bodyPr>
          <a:lstStyle/>
          <a:p>
            <a:pPr marL="45720" indent="0">
              <a:buNone/>
            </a:pPr>
            <a:r>
              <a:rPr lang="en-US" sz="2800" dirty="0"/>
              <a:t>Companies prepare business proposals for several purposes, including arranging financing, responding to tenders and planning business partnerships. A business proposal may be in the form of a written document, a slide (PowerPoint) presentation or a combination of both. A good proposal presentation could be the key to long-term financial success for a small-business owner.</a:t>
            </a:r>
          </a:p>
        </p:txBody>
      </p:sp>
    </p:spTree>
    <p:extLst>
      <p:ext uri="{BB962C8B-B14F-4D97-AF65-F5344CB8AC3E}">
        <p14:creationId xmlns:p14="http://schemas.microsoft.com/office/powerpoint/2010/main" val="3206753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752600"/>
            <a:ext cx="7620000" cy="4648200"/>
          </a:xfrm>
        </p:spPr>
        <p:txBody>
          <a:bodyPr>
            <a:noAutofit/>
          </a:bodyPr>
          <a:lstStyle/>
          <a:p>
            <a:pPr fontAlgn="base"/>
            <a:r>
              <a:rPr lang="en-US" sz="2500" dirty="0" smtClean="0"/>
              <a:t>Financing </a:t>
            </a:r>
            <a:r>
              <a:rPr lang="en-US" sz="2500" dirty="0"/>
              <a:t>proposals include applications for bank loans and venture capital funding. Lenders want to know that you can make the monthly payments, and venture capital investors look for management expertise. Use realistic scenarios when making cash flow projections.</a:t>
            </a:r>
          </a:p>
          <a:p>
            <a:pPr fontAlgn="base"/>
            <a:r>
              <a:rPr lang="en-US" sz="2500" dirty="0"/>
              <a:t>For example, do not base on your projections on achieving a 50 percent market penetration in the first year, because it is unrealistic. Outline the risks of your proposal, such as economic downturns and competitive pressures; and the consequences, such as lower cash flow.</a:t>
            </a:r>
          </a:p>
          <a:p>
            <a:endParaRPr lang="en-US" sz="2500" dirty="0"/>
          </a:p>
        </p:txBody>
      </p:sp>
      <p:sp>
        <p:nvSpPr>
          <p:cNvPr id="5" name="Title 1"/>
          <p:cNvSpPr>
            <a:spLocks noGrp="1"/>
          </p:cNvSpPr>
          <p:nvPr>
            <p:ph type="title"/>
          </p:nvPr>
        </p:nvSpPr>
        <p:spPr>
          <a:xfrm>
            <a:off x="0" y="304800"/>
            <a:ext cx="6969711" cy="1266632"/>
          </a:xfrm>
        </p:spPr>
        <p:txBody>
          <a:bodyPr/>
          <a:lstStyle/>
          <a:p>
            <a:pPr marL="0" indent="0" algn="l">
              <a:buNone/>
            </a:pPr>
            <a:r>
              <a:rPr lang="en-US" b="0" dirty="0">
                <a:effectLst/>
              </a:rPr>
              <a:t>Financing and Partnership Proposals</a:t>
            </a:r>
            <a:br>
              <a:rPr lang="en-US" b="0" dirty="0">
                <a:effectLst/>
              </a:rPr>
            </a:br>
            <a:r>
              <a:rPr lang="en-US" b="0" dirty="0">
                <a:effectLst/>
              </a:rPr>
              <a:t/>
            </a:r>
            <a:br>
              <a:rPr lang="en-US" b="0" dirty="0">
                <a:effectLst/>
              </a:rPr>
            </a:br>
            <a:endParaRPr lang="en-US" dirty="0"/>
          </a:p>
        </p:txBody>
      </p:sp>
    </p:spTree>
    <p:extLst>
      <p:ext uri="{BB962C8B-B14F-4D97-AF65-F5344CB8AC3E}">
        <p14:creationId xmlns:p14="http://schemas.microsoft.com/office/powerpoint/2010/main" val="423906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6969711" cy="1266632"/>
          </a:xfrm>
        </p:spPr>
        <p:txBody>
          <a:bodyPr/>
          <a:lstStyle/>
          <a:p>
            <a:pPr marL="0" indent="0" algn="l">
              <a:buNone/>
            </a:pPr>
            <a:r>
              <a:rPr lang="en-US" b="0" dirty="0">
                <a:effectLst/>
              </a:rPr>
              <a:t>Bid Proposals and Product Demonstrations</a:t>
            </a:r>
            <a:br>
              <a:rPr lang="en-US" b="0" dirty="0">
                <a:effectLst/>
              </a:rPr>
            </a:br>
            <a:endParaRPr lang="en-US" dirty="0"/>
          </a:p>
        </p:txBody>
      </p:sp>
      <p:sp>
        <p:nvSpPr>
          <p:cNvPr id="3" name="Content Placeholder 2"/>
          <p:cNvSpPr>
            <a:spLocks noGrp="1"/>
          </p:cNvSpPr>
          <p:nvPr>
            <p:ph sz="quarter" idx="13"/>
          </p:nvPr>
        </p:nvSpPr>
        <p:spPr>
          <a:xfrm>
            <a:off x="533400" y="1905000"/>
            <a:ext cx="8077200" cy="4495800"/>
          </a:xfrm>
        </p:spPr>
        <p:txBody>
          <a:bodyPr>
            <a:noAutofit/>
          </a:bodyPr>
          <a:lstStyle/>
          <a:p>
            <a:pPr fontAlgn="base"/>
            <a:r>
              <a:rPr lang="en-US" sz="2400" dirty="0"/>
              <a:t>Businesses often respond to tenders from public or private contracting agencies by submitting proposals. Treat such presentations as job interviews. The customer has read your written submission and now wants to meet you to decide if he can do business with you. Allow plenty of time for questions.</a:t>
            </a:r>
          </a:p>
          <a:p>
            <a:pPr fontAlgn="base"/>
            <a:r>
              <a:rPr lang="en-US" sz="2400" dirty="0"/>
              <a:t>For example, if you have 45 minutes to meet, use 10 to 15 minutes for your presentation and set aside the rest for the customer to ask questions. If you are doing a product demonstration, prepare a video demonstration or some other backup, because technical malfunctions do occur, and you can't afford such a circumstance.</a:t>
            </a:r>
          </a:p>
          <a:p>
            <a:pPr marL="45720" indent="0">
              <a:buNone/>
            </a:pPr>
            <a:endParaRPr lang="en-US" sz="2400" dirty="0"/>
          </a:p>
        </p:txBody>
      </p:sp>
    </p:spTree>
    <p:extLst>
      <p:ext uri="{BB962C8B-B14F-4D97-AF65-F5344CB8AC3E}">
        <p14:creationId xmlns:p14="http://schemas.microsoft.com/office/powerpoint/2010/main" val="2795180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272670" cy="1143000"/>
          </a:xfrm>
        </p:spPr>
        <p:txBody>
          <a:bodyPr/>
          <a:lstStyle/>
          <a:p>
            <a:pPr marL="0" indent="0" algn="l" fontAlgn="base">
              <a:buNone/>
            </a:pPr>
            <a:r>
              <a:rPr lang="en-US" b="0" dirty="0">
                <a:effectLst/>
              </a:rPr>
              <a:t>Proposal Presentation Tips</a:t>
            </a:r>
            <a:br>
              <a:rPr lang="en-US" b="0" dirty="0">
                <a:effectLst/>
              </a:rPr>
            </a:br>
            <a:r>
              <a:rPr lang="en-US" dirty="0"/>
              <a:t/>
            </a:r>
            <a:br>
              <a:rPr lang="en-US" dirty="0"/>
            </a:br>
            <a:endParaRPr lang="en-US" dirty="0"/>
          </a:p>
        </p:txBody>
      </p:sp>
      <p:sp>
        <p:nvSpPr>
          <p:cNvPr id="3" name="Content Placeholder 2"/>
          <p:cNvSpPr>
            <a:spLocks noGrp="1"/>
          </p:cNvSpPr>
          <p:nvPr>
            <p:ph sz="quarter" idx="13"/>
          </p:nvPr>
        </p:nvSpPr>
        <p:spPr>
          <a:xfrm>
            <a:off x="838200" y="1600200"/>
            <a:ext cx="7467600" cy="4236720"/>
          </a:xfrm>
        </p:spPr>
        <p:txBody>
          <a:bodyPr>
            <a:noAutofit/>
          </a:bodyPr>
          <a:lstStyle/>
          <a:p>
            <a:pPr fontAlgn="base"/>
            <a:r>
              <a:rPr lang="en-US" sz="2400" b="1" dirty="0"/>
              <a:t>Business proposal presentations usually include a slide presentation and a proposal document. The two should complement and reinforce one another. The slide presentation should highlight the key points in the proposal document. Use a simple slide layout, and do not include more than three or four key points per slide.</a:t>
            </a:r>
          </a:p>
          <a:p>
            <a:pPr fontAlgn="base"/>
            <a:r>
              <a:rPr lang="en-US" sz="2400" b="1" dirty="0"/>
              <a:t>Select one or two qualified senior executives or employees to make the presentation, with others available for question-and-answer sessions. Research the audience background and the room layout. Do a few dry runs of the presentation to get the timing right.</a:t>
            </a:r>
          </a:p>
          <a:p>
            <a:endParaRPr lang="en-US" sz="2400" b="1" dirty="0"/>
          </a:p>
        </p:txBody>
      </p:sp>
    </p:spTree>
    <p:extLst>
      <p:ext uri="{BB962C8B-B14F-4D97-AF65-F5344CB8AC3E}">
        <p14:creationId xmlns:p14="http://schemas.microsoft.com/office/powerpoint/2010/main" val="2493097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272670" cy="1143000"/>
          </a:xfrm>
        </p:spPr>
        <p:txBody>
          <a:bodyPr/>
          <a:lstStyle/>
          <a:p>
            <a:pPr marL="0" indent="0" algn="l" fontAlgn="base">
              <a:buNone/>
            </a:pPr>
            <a:r>
              <a:rPr lang="en-US" b="0" dirty="0" smtClean="0">
                <a:effectLst/>
              </a:rPr>
              <a:t>Tips</a:t>
            </a:r>
            <a:r>
              <a:rPr lang="en-US" b="0" dirty="0">
                <a:effectLst/>
              </a:rPr>
              <a:t/>
            </a:r>
            <a:br>
              <a:rPr lang="en-US" b="0" dirty="0">
                <a:effectLst/>
              </a:rPr>
            </a:br>
            <a:r>
              <a:rPr lang="en-US" dirty="0"/>
              <a:t/>
            </a:r>
            <a:br>
              <a:rPr lang="en-US" dirty="0"/>
            </a:br>
            <a:endParaRPr lang="en-US" dirty="0"/>
          </a:p>
        </p:txBody>
      </p:sp>
      <p:sp>
        <p:nvSpPr>
          <p:cNvPr id="3" name="Content Placeholder 2"/>
          <p:cNvSpPr>
            <a:spLocks noGrp="1"/>
          </p:cNvSpPr>
          <p:nvPr>
            <p:ph sz="quarter" idx="13"/>
          </p:nvPr>
        </p:nvSpPr>
        <p:spPr>
          <a:xfrm>
            <a:off x="838200" y="1600200"/>
            <a:ext cx="7467600" cy="4236720"/>
          </a:xfrm>
        </p:spPr>
        <p:txBody>
          <a:bodyPr>
            <a:noAutofit/>
          </a:bodyPr>
          <a:lstStyle/>
          <a:p>
            <a:r>
              <a:rPr lang="en-US" sz="3600" dirty="0"/>
              <a:t>Prepare a one-page summary with the key points of your proposal: what your business can do and why you're the ones to do it. Your audience will appreciate a quick-and-easy reminder of the details.</a:t>
            </a:r>
          </a:p>
          <a:p>
            <a:endParaRPr lang="en-US" sz="3600" b="1" dirty="0"/>
          </a:p>
        </p:txBody>
      </p:sp>
    </p:spTree>
    <p:extLst>
      <p:ext uri="{BB962C8B-B14F-4D97-AF65-F5344CB8AC3E}">
        <p14:creationId xmlns:p14="http://schemas.microsoft.com/office/powerpoint/2010/main" val="3250569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457200"/>
            <a:ext cx="6400800" cy="3474720"/>
          </a:xfrm>
        </p:spPr>
        <p:txBody>
          <a:bodyPr>
            <a:noAutofit/>
          </a:bodyPr>
          <a:lstStyle/>
          <a:p>
            <a:pPr marL="45720" indent="0">
              <a:buNone/>
            </a:pPr>
            <a:r>
              <a:rPr lang="en-US" sz="3200" dirty="0"/>
              <a:t>1. Understand the customer</a:t>
            </a:r>
          </a:p>
          <a:p>
            <a:pPr marL="45720" indent="0">
              <a:buNone/>
            </a:pPr>
            <a:r>
              <a:rPr lang="en-US" sz="3200" dirty="0"/>
              <a:t>2. Lay the groundwork</a:t>
            </a:r>
          </a:p>
          <a:p>
            <a:pPr marL="45720" indent="0">
              <a:buNone/>
            </a:pPr>
            <a:r>
              <a:rPr lang="en-US" sz="3200" dirty="0"/>
              <a:t>3. Focus on the 'how'</a:t>
            </a:r>
          </a:p>
          <a:p>
            <a:pPr marL="45720" indent="0">
              <a:buNone/>
            </a:pPr>
            <a:r>
              <a:rPr lang="en-US" sz="3200" dirty="0"/>
              <a:t>4. Don't over-promise</a:t>
            </a:r>
          </a:p>
          <a:p>
            <a:pPr marL="45720" indent="0">
              <a:buNone/>
            </a:pPr>
            <a:r>
              <a:rPr lang="en-US" sz="3200" dirty="0"/>
              <a:t>5. Validate your claims</a:t>
            </a:r>
          </a:p>
          <a:p>
            <a:pPr marL="45720" indent="0">
              <a:buNone/>
            </a:pPr>
            <a:r>
              <a:rPr lang="en-US" sz="3200" dirty="0"/>
              <a:t>6. Identify decision makers</a:t>
            </a:r>
          </a:p>
          <a:p>
            <a:pPr marL="45720" indent="0">
              <a:buNone/>
            </a:pPr>
            <a:r>
              <a:rPr lang="en-US" sz="3200" dirty="0"/>
              <a:t>7. Be confident</a:t>
            </a:r>
          </a:p>
          <a:p>
            <a:pPr marL="45720" indent="0">
              <a:buNone/>
            </a:pPr>
            <a:r>
              <a:rPr lang="en-US" sz="3200" dirty="0"/>
              <a:t>8. Be fair in pricing</a:t>
            </a:r>
          </a:p>
          <a:p>
            <a:pPr marL="45720" indent="0">
              <a:buNone/>
            </a:pPr>
            <a:r>
              <a:rPr lang="en-US" sz="3200" dirty="0"/>
              <a:t>9. Don't forget about design</a:t>
            </a:r>
          </a:p>
          <a:p>
            <a:pPr marL="45720" indent="0">
              <a:buNone/>
            </a:pPr>
            <a:r>
              <a:rPr lang="en-US" sz="3200" dirty="0"/>
              <a:t>10. Remember to proofread</a:t>
            </a:r>
          </a:p>
          <a:p>
            <a:pPr marL="45720" indent="0">
              <a:buNone/>
            </a:pPr>
            <a:endParaRPr lang="en-US" sz="3200" dirty="0"/>
          </a:p>
        </p:txBody>
      </p:sp>
    </p:spTree>
    <p:extLst>
      <p:ext uri="{BB962C8B-B14F-4D97-AF65-F5344CB8AC3E}">
        <p14:creationId xmlns:p14="http://schemas.microsoft.com/office/powerpoint/2010/main" val="3205381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57600" y="914400"/>
            <a:ext cx="6096000" cy="4876800"/>
          </a:xfrm>
        </p:spPr>
      </p:pic>
      <p:sp>
        <p:nvSpPr>
          <p:cNvPr id="12" name="Title 1"/>
          <p:cNvSpPr>
            <a:spLocks noGrp="1"/>
          </p:cNvSpPr>
          <p:nvPr>
            <p:ph type="title"/>
          </p:nvPr>
        </p:nvSpPr>
        <p:spPr>
          <a:xfrm>
            <a:off x="304800" y="228600"/>
            <a:ext cx="6512511" cy="1143000"/>
          </a:xfrm>
        </p:spPr>
        <p:txBody>
          <a:bodyPr/>
          <a:lstStyle/>
          <a:p>
            <a:pPr marL="0" indent="0" algn="l">
              <a:buNone/>
            </a:pPr>
            <a:r>
              <a:rPr lang="en-US" dirty="0" smtClean="0"/>
              <a:t>PLANNING </a:t>
            </a:r>
            <a:endParaRPr lang="en-US" dirty="0"/>
          </a:p>
        </p:txBody>
      </p:sp>
      <p:sp>
        <p:nvSpPr>
          <p:cNvPr id="13" name="TextBox 12"/>
          <p:cNvSpPr txBox="1"/>
          <p:nvPr/>
        </p:nvSpPr>
        <p:spPr>
          <a:xfrm>
            <a:off x="14177" y="1447800"/>
            <a:ext cx="5486400" cy="3785652"/>
          </a:xfrm>
          <a:prstGeom prst="rect">
            <a:avLst/>
          </a:prstGeom>
          <a:noFill/>
        </p:spPr>
        <p:txBody>
          <a:bodyPr wrap="square" rtlCol="0">
            <a:spAutoFit/>
          </a:bodyPr>
          <a:lstStyle/>
          <a:p>
            <a:r>
              <a:rPr lang="en-US" sz="4000" dirty="0" err="1" smtClean="0"/>
              <a:t>plan·ning</a:t>
            </a:r>
            <a:endParaRPr lang="en-US" sz="4000" dirty="0" smtClean="0"/>
          </a:p>
          <a:p>
            <a:r>
              <a:rPr lang="en-US" sz="4000" dirty="0" smtClean="0"/>
              <a:t>/ˈ</a:t>
            </a:r>
            <a:r>
              <a:rPr lang="en-US" sz="4000" dirty="0" err="1" smtClean="0"/>
              <a:t>planiNG</a:t>
            </a:r>
            <a:r>
              <a:rPr lang="en-US" sz="4000" dirty="0" smtClean="0"/>
              <a:t>/</a:t>
            </a:r>
          </a:p>
          <a:p>
            <a:r>
              <a:rPr lang="en-US" sz="4000" dirty="0"/>
              <a:t/>
            </a:r>
            <a:br>
              <a:rPr lang="en-US" sz="4000" dirty="0"/>
            </a:br>
            <a:r>
              <a:rPr lang="en-US" sz="4000" dirty="0" smtClean="0"/>
              <a:t>the process of </a:t>
            </a:r>
          </a:p>
          <a:p>
            <a:r>
              <a:rPr lang="en-US" sz="4000" dirty="0" smtClean="0"/>
              <a:t>making plans for something.</a:t>
            </a:r>
            <a:endParaRPr lang="en-US" sz="4000" dirty="0"/>
          </a:p>
        </p:txBody>
      </p:sp>
    </p:spTree>
    <p:extLst>
      <p:ext uri="{BB962C8B-B14F-4D97-AF65-F5344CB8AC3E}">
        <p14:creationId xmlns:p14="http://schemas.microsoft.com/office/powerpoint/2010/main" val="4210808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365</TotalTime>
  <Words>1385</Words>
  <Application>Microsoft Office PowerPoint</Application>
  <PresentationFormat>On-screen Show (4:3)</PresentationFormat>
  <Paragraphs>82</Paragraphs>
  <Slides>27</Slides>
  <Notes>0</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Slipstream</vt:lpstr>
      <vt:lpstr>Proposal, Planning and Presentation</vt:lpstr>
      <vt:lpstr>Proposal</vt:lpstr>
      <vt:lpstr>PowerPoint Presentation</vt:lpstr>
      <vt:lpstr>Financing and Partnership Proposals  </vt:lpstr>
      <vt:lpstr>Bid Proposals and Product Demonstrations </vt:lpstr>
      <vt:lpstr>Proposal Presentation Tips  </vt:lpstr>
      <vt:lpstr>Tips  </vt:lpstr>
      <vt:lpstr>PowerPoint Presentation</vt:lpstr>
      <vt:lpstr>PLANNING </vt:lpstr>
      <vt:lpstr>PowerPoint Presentation</vt:lpstr>
      <vt:lpstr>The main advantages of planning are as follows:  To set directio   </vt:lpstr>
      <vt:lpstr>1)To set direction and priorities    </vt:lpstr>
      <vt:lpstr>2) To get anyone on the same page:    </vt:lpstr>
      <vt:lpstr>3) To simplify decision making:    </vt:lpstr>
      <vt:lpstr>4) To drive alignment:</vt:lpstr>
      <vt:lpstr>5) To communicate the message:</vt:lpstr>
      <vt:lpstr>PRESENTATION </vt:lpstr>
      <vt:lpstr>PowerPoint Presentation</vt:lpstr>
      <vt:lpstr>PowerPoint Presentation Etiquette     </vt:lpstr>
      <vt:lpstr>Come Well Dressed </vt:lpstr>
      <vt:lpstr>PowerPoint Presentation</vt:lpstr>
      <vt:lpstr>Never Be Late </vt:lpstr>
      <vt:lpstr>Be Prepared for  an Uncertainty </vt:lpstr>
      <vt:lpstr>Speak Clearly </vt:lpstr>
      <vt:lpstr>Eye Contact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Planning and Presentation</dc:title>
  <dc:creator>user</dc:creator>
  <cp:lastModifiedBy>user</cp:lastModifiedBy>
  <cp:revision>27</cp:revision>
  <dcterms:created xsi:type="dcterms:W3CDTF">2019-11-22T00:37:31Z</dcterms:created>
  <dcterms:modified xsi:type="dcterms:W3CDTF">2019-11-22T08:18:44Z</dcterms:modified>
</cp:coreProperties>
</file>