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Ex1.xml" ContentType="application/vnd.ms-office.chartex+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notesSlides/notesSlide5.xml" ContentType="application/vnd.openxmlformats-officedocument.presentationml.notesSlid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drawings/drawing1.xml" ContentType="application/vnd.openxmlformats-officedocument.drawingml.chartshapes+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7.xml" ContentType="application/vnd.openxmlformats-officedocument.themeOverride+xml"/>
  <Override PartName="/ppt/charts/chart7.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8.xml" ContentType="application/vnd.openxmlformats-officedocument.themeOverride+xml"/>
  <Override PartName="/ppt/charts/chart8.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9.xml" ContentType="application/vnd.openxmlformats-officedocument.themeOverride+xml"/>
  <Override PartName="/ppt/notesSlides/notesSlide6.xml" ContentType="application/vnd.openxmlformats-officedocument.presentationml.notesSlide+xml"/>
  <Override PartName="/ppt/charts/chart9.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10.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7" r:id="rId1"/>
  </p:sldMasterIdLst>
  <p:notesMasterIdLst>
    <p:notesMasterId r:id="rId15"/>
  </p:notesMasterIdLst>
  <p:handoutMasterIdLst>
    <p:handoutMasterId r:id="rId16"/>
  </p:handoutMasterIdLst>
  <p:sldIdLst>
    <p:sldId id="256" r:id="rId2"/>
    <p:sldId id="257" r:id="rId3"/>
    <p:sldId id="267" r:id="rId4"/>
    <p:sldId id="258" r:id="rId5"/>
    <p:sldId id="270" r:id="rId6"/>
    <p:sldId id="269" r:id="rId7"/>
    <p:sldId id="259" r:id="rId8"/>
    <p:sldId id="271" r:id="rId9"/>
    <p:sldId id="272" r:id="rId10"/>
    <p:sldId id="273" r:id="rId11"/>
    <p:sldId id="274" r:id="rId12"/>
    <p:sldId id="261"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09A767"/>
    <a:srgbClr val="0696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447" autoAdjust="0"/>
  </p:normalViewPr>
  <p:slideViewPr>
    <p:cSldViewPr snapToGrid="0">
      <p:cViewPr>
        <p:scale>
          <a:sx n="61" d="100"/>
          <a:sy n="61" d="100"/>
        </p:scale>
        <p:origin x="884" y="10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51" d="100"/>
        <a:sy n="151" d="100"/>
      </p:scale>
      <p:origin x="0" y="0"/>
    </p:cViewPr>
  </p:sorterViewPr>
  <p:notesViewPr>
    <p:cSldViewPr snapToGrid="0">
      <p:cViewPr varScale="1">
        <p:scale>
          <a:sx n="48" d="100"/>
          <a:sy n="48" d="100"/>
        </p:scale>
        <p:origin x="824" y="2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5" Type="http://schemas.openxmlformats.org/officeDocument/2006/relationships/chartUserShapes" Target="../drawings/drawing1.xml"/><Relationship Id="rId4"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package" Target="../embeddings/Microsoft_Excel_Worksheet8.xlsx"/></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D:\Data%20analysis\Fashion%20analysis\Total%20Discount%20per%20Outlet.csv" TargetMode="Externa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r>
              <a:rPr lang="en-US" sz="1800" b="1" dirty="0">
                <a:latin typeface="Lemon"/>
              </a:rPr>
              <a:t>No</a:t>
            </a:r>
            <a:r>
              <a:rPr lang="en-US" sz="1800" b="1" baseline="0" dirty="0">
                <a:latin typeface="Lemon"/>
              </a:rPr>
              <a:t> </a:t>
            </a:r>
            <a:r>
              <a:rPr lang="en-US" sz="1800" b="1" dirty="0">
                <a:latin typeface="Lemon"/>
              </a:rPr>
              <a:t>of</a:t>
            </a:r>
            <a:r>
              <a:rPr lang="en-US" sz="1800" b="1" baseline="0" dirty="0">
                <a:latin typeface="Lemon"/>
              </a:rPr>
              <a:t> </a:t>
            </a:r>
            <a:r>
              <a:rPr lang="en-US" sz="1800" b="1" dirty="0">
                <a:latin typeface="Lemon"/>
              </a:rPr>
              <a:t>visits per shop outlets</a:t>
            </a:r>
          </a:p>
        </c:rich>
      </c:tx>
      <c:layout>
        <c:manualLayout>
          <c:xMode val="edge"/>
          <c:yMode val="edge"/>
          <c:x val="0.32078190163529069"/>
          <c:y val="2.0283018198285933E-2"/>
        </c:manualLayout>
      </c:layout>
      <c:overlay val="0"/>
      <c:spPr>
        <a:noFill/>
        <a:ln>
          <a:noFill/>
        </a:ln>
        <a:effectLst/>
      </c:spPr>
      <c:txPr>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376871171829522"/>
          <c:y val="0.1554050073324087"/>
          <c:w val="0.8463234477028585"/>
          <c:h val="0.66126632046529898"/>
        </c:manualLayout>
      </c:layout>
      <c:barChart>
        <c:barDir val="col"/>
        <c:grouping val="clustered"/>
        <c:varyColors val="0"/>
        <c:ser>
          <c:idx val="0"/>
          <c:order val="0"/>
          <c:tx>
            <c:strRef>
              <c:f>'Shop Outlet with Most Active Bu'!$B$2</c:f>
              <c:strCache>
                <c:ptCount val="1"/>
                <c:pt idx="0">
                  <c:v>no_of_visits</c:v>
                </c:pt>
              </c:strCache>
            </c:strRef>
          </c:tx>
          <c:spPr>
            <a:solidFill>
              <a:schemeClr val="accent1"/>
            </a:solidFill>
            <a:ln w="19050">
              <a:solidFill>
                <a:schemeClr val="lt1"/>
              </a:solidFill>
            </a:ln>
            <a:effectLst/>
          </c:spPr>
          <c:invertIfNegative val="0"/>
          <c:cat>
            <c:strRef>
              <c:f>'Shop Outlet with Most Active Bu'!$A$3:$A$12</c:f>
              <c:strCache>
                <c:ptCount val="10"/>
                <c:pt idx="0">
                  <c:v>Brightbean</c:v>
                </c:pt>
                <c:pt idx="1">
                  <c:v>Snaptags</c:v>
                </c:pt>
                <c:pt idx="2">
                  <c:v>Tazz</c:v>
                </c:pt>
                <c:pt idx="3">
                  <c:v>Eadel</c:v>
                </c:pt>
                <c:pt idx="4">
                  <c:v>Oodoo</c:v>
                </c:pt>
                <c:pt idx="5">
                  <c:v>Topicstorm</c:v>
                </c:pt>
                <c:pt idx="6">
                  <c:v>Feedbug</c:v>
                </c:pt>
                <c:pt idx="7">
                  <c:v>Eare</c:v>
                </c:pt>
                <c:pt idx="8">
                  <c:v>Jaxspan</c:v>
                </c:pt>
                <c:pt idx="9">
                  <c:v>Skimia</c:v>
                </c:pt>
              </c:strCache>
            </c:strRef>
          </c:cat>
          <c:val>
            <c:numRef>
              <c:f>'Shop Outlet with Most Active Bu'!$B$3:$B$12</c:f>
              <c:numCache>
                <c:formatCode>General</c:formatCode>
                <c:ptCount val="10"/>
                <c:pt idx="0">
                  <c:v>3</c:v>
                </c:pt>
                <c:pt idx="1">
                  <c:v>2</c:v>
                </c:pt>
                <c:pt idx="2">
                  <c:v>2</c:v>
                </c:pt>
                <c:pt idx="3">
                  <c:v>2</c:v>
                </c:pt>
                <c:pt idx="4">
                  <c:v>2</c:v>
                </c:pt>
                <c:pt idx="5">
                  <c:v>2</c:v>
                </c:pt>
                <c:pt idx="6">
                  <c:v>2</c:v>
                </c:pt>
                <c:pt idx="7">
                  <c:v>2</c:v>
                </c:pt>
                <c:pt idx="8">
                  <c:v>2</c:v>
                </c:pt>
                <c:pt idx="9">
                  <c:v>2</c:v>
                </c:pt>
              </c:numCache>
            </c:numRef>
          </c:val>
          <c:extLst>
            <c:ext xmlns:c16="http://schemas.microsoft.com/office/drawing/2014/chart" uri="{C3380CC4-5D6E-409C-BE32-E72D297353CC}">
              <c16:uniqueId val="{00000000-22E9-4AB4-8CD4-A0D78EB02C75}"/>
            </c:ext>
          </c:extLst>
        </c:ser>
        <c:dLbls>
          <c:showLegendKey val="0"/>
          <c:showVal val="0"/>
          <c:showCatName val="0"/>
          <c:showSerName val="0"/>
          <c:showPercent val="0"/>
          <c:showBubbleSize val="0"/>
        </c:dLbls>
        <c:gapWidth val="100"/>
        <c:axId val="100441744"/>
        <c:axId val="100425904"/>
      </c:barChart>
      <c:catAx>
        <c:axId val="100441744"/>
        <c:scaling>
          <c:orientation val="minMax"/>
        </c:scaling>
        <c:delete val="0"/>
        <c:axPos val="b"/>
        <c:title>
          <c:tx>
            <c:rich>
              <a:bodyPr rot="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r>
                  <a:rPr lang="en-US" sz="1600" dirty="0">
                    <a:latin typeface="+mn-lt"/>
                  </a:rPr>
                  <a:t>Shop outlet </a:t>
                </a:r>
              </a:p>
            </c:rich>
          </c:tx>
          <c:layout>
            <c:manualLayout>
              <c:xMode val="edge"/>
              <c:yMode val="edge"/>
              <c:x val="0.41919120780135422"/>
              <c:y val="0.93895929483948914"/>
            </c:manualLayout>
          </c:layout>
          <c:overlay val="0"/>
          <c:spPr>
            <a:noFill/>
            <a:ln>
              <a:noFill/>
            </a:ln>
            <a:effectLst/>
          </c:spPr>
          <c:txPr>
            <a:bodyPr rot="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en-US"/>
          </a:p>
        </c:txPr>
        <c:crossAx val="100425904"/>
        <c:crosses val="autoZero"/>
        <c:auto val="1"/>
        <c:lblAlgn val="ctr"/>
        <c:lblOffset val="100"/>
        <c:noMultiLvlLbl val="0"/>
      </c:catAx>
      <c:valAx>
        <c:axId val="1004259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r>
                  <a:rPr lang="en-US" sz="1600" dirty="0"/>
                  <a:t>No of visits </a:t>
                </a:r>
              </a:p>
            </c:rich>
          </c:tx>
          <c:layout>
            <c:manualLayout>
              <c:xMode val="edge"/>
              <c:yMode val="edge"/>
              <c:x val="2.3309423251138287E-2"/>
              <c:y val="0.39389692322762265"/>
            </c:manualLayout>
          </c:layout>
          <c:overlay val="0"/>
          <c:spPr>
            <a:noFill/>
            <a:ln>
              <a:noFill/>
            </a:ln>
            <a:effectLst/>
          </c:spPr>
          <c:txPr>
            <a:bodyPr rot="-54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en-US"/>
          </a:p>
        </c:txPr>
        <c:crossAx val="100441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3153821681380737"/>
          <c:y val="0.127684815065986"/>
          <c:w val="0.7773087453904356"/>
          <c:h val="0.8522930109112854"/>
        </c:manualLayout>
      </c:layout>
      <c:doughnutChart>
        <c:varyColors val="1"/>
        <c:ser>
          <c:idx val="0"/>
          <c:order val="0"/>
          <c:tx>
            <c:strRef>
              <c:f>'Repeat Vs New Customers'!$B$1</c:f>
              <c:strCache>
                <c:ptCount val="1"/>
                <c:pt idx="0">
                  <c:v>no_of_customers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552-43FD-8506-07F0314E3C3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552-43FD-8506-07F0314E3C3E}"/>
              </c:ext>
            </c:extLst>
          </c:dPt>
          <c:cat>
            <c:strRef>
              <c:f>'Repeat Vs New Customers'!$A$2:$A$3</c:f>
              <c:strCache>
                <c:ptCount val="2"/>
                <c:pt idx="0">
                  <c:v>new</c:v>
                </c:pt>
                <c:pt idx="1">
                  <c:v>Repeat </c:v>
                </c:pt>
              </c:strCache>
            </c:strRef>
          </c:cat>
          <c:val>
            <c:numRef>
              <c:f>'Repeat Vs New Customers'!$B$2:$B$3</c:f>
              <c:numCache>
                <c:formatCode>General</c:formatCode>
                <c:ptCount val="2"/>
                <c:pt idx="0">
                  <c:v>100</c:v>
                </c:pt>
                <c:pt idx="1">
                  <c:v>0</c:v>
                </c:pt>
              </c:numCache>
            </c:numRef>
          </c:val>
          <c:extLst>
            <c:ext xmlns:c16="http://schemas.microsoft.com/office/drawing/2014/chart" uri="{C3380CC4-5D6E-409C-BE32-E72D297353CC}">
              <c16:uniqueId val="{00000004-F552-43FD-8506-07F0314E3C3E}"/>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dirty="0"/>
              <a:t>Sales</a:t>
            </a:r>
            <a:r>
              <a:rPr lang="en-US" sz="2000" baseline="0" dirty="0"/>
              <a:t> trends per day </a:t>
            </a:r>
            <a:endParaRPr lang="en-US" sz="2000" dirty="0"/>
          </a:p>
        </c:rich>
      </c:tx>
      <c:layout>
        <c:manualLayout>
          <c:xMode val="edge"/>
          <c:yMode val="edge"/>
          <c:x val="0.30399994140138586"/>
          <c:y val="5.890941679967880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877879897016864"/>
          <c:y val="0.17934240625618322"/>
          <c:w val="0.85623401356557927"/>
          <c:h val="0.60255596489691721"/>
        </c:manualLayout>
      </c:layout>
      <c:lineChart>
        <c:grouping val="standard"/>
        <c:varyColors val="0"/>
        <c:ser>
          <c:idx val="0"/>
          <c:order val="0"/>
          <c:spPr>
            <a:ln w="28575" cap="rnd">
              <a:solidFill>
                <a:schemeClr val="accent1"/>
              </a:solidFill>
              <a:round/>
            </a:ln>
            <a:effectLst/>
          </c:spPr>
          <c:marker>
            <c:symbol val="none"/>
          </c:marker>
          <c:cat>
            <c:strRef>
              <c:f>'sales trends by day'!$A$2:$A$8</c:f>
              <c:strCache>
                <c:ptCount val="7"/>
                <c:pt idx="0">
                  <c:v>monday   </c:v>
                </c:pt>
                <c:pt idx="1">
                  <c:v>tuesday  </c:v>
                </c:pt>
                <c:pt idx="2">
                  <c:v>wednesday</c:v>
                </c:pt>
                <c:pt idx="3">
                  <c:v>thursday </c:v>
                </c:pt>
                <c:pt idx="4">
                  <c:v>friday   </c:v>
                </c:pt>
                <c:pt idx="5">
                  <c:v>saturday </c:v>
                </c:pt>
                <c:pt idx="6">
                  <c:v>sunday   </c:v>
                </c:pt>
              </c:strCache>
            </c:strRef>
          </c:cat>
          <c:val>
            <c:numRef>
              <c:f>'sales trends by day'!$B$2:$B$8</c:f>
              <c:numCache>
                <c:formatCode>General</c:formatCode>
                <c:ptCount val="7"/>
                <c:pt idx="0">
                  <c:v>65587.570000000007</c:v>
                </c:pt>
                <c:pt idx="1">
                  <c:v>79751.759999999995</c:v>
                </c:pt>
                <c:pt idx="2">
                  <c:v>38555.19</c:v>
                </c:pt>
                <c:pt idx="3">
                  <c:v>63625.21</c:v>
                </c:pt>
                <c:pt idx="4">
                  <c:v>93422.07</c:v>
                </c:pt>
                <c:pt idx="5">
                  <c:v>90778.29</c:v>
                </c:pt>
                <c:pt idx="6">
                  <c:v>68645.34</c:v>
                </c:pt>
              </c:numCache>
            </c:numRef>
          </c:val>
          <c:smooth val="0"/>
          <c:extLst>
            <c:ext xmlns:c16="http://schemas.microsoft.com/office/drawing/2014/chart" uri="{C3380CC4-5D6E-409C-BE32-E72D297353CC}">
              <c16:uniqueId val="{00000000-B284-4280-A697-B81E64B543FF}"/>
            </c:ext>
          </c:extLst>
        </c:ser>
        <c:dLbls>
          <c:showLegendKey val="0"/>
          <c:showVal val="0"/>
          <c:showCatName val="0"/>
          <c:showSerName val="0"/>
          <c:showPercent val="0"/>
          <c:showBubbleSize val="0"/>
        </c:dLbls>
        <c:smooth val="0"/>
        <c:axId val="36837568"/>
        <c:axId val="36858688"/>
      </c:lineChart>
      <c:catAx>
        <c:axId val="3683756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b="1" dirty="0"/>
                  <a:t>Days</a:t>
                </a:r>
              </a:p>
            </c:rich>
          </c:tx>
          <c:layout>
            <c:manualLayout>
              <c:xMode val="edge"/>
              <c:yMode val="edge"/>
              <c:x val="0.44178475175403886"/>
              <c:y val="0.90512565605921247"/>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en-US"/>
          </a:p>
        </c:txPr>
        <c:crossAx val="36858688"/>
        <c:crosses val="autoZero"/>
        <c:auto val="1"/>
        <c:lblAlgn val="ctr"/>
        <c:lblOffset val="100"/>
        <c:noMultiLvlLbl val="0"/>
      </c:catAx>
      <c:valAx>
        <c:axId val="368586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800" dirty="0"/>
                  <a:t>sales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en-US"/>
          </a:p>
        </c:txPr>
        <c:crossAx val="368375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[top selling products.csv]top selling products!PivotTable38</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800" b="1" dirty="0"/>
              <a:t>Top</a:t>
            </a:r>
            <a:r>
              <a:rPr lang="en-US" sz="2800" b="1" baseline="0" dirty="0"/>
              <a:t> s</a:t>
            </a:r>
            <a:r>
              <a:rPr lang="en-US" sz="2800" b="1" dirty="0"/>
              <a:t>elling products </a:t>
            </a:r>
          </a:p>
        </c:rich>
      </c:tx>
      <c:layout>
        <c:manualLayout>
          <c:xMode val="edge"/>
          <c:yMode val="edge"/>
          <c:x val="0.23090483152085631"/>
          <c:y val="1.929982334667379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2255807746399351"/>
          <c:y val="0.12871513156806083"/>
          <c:w val="0.74863452818533094"/>
          <c:h val="0.6958533578146725"/>
        </c:manualLayout>
      </c:layout>
      <c:bar3DChart>
        <c:barDir val="col"/>
        <c:grouping val="clustered"/>
        <c:varyColors val="0"/>
        <c:ser>
          <c:idx val="0"/>
          <c:order val="0"/>
          <c:tx>
            <c:strRef>
              <c:f>'top selling products'!$L$2:$L$3</c:f>
              <c:strCache>
                <c:ptCount val="1"/>
                <c:pt idx="0">
                  <c:v>children</c:v>
                </c:pt>
              </c:strCache>
            </c:strRef>
          </c:tx>
          <c:spPr>
            <a:solidFill>
              <a:schemeClr val="accent1"/>
            </a:solidFill>
            <a:ln>
              <a:noFill/>
            </a:ln>
            <a:effectLst/>
            <a:sp3d/>
          </c:spPr>
          <c:invertIfNegative val="0"/>
          <c:cat>
            <c:strRef>
              <c:f>'top selling products'!$K$4:$K$9</c:f>
              <c:strCache>
                <c:ptCount val="5"/>
                <c:pt idx="0">
                  <c:v>accessories</c:v>
                </c:pt>
                <c:pt idx="1">
                  <c:v>dresses</c:v>
                </c:pt>
                <c:pt idx="2">
                  <c:v>pants</c:v>
                </c:pt>
                <c:pt idx="3">
                  <c:v>shirts</c:v>
                </c:pt>
                <c:pt idx="4">
                  <c:v>shoes</c:v>
                </c:pt>
              </c:strCache>
            </c:strRef>
          </c:cat>
          <c:val>
            <c:numRef>
              <c:f>'top selling products'!$L$4:$L$9</c:f>
              <c:numCache>
                <c:formatCode>General</c:formatCode>
                <c:ptCount val="5"/>
                <c:pt idx="0">
                  <c:v>6</c:v>
                </c:pt>
                <c:pt idx="1">
                  <c:v>7</c:v>
                </c:pt>
                <c:pt idx="2">
                  <c:v>7</c:v>
                </c:pt>
                <c:pt idx="3">
                  <c:v>4</c:v>
                </c:pt>
                <c:pt idx="4">
                  <c:v>11</c:v>
                </c:pt>
              </c:numCache>
            </c:numRef>
          </c:val>
          <c:extLst>
            <c:ext xmlns:c16="http://schemas.microsoft.com/office/drawing/2014/chart" uri="{C3380CC4-5D6E-409C-BE32-E72D297353CC}">
              <c16:uniqueId val="{00000000-267C-40BA-805B-B27F67E41414}"/>
            </c:ext>
          </c:extLst>
        </c:ser>
        <c:ser>
          <c:idx val="1"/>
          <c:order val="1"/>
          <c:tx>
            <c:strRef>
              <c:f>'top selling products'!$M$2:$M$3</c:f>
              <c:strCache>
                <c:ptCount val="1"/>
                <c:pt idx="0">
                  <c:v>men</c:v>
                </c:pt>
              </c:strCache>
            </c:strRef>
          </c:tx>
          <c:spPr>
            <a:solidFill>
              <a:schemeClr val="accent2"/>
            </a:solidFill>
            <a:ln>
              <a:noFill/>
            </a:ln>
            <a:effectLst/>
            <a:sp3d/>
          </c:spPr>
          <c:invertIfNegative val="0"/>
          <c:cat>
            <c:strRef>
              <c:f>'top selling products'!$K$4:$K$9</c:f>
              <c:strCache>
                <c:ptCount val="5"/>
                <c:pt idx="0">
                  <c:v>accessories</c:v>
                </c:pt>
                <c:pt idx="1">
                  <c:v>dresses</c:v>
                </c:pt>
                <c:pt idx="2">
                  <c:v>pants</c:v>
                </c:pt>
                <c:pt idx="3">
                  <c:v>shirts</c:v>
                </c:pt>
                <c:pt idx="4">
                  <c:v>shoes</c:v>
                </c:pt>
              </c:strCache>
            </c:strRef>
          </c:cat>
          <c:val>
            <c:numRef>
              <c:f>'top selling products'!$M$4:$M$9</c:f>
              <c:numCache>
                <c:formatCode>General</c:formatCode>
                <c:ptCount val="5"/>
                <c:pt idx="0">
                  <c:v>7</c:v>
                </c:pt>
                <c:pt idx="1">
                  <c:v>6</c:v>
                </c:pt>
                <c:pt idx="2">
                  <c:v>10</c:v>
                </c:pt>
                <c:pt idx="3">
                  <c:v>5</c:v>
                </c:pt>
                <c:pt idx="4">
                  <c:v>6</c:v>
                </c:pt>
              </c:numCache>
            </c:numRef>
          </c:val>
          <c:extLst>
            <c:ext xmlns:c16="http://schemas.microsoft.com/office/drawing/2014/chart" uri="{C3380CC4-5D6E-409C-BE32-E72D297353CC}">
              <c16:uniqueId val="{00000001-267C-40BA-805B-B27F67E41414}"/>
            </c:ext>
          </c:extLst>
        </c:ser>
        <c:ser>
          <c:idx val="2"/>
          <c:order val="2"/>
          <c:tx>
            <c:strRef>
              <c:f>'top selling products'!$N$2:$N$3</c:f>
              <c:strCache>
                <c:ptCount val="1"/>
                <c:pt idx="0">
                  <c:v>women</c:v>
                </c:pt>
              </c:strCache>
            </c:strRef>
          </c:tx>
          <c:spPr>
            <a:solidFill>
              <a:schemeClr val="accent3"/>
            </a:solidFill>
            <a:ln>
              <a:noFill/>
            </a:ln>
            <a:effectLst/>
            <a:sp3d/>
          </c:spPr>
          <c:invertIfNegative val="0"/>
          <c:cat>
            <c:strRef>
              <c:f>'top selling products'!$K$4:$K$9</c:f>
              <c:strCache>
                <c:ptCount val="5"/>
                <c:pt idx="0">
                  <c:v>accessories</c:v>
                </c:pt>
                <c:pt idx="1">
                  <c:v>dresses</c:v>
                </c:pt>
                <c:pt idx="2">
                  <c:v>pants</c:v>
                </c:pt>
                <c:pt idx="3">
                  <c:v>shirts</c:v>
                </c:pt>
                <c:pt idx="4">
                  <c:v>shoes</c:v>
                </c:pt>
              </c:strCache>
            </c:strRef>
          </c:cat>
          <c:val>
            <c:numRef>
              <c:f>'top selling products'!$N$4:$N$9</c:f>
              <c:numCache>
                <c:formatCode>General</c:formatCode>
                <c:ptCount val="5"/>
                <c:pt idx="0">
                  <c:v>9</c:v>
                </c:pt>
                <c:pt idx="1">
                  <c:v>6</c:v>
                </c:pt>
                <c:pt idx="2">
                  <c:v>3</c:v>
                </c:pt>
                <c:pt idx="3">
                  <c:v>6</c:v>
                </c:pt>
                <c:pt idx="4">
                  <c:v>7</c:v>
                </c:pt>
              </c:numCache>
            </c:numRef>
          </c:val>
          <c:extLst>
            <c:ext xmlns:c16="http://schemas.microsoft.com/office/drawing/2014/chart" uri="{C3380CC4-5D6E-409C-BE32-E72D297353CC}">
              <c16:uniqueId val="{00000002-267C-40BA-805B-B27F67E41414}"/>
            </c:ext>
          </c:extLst>
        </c:ser>
        <c:dLbls>
          <c:showLegendKey val="0"/>
          <c:showVal val="0"/>
          <c:showCatName val="0"/>
          <c:showSerName val="0"/>
          <c:showPercent val="0"/>
          <c:showBubbleSize val="0"/>
        </c:dLbls>
        <c:gapWidth val="150"/>
        <c:shape val="box"/>
        <c:axId val="36840448"/>
        <c:axId val="36840928"/>
        <c:axId val="0"/>
      </c:bar3DChart>
      <c:catAx>
        <c:axId val="3684044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2000" dirty="0"/>
                  <a:t>Cloth</a:t>
                </a:r>
                <a:r>
                  <a:rPr lang="en-US" sz="2000" baseline="0" dirty="0"/>
                  <a:t>ing type </a:t>
                </a:r>
                <a:endParaRPr lang="en-US" sz="2000" dirty="0"/>
              </a:p>
            </c:rich>
          </c:tx>
          <c:layout>
            <c:manualLayout>
              <c:xMode val="edge"/>
              <c:yMode val="edge"/>
              <c:x val="0.38579356783519042"/>
              <c:y val="0.9153205476084259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36840928"/>
        <c:crosses val="autoZero"/>
        <c:auto val="1"/>
        <c:lblAlgn val="ctr"/>
        <c:lblOffset val="100"/>
        <c:noMultiLvlLbl val="0"/>
      </c:catAx>
      <c:valAx>
        <c:axId val="368409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800" dirty="0"/>
                  <a:t>Category</a:t>
                </a:r>
              </a:p>
            </c:rich>
          </c:tx>
          <c:layout>
            <c:manualLayout>
              <c:xMode val="edge"/>
              <c:yMode val="edge"/>
              <c:x val="2.086145042846679E-2"/>
              <c:y val="0.43602167658899343"/>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36840448"/>
        <c:crosses val="autoZero"/>
        <c:crossBetween val="between"/>
      </c:valAx>
      <c:spPr>
        <a:noFill/>
        <a:ln>
          <a:noFill/>
        </a:ln>
        <a:effectLst/>
      </c:spPr>
    </c:plotArea>
    <c:legend>
      <c:legendPos val="r"/>
      <c:layout>
        <c:manualLayout>
          <c:xMode val="edge"/>
          <c:yMode val="edge"/>
          <c:x val="0.87568515133564129"/>
          <c:y val="0.48034558672307237"/>
          <c:w val="0.11281137135338259"/>
          <c:h val="0.19623766575812845"/>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dirty="0"/>
              <a:t>Yearly/Monthly Sales Trends</a:t>
            </a:r>
          </a:p>
        </c:rich>
      </c:tx>
      <c:layout>
        <c:manualLayout>
          <c:xMode val="edge"/>
          <c:yMode val="edge"/>
          <c:x val="0.33437707353003843"/>
          <c:y val="1.4884914412718827E-2"/>
        </c:manualLayout>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manualLayout>
          <c:layoutTarget val="inner"/>
          <c:xMode val="edge"/>
          <c:yMode val="edge"/>
          <c:x val="0.14173677354160452"/>
          <c:y val="0.27160905729461404"/>
          <c:w val="0.7750076092845446"/>
          <c:h val="0.43904969393138915"/>
        </c:manualLayout>
      </c:layout>
      <c:lineChart>
        <c:grouping val="standard"/>
        <c:varyColors val="0"/>
        <c:ser>
          <c:idx val="0"/>
          <c:order val="0"/>
          <c:spPr>
            <a:ln w="22225" cap="rnd">
              <a:solidFill>
                <a:schemeClr val="accent1"/>
              </a:solidFill>
            </a:ln>
            <a:effectLst>
              <a:glow rad="139700">
                <a:schemeClr val="accent1">
                  <a:satMod val="175000"/>
                  <a:alpha val="14000"/>
                </a:schemeClr>
              </a:glow>
            </a:effectLst>
          </c:spPr>
          <c:marker>
            <c:symbol val="none"/>
          </c:marker>
          <c:cat>
            <c:strRef>
              <c:f>'SALES PER MONTH PER YR'!$P$4:$P$15</c:f>
              <c:strCache>
                <c:ptCount val="12"/>
                <c:pt idx="0">
                  <c:v>january  </c:v>
                </c:pt>
                <c:pt idx="1">
                  <c:v>february </c:v>
                </c:pt>
                <c:pt idx="2">
                  <c:v>march    </c:v>
                </c:pt>
                <c:pt idx="3">
                  <c:v>april    </c:v>
                </c:pt>
                <c:pt idx="4">
                  <c:v>may      </c:v>
                </c:pt>
                <c:pt idx="5">
                  <c:v>june     </c:v>
                </c:pt>
                <c:pt idx="6">
                  <c:v>july     </c:v>
                </c:pt>
                <c:pt idx="7">
                  <c:v>august   </c:v>
                </c:pt>
                <c:pt idx="8">
                  <c:v>september</c:v>
                </c:pt>
                <c:pt idx="9">
                  <c:v>october  </c:v>
                </c:pt>
                <c:pt idx="10">
                  <c:v>november </c:v>
                </c:pt>
                <c:pt idx="11">
                  <c:v>december </c:v>
                </c:pt>
              </c:strCache>
            </c:strRef>
          </c:cat>
          <c:val>
            <c:numRef>
              <c:f>'SALES PER MONTH PER YR'!$Q$4:$Q$15</c:f>
              <c:numCache>
                <c:formatCode>General</c:formatCode>
                <c:ptCount val="12"/>
                <c:pt idx="0">
                  <c:v>29907.77</c:v>
                </c:pt>
                <c:pt idx="1">
                  <c:v>9337.44</c:v>
                </c:pt>
                <c:pt idx="2">
                  <c:v>41983.29</c:v>
                </c:pt>
                <c:pt idx="3">
                  <c:v>58208.87</c:v>
                </c:pt>
                <c:pt idx="4">
                  <c:v>41416.18</c:v>
                </c:pt>
                <c:pt idx="5">
                  <c:v>21329.57</c:v>
                </c:pt>
                <c:pt idx="6">
                  <c:v>33374.14</c:v>
                </c:pt>
                <c:pt idx="7">
                  <c:v>13195.89</c:v>
                </c:pt>
                <c:pt idx="8">
                  <c:v>38624.82</c:v>
                </c:pt>
                <c:pt idx="9">
                  <c:v>14200.89</c:v>
                </c:pt>
                <c:pt idx="10">
                  <c:v>24426.61</c:v>
                </c:pt>
                <c:pt idx="11">
                  <c:v>10148.67</c:v>
                </c:pt>
              </c:numCache>
            </c:numRef>
          </c:val>
          <c:smooth val="0"/>
          <c:extLst>
            <c:ext xmlns:c16="http://schemas.microsoft.com/office/drawing/2014/chart" uri="{C3380CC4-5D6E-409C-BE32-E72D297353CC}">
              <c16:uniqueId val="{00000000-C9EA-4EAB-88CE-789FF59021F2}"/>
            </c:ext>
          </c:extLst>
        </c:ser>
        <c:ser>
          <c:idx val="1"/>
          <c:order val="1"/>
          <c:spPr>
            <a:ln w="22225" cap="rnd">
              <a:solidFill>
                <a:schemeClr val="accent2"/>
              </a:solidFill>
            </a:ln>
            <a:effectLst>
              <a:glow rad="139700">
                <a:schemeClr val="accent2">
                  <a:satMod val="175000"/>
                  <a:alpha val="14000"/>
                </a:schemeClr>
              </a:glow>
            </a:effectLst>
          </c:spPr>
          <c:marker>
            <c:symbol val="none"/>
          </c:marker>
          <c:cat>
            <c:strRef>
              <c:f>'SALES PER MONTH PER YR'!$P$4:$P$15</c:f>
              <c:strCache>
                <c:ptCount val="12"/>
                <c:pt idx="0">
                  <c:v>january  </c:v>
                </c:pt>
                <c:pt idx="1">
                  <c:v>february </c:v>
                </c:pt>
                <c:pt idx="2">
                  <c:v>march    </c:v>
                </c:pt>
                <c:pt idx="3">
                  <c:v>april    </c:v>
                </c:pt>
                <c:pt idx="4">
                  <c:v>may      </c:v>
                </c:pt>
                <c:pt idx="5">
                  <c:v>june     </c:v>
                </c:pt>
                <c:pt idx="6">
                  <c:v>july     </c:v>
                </c:pt>
                <c:pt idx="7">
                  <c:v>august   </c:v>
                </c:pt>
                <c:pt idx="8">
                  <c:v>september</c:v>
                </c:pt>
                <c:pt idx="9">
                  <c:v>october  </c:v>
                </c:pt>
                <c:pt idx="10">
                  <c:v>november </c:v>
                </c:pt>
                <c:pt idx="11">
                  <c:v>december </c:v>
                </c:pt>
              </c:strCache>
            </c:strRef>
          </c:cat>
          <c:val>
            <c:numRef>
              <c:f>'SALES PER MONTH PER YR'!$R$4:$R$15</c:f>
              <c:numCache>
                <c:formatCode>General</c:formatCode>
                <c:ptCount val="12"/>
                <c:pt idx="0">
                  <c:v>16177.46</c:v>
                </c:pt>
                <c:pt idx="1">
                  <c:v>23096.9</c:v>
                </c:pt>
                <c:pt idx="2">
                  <c:v>13138.61</c:v>
                </c:pt>
                <c:pt idx="3">
                  <c:v>16118.8</c:v>
                </c:pt>
                <c:pt idx="4">
                  <c:v>13850.26</c:v>
                </c:pt>
                <c:pt idx="5">
                  <c:v>1791.27</c:v>
                </c:pt>
                <c:pt idx="6">
                  <c:v>754.06</c:v>
                </c:pt>
                <c:pt idx="7">
                  <c:v>12901.68</c:v>
                </c:pt>
                <c:pt idx="9">
                  <c:v>21693.69</c:v>
                </c:pt>
                <c:pt idx="10">
                  <c:v>3215.5</c:v>
                </c:pt>
              </c:numCache>
            </c:numRef>
          </c:val>
          <c:smooth val="0"/>
          <c:extLst>
            <c:ext xmlns:c16="http://schemas.microsoft.com/office/drawing/2014/chart" uri="{C3380CC4-5D6E-409C-BE32-E72D297353CC}">
              <c16:uniqueId val="{00000001-C9EA-4EAB-88CE-789FF59021F2}"/>
            </c:ext>
          </c:extLst>
        </c:ser>
        <c:ser>
          <c:idx val="2"/>
          <c:order val="2"/>
          <c:spPr>
            <a:ln w="22225" cap="rnd">
              <a:solidFill>
                <a:schemeClr val="accent3"/>
              </a:solidFill>
            </a:ln>
            <a:effectLst>
              <a:glow rad="139700">
                <a:schemeClr val="accent3">
                  <a:satMod val="175000"/>
                  <a:alpha val="14000"/>
                </a:schemeClr>
              </a:glow>
            </a:effectLst>
          </c:spPr>
          <c:marker>
            <c:symbol val="none"/>
          </c:marker>
          <c:cat>
            <c:strRef>
              <c:f>'SALES PER MONTH PER YR'!$P$4:$P$15</c:f>
              <c:strCache>
                <c:ptCount val="12"/>
                <c:pt idx="0">
                  <c:v>january  </c:v>
                </c:pt>
                <c:pt idx="1">
                  <c:v>february </c:v>
                </c:pt>
                <c:pt idx="2">
                  <c:v>march    </c:v>
                </c:pt>
                <c:pt idx="3">
                  <c:v>april    </c:v>
                </c:pt>
                <c:pt idx="4">
                  <c:v>may      </c:v>
                </c:pt>
                <c:pt idx="5">
                  <c:v>june     </c:v>
                </c:pt>
                <c:pt idx="6">
                  <c:v>july     </c:v>
                </c:pt>
                <c:pt idx="7">
                  <c:v>august   </c:v>
                </c:pt>
                <c:pt idx="8">
                  <c:v>september</c:v>
                </c:pt>
                <c:pt idx="9">
                  <c:v>october  </c:v>
                </c:pt>
                <c:pt idx="10">
                  <c:v>november </c:v>
                </c:pt>
                <c:pt idx="11">
                  <c:v>december </c:v>
                </c:pt>
              </c:strCache>
            </c:strRef>
          </c:cat>
          <c:val>
            <c:numRef>
              <c:f>'SALES PER MONTH PER YR'!$S$4:$S$15</c:f>
              <c:numCache>
                <c:formatCode>General</c:formatCode>
                <c:ptCount val="12"/>
                <c:pt idx="0">
                  <c:v>7744.85</c:v>
                </c:pt>
                <c:pt idx="3">
                  <c:v>6243.83</c:v>
                </c:pt>
                <c:pt idx="4">
                  <c:v>3227.99</c:v>
                </c:pt>
                <c:pt idx="5">
                  <c:v>13088.24</c:v>
                </c:pt>
                <c:pt idx="6">
                  <c:v>1906.1</c:v>
                </c:pt>
                <c:pt idx="9">
                  <c:v>9262.0499999999993</c:v>
                </c:pt>
              </c:numCache>
            </c:numRef>
          </c:val>
          <c:smooth val="0"/>
          <c:extLst>
            <c:ext xmlns:c16="http://schemas.microsoft.com/office/drawing/2014/chart" uri="{C3380CC4-5D6E-409C-BE32-E72D297353CC}">
              <c16:uniqueId val="{00000002-C9EA-4EAB-88CE-789FF59021F2}"/>
            </c:ext>
          </c:extLst>
        </c:ser>
        <c:dLbls>
          <c:showLegendKey val="0"/>
          <c:showVal val="0"/>
          <c:showCatName val="0"/>
          <c:showSerName val="0"/>
          <c:showPercent val="0"/>
          <c:showBubbleSize val="0"/>
        </c:dLbls>
        <c:smooth val="0"/>
        <c:axId val="30494576"/>
        <c:axId val="30484496"/>
      </c:lineChart>
      <c:catAx>
        <c:axId val="3049457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sz="1600" dirty="0">
                    <a:solidFill>
                      <a:schemeClr val="bg1"/>
                    </a:solidFill>
                  </a:rPr>
                  <a:t>Month</a:t>
                </a:r>
              </a:p>
            </c:rich>
          </c:tx>
          <c:layout>
            <c:manualLayout>
              <c:xMode val="edge"/>
              <c:yMode val="edge"/>
              <c:x val="0.45021123861082191"/>
              <c:y val="0.94187725668435618"/>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bg1"/>
                </a:solidFill>
                <a:latin typeface="+mn-lt"/>
                <a:ea typeface="+mn-ea"/>
                <a:cs typeface="+mn-cs"/>
              </a:defRPr>
            </a:pPr>
            <a:endParaRPr lang="en-US"/>
          </a:p>
        </c:txPr>
        <c:crossAx val="30484496"/>
        <c:crosses val="autoZero"/>
        <c:auto val="1"/>
        <c:lblAlgn val="ctr"/>
        <c:lblOffset val="100"/>
        <c:noMultiLvlLbl val="0"/>
      </c:catAx>
      <c:valAx>
        <c:axId val="30484496"/>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sz="1800" dirty="0">
                    <a:solidFill>
                      <a:schemeClr val="bg1"/>
                    </a:solidFill>
                  </a:rPr>
                  <a:t>Sales</a:t>
                </a:r>
              </a:p>
            </c:rich>
          </c:tx>
          <c:layout>
            <c:manualLayout>
              <c:xMode val="edge"/>
              <c:yMode val="edge"/>
              <c:x val="2.1701063349151171E-3"/>
              <c:y val="0.51019150394840418"/>
            </c:manualLayout>
          </c:layout>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bg1"/>
                </a:solidFill>
                <a:latin typeface="+mn-lt"/>
                <a:ea typeface="+mn-ea"/>
                <a:cs typeface="+mn-cs"/>
              </a:defRPr>
            </a:pPr>
            <a:endParaRPr lang="en-US"/>
          </a:p>
        </c:txPr>
        <c:crossAx val="30494576"/>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4">
    <c:autoUpdate val="0"/>
  </c:externalData>
  <c:userShapes r:id="rId5"/>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800" dirty="0"/>
              <a:t>Discount per month in each year</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7.2623700129302027E-2"/>
          <c:y val="0.1413425925925926"/>
          <c:w val="0.90278238510236197"/>
          <c:h val="0.48840733449985418"/>
        </c:manualLayout>
      </c:layout>
      <c:lineChart>
        <c:grouping val="standard"/>
        <c:varyColors val="0"/>
        <c:ser>
          <c:idx val="0"/>
          <c:order val="0"/>
          <c:spPr>
            <a:ln w="34925" cap="rnd">
              <a:solidFill>
                <a:schemeClr val="accent1"/>
              </a:solidFill>
              <a:round/>
            </a:ln>
            <a:effectLst>
              <a:outerShdw blurRad="57150" dist="19050" dir="5400000" algn="ctr" rotWithShape="0">
                <a:srgbClr val="000000">
                  <a:alpha val="63000"/>
                </a:srgbClr>
              </a:outerShdw>
            </a:effectLst>
          </c:spPr>
          <c:marker>
            <c:symbol val="none"/>
          </c:marker>
          <c:cat>
            <c:strRef>
              <c:f>'Discount per year'!$P$5:$P$16</c:f>
              <c:strCache>
                <c:ptCount val="12"/>
                <c:pt idx="0">
                  <c:v>january  </c:v>
                </c:pt>
                <c:pt idx="1">
                  <c:v>february </c:v>
                </c:pt>
                <c:pt idx="2">
                  <c:v>march    </c:v>
                </c:pt>
                <c:pt idx="3">
                  <c:v>april    </c:v>
                </c:pt>
                <c:pt idx="4">
                  <c:v>may      </c:v>
                </c:pt>
                <c:pt idx="5">
                  <c:v>june     </c:v>
                </c:pt>
                <c:pt idx="6">
                  <c:v>july     </c:v>
                </c:pt>
                <c:pt idx="7">
                  <c:v>august   </c:v>
                </c:pt>
                <c:pt idx="8">
                  <c:v>september</c:v>
                </c:pt>
                <c:pt idx="9">
                  <c:v>october  </c:v>
                </c:pt>
                <c:pt idx="10">
                  <c:v>november </c:v>
                </c:pt>
                <c:pt idx="11">
                  <c:v>december </c:v>
                </c:pt>
              </c:strCache>
            </c:strRef>
          </c:cat>
          <c:val>
            <c:numRef>
              <c:f>'Discount per year'!$Q$5:$Q$16</c:f>
              <c:numCache>
                <c:formatCode>General</c:formatCode>
                <c:ptCount val="12"/>
                <c:pt idx="0">
                  <c:v>155.44999999999999</c:v>
                </c:pt>
                <c:pt idx="1">
                  <c:v>82.74</c:v>
                </c:pt>
                <c:pt idx="2">
                  <c:v>207.36</c:v>
                </c:pt>
                <c:pt idx="3">
                  <c:v>220.71</c:v>
                </c:pt>
                <c:pt idx="4">
                  <c:v>161.6</c:v>
                </c:pt>
                <c:pt idx="5">
                  <c:v>86.44</c:v>
                </c:pt>
                <c:pt idx="6">
                  <c:v>69.63</c:v>
                </c:pt>
                <c:pt idx="7">
                  <c:v>81.03</c:v>
                </c:pt>
                <c:pt idx="8">
                  <c:v>144.91999999999999</c:v>
                </c:pt>
                <c:pt idx="9">
                  <c:v>90.02</c:v>
                </c:pt>
                <c:pt idx="10">
                  <c:v>128.55000000000001</c:v>
                </c:pt>
                <c:pt idx="11">
                  <c:v>66.03</c:v>
                </c:pt>
              </c:numCache>
            </c:numRef>
          </c:val>
          <c:smooth val="0"/>
          <c:extLst>
            <c:ext xmlns:c16="http://schemas.microsoft.com/office/drawing/2014/chart" uri="{C3380CC4-5D6E-409C-BE32-E72D297353CC}">
              <c16:uniqueId val="{00000000-4B42-4ACF-9998-F67B88EC6218}"/>
            </c:ext>
          </c:extLst>
        </c:ser>
        <c:ser>
          <c:idx val="1"/>
          <c:order val="1"/>
          <c:spPr>
            <a:ln w="34925" cap="rnd">
              <a:solidFill>
                <a:schemeClr val="accent2"/>
              </a:solidFill>
              <a:round/>
            </a:ln>
            <a:effectLst>
              <a:outerShdw blurRad="57150" dist="19050" dir="5400000" algn="ctr" rotWithShape="0">
                <a:srgbClr val="000000">
                  <a:alpha val="63000"/>
                </a:srgbClr>
              </a:outerShdw>
            </a:effectLst>
          </c:spPr>
          <c:marker>
            <c:symbol val="none"/>
          </c:marker>
          <c:cat>
            <c:strRef>
              <c:f>'Discount per year'!$P$5:$P$16</c:f>
              <c:strCache>
                <c:ptCount val="12"/>
                <c:pt idx="0">
                  <c:v>january  </c:v>
                </c:pt>
                <c:pt idx="1">
                  <c:v>february </c:v>
                </c:pt>
                <c:pt idx="2">
                  <c:v>march    </c:v>
                </c:pt>
                <c:pt idx="3">
                  <c:v>april    </c:v>
                </c:pt>
                <c:pt idx="4">
                  <c:v>may      </c:v>
                </c:pt>
                <c:pt idx="5">
                  <c:v>june     </c:v>
                </c:pt>
                <c:pt idx="6">
                  <c:v>july     </c:v>
                </c:pt>
                <c:pt idx="7">
                  <c:v>august   </c:v>
                </c:pt>
                <c:pt idx="8">
                  <c:v>september</c:v>
                </c:pt>
                <c:pt idx="9">
                  <c:v>october  </c:v>
                </c:pt>
                <c:pt idx="10">
                  <c:v>november </c:v>
                </c:pt>
                <c:pt idx="11">
                  <c:v>december </c:v>
                </c:pt>
              </c:strCache>
            </c:strRef>
          </c:cat>
          <c:val>
            <c:numRef>
              <c:f>'Discount per year'!$R$5:$R$16</c:f>
              <c:numCache>
                <c:formatCode>General</c:formatCode>
                <c:ptCount val="12"/>
                <c:pt idx="0">
                  <c:v>35.520000000000003</c:v>
                </c:pt>
                <c:pt idx="1">
                  <c:v>86.63</c:v>
                </c:pt>
                <c:pt idx="2">
                  <c:v>93.64</c:v>
                </c:pt>
                <c:pt idx="3">
                  <c:v>52.44</c:v>
                </c:pt>
                <c:pt idx="4">
                  <c:v>50.73</c:v>
                </c:pt>
                <c:pt idx="5">
                  <c:v>46.92</c:v>
                </c:pt>
                <c:pt idx="6">
                  <c:v>28.85</c:v>
                </c:pt>
                <c:pt idx="7">
                  <c:v>98.73</c:v>
                </c:pt>
                <c:pt idx="9">
                  <c:v>62.48</c:v>
                </c:pt>
                <c:pt idx="10">
                  <c:v>93.02</c:v>
                </c:pt>
              </c:numCache>
            </c:numRef>
          </c:val>
          <c:smooth val="0"/>
          <c:extLst>
            <c:ext xmlns:c16="http://schemas.microsoft.com/office/drawing/2014/chart" uri="{C3380CC4-5D6E-409C-BE32-E72D297353CC}">
              <c16:uniqueId val="{00000001-4B42-4ACF-9998-F67B88EC6218}"/>
            </c:ext>
          </c:extLst>
        </c:ser>
        <c:ser>
          <c:idx val="2"/>
          <c:order val="2"/>
          <c:spPr>
            <a:ln w="34925" cap="rnd">
              <a:solidFill>
                <a:schemeClr val="accent3"/>
              </a:solidFill>
              <a:round/>
            </a:ln>
            <a:effectLst>
              <a:outerShdw blurRad="57150" dist="19050" dir="5400000" algn="ctr" rotWithShape="0">
                <a:srgbClr val="000000">
                  <a:alpha val="63000"/>
                </a:srgbClr>
              </a:outerShdw>
            </a:effectLst>
          </c:spPr>
          <c:marker>
            <c:symbol val="none"/>
          </c:marker>
          <c:cat>
            <c:strRef>
              <c:f>'Discount per year'!$P$5:$P$16</c:f>
              <c:strCache>
                <c:ptCount val="12"/>
                <c:pt idx="0">
                  <c:v>january  </c:v>
                </c:pt>
                <c:pt idx="1">
                  <c:v>february </c:v>
                </c:pt>
                <c:pt idx="2">
                  <c:v>march    </c:v>
                </c:pt>
                <c:pt idx="3">
                  <c:v>april    </c:v>
                </c:pt>
                <c:pt idx="4">
                  <c:v>may      </c:v>
                </c:pt>
                <c:pt idx="5">
                  <c:v>june     </c:v>
                </c:pt>
                <c:pt idx="6">
                  <c:v>july     </c:v>
                </c:pt>
                <c:pt idx="7">
                  <c:v>august   </c:v>
                </c:pt>
                <c:pt idx="8">
                  <c:v>september</c:v>
                </c:pt>
                <c:pt idx="9">
                  <c:v>october  </c:v>
                </c:pt>
                <c:pt idx="10">
                  <c:v>november </c:v>
                </c:pt>
                <c:pt idx="11">
                  <c:v>december </c:v>
                </c:pt>
              </c:strCache>
            </c:strRef>
          </c:cat>
          <c:val>
            <c:numRef>
              <c:f>'Discount per year'!$S$5:$S$16</c:f>
              <c:numCache>
                <c:formatCode>General</c:formatCode>
                <c:ptCount val="12"/>
                <c:pt idx="0">
                  <c:v>78.25</c:v>
                </c:pt>
                <c:pt idx="3">
                  <c:v>32.74</c:v>
                </c:pt>
                <c:pt idx="4">
                  <c:v>16.350000000000001</c:v>
                </c:pt>
                <c:pt idx="5">
                  <c:v>67.42</c:v>
                </c:pt>
                <c:pt idx="6">
                  <c:v>8.44</c:v>
                </c:pt>
                <c:pt idx="9">
                  <c:v>41.69</c:v>
                </c:pt>
              </c:numCache>
            </c:numRef>
          </c:val>
          <c:smooth val="0"/>
          <c:extLst>
            <c:ext xmlns:c16="http://schemas.microsoft.com/office/drawing/2014/chart" uri="{C3380CC4-5D6E-409C-BE32-E72D297353CC}">
              <c16:uniqueId val="{00000002-4B42-4ACF-9998-F67B88EC6218}"/>
            </c:ext>
          </c:extLst>
        </c:ser>
        <c:dLbls>
          <c:showLegendKey val="0"/>
          <c:showVal val="0"/>
          <c:showCatName val="0"/>
          <c:showSerName val="0"/>
          <c:showPercent val="0"/>
          <c:showBubbleSize val="0"/>
        </c:dLbls>
        <c:smooth val="0"/>
        <c:axId val="400518352"/>
        <c:axId val="400535152"/>
      </c:lineChart>
      <c:catAx>
        <c:axId val="400518352"/>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00" b="0" i="0" u="none" strike="noStrike" kern="1200" baseline="0">
                <a:solidFill>
                  <a:schemeClr val="lt1">
                    <a:lumMod val="85000"/>
                  </a:schemeClr>
                </a:solidFill>
                <a:latin typeface="+mn-lt"/>
                <a:ea typeface="+mn-ea"/>
                <a:cs typeface="+mn-cs"/>
              </a:defRPr>
            </a:pPr>
            <a:endParaRPr lang="en-US"/>
          </a:p>
        </c:txPr>
        <c:crossAx val="400535152"/>
        <c:crosses val="autoZero"/>
        <c:auto val="1"/>
        <c:lblAlgn val="ctr"/>
        <c:lblOffset val="100"/>
        <c:noMultiLvlLbl val="0"/>
      </c:catAx>
      <c:valAx>
        <c:axId val="40053515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lt1">
                    <a:lumMod val="85000"/>
                  </a:schemeClr>
                </a:solidFill>
                <a:latin typeface="+mn-lt"/>
                <a:ea typeface="+mn-ea"/>
                <a:cs typeface="+mn-cs"/>
              </a:defRPr>
            </a:pPr>
            <a:endParaRPr lang="en-US"/>
          </a:p>
        </c:txPr>
        <c:crossAx val="400518352"/>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b="1" dirty="0"/>
              <a:t>Low</a:t>
            </a:r>
            <a:r>
              <a:rPr lang="en-US" sz="1800" b="1" baseline="0" dirty="0"/>
              <a:t> stock items</a:t>
            </a:r>
            <a:endParaRPr lang="en-US" sz="1800" b="1" dirty="0"/>
          </a:p>
        </c:rich>
      </c:tx>
      <c:layout>
        <c:manualLayout>
          <c:xMode val="edge"/>
          <c:yMode val="edge"/>
          <c:x val="0.3017185450350644"/>
          <c:y val="8.059066798139107E-2"/>
        </c:manualLayout>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2.6759467266423972E-2"/>
          <c:y val="0.12876308984252582"/>
          <c:w val="0.82952795527597067"/>
          <c:h val="0.74481805280090951"/>
        </c:manualLayout>
      </c:layout>
      <c:barChart>
        <c:barDir val="bar"/>
        <c:grouping val="clustered"/>
        <c:varyColors val="0"/>
        <c:ser>
          <c:idx val="0"/>
          <c:order val="0"/>
          <c:tx>
            <c:strRef>
              <c:f>'low stock items'!$A$2:$B$2</c:f>
              <c:strCache>
                <c:ptCount val="2"/>
                <c:pt idx="0">
                  <c:v>pants</c:v>
                </c:pt>
                <c:pt idx="1">
                  <c:v>women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'low stock items'!$C$2</c:f>
              <c:numCache>
                <c:formatCode>General</c:formatCode>
                <c:ptCount val="1"/>
                <c:pt idx="0">
                  <c:v>3</c:v>
                </c:pt>
              </c:numCache>
            </c:numRef>
          </c:val>
          <c:extLst>
            <c:ext xmlns:c16="http://schemas.microsoft.com/office/drawing/2014/chart" uri="{C3380CC4-5D6E-409C-BE32-E72D297353CC}">
              <c16:uniqueId val="{00000000-62CB-499C-9FFE-09A85613BCA0}"/>
            </c:ext>
          </c:extLst>
        </c:ser>
        <c:ser>
          <c:idx val="1"/>
          <c:order val="1"/>
          <c:tx>
            <c:strRef>
              <c:f>'low stock items'!$A$3:$B$3</c:f>
              <c:strCache>
                <c:ptCount val="2"/>
                <c:pt idx="0">
                  <c:v>shirts</c:v>
                </c:pt>
                <c:pt idx="1">
                  <c:v>children</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'low stock items'!$C$3</c:f>
              <c:numCache>
                <c:formatCode>General</c:formatCode>
                <c:ptCount val="1"/>
                <c:pt idx="0">
                  <c:v>4</c:v>
                </c:pt>
              </c:numCache>
            </c:numRef>
          </c:val>
          <c:extLst>
            <c:ext xmlns:c16="http://schemas.microsoft.com/office/drawing/2014/chart" uri="{C3380CC4-5D6E-409C-BE32-E72D297353CC}">
              <c16:uniqueId val="{00000001-62CB-499C-9FFE-09A85613BCA0}"/>
            </c:ext>
          </c:extLst>
        </c:ser>
        <c:ser>
          <c:idx val="2"/>
          <c:order val="2"/>
          <c:tx>
            <c:strRef>
              <c:f>'low stock items'!$A$4:$B$4</c:f>
              <c:strCache>
                <c:ptCount val="2"/>
                <c:pt idx="0">
                  <c:v>shirts</c:v>
                </c:pt>
                <c:pt idx="1">
                  <c:v>men</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'low stock items'!$C$4</c:f>
              <c:numCache>
                <c:formatCode>General</c:formatCode>
                <c:ptCount val="1"/>
                <c:pt idx="0">
                  <c:v>5</c:v>
                </c:pt>
              </c:numCache>
            </c:numRef>
          </c:val>
          <c:extLst>
            <c:ext xmlns:c16="http://schemas.microsoft.com/office/drawing/2014/chart" uri="{C3380CC4-5D6E-409C-BE32-E72D297353CC}">
              <c16:uniqueId val="{00000002-62CB-499C-9FFE-09A85613BCA0}"/>
            </c:ext>
          </c:extLst>
        </c:ser>
        <c:dLbls>
          <c:dLblPos val="inEnd"/>
          <c:showLegendKey val="0"/>
          <c:showVal val="1"/>
          <c:showCatName val="0"/>
          <c:showSerName val="0"/>
          <c:showPercent val="0"/>
          <c:showBubbleSize val="0"/>
        </c:dLbls>
        <c:gapWidth val="182"/>
        <c:axId val="100438864"/>
        <c:axId val="100443664"/>
      </c:barChart>
      <c:catAx>
        <c:axId val="1004388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443664"/>
        <c:crosses val="autoZero"/>
        <c:auto val="1"/>
        <c:lblAlgn val="ctr"/>
        <c:lblOffset val="100"/>
        <c:noMultiLvlLbl val="0"/>
      </c:catAx>
      <c:valAx>
        <c:axId val="10044366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dirty="0"/>
                  <a:t>No</a:t>
                </a:r>
                <a:r>
                  <a:rPr lang="en-US" sz="1400" baseline="0" dirty="0"/>
                  <a:t> of orders</a:t>
                </a:r>
                <a:endParaRPr lang="en-US" sz="1400" dirty="0"/>
              </a:p>
            </c:rich>
          </c:tx>
          <c:layout>
            <c:manualLayout>
              <c:xMode val="edge"/>
              <c:yMode val="edge"/>
              <c:x val="0.46095617090412666"/>
              <c:y val="0.9364893542327296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00438864"/>
        <c:crosses val="autoZero"/>
        <c:crossBetween val="between"/>
      </c:valAx>
      <c:spPr>
        <a:noFill/>
        <a:ln>
          <a:noFill/>
        </a:ln>
        <a:effectLst/>
      </c:spPr>
    </c:plotArea>
    <c:legend>
      <c:legendPos val="r"/>
      <c:layout>
        <c:manualLayout>
          <c:xMode val="edge"/>
          <c:yMode val="edge"/>
          <c:x val="0.72489280371323184"/>
          <c:y val="0.54560905726932118"/>
          <c:w val="0.22700670985761931"/>
          <c:h val="0.22068066669382363"/>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b="1" dirty="0"/>
              <a:t>Frequently</a:t>
            </a:r>
            <a:r>
              <a:rPr lang="en-US" sz="1800" b="1" baseline="0" dirty="0"/>
              <a:t> Stocked Items</a:t>
            </a:r>
            <a:endParaRPr lang="en-US" sz="1800" b="1" dirty="0"/>
          </a:p>
        </c:rich>
      </c:tx>
      <c:layout>
        <c:manualLayout>
          <c:xMode val="edge"/>
          <c:yMode val="edge"/>
          <c:x val="0.19727927997208444"/>
          <c:y val="5.9014058170947091E-2"/>
        </c:manualLayout>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369430165183427"/>
          <c:y val="0.16341421760663727"/>
          <c:w val="0.64178633840503585"/>
          <c:h val="0.65634281110454518"/>
        </c:manualLayout>
      </c:layout>
      <c:barChart>
        <c:barDir val="col"/>
        <c:grouping val="clustered"/>
        <c:varyColors val="0"/>
        <c:ser>
          <c:idx val="0"/>
          <c:order val="0"/>
          <c:tx>
            <c:strRef>
              <c:f>'low stock items'!$A$14:$B$14</c:f>
              <c:strCache>
                <c:ptCount val="2"/>
                <c:pt idx="0">
                  <c:v>accessories</c:v>
                </c:pt>
                <c:pt idx="1">
                  <c:v>women</c:v>
                </c:pt>
              </c:strCache>
            </c:strRef>
          </c:tx>
          <c:spPr>
            <a:solidFill>
              <a:schemeClr val="accent1"/>
            </a:solidFill>
            <a:ln>
              <a:noFill/>
            </a:ln>
            <a:effectLst/>
          </c:spPr>
          <c:invertIfNegative val="0"/>
          <c:val>
            <c:numRef>
              <c:f>'low stock items'!$C$14</c:f>
              <c:numCache>
                <c:formatCode>General</c:formatCode>
                <c:ptCount val="1"/>
                <c:pt idx="0">
                  <c:v>9</c:v>
                </c:pt>
              </c:numCache>
            </c:numRef>
          </c:val>
          <c:extLst>
            <c:ext xmlns:c16="http://schemas.microsoft.com/office/drawing/2014/chart" uri="{C3380CC4-5D6E-409C-BE32-E72D297353CC}">
              <c16:uniqueId val="{00000000-4697-452E-87F2-18735FEB6D36}"/>
            </c:ext>
          </c:extLst>
        </c:ser>
        <c:ser>
          <c:idx val="1"/>
          <c:order val="1"/>
          <c:tx>
            <c:strRef>
              <c:f>'low stock items'!$A$15:$B$15</c:f>
              <c:strCache>
                <c:ptCount val="2"/>
                <c:pt idx="0">
                  <c:v>pants</c:v>
                </c:pt>
                <c:pt idx="1">
                  <c:v>men</c:v>
                </c:pt>
              </c:strCache>
            </c:strRef>
          </c:tx>
          <c:spPr>
            <a:solidFill>
              <a:schemeClr val="accent2"/>
            </a:solidFill>
            <a:ln>
              <a:noFill/>
            </a:ln>
            <a:effectLst/>
          </c:spPr>
          <c:invertIfNegative val="0"/>
          <c:val>
            <c:numRef>
              <c:f>'low stock items'!$C$15</c:f>
              <c:numCache>
                <c:formatCode>General</c:formatCode>
                <c:ptCount val="1"/>
                <c:pt idx="0">
                  <c:v>10</c:v>
                </c:pt>
              </c:numCache>
            </c:numRef>
          </c:val>
          <c:extLst>
            <c:ext xmlns:c16="http://schemas.microsoft.com/office/drawing/2014/chart" uri="{C3380CC4-5D6E-409C-BE32-E72D297353CC}">
              <c16:uniqueId val="{00000001-4697-452E-87F2-18735FEB6D36}"/>
            </c:ext>
          </c:extLst>
        </c:ser>
        <c:ser>
          <c:idx val="2"/>
          <c:order val="2"/>
          <c:tx>
            <c:strRef>
              <c:f>'low stock items'!$A$16:$B$16</c:f>
              <c:strCache>
                <c:ptCount val="2"/>
                <c:pt idx="0">
                  <c:v>shoes</c:v>
                </c:pt>
                <c:pt idx="1">
                  <c:v>children</c:v>
                </c:pt>
              </c:strCache>
            </c:strRef>
          </c:tx>
          <c:spPr>
            <a:solidFill>
              <a:schemeClr val="accent3"/>
            </a:solidFill>
            <a:ln>
              <a:noFill/>
            </a:ln>
            <a:effectLst/>
          </c:spPr>
          <c:invertIfNegative val="0"/>
          <c:val>
            <c:numRef>
              <c:f>'low stock items'!$C$16</c:f>
              <c:numCache>
                <c:formatCode>General</c:formatCode>
                <c:ptCount val="1"/>
                <c:pt idx="0">
                  <c:v>11</c:v>
                </c:pt>
              </c:numCache>
            </c:numRef>
          </c:val>
          <c:extLst>
            <c:ext xmlns:c16="http://schemas.microsoft.com/office/drawing/2014/chart" uri="{C3380CC4-5D6E-409C-BE32-E72D297353CC}">
              <c16:uniqueId val="{00000002-4697-452E-87F2-18735FEB6D36}"/>
            </c:ext>
          </c:extLst>
        </c:ser>
        <c:dLbls>
          <c:showLegendKey val="0"/>
          <c:showVal val="0"/>
          <c:showCatName val="0"/>
          <c:showSerName val="0"/>
          <c:showPercent val="0"/>
          <c:showBubbleSize val="0"/>
        </c:dLbls>
        <c:gapWidth val="219"/>
        <c:overlap val="-27"/>
        <c:axId val="32850448"/>
        <c:axId val="32851888"/>
      </c:barChart>
      <c:catAx>
        <c:axId val="32850448"/>
        <c:scaling>
          <c:orientation val="minMax"/>
        </c:scaling>
        <c:delete val="1"/>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dirty="0"/>
                  <a:t>Clothing Type</a:t>
                </a:r>
              </a:p>
            </c:rich>
          </c:tx>
          <c:layout>
            <c:manualLayout>
              <c:xMode val="edge"/>
              <c:yMode val="edge"/>
              <c:x val="0.33623717249898594"/>
              <c:y val="0.85443434421162234"/>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crossAx val="32851888"/>
        <c:crosses val="autoZero"/>
        <c:auto val="1"/>
        <c:lblAlgn val="ctr"/>
        <c:lblOffset val="100"/>
        <c:noMultiLvlLbl val="0"/>
      </c:catAx>
      <c:valAx>
        <c:axId val="328518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No of Orders</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32850448"/>
        <c:crosses val="autoZero"/>
        <c:crossBetween val="between"/>
      </c:valAx>
      <c:spPr>
        <a:noFill/>
        <a:ln>
          <a:noFill/>
        </a:ln>
        <a:effectLst/>
      </c:spPr>
    </c:plotArea>
    <c:legend>
      <c:legendPos val="r"/>
      <c:layout>
        <c:manualLayout>
          <c:xMode val="edge"/>
          <c:yMode val="edge"/>
          <c:x val="0.74274203682387774"/>
          <c:y val="0.41196998405598129"/>
          <c:w val="0.25521805640028083"/>
          <c:h val="0.27081690697934641"/>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[sales and day_category(weekend or weekday).csv]sales and day_category(weekend !PivotTable117</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dirty="0"/>
              <a:t>Weekends</a:t>
            </a:r>
            <a:r>
              <a:rPr lang="en-US" sz="1600" baseline="0" dirty="0"/>
              <a:t> vs weekdays sales </a:t>
            </a:r>
            <a:endParaRPr lang="en-US" sz="1600" dirty="0"/>
          </a:p>
        </c:rich>
      </c:tx>
      <c:layout>
        <c:manualLayout>
          <c:xMode val="edge"/>
          <c:yMode val="edge"/>
          <c:x val="0.22130998767587165"/>
          <c:y val="3.305645104805750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'sales and day_category(weekend '!$I$3:$I$4</c:f>
              <c:strCache>
                <c:ptCount val="1"/>
                <c:pt idx="0">
                  <c:v>high</c:v>
                </c:pt>
              </c:strCache>
            </c:strRef>
          </c:tx>
          <c:spPr>
            <a:solidFill>
              <a:schemeClr val="accent2"/>
            </a:solidFill>
            <a:ln>
              <a:noFill/>
            </a:ln>
            <a:effectLst/>
          </c:spPr>
          <c:invertIfNegative val="0"/>
          <c:cat>
            <c:strRef>
              <c:f>'sales and day_category(weekend '!$H$5:$H$12</c:f>
              <c:strCache>
                <c:ptCount val="7"/>
                <c:pt idx="0">
                  <c:v>Sunday</c:v>
                </c:pt>
                <c:pt idx="1">
                  <c:v>Monday</c:v>
                </c:pt>
                <c:pt idx="2">
                  <c:v>Tuesday</c:v>
                </c:pt>
                <c:pt idx="3">
                  <c:v>Wednesday</c:v>
                </c:pt>
                <c:pt idx="4">
                  <c:v>Thursday</c:v>
                </c:pt>
                <c:pt idx="5">
                  <c:v>Friday</c:v>
                </c:pt>
                <c:pt idx="6">
                  <c:v>Saturday</c:v>
                </c:pt>
              </c:strCache>
            </c:strRef>
          </c:cat>
          <c:val>
            <c:numRef>
              <c:f>'sales and day_category(weekend '!$I$5:$I$12</c:f>
              <c:numCache>
                <c:formatCode>General</c:formatCode>
                <c:ptCount val="7"/>
                <c:pt idx="5">
                  <c:v>93422.07</c:v>
                </c:pt>
                <c:pt idx="6">
                  <c:v>90778.29</c:v>
                </c:pt>
              </c:numCache>
            </c:numRef>
          </c:val>
          <c:extLst>
            <c:ext xmlns:c16="http://schemas.microsoft.com/office/drawing/2014/chart" uri="{C3380CC4-5D6E-409C-BE32-E72D297353CC}">
              <c16:uniqueId val="{00000000-79B2-4C6B-B2AA-5BB0D5526F2A}"/>
            </c:ext>
          </c:extLst>
        </c:ser>
        <c:ser>
          <c:idx val="1"/>
          <c:order val="1"/>
          <c:tx>
            <c:strRef>
              <c:f>'sales and day_category(weekend '!$J$3:$J$4</c:f>
              <c:strCache>
                <c:ptCount val="1"/>
                <c:pt idx="0">
                  <c:v>low</c:v>
                </c:pt>
              </c:strCache>
            </c:strRef>
          </c:tx>
          <c:spPr>
            <a:solidFill>
              <a:schemeClr val="accent4"/>
            </a:solidFill>
            <a:ln>
              <a:noFill/>
            </a:ln>
            <a:effectLst/>
          </c:spPr>
          <c:invertIfNegative val="0"/>
          <c:cat>
            <c:strRef>
              <c:f>'sales and day_category(weekend '!$H$5:$H$12</c:f>
              <c:strCache>
                <c:ptCount val="7"/>
                <c:pt idx="0">
                  <c:v>Sunday</c:v>
                </c:pt>
                <c:pt idx="1">
                  <c:v>Monday</c:v>
                </c:pt>
                <c:pt idx="2">
                  <c:v>Tuesday</c:v>
                </c:pt>
                <c:pt idx="3">
                  <c:v>Wednesday</c:v>
                </c:pt>
                <c:pt idx="4">
                  <c:v>Thursday</c:v>
                </c:pt>
                <c:pt idx="5">
                  <c:v>Friday</c:v>
                </c:pt>
                <c:pt idx="6">
                  <c:v>Saturday</c:v>
                </c:pt>
              </c:strCache>
            </c:strRef>
          </c:cat>
          <c:val>
            <c:numRef>
              <c:f>'sales and day_category(weekend '!$J$5:$J$12</c:f>
              <c:numCache>
                <c:formatCode>General</c:formatCode>
                <c:ptCount val="7"/>
                <c:pt idx="3">
                  <c:v>38555.19</c:v>
                </c:pt>
              </c:numCache>
            </c:numRef>
          </c:val>
          <c:extLst>
            <c:ext xmlns:c16="http://schemas.microsoft.com/office/drawing/2014/chart" uri="{C3380CC4-5D6E-409C-BE32-E72D297353CC}">
              <c16:uniqueId val="{00000001-79B2-4C6B-B2AA-5BB0D5526F2A}"/>
            </c:ext>
          </c:extLst>
        </c:ser>
        <c:ser>
          <c:idx val="2"/>
          <c:order val="2"/>
          <c:tx>
            <c:strRef>
              <c:f>'sales and day_category(weekend '!$K$3:$K$4</c:f>
              <c:strCache>
                <c:ptCount val="1"/>
                <c:pt idx="0">
                  <c:v>medium</c:v>
                </c:pt>
              </c:strCache>
            </c:strRef>
          </c:tx>
          <c:spPr>
            <a:solidFill>
              <a:schemeClr val="accent6"/>
            </a:solidFill>
            <a:ln>
              <a:noFill/>
            </a:ln>
            <a:effectLst/>
          </c:spPr>
          <c:invertIfNegative val="0"/>
          <c:cat>
            <c:strRef>
              <c:f>'sales and day_category(weekend '!$H$5:$H$12</c:f>
              <c:strCache>
                <c:ptCount val="7"/>
                <c:pt idx="0">
                  <c:v>Sunday</c:v>
                </c:pt>
                <c:pt idx="1">
                  <c:v>Monday</c:v>
                </c:pt>
                <c:pt idx="2">
                  <c:v>Tuesday</c:v>
                </c:pt>
                <c:pt idx="3">
                  <c:v>Wednesday</c:v>
                </c:pt>
                <c:pt idx="4">
                  <c:v>Thursday</c:v>
                </c:pt>
                <c:pt idx="5">
                  <c:v>Friday</c:v>
                </c:pt>
                <c:pt idx="6">
                  <c:v>Saturday</c:v>
                </c:pt>
              </c:strCache>
            </c:strRef>
          </c:cat>
          <c:val>
            <c:numRef>
              <c:f>'sales and day_category(weekend '!$K$5:$K$12</c:f>
              <c:numCache>
                <c:formatCode>General</c:formatCode>
                <c:ptCount val="7"/>
                <c:pt idx="0">
                  <c:v>68645.34</c:v>
                </c:pt>
                <c:pt idx="1">
                  <c:v>65587.570000000007</c:v>
                </c:pt>
                <c:pt idx="2">
                  <c:v>79751.759999999995</c:v>
                </c:pt>
                <c:pt idx="4">
                  <c:v>63625.21</c:v>
                </c:pt>
              </c:numCache>
            </c:numRef>
          </c:val>
          <c:extLst>
            <c:ext xmlns:c16="http://schemas.microsoft.com/office/drawing/2014/chart" uri="{C3380CC4-5D6E-409C-BE32-E72D297353CC}">
              <c16:uniqueId val="{00000002-79B2-4C6B-B2AA-5BB0D5526F2A}"/>
            </c:ext>
          </c:extLst>
        </c:ser>
        <c:dLbls>
          <c:showLegendKey val="0"/>
          <c:showVal val="0"/>
          <c:showCatName val="0"/>
          <c:showSerName val="0"/>
          <c:showPercent val="0"/>
          <c:showBubbleSize val="0"/>
        </c:dLbls>
        <c:gapWidth val="219"/>
        <c:overlap val="-27"/>
        <c:axId val="32858608"/>
        <c:axId val="32859568"/>
      </c:barChart>
      <c:catAx>
        <c:axId val="32858608"/>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dirty="0"/>
                  <a:t>Day</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en-US"/>
          </a:p>
        </c:txPr>
        <c:crossAx val="32859568"/>
        <c:crosses val="autoZero"/>
        <c:auto val="1"/>
        <c:lblAlgn val="ctr"/>
        <c:lblOffset val="100"/>
        <c:noMultiLvlLbl val="0"/>
      </c:catAx>
      <c:valAx>
        <c:axId val="328595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dirty="0"/>
                  <a:t>Revenue</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2858608"/>
        <c:crosses val="autoZero"/>
        <c:crossBetween val="between"/>
      </c:valAx>
      <c:spPr>
        <a:noFill/>
        <a:ln w="25400">
          <a:noFill/>
        </a:ln>
        <a:effectLst/>
      </c:spPr>
    </c:plotArea>
    <c:legend>
      <c:legendPos val="r"/>
      <c:layout>
        <c:manualLayout>
          <c:xMode val="edge"/>
          <c:yMode val="edge"/>
          <c:x val="0.80526122548475787"/>
          <c:y val="0.43294746177566856"/>
          <c:w val="0.18036188259550825"/>
          <c:h val="0.2182487700255365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'Total Discount per Outlet'!$A$2:$A$11</cx:f>
        <cx:lvl ptCount="10">
          <cx:pt idx="0">Brightbean</cx:pt>
          <cx:pt idx="1">Eadel</cx:pt>
          <cx:pt idx="2">Topicstorm</cx:pt>
          <cx:pt idx="3">Browsebug</cx:pt>
          <cx:pt idx="4">Jaxspan</cx:pt>
          <cx:pt idx="5">Photospace</cx:pt>
          <cx:pt idx="6">Kare</cx:pt>
          <cx:pt idx="7">Jetwire</cx:pt>
          <cx:pt idx="8">Dynava</cx:pt>
          <cx:pt idx="9">Latz</cx:pt>
        </cx:lvl>
      </cx:strDim>
      <cx:numDim type="val">
        <cx:f>'Total Discount per Outlet'!$B$2:$B$11</cx:f>
        <cx:lvl ptCount="10" formatCode="General">
          <cx:pt idx="0">86.799999999999997</cx:pt>
          <cx:pt idx="1">73.049999999999997</cx:pt>
          <cx:pt idx="2">61.090000000000003</cx:pt>
          <cx:pt idx="3">57.969999999999999</cx:pt>
          <cx:pt idx="4">55.32</cx:pt>
          <cx:pt idx="5">49.880000000000003</cx:pt>
          <cx:pt idx="6">49.509999999999998</cx:pt>
          <cx:pt idx="7">49.469999999999999</cx:pt>
          <cx:pt idx="8">47.399999999999999</cx:pt>
          <cx:pt idx="9">47.280000000000001</cx:pt>
        </cx:lvl>
      </cx:numDim>
    </cx:data>
  </cx:chartData>
  <cx:chart>
    <cx:title pos="t" align="ctr" overlay="0">
      <cx:tx>
        <cx:txData>
          <cx:v>Discount per shop outlet </cx:v>
        </cx:txData>
      </cx:tx>
      <cx:txPr>
        <a:bodyPr spcFirstLastPara="1" vertOverflow="ellipsis" horzOverflow="overflow" wrap="square" lIns="0" tIns="0" rIns="0" bIns="0" anchor="ctr" anchorCtr="1"/>
        <a:lstStyle/>
        <a:p>
          <a:pPr algn="ctr" rtl="0">
            <a:defRPr/>
          </a:pPr>
          <a:r>
            <a:rPr lang="en-US" sz="1800" b="1" i="0" u="none" strike="noStrike" baseline="0" dirty="0">
              <a:solidFill>
                <a:prstClr val="black">
                  <a:lumMod val="65000"/>
                  <a:lumOff val="35000"/>
                </a:prstClr>
              </a:solidFill>
              <a:latin typeface="Lemon"/>
            </a:rPr>
            <a:t>Discount per shop outlet </a:t>
          </a:r>
        </a:p>
      </cx:txPr>
    </cx:title>
    <cx:plotArea>
      <cx:plotAreaRegion>
        <cx:series layoutId="funnel" uniqueId="{D01267ED-F1DB-4FB1-AE0E-15794742F39B}">
          <cx:tx>
            <cx:txData>
              <cx:f>'Total Discount per Outlet'!$B$1</cx:f>
              <cx:v>total_discount</cx:v>
            </cx:txData>
          </cx:tx>
          <cx:dataLabels>
            <cx:visibility seriesName="0" categoryName="0" value="1"/>
          </cx:dataLabels>
          <cx:dataId val="0"/>
        </cx:series>
      </cx:plotAreaRegion>
      <cx:axis id="0">
        <cx:catScaling gapWidth="0.0599999987"/>
        <cx:tickLabels/>
        <cx:txPr>
          <a:bodyPr spcFirstLastPara="1" vertOverflow="ellipsis" horzOverflow="overflow" wrap="square" lIns="0" tIns="0" rIns="0" bIns="0" anchor="ctr" anchorCtr="1"/>
          <a:lstStyle/>
          <a:p>
            <a:pPr algn="ctr" rtl="0">
              <a:defRPr sz="1200" b="0"/>
            </a:pPr>
            <a:endParaRPr lang="en-US" sz="1200" b="0" i="0" u="none" strike="noStrike" baseline="0">
              <a:solidFill>
                <a:prstClr val="black">
                  <a:lumMod val="65000"/>
                  <a:lumOff val="35000"/>
                </a:prstClr>
              </a:solidFill>
              <a:latin typeface="Calibri" panose="020F0502020204030204"/>
            </a:endParaRPr>
          </a:p>
        </cx:txPr>
      </cx:axis>
    </cx:plotArea>
  </cx:chart>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0.25291</cdr:x>
      <cdr:y>0.15119</cdr:y>
    </cdr:from>
    <cdr:to>
      <cdr:x>0.802</cdr:x>
      <cdr:y>0.25702</cdr:y>
    </cdr:to>
    <cdr:sp macro="" textlink="">
      <cdr:nvSpPr>
        <cdr:cNvPr id="2" name="TextBox 1">
          <a:extLst xmlns:a="http://schemas.openxmlformats.org/drawingml/2006/main">
            <a:ext uri="{FF2B5EF4-FFF2-40B4-BE49-F238E27FC236}">
              <a16:creationId xmlns:a16="http://schemas.microsoft.com/office/drawing/2014/main" id="{40083884-D580-C9DC-2CBD-D29F569CD8B2}"/>
            </a:ext>
          </a:extLst>
        </cdr:cNvPr>
        <cdr:cNvSpPr txBox="1"/>
      </cdr:nvSpPr>
      <cdr:spPr>
        <a:xfrm xmlns:a="http://schemas.openxmlformats.org/drawingml/2006/main">
          <a:off x="1616149" y="744280"/>
          <a:ext cx="3508744" cy="52099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kern="1200" dirty="0"/>
        </a:p>
      </cdr:txBody>
    </cdr:sp>
  </cdr:relSizeAnchor>
  <cdr:relSizeAnchor xmlns:cdr="http://schemas.openxmlformats.org/drawingml/2006/chartDrawing">
    <cdr:from>
      <cdr:x>0.07978</cdr:x>
      <cdr:y>0.18465</cdr:y>
    </cdr:from>
    <cdr:to>
      <cdr:x>0.18128</cdr:x>
      <cdr:y>0.18465</cdr:y>
    </cdr:to>
    <cdr:cxnSp macro="">
      <cdr:nvCxnSpPr>
        <cdr:cNvPr id="6" name="Straight Connector 5">
          <a:extLst xmlns:a="http://schemas.openxmlformats.org/drawingml/2006/main">
            <a:ext uri="{FF2B5EF4-FFF2-40B4-BE49-F238E27FC236}">
              <a16:creationId xmlns:a16="http://schemas.microsoft.com/office/drawing/2014/main" id="{6055C8D4-CCDF-02FF-1DF8-FC175461DABD}"/>
            </a:ext>
          </a:extLst>
        </cdr:cNvPr>
        <cdr:cNvCxnSpPr/>
      </cdr:nvCxnSpPr>
      <cdr:spPr>
        <a:xfrm xmlns:a="http://schemas.openxmlformats.org/drawingml/2006/main">
          <a:off x="515179" y="990070"/>
          <a:ext cx="655420" cy="0"/>
        </a:xfrm>
        <a:prstGeom xmlns:a="http://schemas.openxmlformats.org/drawingml/2006/main" prst="line">
          <a:avLst/>
        </a:prstGeom>
        <a:ln xmlns:a="http://schemas.openxmlformats.org/drawingml/2006/main">
          <a:solidFill>
            <a:srgbClr val="0070C0"/>
          </a:solidFill>
        </a:ln>
      </cdr:spPr>
      <cdr:style>
        <a:lnRef xmlns:a="http://schemas.openxmlformats.org/drawingml/2006/main" idx="3">
          <a:schemeClr val="dk1"/>
        </a:lnRef>
        <a:fillRef xmlns:a="http://schemas.openxmlformats.org/drawingml/2006/main" idx="0">
          <a:schemeClr val="dk1"/>
        </a:fillRef>
        <a:effectRef xmlns:a="http://schemas.openxmlformats.org/drawingml/2006/main" idx="2">
          <a:schemeClr val="dk1"/>
        </a:effectRef>
        <a:fontRef xmlns:a="http://schemas.openxmlformats.org/drawingml/2006/main" idx="minor">
          <a:schemeClr val="tx1"/>
        </a:fontRef>
      </cdr:style>
    </cdr:cxnSp>
  </cdr:relSizeAnchor>
  <cdr:relSizeAnchor xmlns:cdr="http://schemas.openxmlformats.org/drawingml/2006/chartDrawing">
    <cdr:from>
      <cdr:x>0.17804</cdr:x>
      <cdr:y>0.15335</cdr:y>
    </cdr:from>
    <cdr:to>
      <cdr:x>0.28286</cdr:x>
      <cdr:y>0.2635</cdr:y>
    </cdr:to>
    <cdr:sp macro="" textlink="">
      <cdr:nvSpPr>
        <cdr:cNvPr id="7" name="TextBox 6">
          <a:extLst xmlns:a="http://schemas.openxmlformats.org/drawingml/2006/main">
            <a:ext uri="{FF2B5EF4-FFF2-40B4-BE49-F238E27FC236}">
              <a16:creationId xmlns:a16="http://schemas.microsoft.com/office/drawing/2014/main" id="{3C2C53CC-C5F4-0E81-F843-E84BBA7615F8}"/>
            </a:ext>
          </a:extLst>
        </cdr:cNvPr>
        <cdr:cNvSpPr txBox="1"/>
      </cdr:nvSpPr>
      <cdr:spPr>
        <a:xfrm xmlns:a="http://schemas.openxmlformats.org/drawingml/2006/main">
          <a:off x="1137682" y="754913"/>
          <a:ext cx="669852" cy="54226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600" kern="1200" dirty="0">
              <a:solidFill>
                <a:schemeClr val="bg1"/>
              </a:solidFill>
            </a:rPr>
            <a:t>2022</a:t>
          </a:r>
        </a:p>
      </cdr:txBody>
    </cdr:sp>
  </cdr:relSizeAnchor>
  <cdr:relSizeAnchor xmlns:cdr="http://schemas.openxmlformats.org/drawingml/2006/chartDrawing">
    <cdr:from>
      <cdr:x>0.43927</cdr:x>
      <cdr:y>0.15443</cdr:y>
    </cdr:from>
    <cdr:to>
      <cdr:x>0.56073</cdr:x>
      <cdr:y>0.22786</cdr:y>
    </cdr:to>
    <cdr:sp macro="" textlink="">
      <cdr:nvSpPr>
        <cdr:cNvPr id="8" name="TextBox 7">
          <a:extLst xmlns:a="http://schemas.openxmlformats.org/drawingml/2006/main">
            <a:ext uri="{FF2B5EF4-FFF2-40B4-BE49-F238E27FC236}">
              <a16:creationId xmlns:a16="http://schemas.microsoft.com/office/drawing/2014/main" id="{66256215-774B-777A-DA52-E313A5FEF272}"/>
            </a:ext>
          </a:extLst>
        </cdr:cNvPr>
        <cdr:cNvSpPr txBox="1"/>
      </cdr:nvSpPr>
      <cdr:spPr>
        <a:xfrm xmlns:a="http://schemas.openxmlformats.org/drawingml/2006/main">
          <a:off x="2806993" y="760230"/>
          <a:ext cx="776177" cy="36150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800" kern="1200" dirty="0">
              <a:solidFill>
                <a:schemeClr val="bg1"/>
              </a:solidFill>
            </a:rPr>
            <a:t>2023</a:t>
          </a:r>
        </a:p>
      </cdr:txBody>
    </cdr:sp>
  </cdr:relSizeAnchor>
  <cdr:relSizeAnchor xmlns:cdr="http://schemas.openxmlformats.org/drawingml/2006/chartDrawing">
    <cdr:from>
      <cdr:x>0.63335</cdr:x>
      <cdr:y>0.19007</cdr:y>
    </cdr:from>
    <cdr:to>
      <cdr:x>0.76646</cdr:x>
      <cdr:y>0.19007</cdr:y>
    </cdr:to>
    <cdr:cxnSp macro="">
      <cdr:nvCxnSpPr>
        <cdr:cNvPr id="10" name="Straight Connector 9">
          <a:extLst xmlns:a="http://schemas.openxmlformats.org/drawingml/2006/main">
            <a:ext uri="{FF2B5EF4-FFF2-40B4-BE49-F238E27FC236}">
              <a16:creationId xmlns:a16="http://schemas.microsoft.com/office/drawing/2014/main" id="{BDFECA75-CDEA-DB88-BE65-9C27F290F488}"/>
            </a:ext>
          </a:extLst>
        </cdr:cNvPr>
        <cdr:cNvCxnSpPr/>
      </cdr:nvCxnSpPr>
      <cdr:spPr>
        <a:xfrm xmlns:a="http://schemas.openxmlformats.org/drawingml/2006/main">
          <a:off x="4289644" y="935667"/>
          <a:ext cx="901555" cy="0"/>
        </a:xfrm>
        <a:prstGeom xmlns:a="http://schemas.openxmlformats.org/drawingml/2006/main" prst="line">
          <a:avLst/>
        </a:prstGeom>
        <a:ln xmlns:a="http://schemas.openxmlformats.org/drawingml/2006/main">
          <a:solidFill>
            <a:schemeClr val="bg1">
              <a:lumMod val="65000"/>
            </a:schemeClr>
          </a:solidFill>
        </a:ln>
      </cdr:spPr>
      <cdr:style>
        <a:lnRef xmlns:a="http://schemas.openxmlformats.org/drawingml/2006/main" idx="3">
          <a:schemeClr val="dk1"/>
        </a:lnRef>
        <a:fillRef xmlns:a="http://schemas.openxmlformats.org/drawingml/2006/main" idx="0">
          <a:schemeClr val="dk1"/>
        </a:fillRef>
        <a:effectRef xmlns:a="http://schemas.openxmlformats.org/drawingml/2006/main" idx="2">
          <a:schemeClr val="dk1"/>
        </a:effectRef>
        <a:fontRef xmlns:a="http://schemas.openxmlformats.org/drawingml/2006/main" idx="minor">
          <a:schemeClr val="tx1"/>
        </a:fontRef>
      </cdr:style>
    </cdr:cxnSp>
  </cdr:relSizeAnchor>
  <cdr:relSizeAnchor xmlns:cdr="http://schemas.openxmlformats.org/drawingml/2006/chartDrawing">
    <cdr:from>
      <cdr:x>0.7604</cdr:x>
      <cdr:y>0.15227</cdr:y>
    </cdr:from>
    <cdr:to>
      <cdr:x>0.86245</cdr:x>
      <cdr:y>0.22462</cdr:y>
    </cdr:to>
    <cdr:sp macro="" textlink="">
      <cdr:nvSpPr>
        <cdr:cNvPr id="11" name="TextBox 10">
          <a:extLst xmlns:a="http://schemas.openxmlformats.org/drawingml/2006/main">
            <a:ext uri="{FF2B5EF4-FFF2-40B4-BE49-F238E27FC236}">
              <a16:creationId xmlns:a16="http://schemas.microsoft.com/office/drawing/2014/main" id="{06E72339-CBBA-98B2-2644-4C1C3994232C}"/>
            </a:ext>
          </a:extLst>
        </cdr:cNvPr>
        <cdr:cNvSpPr txBox="1"/>
      </cdr:nvSpPr>
      <cdr:spPr>
        <a:xfrm xmlns:a="http://schemas.openxmlformats.org/drawingml/2006/main">
          <a:off x="4859078" y="749601"/>
          <a:ext cx="652130" cy="35618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800" kern="1200" dirty="0">
              <a:solidFill>
                <a:schemeClr val="bg1"/>
              </a:solidFill>
            </a:rPr>
            <a:t>2024</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32EFA04-28C8-0839-7456-911D4D5F29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96F0A0-80C5-C928-884D-B5FD6888417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D084AED-E036-4076-BEE1-EDFB8119CF40}" type="datetimeFigureOut">
              <a:rPr lang="en-US" smtClean="0"/>
              <a:t>4/15/2025</a:t>
            </a:fld>
            <a:endParaRPr lang="en-US" dirty="0"/>
          </a:p>
        </p:txBody>
      </p:sp>
      <p:sp>
        <p:nvSpPr>
          <p:cNvPr id="4" name="Footer Placeholder 3">
            <a:extLst>
              <a:ext uri="{FF2B5EF4-FFF2-40B4-BE49-F238E27FC236}">
                <a16:creationId xmlns:a16="http://schemas.microsoft.com/office/drawing/2014/main" id="{D8A9C310-313E-433D-E346-3A4C5F33A1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94360C7-F46F-4B9E-5466-889C1CBE96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28C109-A294-4A94-BF8E-124B96906AEA}" type="slidenum">
              <a:rPr lang="en-US" smtClean="0"/>
              <a:t>‹#›</a:t>
            </a:fld>
            <a:endParaRPr lang="en-US" dirty="0"/>
          </a:p>
        </p:txBody>
      </p:sp>
    </p:spTree>
    <p:extLst>
      <p:ext uri="{BB962C8B-B14F-4D97-AF65-F5344CB8AC3E}">
        <p14:creationId xmlns:p14="http://schemas.microsoft.com/office/powerpoint/2010/main" val="2812120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10761F-997F-4FBA-B812-67A1DDC2B0E1}" type="datetimeFigureOut">
              <a:rPr lang="en-US" smtClean="0"/>
              <a:t>4/15/2025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5A86C5-840F-4D3D-900A-A52D12592539}" type="slidenum">
              <a:rPr lang="en-US" smtClean="0"/>
              <a:t>‹#›</a:t>
            </a:fld>
            <a:endParaRPr lang="en-US" dirty="0"/>
          </a:p>
        </p:txBody>
      </p:sp>
    </p:spTree>
    <p:extLst>
      <p:ext uri="{BB962C8B-B14F-4D97-AF65-F5344CB8AC3E}">
        <p14:creationId xmlns:p14="http://schemas.microsoft.com/office/powerpoint/2010/main" val="1022575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5A86C5-840F-4D3D-900A-A52D12592539}" type="slidenum">
              <a:rPr lang="en-US" smtClean="0"/>
              <a:t>2</a:t>
            </a:fld>
            <a:endParaRPr lang="en-US" dirty="0"/>
          </a:p>
        </p:txBody>
      </p:sp>
    </p:spTree>
    <p:extLst>
      <p:ext uri="{BB962C8B-B14F-4D97-AF65-F5344CB8AC3E}">
        <p14:creationId xmlns:p14="http://schemas.microsoft.com/office/powerpoint/2010/main" val="2370168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5A86C5-840F-4D3D-900A-A52D12592539}" type="slidenum">
              <a:rPr lang="en-US" smtClean="0"/>
              <a:t>3</a:t>
            </a:fld>
            <a:endParaRPr lang="en-US" dirty="0"/>
          </a:p>
        </p:txBody>
      </p:sp>
    </p:spTree>
    <p:extLst>
      <p:ext uri="{BB962C8B-B14F-4D97-AF65-F5344CB8AC3E}">
        <p14:creationId xmlns:p14="http://schemas.microsoft.com/office/powerpoint/2010/main" val="1866667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5A86C5-840F-4D3D-900A-A52D12592539}" type="slidenum">
              <a:rPr lang="en-US" smtClean="0"/>
              <a:t>4</a:t>
            </a:fld>
            <a:endParaRPr lang="en-US" dirty="0"/>
          </a:p>
        </p:txBody>
      </p:sp>
    </p:spTree>
    <p:extLst>
      <p:ext uri="{BB962C8B-B14F-4D97-AF65-F5344CB8AC3E}">
        <p14:creationId xmlns:p14="http://schemas.microsoft.com/office/powerpoint/2010/main" val="1855111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5A86C5-840F-4D3D-900A-A52D12592539}" type="slidenum">
              <a:rPr lang="en-US" smtClean="0"/>
              <a:t>5</a:t>
            </a:fld>
            <a:endParaRPr lang="en-US" dirty="0"/>
          </a:p>
        </p:txBody>
      </p:sp>
    </p:spTree>
    <p:extLst>
      <p:ext uri="{BB962C8B-B14F-4D97-AF65-F5344CB8AC3E}">
        <p14:creationId xmlns:p14="http://schemas.microsoft.com/office/powerpoint/2010/main" val="795680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5A86C5-840F-4D3D-900A-A52D12592539}" type="slidenum">
              <a:rPr lang="en-US" smtClean="0"/>
              <a:t>7</a:t>
            </a:fld>
            <a:endParaRPr lang="en-US" dirty="0"/>
          </a:p>
        </p:txBody>
      </p:sp>
    </p:spTree>
    <p:extLst>
      <p:ext uri="{BB962C8B-B14F-4D97-AF65-F5344CB8AC3E}">
        <p14:creationId xmlns:p14="http://schemas.microsoft.com/office/powerpoint/2010/main" val="2968898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5A86C5-840F-4D3D-900A-A52D12592539}" type="slidenum">
              <a:rPr lang="en-US" smtClean="0"/>
              <a:t>12</a:t>
            </a:fld>
            <a:endParaRPr lang="en-US" dirty="0"/>
          </a:p>
        </p:txBody>
      </p:sp>
    </p:spTree>
    <p:extLst>
      <p:ext uri="{BB962C8B-B14F-4D97-AF65-F5344CB8AC3E}">
        <p14:creationId xmlns:p14="http://schemas.microsoft.com/office/powerpoint/2010/main" val="3439631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FC9CAD-8F1B-410C-87BB-2A1686E5933E}" type="datetimeFigureOut">
              <a:rPr lang="en-US" smtClean="0"/>
              <a:t>4/15/2025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7DFB04B1-BE20-4B5A-A873-0DD2486AA9FD}" type="slidenum">
              <a:rPr lang="en-US" smtClean="0"/>
              <a:t>‹#›</a:t>
            </a:fld>
            <a:endParaRPr lang="en-US" dirty="0"/>
          </a:p>
        </p:txBody>
      </p:sp>
    </p:spTree>
    <p:extLst>
      <p:ext uri="{BB962C8B-B14F-4D97-AF65-F5344CB8AC3E}">
        <p14:creationId xmlns:p14="http://schemas.microsoft.com/office/powerpoint/2010/main" val="2441992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FC9CAD-8F1B-410C-87BB-2A1686E5933E}" type="datetimeFigureOut">
              <a:rPr lang="en-US" smtClean="0"/>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DFB04B1-BE20-4B5A-A873-0DD2486AA9FD}" type="slidenum">
              <a:rPr lang="en-US" smtClean="0"/>
              <a:t>‹#›</a:t>
            </a:fld>
            <a:endParaRPr lang="en-US" dirty="0"/>
          </a:p>
        </p:txBody>
      </p:sp>
    </p:spTree>
    <p:extLst>
      <p:ext uri="{BB962C8B-B14F-4D97-AF65-F5344CB8AC3E}">
        <p14:creationId xmlns:p14="http://schemas.microsoft.com/office/powerpoint/2010/main" val="4017464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FC9CAD-8F1B-410C-87BB-2A1686E5933E}" type="datetimeFigureOut">
              <a:rPr lang="en-US" smtClean="0"/>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DFB04B1-BE20-4B5A-A873-0DD2486AA9FD}" type="slidenum">
              <a:rPr lang="en-US" smtClean="0"/>
              <a:t>‹#›</a:t>
            </a:fld>
            <a:endParaRPr lang="en-US" dirty="0"/>
          </a:p>
        </p:txBody>
      </p:sp>
    </p:spTree>
    <p:extLst>
      <p:ext uri="{BB962C8B-B14F-4D97-AF65-F5344CB8AC3E}">
        <p14:creationId xmlns:p14="http://schemas.microsoft.com/office/powerpoint/2010/main" val="4131191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FC9CAD-8F1B-410C-87BB-2A1686E5933E}" type="datetimeFigureOut">
              <a:rPr lang="en-US" smtClean="0"/>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DFB04B1-BE20-4B5A-A873-0DD2486AA9FD}" type="slidenum">
              <a:rPr lang="en-US" smtClean="0"/>
              <a:t>‹#›</a:t>
            </a:fld>
            <a:endParaRPr lang="en-US" dirty="0"/>
          </a:p>
        </p:txBody>
      </p:sp>
    </p:spTree>
    <p:extLst>
      <p:ext uri="{BB962C8B-B14F-4D97-AF65-F5344CB8AC3E}">
        <p14:creationId xmlns:p14="http://schemas.microsoft.com/office/powerpoint/2010/main" val="2180215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FC9CAD-8F1B-410C-87BB-2A1686E5933E}" type="datetimeFigureOut">
              <a:rPr lang="en-US" smtClean="0"/>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DFB04B1-BE20-4B5A-A873-0DD2486AA9FD}" type="slidenum">
              <a:rPr lang="en-US" smtClean="0"/>
              <a:t>‹#›</a:t>
            </a:fld>
            <a:endParaRPr lang="en-US" dirty="0"/>
          </a:p>
        </p:txBody>
      </p:sp>
    </p:spTree>
    <p:extLst>
      <p:ext uri="{BB962C8B-B14F-4D97-AF65-F5344CB8AC3E}">
        <p14:creationId xmlns:p14="http://schemas.microsoft.com/office/powerpoint/2010/main" val="515039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FC9CAD-8F1B-410C-87BB-2A1686E5933E}" type="datetimeFigureOut">
              <a:rPr lang="en-US" smtClean="0"/>
              <a:t>4/15/2025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DFB04B1-BE20-4B5A-A873-0DD2486AA9FD}" type="slidenum">
              <a:rPr lang="en-US" smtClean="0"/>
              <a:t>‹#›</a:t>
            </a:fld>
            <a:endParaRPr lang="en-US" dirty="0"/>
          </a:p>
        </p:txBody>
      </p:sp>
    </p:spTree>
    <p:extLst>
      <p:ext uri="{BB962C8B-B14F-4D97-AF65-F5344CB8AC3E}">
        <p14:creationId xmlns:p14="http://schemas.microsoft.com/office/powerpoint/2010/main" val="1944250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FC9CAD-8F1B-410C-87BB-2A1686E5933E}" type="datetimeFigureOut">
              <a:rPr lang="en-US" smtClean="0"/>
              <a:t>4/15/2025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DFB04B1-BE20-4B5A-A873-0DD2486AA9FD}" type="slidenum">
              <a:rPr lang="en-US" smtClean="0"/>
              <a:t>‹#›</a:t>
            </a:fld>
            <a:endParaRPr lang="en-US" dirty="0"/>
          </a:p>
        </p:txBody>
      </p:sp>
    </p:spTree>
    <p:extLst>
      <p:ext uri="{BB962C8B-B14F-4D97-AF65-F5344CB8AC3E}">
        <p14:creationId xmlns:p14="http://schemas.microsoft.com/office/powerpoint/2010/main" val="1869221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FC9CAD-8F1B-410C-87BB-2A1686E5933E}" type="datetimeFigureOut">
              <a:rPr lang="en-US" smtClean="0"/>
              <a:t>4/15/2025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DFB04B1-BE20-4B5A-A873-0DD2486AA9FD}" type="slidenum">
              <a:rPr lang="en-US" smtClean="0"/>
              <a:t>‹#›</a:t>
            </a:fld>
            <a:endParaRPr lang="en-US" dirty="0"/>
          </a:p>
        </p:txBody>
      </p:sp>
    </p:spTree>
    <p:extLst>
      <p:ext uri="{BB962C8B-B14F-4D97-AF65-F5344CB8AC3E}">
        <p14:creationId xmlns:p14="http://schemas.microsoft.com/office/powerpoint/2010/main" val="3174851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FC9CAD-8F1B-410C-87BB-2A1686E5933E}" type="datetimeFigureOut">
              <a:rPr lang="en-US" smtClean="0"/>
              <a:t>4/15/2025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DFB04B1-BE20-4B5A-A873-0DD2486AA9FD}" type="slidenum">
              <a:rPr lang="en-US" smtClean="0"/>
              <a:t>‹#›</a:t>
            </a:fld>
            <a:endParaRPr lang="en-US" dirty="0"/>
          </a:p>
        </p:txBody>
      </p:sp>
    </p:spTree>
    <p:extLst>
      <p:ext uri="{BB962C8B-B14F-4D97-AF65-F5344CB8AC3E}">
        <p14:creationId xmlns:p14="http://schemas.microsoft.com/office/powerpoint/2010/main" val="2022406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FC9CAD-8F1B-410C-87BB-2A1686E5933E}" type="datetimeFigureOut">
              <a:rPr lang="en-US" smtClean="0"/>
              <a:t>4/15/2025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DFB04B1-BE20-4B5A-A873-0DD2486AA9FD}" type="slidenum">
              <a:rPr lang="en-US" smtClean="0"/>
              <a:t>‹#›</a:t>
            </a:fld>
            <a:endParaRPr lang="en-US" dirty="0"/>
          </a:p>
        </p:txBody>
      </p:sp>
    </p:spTree>
    <p:extLst>
      <p:ext uri="{BB962C8B-B14F-4D97-AF65-F5344CB8AC3E}">
        <p14:creationId xmlns:p14="http://schemas.microsoft.com/office/powerpoint/2010/main" val="298229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CFC9CAD-8F1B-410C-87BB-2A1686E5933E}" type="datetimeFigureOut">
              <a:rPr lang="en-US" smtClean="0"/>
              <a:t>4/15/2025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7DFB04B1-BE20-4B5A-A873-0DD2486AA9FD}"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111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CFC9CAD-8F1B-410C-87BB-2A1686E5933E}" type="datetimeFigureOut">
              <a:rPr lang="en-US" smtClean="0"/>
              <a:t>4/15/2025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DFB04B1-BE20-4B5A-A873-0DD2486AA9FD}"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239432"/>
      </p:ext>
    </p:extLst>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1.png"/><Relationship Id="rId4" Type="http://schemas.microsoft.com/office/2014/relationships/chartEx" Target="../charts/chartEx1.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BE8E4-1BD7-0049-94D3-7C6D21EF6965}"/>
              </a:ext>
            </a:extLst>
          </p:cNvPr>
          <p:cNvSpPr>
            <a:spLocks noGrp="1"/>
          </p:cNvSpPr>
          <p:nvPr>
            <p:ph type="ctrTitle"/>
          </p:nvPr>
        </p:nvSpPr>
        <p:spPr>
          <a:xfrm>
            <a:off x="415636" y="0"/>
            <a:ext cx="11622035" cy="985029"/>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fontScale="90000"/>
          </a:bodyPr>
          <a:lstStyle/>
          <a:p>
            <a:pPr algn="ctr"/>
            <a:r>
              <a:rPr lang="en-US" sz="7200" b="1" cap="none" dirty="0">
                <a:ln w="9525">
                  <a:solidFill>
                    <a:schemeClr val="bg1"/>
                  </a:solidFill>
                  <a:prstDash val="solid"/>
                </a:ln>
                <a:effectLst>
                  <a:outerShdw blurRad="12700" dist="38100" dir="2700000" algn="tl" rotWithShape="0">
                    <a:schemeClr val="bg1">
                      <a:lumMod val="50000"/>
                    </a:schemeClr>
                  </a:outerShdw>
                </a:effectLst>
                <a:latin typeface="Arial Black" panose="020B0A04020102020204" pitchFamily="34" charset="0"/>
              </a:rPr>
              <a:t>FASHION ANALYSIS</a:t>
            </a:r>
          </a:p>
        </p:txBody>
      </p:sp>
      <p:pic>
        <p:nvPicPr>
          <p:cNvPr id="17" name="Picture 16">
            <a:extLst>
              <a:ext uri="{FF2B5EF4-FFF2-40B4-BE49-F238E27FC236}">
                <a16:creationId xmlns:a16="http://schemas.microsoft.com/office/drawing/2014/main" id="{833C9DCF-B29A-1C54-04A8-0862AC6DB0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39" y="1136073"/>
            <a:ext cx="11858132" cy="4987636"/>
          </a:xfrm>
          <a:prstGeom prst="rect">
            <a:avLst/>
          </a:prstGeom>
          <a:ln>
            <a:solidFill>
              <a:schemeClr val="accent3">
                <a:lumMod val="20000"/>
                <a:lumOff val="80000"/>
              </a:schemeClr>
            </a:solidFill>
          </a:ln>
          <a:effectLst>
            <a:outerShdw blurRad="50800" dist="38100" dir="8100000" algn="tr" rotWithShape="0">
              <a:prstClr val="black">
                <a:alpha val="40000"/>
              </a:prstClr>
            </a:outerShdw>
          </a:effectLst>
        </p:spPr>
      </p:pic>
      <p:sp>
        <p:nvSpPr>
          <p:cNvPr id="18" name="TextBox 17">
            <a:extLst>
              <a:ext uri="{FF2B5EF4-FFF2-40B4-BE49-F238E27FC236}">
                <a16:creationId xmlns:a16="http://schemas.microsoft.com/office/drawing/2014/main" id="{6C31097E-E924-9222-D569-231F4E2AA8A4}"/>
              </a:ext>
            </a:extLst>
          </p:cNvPr>
          <p:cNvSpPr txBox="1"/>
          <p:nvPr/>
        </p:nvSpPr>
        <p:spPr>
          <a:xfrm>
            <a:off x="7160872" y="6312810"/>
            <a:ext cx="4749477" cy="584775"/>
          </a:xfrm>
          <a:prstGeom prst="rect">
            <a:avLst/>
          </a:prstGeom>
          <a:noFill/>
        </p:spPr>
        <p:txBody>
          <a:bodyPr wrap="square" rtlCol="0">
            <a:spAutoFit/>
          </a:bodyPr>
          <a:lstStyle/>
          <a:p>
            <a:pPr algn="r"/>
            <a:r>
              <a:rPr lang="en-US" sz="2800" i="1" dirty="0">
                <a:solidFill>
                  <a:schemeClr val="bg1"/>
                </a:solidFill>
              </a:rPr>
              <a:t> By </a:t>
            </a:r>
            <a:r>
              <a:rPr lang="en-US" sz="3200" i="1" dirty="0">
                <a:solidFill>
                  <a:schemeClr val="bg1"/>
                </a:solidFill>
              </a:rPr>
              <a:t>Kate</a:t>
            </a:r>
            <a:r>
              <a:rPr lang="en-US" sz="2800" i="1" dirty="0">
                <a:solidFill>
                  <a:schemeClr val="bg1"/>
                </a:solidFill>
              </a:rPr>
              <a:t> Kariuki &amp; Kaira Kelvin</a:t>
            </a:r>
          </a:p>
        </p:txBody>
      </p:sp>
    </p:spTree>
    <p:extLst>
      <p:ext uri="{BB962C8B-B14F-4D97-AF65-F5344CB8AC3E}">
        <p14:creationId xmlns:p14="http://schemas.microsoft.com/office/powerpoint/2010/main" val="2662199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amond(out)">
                                      <p:cBhvr>
                                        <p:cTn id="7" dur="2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6" fill="hold" nodeType="clickEffect">
                                  <p:stCondLst>
                                    <p:cond delay="0"/>
                                  </p:stCondLst>
                                  <p:childTnLst>
                                    <p:anim calcmode="lin" valueType="num">
                                      <p:cBhvr additive="base">
                                        <p:cTn id="11" dur="500"/>
                                        <p:tgtEl>
                                          <p:spTgt spid="17"/>
                                        </p:tgtEl>
                                        <p:attrNameLst>
                                          <p:attrName>ppt_x</p:attrName>
                                        </p:attrNameLst>
                                      </p:cBhvr>
                                      <p:tavLst>
                                        <p:tav tm="0">
                                          <p:val>
                                            <p:strVal val="ppt_x"/>
                                          </p:val>
                                        </p:tav>
                                        <p:tav tm="100000">
                                          <p:val>
                                            <p:strVal val="1+ppt_w/2"/>
                                          </p:val>
                                        </p:tav>
                                      </p:tavLst>
                                    </p:anim>
                                    <p:anim calcmode="lin" valueType="num">
                                      <p:cBhvr additive="base">
                                        <p:cTn id="12" dur="500"/>
                                        <p:tgtEl>
                                          <p:spTgt spid="17"/>
                                        </p:tgtEl>
                                        <p:attrNameLst>
                                          <p:attrName>ppt_y</p:attrName>
                                        </p:attrNameLst>
                                      </p:cBhvr>
                                      <p:tavLst>
                                        <p:tav tm="0">
                                          <p:val>
                                            <p:strVal val="ppt_y"/>
                                          </p:val>
                                        </p:tav>
                                        <p:tav tm="100000">
                                          <p:val>
                                            <p:strVal val="1+ppt_h/2"/>
                                          </p:val>
                                        </p:tav>
                                      </p:tavLst>
                                    </p:anim>
                                    <p:set>
                                      <p:cBhvr>
                                        <p:cTn id="13"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AB4C1136-7F64-EB00-25DD-2237276F6BD5}"/>
              </a:ext>
            </a:extLst>
          </p:cNvPr>
          <p:cNvGraphicFramePr>
            <a:graphicFrameLocks/>
          </p:cNvGraphicFramePr>
          <p:nvPr>
            <p:extLst>
              <p:ext uri="{D42A27DB-BD31-4B8C-83A1-F6EECF244321}">
                <p14:modId xmlns:p14="http://schemas.microsoft.com/office/powerpoint/2010/main" val="1074062955"/>
              </p:ext>
            </p:extLst>
          </p:nvPr>
        </p:nvGraphicFramePr>
        <p:xfrm>
          <a:off x="191386" y="1015888"/>
          <a:ext cx="6262577" cy="4885181"/>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4A6F12F7-C946-9AEE-39B6-5BEA3AEDE0E5}"/>
              </a:ext>
            </a:extLst>
          </p:cNvPr>
          <p:cNvSpPr txBox="1"/>
          <p:nvPr/>
        </p:nvSpPr>
        <p:spPr>
          <a:xfrm>
            <a:off x="116958" y="0"/>
            <a:ext cx="12075042" cy="461665"/>
          </a:xfrm>
          <a:prstGeom prst="rect">
            <a:avLst/>
          </a:prstGeom>
          <a:noFill/>
        </p:spPr>
        <p:txBody>
          <a:bodyPr wrap="square">
            <a:spAutoFit/>
          </a:bodyPr>
          <a:lstStyle/>
          <a:p>
            <a:pPr algn="ctr"/>
            <a:r>
              <a:rPr lang="en-US" sz="2400" b="1" i="0" dirty="0">
                <a:solidFill>
                  <a:srgbClr val="1F2328"/>
                </a:solidFill>
                <a:effectLst/>
                <a:latin typeface="-apple-system"/>
              </a:rPr>
              <a:t>Key findings (charts &amp; interpretations)</a:t>
            </a:r>
            <a:endParaRPr lang="en-US" sz="2400" b="1" dirty="0"/>
          </a:p>
        </p:txBody>
      </p:sp>
      <p:sp>
        <p:nvSpPr>
          <p:cNvPr id="9" name="TextBox 8">
            <a:extLst>
              <a:ext uri="{FF2B5EF4-FFF2-40B4-BE49-F238E27FC236}">
                <a16:creationId xmlns:a16="http://schemas.microsoft.com/office/drawing/2014/main" id="{70EBE242-03C7-2412-20D4-00E534A53E32}"/>
              </a:ext>
            </a:extLst>
          </p:cNvPr>
          <p:cNvSpPr txBox="1"/>
          <p:nvPr/>
        </p:nvSpPr>
        <p:spPr>
          <a:xfrm>
            <a:off x="191386" y="627556"/>
            <a:ext cx="7081284" cy="400110"/>
          </a:xfrm>
          <a:prstGeom prst="rect">
            <a:avLst/>
          </a:prstGeom>
          <a:noFill/>
        </p:spPr>
        <p:txBody>
          <a:bodyPr wrap="square">
            <a:spAutoFit/>
          </a:bodyPr>
          <a:lstStyle/>
          <a:p>
            <a:r>
              <a:rPr lang="en-US" sz="2000" dirty="0"/>
              <a:t>c. Inventory Peformance</a:t>
            </a:r>
          </a:p>
        </p:txBody>
      </p:sp>
      <p:sp>
        <p:nvSpPr>
          <p:cNvPr id="10" name="TextBox 9">
            <a:extLst>
              <a:ext uri="{FF2B5EF4-FFF2-40B4-BE49-F238E27FC236}">
                <a16:creationId xmlns:a16="http://schemas.microsoft.com/office/drawing/2014/main" id="{4BAFD728-AB41-2570-DC89-BFD24D2A5DEE}"/>
              </a:ext>
            </a:extLst>
          </p:cNvPr>
          <p:cNvSpPr txBox="1"/>
          <p:nvPr/>
        </p:nvSpPr>
        <p:spPr>
          <a:xfrm>
            <a:off x="6453963" y="1467898"/>
            <a:ext cx="5816009" cy="1200329"/>
          </a:xfrm>
          <a:prstGeom prst="rect">
            <a:avLst/>
          </a:prstGeom>
          <a:noFill/>
        </p:spPr>
        <p:txBody>
          <a:bodyPr wrap="square" rtlCol="0">
            <a:spAutoFit/>
          </a:bodyPr>
          <a:lstStyle/>
          <a:p>
            <a:r>
              <a:rPr lang="en-US" b="1" dirty="0"/>
              <a:t>Findings:</a:t>
            </a:r>
          </a:p>
          <a:p>
            <a:pPr marL="285750" indent="-285750">
              <a:buFont typeface="Arial" panose="020B0604020202020204" pitchFamily="34" charset="0"/>
              <a:buChar char="•"/>
            </a:pPr>
            <a:r>
              <a:rPr lang="en-US" dirty="0"/>
              <a:t>Low stock items were identified on the assumption that the slow-moving items were the less stock items. </a:t>
            </a:r>
          </a:p>
          <a:p>
            <a:endParaRPr lang="en-US" dirty="0"/>
          </a:p>
        </p:txBody>
      </p:sp>
      <p:sp>
        <p:nvSpPr>
          <p:cNvPr id="11" name="TextBox 10">
            <a:extLst>
              <a:ext uri="{FF2B5EF4-FFF2-40B4-BE49-F238E27FC236}">
                <a16:creationId xmlns:a16="http://schemas.microsoft.com/office/drawing/2014/main" id="{5D777BE4-685A-F8D7-C9B1-CDE045EE0678}"/>
              </a:ext>
            </a:extLst>
          </p:cNvPr>
          <p:cNvSpPr txBox="1"/>
          <p:nvPr/>
        </p:nvSpPr>
        <p:spPr>
          <a:xfrm>
            <a:off x="6528391" y="2959688"/>
            <a:ext cx="5305646" cy="2585323"/>
          </a:xfrm>
          <a:prstGeom prst="rect">
            <a:avLst/>
          </a:prstGeom>
          <a:noFill/>
        </p:spPr>
        <p:txBody>
          <a:bodyPr wrap="square" rtlCol="0">
            <a:spAutoFit/>
          </a:bodyPr>
          <a:lstStyle/>
          <a:p>
            <a:r>
              <a:rPr lang="en-US" b="1" dirty="0"/>
              <a:t>Recommendations:</a:t>
            </a:r>
          </a:p>
          <a:p>
            <a:pPr marL="285750" indent="-285750">
              <a:buFont typeface="Arial" panose="020B0604020202020204" pitchFamily="34" charset="0"/>
              <a:buChar char="•"/>
            </a:pPr>
            <a:r>
              <a:rPr lang="en-US" dirty="0"/>
              <a:t>Offer more flash sales days for the slow movers.</a:t>
            </a:r>
          </a:p>
          <a:p>
            <a:pPr marL="285750" indent="-285750">
              <a:buFont typeface="Arial" panose="020B0604020202020204" pitchFamily="34" charset="0"/>
              <a:buChar char="•"/>
            </a:pPr>
            <a:r>
              <a:rPr lang="en-US" dirty="0"/>
              <a:t>Bundle up the slow-moving clothing type with frequently restocked items.</a:t>
            </a:r>
          </a:p>
          <a:p>
            <a:pPr marL="285750" indent="-285750">
              <a:buFont typeface="Arial" panose="020B0604020202020204" pitchFamily="34" charset="0"/>
              <a:buChar char="•"/>
            </a:pPr>
            <a:r>
              <a:rPr lang="en-US" dirty="0"/>
              <a:t>Swap display placement e.g. display it on a high-traffic area or near the checkout, display it with a moving item.</a:t>
            </a:r>
          </a:p>
          <a:p>
            <a:pPr>
              <a:buNone/>
            </a:pPr>
            <a:endParaRPr lang="en-US" dirty="0"/>
          </a:p>
          <a:p>
            <a:endParaRPr lang="en-US" dirty="0"/>
          </a:p>
        </p:txBody>
      </p:sp>
    </p:spTree>
    <p:extLst>
      <p:ext uri="{BB962C8B-B14F-4D97-AF65-F5344CB8AC3E}">
        <p14:creationId xmlns:p14="http://schemas.microsoft.com/office/powerpoint/2010/main" val="2459079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6BE4DE6E-A5D5-A0BF-7A2C-C0834DD71FAA}"/>
              </a:ext>
            </a:extLst>
          </p:cNvPr>
          <p:cNvGraphicFramePr>
            <a:graphicFrameLocks/>
          </p:cNvGraphicFramePr>
          <p:nvPr>
            <p:extLst>
              <p:ext uri="{D42A27DB-BD31-4B8C-83A1-F6EECF244321}">
                <p14:modId xmlns:p14="http://schemas.microsoft.com/office/powerpoint/2010/main" val="1514705457"/>
              </p:ext>
            </p:extLst>
          </p:nvPr>
        </p:nvGraphicFramePr>
        <p:xfrm>
          <a:off x="127590" y="350876"/>
          <a:ext cx="5539563" cy="5380074"/>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60D0E370-57DA-BABF-9C78-16F29F3CD648}"/>
              </a:ext>
            </a:extLst>
          </p:cNvPr>
          <p:cNvSpPr txBox="1"/>
          <p:nvPr/>
        </p:nvSpPr>
        <p:spPr>
          <a:xfrm>
            <a:off x="6294476" y="871870"/>
            <a:ext cx="5667153" cy="1200329"/>
          </a:xfrm>
          <a:prstGeom prst="rect">
            <a:avLst/>
          </a:prstGeom>
          <a:noFill/>
        </p:spPr>
        <p:txBody>
          <a:bodyPr wrap="square" rtlCol="0">
            <a:spAutoFit/>
          </a:bodyPr>
          <a:lstStyle/>
          <a:p>
            <a:r>
              <a:rPr lang="en-US" b="1" dirty="0"/>
              <a:t>Findings:</a:t>
            </a:r>
          </a:p>
          <a:p>
            <a:pPr marL="285750" indent="-285750">
              <a:buFont typeface="Arial" panose="020B0604020202020204" pitchFamily="34" charset="0"/>
              <a:buChar char="•"/>
            </a:pPr>
            <a:r>
              <a:rPr lang="en-US" dirty="0"/>
              <a:t>The frequently moving items were children's shoes, men pants and women accessories.</a:t>
            </a:r>
          </a:p>
          <a:p>
            <a:r>
              <a:rPr lang="en-US" dirty="0"/>
              <a:t> </a:t>
            </a:r>
          </a:p>
        </p:txBody>
      </p:sp>
      <p:sp>
        <p:nvSpPr>
          <p:cNvPr id="5" name="TextBox 4">
            <a:extLst>
              <a:ext uri="{FF2B5EF4-FFF2-40B4-BE49-F238E27FC236}">
                <a16:creationId xmlns:a16="http://schemas.microsoft.com/office/drawing/2014/main" id="{F819C44D-EB10-A866-CB92-60DF99141DAE}"/>
              </a:ext>
            </a:extLst>
          </p:cNvPr>
          <p:cNvSpPr txBox="1"/>
          <p:nvPr/>
        </p:nvSpPr>
        <p:spPr>
          <a:xfrm>
            <a:off x="6294476" y="2505670"/>
            <a:ext cx="5667152" cy="923330"/>
          </a:xfrm>
          <a:prstGeom prst="rect">
            <a:avLst/>
          </a:prstGeom>
          <a:noFill/>
        </p:spPr>
        <p:txBody>
          <a:bodyPr wrap="square" rtlCol="0">
            <a:spAutoFit/>
          </a:bodyPr>
          <a:lstStyle/>
          <a:p>
            <a:r>
              <a:rPr lang="en-US" b="1" dirty="0"/>
              <a:t>Recommendations:</a:t>
            </a:r>
          </a:p>
          <a:p>
            <a:pPr marL="285750" indent="-285750">
              <a:buFont typeface="Arial" panose="020B0604020202020204" pitchFamily="34" charset="0"/>
              <a:buChar char="•"/>
            </a:pPr>
            <a:r>
              <a:rPr lang="en-US" dirty="0"/>
              <a:t>To increase the sales on Wednesday, open new stock for these frequently stock items .</a:t>
            </a:r>
          </a:p>
        </p:txBody>
      </p:sp>
    </p:spTree>
    <p:extLst>
      <p:ext uri="{BB962C8B-B14F-4D97-AF65-F5344CB8AC3E}">
        <p14:creationId xmlns:p14="http://schemas.microsoft.com/office/powerpoint/2010/main" val="2596017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8B186-BF48-D00F-4D77-A296B76CB704}"/>
              </a:ext>
            </a:extLst>
          </p:cNvPr>
          <p:cNvSpPr>
            <a:spLocks noGrp="1"/>
          </p:cNvSpPr>
          <p:nvPr>
            <p:ph type="title"/>
          </p:nvPr>
        </p:nvSpPr>
        <p:spPr>
          <a:xfrm>
            <a:off x="1451579" y="127322"/>
            <a:ext cx="9603275" cy="510631"/>
          </a:xfrm>
        </p:spPr>
        <p:txBody>
          <a:bodyPr>
            <a:noAutofit/>
          </a:bodyPr>
          <a:lstStyle/>
          <a:p>
            <a:pPr algn="ctr"/>
            <a:r>
              <a:rPr lang="en-US" sz="2800" b="1" i="0" dirty="0">
                <a:solidFill>
                  <a:srgbClr val="1F2328"/>
                </a:solidFill>
                <a:effectLst/>
                <a:latin typeface="-apple-system"/>
              </a:rPr>
              <a:t>Key findings (charts + interpretations)</a:t>
            </a:r>
            <a:endParaRPr lang="en-US" sz="2800" b="1" dirty="0"/>
          </a:p>
        </p:txBody>
      </p:sp>
      <p:sp>
        <p:nvSpPr>
          <p:cNvPr id="4" name="Content Placeholder 3">
            <a:extLst>
              <a:ext uri="{FF2B5EF4-FFF2-40B4-BE49-F238E27FC236}">
                <a16:creationId xmlns:a16="http://schemas.microsoft.com/office/drawing/2014/main" id="{96A642FF-21F8-DB59-EF5E-4C61203F2D42}"/>
              </a:ext>
            </a:extLst>
          </p:cNvPr>
          <p:cNvSpPr>
            <a:spLocks noGrp="1"/>
          </p:cNvSpPr>
          <p:nvPr>
            <p:ph idx="1"/>
          </p:nvPr>
        </p:nvSpPr>
        <p:spPr>
          <a:xfrm>
            <a:off x="173620" y="752354"/>
            <a:ext cx="11864051" cy="4713991"/>
          </a:xfrm>
        </p:spPr>
        <p:txBody>
          <a:bodyPr/>
          <a:lstStyle/>
          <a:p>
            <a:pPr marL="0" indent="0">
              <a:buNone/>
            </a:pPr>
            <a:r>
              <a:rPr lang="en-US" b="0" i="0" dirty="0">
                <a:solidFill>
                  <a:srgbClr val="1F2328"/>
                </a:solidFill>
                <a:effectLst/>
                <a:latin typeface="-apple-system"/>
              </a:rPr>
              <a:t>d) Time-Based Analysis</a:t>
            </a:r>
            <a:endParaRPr lang="en-US" dirty="0"/>
          </a:p>
        </p:txBody>
      </p:sp>
      <p:graphicFrame>
        <p:nvGraphicFramePr>
          <p:cNvPr id="7" name="Chart 6">
            <a:extLst>
              <a:ext uri="{FF2B5EF4-FFF2-40B4-BE49-F238E27FC236}">
                <a16:creationId xmlns:a16="http://schemas.microsoft.com/office/drawing/2014/main" id="{2F4E9E03-1216-0BF5-D7AB-95E21749A64C}"/>
              </a:ext>
            </a:extLst>
          </p:cNvPr>
          <p:cNvGraphicFramePr>
            <a:graphicFrameLocks/>
          </p:cNvGraphicFramePr>
          <p:nvPr>
            <p:extLst>
              <p:ext uri="{D42A27DB-BD31-4B8C-83A1-F6EECF244321}">
                <p14:modId xmlns:p14="http://schemas.microsoft.com/office/powerpoint/2010/main" val="2424113605"/>
              </p:ext>
            </p:extLst>
          </p:nvPr>
        </p:nvGraphicFramePr>
        <p:xfrm>
          <a:off x="154330" y="1240241"/>
          <a:ext cx="5300172" cy="4226104"/>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14B16792-C642-9D4D-4510-3006AE470301}"/>
              </a:ext>
            </a:extLst>
          </p:cNvPr>
          <p:cNvSpPr txBox="1"/>
          <p:nvPr/>
        </p:nvSpPr>
        <p:spPr>
          <a:xfrm>
            <a:off x="6096001" y="1391655"/>
            <a:ext cx="4969486" cy="615553"/>
          </a:xfrm>
          <a:prstGeom prst="rect">
            <a:avLst/>
          </a:prstGeom>
          <a:noFill/>
        </p:spPr>
        <p:txBody>
          <a:bodyPr wrap="square" rtlCol="0">
            <a:spAutoFit/>
          </a:bodyPr>
          <a:lstStyle/>
          <a:p>
            <a:r>
              <a:rPr lang="en-US" b="1" dirty="0"/>
              <a:t>Findings:</a:t>
            </a:r>
          </a:p>
          <a:p>
            <a:pPr marL="285750" indent="-285750">
              <a:buFont typeface="Arial" panose="020B0604020202020204" pitchFamily="34" charset="0"/>
              <a:buChar char="•"/>
            </a:pPr>
            <a:r>
              <a:rPr lang="en-US" sz="1600" dirty="0"/>
              <a:t>Sales were higher on Friday and Saturday</a:t>
            </a:r>
          </a:p>
        </p:txBody>
      </p:sp>
      <p:sp>
        <p:nvSpPr>
          <p:cNvPr id="10" name="TextBox 9">
            <a:extLst>
              <a:ext uri="{FF2B5EF4-FFF2-40B4-BE49-F238E27FC236}">
                <a16:creationId xmlns:a16="http://schemas.microsoft.com/office/drawing/2014/main" id="{ECE1F339-C138-5B0F-20D7-A9153DF15160}"/>
              </a:ext>
            </a:extLst>
          </p:cNvPr>
          <p:cNvSpPr txBox="1"/>
          <p:nvPr/>
        </p:nvSpPr>
        <p:spPr>
          <a:xfrm>
            <a:off x="6096000" y="2444115"/>
            <a:ext cx="5024423" cy="2585323"/>
          </a:xfrm>
          <a:prstGeom prst="rect">
            <a:avLst/>
          </a:prstGeom>
          <a:noFill/>
        </p:spPr>
        <p:txBody>
          <a:bodyPr wrap="square" rtlCol="0">
            <a:spAutoFit/>
          </a:bodyPr>
          <a:lstStyle/>
          <a:p>
            <a:r>
              <a:rPr lang="en-US" b="1" dirty="0"/>
              <a:t>Recommendations:</a:t>
            </a:r>
          </a:p>
          <a:p>
            <a:pPr marL="285750" indent="-285750">
              <a:buFont typeface="Arial" panose="020B0604020202020204" pitchFamily="34" charset="0"/>
              <a:buChar char="•"/>
            </a:pPr>
            <a:r>
              <a:rPr lang="en-US" dirty="0"/>
              <a:t>Bring a friend who’s never been here and you both get 10% off.</a:t>
            </a:r>
          </a:p>
          <a:p>
            <a:pPr marL="285750" indent="-285750">
              <a:buFont typeface="Arial" panose="020B0604020202020204" pitchFamily="34" charset="0"/>
              <a:buChar char="•"/>
            </a:pPr>
            <a:r>
              <a:rPr lang="en-US" dirty="0"/>
              <a:t>Free outfit styling services on Fridays and Saturdays.</a:t>
            </a:r>
            <a:endParaRPr lang="en-US" b="1" dirty="0"/>
          </a:p>
          <a:p>
            <a:pPr marL="285750" indent="-285750">
              <a:buFont typeface="Arial" panose="020B0604020202020204" pitchFamily="34" charset="0"/>
              <a:buChar char="•"/>
            </a:pPr>
            <a:r>
              <a:rPr lang="en-US" dirty="0"/>
              <a:t>Shop and tag deal - “Take a pic in-store, tag us, and get 10% off your next visit.”</a:t>
            </a:r>
          </a:p>
          <a:p>
            <a:endParaRPr lang="en-US" dirty="0"/>
          </a:p>
          <a:p>
            <a:endParaRPr lang="en-US" dirty="0"/>
          </a:p>
        </p:txBody>
      </p:sp>
    </p:spTree>
    <p:extLst>
      <p:ext uri="{BB962C8B-B14F-4D97-AF65-F5344CB8AC3E}">
        <p14:creationId xmlns:p14="http://schemas.microsoft.com/office/powerpoint/2010/main" val="2395619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622F8-B782-4757-23DA-1FFDAAFD9CFE}"/>
              </a:ext>
            </a:extLst>
          </p:cNvPr>
          <p:cNvSpPr>
            <a:spLocks noGrp="1"/>
          </p:cNvSpPr>
          <p:nvPr>
            <p:ph type="title"/>
          </p:nvPr>
        </p:nvSpPr>
        <p:spPr>
          <a:xfrm>
            <a:off x="134858" y="239232"/>
            <a:ext cx="12057142" cy="438631"/>
          </a:xfrm>
        </p:spPr>
        <p:txBody>
          <a:bodyPr>
            <a:noAutofit/>
          </a:bodyPr>
          <a:lstStyle/>
          <a:p>
            <a:pPr algn="ctr"/>
            <a:r>
              <a:rPr lang="en-US" sz="2800" b="1" dirty="0">
                <a:latin typeface="-apple-system"/>
              </a:rPr>
              <a:t>Custom question results </a:t>
            </a:r>
          </a:p>
        </p:txBody>
      </p:sp>
      <p:sp>
        <p:nvSpPr>
          <p:cNvPr id="3" name="Content Placeholder 2">
            <a:extLst>
              <a:ext uri="{FF2B5EF4-FFF2-40B4-BE49-F238E27FC236}">
                <a16:creationId xmlns:a16="http://schemas.microsoft.com/office/drawing/2014/main" id="{912674EB-B5B6-F5E1-02F4-EC630D98750B}"/>
              </a:ext>
            </a:extLst>
          </p:cNvPr>
          <p:cNvSpPr>
            <a:spLocks noGrp="1"/>
          </p:cNvSpPr>
          <p:nvPr>
            <p:ph idx="1"/>
          </p:nvPr>
        </p:nvSpPr>
        <p:spPr>
          <a:xfrm>
            <a:off x="88559" y="944548"/>
            <a:ext cx="11632557" cy="4297303"/>
          </a:xfrm>
        </p:spPr>
        <p:txBody>
          <a:bodyPr/>
          <a:lstStyle/>
          <a:p>
            <a:pPr marL="0" indent="0">
              <a:buNone/>
            </a:pPr>
            <a:r>
              <a:rPr lang="en-US" dirty="0"/>
              <a:t>  Average Delivery Waiting  Days (top 10)</a:t>
            </a:r>
          </a:p>
        </p:txBody>
      </p:sp>
      <p:graphicFrame>
        <p:nvGraphicFramePr>
          <p:cNvPr id="5" name="Table 4">
            <a:extLst>
              <a:ext uri="{FF2B5EF4-FFF2-40B4-BE49-F238E27FC236}">
                <a16:creationId xmlns:a16="http://schemas.microsoft.com/office/drawing/2014/main" id="{582986E6-74EE-6294-1315-BF2A9A405077}"/>
              </a:ext>
            </a:extLst>
          </p:cNvPr>
          <p:cNvGraphicFramePr>
            <a:graphicFrameLocks noGrp="1"/>
          </p:cNvGraphicFramePr>
          <p:nvPr>
            <p:extLst>
              <p:ext uri="{D42A27DB-BD31-4B8C-83A1-F6EECF244321}">
                <p14:modId xmlns:p14="http://schemas.microsoft.com/office/powerpoint/2010/main" val="2804458595"/>
              </p:ext>
            </p:extLst>
          </p:nvPr>
        </p:nvGraphicFramePr>
        <p:xfrm>
          <a:off x="339650" y="1433983"/>
          <a:ext cx="4401474" cy="3128514"/>
        </p:xfrm>
        <a:graphic>
          <a:graphicData uri="http://schemas.openxmlformats.org/drawingml/2006/table">
            <a:tbl>
              <a:tblPr/>
              <a:tblGrid>
                <a:gridCol w="1869907">
                  <a:extLst>
                    <a:ext uri="{9D8B030D-6E8A-4147-A177-3AD203B41FA5}">
                      <a16:colId xmlns:a16="http://schemas.microsoft.com/office/drawing/2014/main" val="1221647373"/>
                    </a:ext>
                  </a:extLst>
                </a:gridCol>
                <a:gridCol w="2531567">
                  <a:extLst>
                    <a:ext uri="{9D8B030D-6E8A-4147-A177-3AD203B41FA5}">
                      <a16:colId xmlns:a16="http://schemas.microsoft.com/office/drawing/2014/main" val="3853670647"/>
                    </a:ext>
                  </a:extLst>
                </a:gridCol>
              </a:tblGrid>
              <a:tr h="276454">
                <a:tc>
                  <a:txBody>
                    <a:bodyPr/>
                    <a:lstStyle/>
                    <a:p>
                      <a:pPr algn="l" fontAlgn="b"/>
                      <a:r>
                        <a:rPr lang="en-US" sz="1600" b="1" i="0" u="none" strike="noStrike">
                          <a:solidFill>
                            <a:srgbClr val="FFFFFF"/>
                          </a:solidFill>
                          <a:effectLst/>
                          <a:latin typeface="Calibri" panose="020F0502020204030204" pitchFamily="34" charset="0"/>
                        </a:rPr>
                        <a:t>shop_outlet</a:t>
                      </a:r>
                    </a:p>
                  </a:txBody>
                  <a:tcPr marL="6350" marR="6350" marT="635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US" sz="1600" b="1" i="0" u="none" strike="noStrike" dirty="0" err="1">
                          <a:solidFill>
                            <a:srgbClr val="FFFFFF"/>
                          </a:solidFill>
                          <a:effectLst/>
                          <a:latin typeface="Calibri" panose="020F0502020204030204" pitchFamily="34" charset="0"/>
                        </a:rPr>
                        <a:t>avg_waiting_period</a:t>
                      </a:r>
                      <a:endParaRPr lang="en-US" sz="1600" b="1" i="0" u="none" strike="noStrike" dirty="0">
                        <a:solidFill>
                          <a:srgbClr val="FFFFFF"/>
                        </a:solidFill>
                        <a:effectLst/>
                        <a:latin typeface="Calibri" panose="020F0502020204030204" pitchFamily="34" charset="0"/>
                      </a:endParaRPr>
                    </a:p>
                  </a:txBody>
                  <a:tcPr marL="6350" marR="6350" marT="635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34647312"/>
                  </a:ext>
                </a:extLst>
              </a:tr>
              <a:tr h="285206">
                <a:tc>
                  <a:txBody>
                    <a:bodyPr/>
                    <a:lstStyle/>
                    <a:p>
                      <a:pPr algn="l" fontAlgn="b"/>
                      <a:r>
                        <a:rPr lang="en-US" sz="1600" b="0" i="0" u="none" strike="noStrike">
                          <a:solidFill>
                            <a:srgbClr val="000000"/>
                          </a:solidFill>
                          <a:effectLst/>
                          <a:latin typeface="Calibri" panose="020F0502020204030204" pitchFamily="34" charset="0"/>
                        </a:rPr>
                        <a:t>Ntags</a:t>
                      </a:r>
                    </a:p>
                  </a:txBody>
                  <a:tcPr marL="6350" marR="6350" marT="635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600" b="0" i="0" u="none" strike="noStrike" dirty="0">
                          <a:solidFill>
                            <a:srgbClr val="000000"/>
                          </a:solidFill>
                          <a:effectLst/>
                          <a:latin typeface="Calibri" panose="020F0502020204030204" pitchFamily="34" charset="0"/>
                        </a:rPr>
                        <a:t>4 days</a:t>
                      </a:r>
                    </a:p>
                  </a:txBody>
                  <a:tcPr marL="6350" marR="6350" marT="635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286548615"/>
                  </a:ext>
                </a:extLst>
              </a:tr>
              <a:tr h="285206">
                <a:tc>
                  <a:txBody>
                    <a:bodyPr/>
                    <a:lstStyle/>
                    <a:p>
                      <a:pPr algn="l" fontAlgn="b"/>
                      <a:r>
                        <a:rPr lang="en-US" sz="1600" b="0" i="0" u="none" strike="noStrike">
                          <a:solidFill>
                            <a:srgbClr val="000000"/>
                          </a:solidFill>
                          <a:effectLst/>
                          <a:latin typeface="Calibri" panose="020F0502020204030204" pitchFamily="34" charset="0"/>
                        </a:rPr>
                        <a:t>Oyonder</a:t>
                      </a:r>
                    </a:p>
                  </a:txBody>
                  <a:tcPr marL="6350" marR="6350" marT="635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Calibri" panose="020F0502020204030204" pitchFamily="34" charset="0"/>
                        </a:rPr>
                        <a:t>19 days</a:t>
                      </a:r>
                    </a:p>
                  </a:txBody>
                  <a:tcPr marL="6350" marR="6350" marT="635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2758834668"/>
                  </a:ext>
                </a:extLst>
              </a:tr>
              <a:tr h="285206">
                <a:tc>
                  <a:txBody>
                    <a:bodyPr/>
                    <a:lstStyle/>
                    <a:p>
                      <a:pPr algn="l" fontAlgn="b"/>
                      <a:r>
                        <a:rPr lang="en-US" sz="1600" b="0" i="0" u="none" strike="noStrike">
                          <a:solidFill>
                            <a:srgbClr val="000000"/>
                          </a:solidFill>
                          <a:effectLst/>
                          <a:latin typeface="Calibri" panose="020F0502020204030204" pitchFamily="34" charset="0"/>
                        </a:rPr>
                        <a:t>Dynazzy</a:t>
                      </a:r>
                    </a:p>
                  </a:txBody>
                  <a:tcPr marL="6350" marR="6350" marT="635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600" b="0" i="0" u="none" strike="noStrike" dirty="0">
                          <a:solidFill>
                            <a:srgbClr val="000000"/>
                          </a:solidFill>
                          <a:effectLst/>
                          <a:latin typeface="Calibri" panose="020F0502020204030204" pitchFamily="34" charset="0"/>
                        </a:rPr>
                        <a:t>19 days</a:t>
                      </a:r>
                    </a:p>
                  </a:txBody>
                  <a:tcPr marL="6350" marR="6350" marT="635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294995717"/>
                  </a:ext>
                </a:extLst>
              </a:tr>
              <a:tr h="285206">
                <a:tc>
                  <a:txBody>
                    <a:bodyPr/>
                    <a:lstStyle/>
                    <a:p>
                      <a:pPr algn="l" fontAlgn="b"/>
                      <a:r>
                        <a:rPr lang="en-US" sz="1600" b="0" i="0" u="none" strike="noStrike">
                          <a:solidFill>
                            <a:srgbClr val="000000"/>
                          </a:solidFill>
                          <a:effectLst/>
                          <a:latin typeface="Calibri" panose="020F0502020204030204" pitchFamily="34" charset="0"/>
                        </a:rPr>
                        <a:t>Meevee</a:t>
                      </a:r>
                    </a:p>
                  </a:txBody>
                  <a:tcPr marL="6350" marR="6350" marT="635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Calibri" panose="020F0502020204030204" pitchFamily="34" charset="0"/>
                        </a:rPr>
                        <a:t>1 </a:t>
                      </a:r>
                      <a:r>
                        <a:rPr lang="en-US" sz="1600" b="0" i="0" u="none" strike="noStrike" dirty="0" err="1">
                          <a:solidFill>
                            <a:srgbClr val="000000"/>
                          </a:solidFill>
                          <a:effectLst/>
                          <a:latin typeface="Calibri" panose="020F0502020204030204" pitchFamily="34" charset="0"/>
                        </a:rPr>
                        <a:t>mon</a:t>
                      </a:r>
                      <a:r>
                        <a:rPr lang="en-US" sz="1600" b="0" i="0" u="none" strike="noStrike" dirty="0">
                          <a:solidFill>
                            <a:srgbClr val="000000"/>
                          </a:solidFill>
                          <a:effectLst/>
                          <a:latin typeface="Calibri" panose="020F0502020204030204" pitchFamily="34" charset="0"/>
                        </a:rPr>
                        <a:t> 9 days</a:t>
                      </a:r>
                    </a:p>
                  </a:txBody>
                  <a:tcPr marL="6350" marR="6350" marT="635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1836645050"/>
                  </a:ext>
                </a:extLst>
              </a:tr>
              <a:tr h="285206">
                <a:tc>
                  <a:txBody>
                    <a:bodyPr/>
                    <a:lstStyle/>
                    <a:p>
                      <a:pPr algn="l" fontAlgn="b"/>
                      <a:r>
                        <a:rPr lang="en-US" sz="1600" b="0" i="0" u="none" strike="noStrike">
                          <a:solidFill>
                            <a:srgbClr val="000000"/>
                          </a:solidFill>
                          <a:effectLst/>
                          <a:latin typeface="Calibri" panose="020F0502020204030204" pitchFamily="34" charset="0"/>
                        </a:rPr>
                        <a:t>Rhynyx</a:t>
                      </a:r>
                    </a:p>
                  </a:txBody>
                  <a:tcPr marL="6350" marR="6350" marT="635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600" b="0" i="0" u="none" strike="noStrike" dirty="0">
                          <a:solidFill>
                            <a:srgbClr val="000000"/>
                          </a:solidFill>
                          <a:effectLst/>
                          <a:latin typeface="Calibri" panose="020F0502020204030204" pitchFamily="34" charset="0"/>
                        </a:rPr>
                        <a:t>1 </a:t>
                      </a:r>
                      <a:r>
                        <a:rPr lang="en-US" sz="1600" b="0" i="0" u="none" strike="noStrike" dirty="0" err="1">
                          <a:solidFill>
                            <a:srgbClr val="000000"/>
                          </a:solidFill>
                          <a:effectLst/>
                          <a:latin typeface="Calibri" panose="020F0502020204030204" pitchFamily="34" charset="0"/>
                        </a:rPr>
                        <a:t>mon</a:t>
                      </a:r>
                      <a:r>
                        <a:rPr lang="en-US" sz="1600" b="0" i="0" u="none" strike="noStrike" dirty="0">
                          <a:solidFill>
                            <a:srgbClr val="000000"/>
                          </a:solidFill>
                          <a:effectLst/>
                          <a:latin typeface="Calibri" panose="020F0502020204030204" pitchFamily="34" charset="0"/>
                        </a:rPr>
                        <a:t> 25 days</a:t>
                      </a:r>
                    </a:p>
                  </a:txBody>
                  <a:tcPr marL="6350" marR="6350" marT="635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481283709"/>
                  </a:ext>
                </a:extLst>
              </a:tr>
              <a:tr h="285206">
                <a:tc>
                  <a:txBody>
                    <a:bodyPr/>
                    <a:lstStyle/>
                    <a:p>
                      <a:pPr algn="l" fontAlgn="b"/>
                      <a:r>
                        <a:rPr lang="en-US" sz="1600" b="0" i="0" u="none" strike="noStrike">
                          <a:solidFill>
                            <a:srgbClr val="000000"/>
                          </a:solidFill>
                          <a:effectLst/>
                          <a:latin typeface="Calibri" panose="020F0502020204030204" pitchFamily="34" charset="0"/>
                        </a:rPr>
                        <a:t>Jayo</a:t>
                      </a:r>
                    </a:p>
                  </a:txBody>
                  <a:tcPr marL="6350" marR="6350" marT="635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Calibri" panose="020F0502020204030204" pitchFamily="34" charset="0"/>
                        </a:rPr>
                        <a:t>2 mons 4 days</a:t>
                      </a:r>
                    </a:p>
                  </a:txBody>
                  <a:tcPr marL="6350" marR="6350" marT="635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3188377709"/>
                  </a:ext>
                </a:extLst>
              </a:tr>
              <a:tr h="285206">
                <a:tc>
                  <a:txBody>
                    <a:bodyPr/>
                    <a:lstStyle/>
                    <a:p>
                      <a:pPr algn="l" fontAlgn="b"/>
                      <a:r>
                        <a:rPr lang="en-US" sz="1600" b="0" i="0" u="none" strike="noStrike">
                          <a:solidFill>
                            <a:srgbClr val="000000"/>
                          </a:solidFill>
                          <a:effectLst/>
                          <a:latin typeface="Calibri" panose="020F0502020204030204" pitchFamily="34" charset="0"/>
                        </a:rPr>
                        <a:t>Photospace</a:t>
                      </a:r>
                    </a:p>
                  </a:txBody>
                  <a:tcPr marL="6350" marR="6350" marT="635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600" b="0" i="0" u="none" strike="noStrike" dirty="0">
                          <a:solidFill>
                            <a:srgbClr val="000000"/>
                          </a:solidFill>
                          <a:effectLst/>
                          <a:latin typeface="Calibri" panose="020F0502020204030204" pitchFamily="34" charset="0"/>
                        </a:rPr>
                        <a:t>2 mons 7 days</a:t>
                      </a:r>
                    </a:p>
                  </a:txBody>
                  <a:tcPr marL="6350" marR="6350" marT="635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725328155"/>
                  </a:ext>
                </a:extLst>
              </a:tr>
              <a:tr h="285206">
                <a:tc>
                  <a:txBody>
                    <a:bodyPr/>
                    <a:lstStyle/>
                    <a:p>
                      <a:pPr algn="l" fontAlgn="b"/>
                      <a:r>
                        <a:rPr lang="en-US" sz="1600" b="0" i="0" u="none" strike="noStrike">
                          <a:solidFill>
                            <a:srgbClr val="000000"/>
                          </a:solidFill>
                          <a:effectLst/>
                          <a:latin typeface="Calibri" panose="020F0502020204030204" pitchFamily="34" charset="0"/>
                        </a:rPr>
                        <a:t>Edgeify</a:t>
                      </a:r>
                    </a:p>
                  </a:txBody>
                  <a:tcPr marL="6350" marR="6350" marT="635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Calibri" panose="020F0502020204030204" pitchFamily="34" charset="0"/>
                        </a:rPr>
                        <a:t>3 mons 17 days</a:t>
                      </a:r>
                    </a:p>
                  </a:txBody>
                  <a:tcPr marL="6350" marR="6350" marT="635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2760052493"/>
                  </a:ext>
                </a:extLst>
              </a:tr>
              <a:tr h="285206">
                <a:tc>
                  <a:txBody>
                    <a:bodyPr/>
                    <a:lstStyle/>
                    <a:p>
                      <a:pPr algn="l" fontAlgn="b"/>
                      <a:r>
                        <a:rPr lang="en-US" sz="1600" b="0" i="0" u="none" strike="noStrike" dirty="0" err="1">
                          <a:solidFill>
                            <a:srgbClr val="000000"/>
                          </a:solidFill>
                          <a:effectLst/>
                          <a:latin typeface="Calibri" panose="020F0502020204030204" pitchFamily="34" charset="0"/>
                        </a:rPr>
                        <a:t>Voomm</a:t>
                      </a:r>
                      <a:endParaRPr lang="en-US" sz="16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600" b="0" i="0" u="none" strike="noStrike" dirty="0">
                          <a:solidFill>
                            <a:srgbClr val="000000"/>
                          </a:solidFill>
                          <a:effectLst/>
                          <a:latin typeface="Calibri" panose="020F0502020204030204" pitchFamily="34" charset="0"/>
                        </a:rPr>
                        <a:t>3 mons 21 days</a:t>
                      </a:r>
                    </a:p>
                  </a:txBody>
                  <a:tcPr marL="6350" marR="6350" marT="635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276639868"/>
                  </a:ext>
                </a:extLst>
              </a:tr>
              <a:tr h="285206">
                <a:tc>
                  <a:txBody>
                    <a:bodyPr/>
                    <a:lstStyle/>
                    <a:p>
                      <a:pPr algn="l" fontAlgn="b"/>
                      <a:r>
                        <a:rPr lang="en-US" sz="1600" b="0" i="0" u="none" strike="noStrike">
                          <a:solidFill>
                            <a:srgbClr val="000000"/>
                          </a:solidFill>
                          <a:effectLst/>
                          <a:latin typeface="Calibri" panose="020F0502020204030204" pitchFamily="34" charset="0"/>
                        </a:rPr>
                        <a:t>Flashpoint</a:t>
                      </a:r>
                    </a:p>
                  </a:txBody>
                  <a:tcPr marL="6350" marR="6350" marT="635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Calibri" panose="020F0502020204030204" pitchFamily="34" charset="0"/>
                        </a:rPr>
                        <a:t>3 mons 27 days</a:t>
                      </a:r>
                    </a:p>
                  </a:txBody>
                  <a:tcPr marL="6350" marR="6350" marT="635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740237531"/>
                  </a:ext>
                </a:extLst>
              </a:tr>
            </a:tbl>
          </a:graphicData>
        </a:graphic>
      </p:graphicFrame>
      <p:graphicFrame>
        <p:nvGraphicFramePr>
          <p:cNvPr id="9" name="Table 8">
            <a:extLst>
              <a:ext uri="{FF2B5EF4-FFF2-40B4-BE49-F238E27FC236}">
                <a16:creationId xmlns:a16="http://schemas.microsoft.com/office/drawing/2014/main" id="{9CA4F30E-AFAF-CBF9-68D1-6A9E726629FC}"/>
              </a:ext>
            </a:extLst>
          </p:cNvPr>
          <p:cNvGraphicFramePr>
            <a:graphicFrameLocks noGrp="1"/>
          </p:cNvGraphicFramePr>
          <p:nvPr>
            <p:extLst>
              <p:ext uri="{D42A27DB-BD31-4B8C-83A1-F6EECF244321}">
                <p14:modId xmlns:p14="http://schemas.microsoft.com/office/powerpoint/2010/main" val="2466465270"/>
              </p:ext>
            </p:extLst>
          </p:nvPr>
        </p:nvGraphicFramePr>
        <p:xfrm>
          <a:off x="357371" y="4619599"/>
          <a:ext cx="4366032" cy="565150"/>
        </p:xfrm>
        <a:graphic>
          <a:graphicData uri="http://schemas.openxmlformats.org/drawingml/2006/table">
            <a:tbl>
              <a:tblPr/>
              <a:tblGrid>
                <a:gridCol w="2205995">
                  <a:extLst>
                    <a:ext uri="{9D8B030D-6E8A-4147-A177-3AD203B41FA5}">
                      <a16:colId xmlns:a16="http://schemas.microsoft.com/office/drawing/2014/main" val="1589913155"/>
                    </a:ext>
                  </a:extLst>
                </a:gridCol>
                <a:gridCol w="2160037">
                  <a:extLst>
                    <a:ext uri="{9D8B030D-6E8A-4147-A177-3AD203B41FA5}">
                      <a16:colId xmlns:a16="http://schemas.microsoft.com/office/drawing/2014/main" val="1623513971"/>
                    </a:ext>
                  </a:extLst>
                </a:gridCol>
              </a:tblGrid>
              <a:tr h="196850">
                <a:tc gridSpan="2">
                  <a:txBody>
                    <a:bodyPr/>
                    <a:lstStyle/>
                    <a:p>
                      <a:pPr algn="ctr" fontAlgn="b"/>
                      <a:r>
                        <a:rPr lang="en-US" sz="1200" b="1" i="0" u="none" strike="noStrike" dirty="0">
                          <a:solidFill>
                            <a:srgbClr val="000000"/>
                          </a:solidFill>
                          <a:effectLst/>
                          <a:latin typeface="Calibri" panose="020F0502020204030204" pitchFamily="34" charset="0"/>
                        </a:rPr>
                        <a:t>Peak shopping hours</a:t>
                      </a:r>
                    </a:p>
                  </a:txBody>
                  <a:tcPr marL="6350" marR="6350" marT="6350" marB="0" anchor="b">
                    <a:lnL>
                      <a:noFill/>
                    </a:lnL>
                    <a:lnR>
                      <a:noFill/>
                    </a:lnR>
                    <a:lnT>
                      <a:noFill/>
                    </a:lnT>
                    <a:lnB w="6350" cap="flat" cmpd="sng" algn="ctr">
                      <a:solidFill>
                        <a:srgbClr val="8EA9DB"/>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130021132"/>
                  </a:ext>
                </a:extLst>
              </a:tr>
              <a:tr h="184150">
                <a:tc>
                  <a:txBody>
                    <a:bodyPr/>
                    <a:lstStyle/>
                    <a:p>
                      <a:pPr algn="ctr" fontAlgn="b"/>
                      <a:r>
                        <a:rPr lang="en-US" sz="1100" b="1" i="0" u="none" strike="noStrike">
                          <a:solidFill>
                            <a:srgbClr val="FFFFFF"/>
                          </a:solidFill>
                          <a:effectLst/>
                          <a:latin typeface="Calibri" panose="020F0502020204030204" pitchFamily="34" charset="0"/>
                        </a:rPr>
                        <a:t>shopping_hour</a:t>
                      </a:r>
                    </a:p>
                  </a:txBody>
                  <a:tcPr marL="6350" marR="6350" marT="635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100" b="1" i="0" u="none" strike="noStrike">
                          <a:solidFill>
                            <a:srgbClr val="FFFFFF"/>
                          </a:solidFill>
                          <a:effectLst/>
                          <a:latin typeface="Calibri" panose="020F0502020204030204" pitchFamily="34" charset="0"/>
                        </a:rPr>
                        <a:t>frequency</a:t>
                      </a:r>
                    </a:p>
                  </a:txBody>
                  <a:tcPr marL="6350" marR="6350" marT="635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2014970108"/>
                  </a:ext>
                </a:extLst>
              </a:tr>
              <a:tr h="184150">
                <a:tc>
                  <a:txBody>
                    <a:bodyPr/>
                    <a:lstStyle/>
                    <a:p>
                      <a:pPr algn="ctr" fontAlgn="b"/>
                      <a:r>
                        <a:rPr lang="en-US" sz="11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100" b="0" i="0" u="none" strike="noStrike" dirty="0">
                          <a:solidFill>
                            <a:srgbClr val="000000"/>
                          </a:solidFill>
                          <a:effectLst/>
                          <a:latin typeface="Calibri" panose="020F0502020204030204" pitchFamily="34" charset="0"/>
                        </a:rPr>
                        <a:t>100</a:t>
                      </a:r>
                    </a:p>
                  </a:txBody>
                  <a:tcPr marL="6350" marR="6350" marT="635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994751823"/>
                  </a:ext>
                </a:extLst>
              </a:tr>
            </a:tbl>
          </a:graphicData>
        </a:graphic>
      </p:graphicFrame>
      <p:sp>
        <p:nvSpPr>
          <p:cNvPr id="10" name="TextBox 9">
            <a:extLst>
              <a:ext uri="{FF2B5EF4-FFF2-40B4-BE49-F238E27FC236}">
                <a16:creationId xmlns:a16="http://schemas.microsoft.com/office/drawing/2014/main" id="{0064EE94-43FF-DE1B-8348-4A25E9E21C70}"/>
              </a:ext>
            </a:extLst>
          </p:cNvPr>
          <p:cNvSpPr txBox="1"/>
          <p:nvPr/>
        </p:nvSpPr>
        <p:spPr>
          <a:xfrm>
            <a:off x="5353919" y="1455594"/>
            <a:ext cx="5582093" cy="1754326"/>
          </a:xfrm>
          <a:prstGeom prst="rect">
            <a:avLst/>
          </a:prstGeom>
          <a:noFill/>
        </p:spPr>
        <p:txBody>
          <a:bodyPr wrap="square" rtlCol="0">
            <a:spAutoFit/>
          </a:bodyPr>
          <a:lstStyle/>
          <a:p>
            <a:r>
              <a:rPr lang="en-US" b="1" dirty="0"/>
              <a:t>Findings:</a:t>
            </a:r>
          </a:p>
          <a:p>
            <a:pPr marL="285750" indent="-285750">
              <a:buFont typeface="Arial" panose="020B0604020202020204" pitchFamily="34" charset="0"/>
              <a:buChar char="•"/>
            </a:pPr>
            <a:r>
              <a:rPr lang="en-US" dirty="0"/>
              <a:t>Timestamp was not available hence couldn’t find peak shopping hour.</a:t>
            </a:r>
          </a:p>
          <a:p>
            <a:pPr marL="285750" indent="-285750">
              <a:buFont typeface="Arial" panose="020B0604020202020204" pitchFamily="34" charset="0"/>
              <a:buChar char="•"/>
            </a:pPr>
            <a:r>
              <a:rPr lang="en-US" dirty="0"/>
              <a:t>It took too long for consumer items to reach them.</a:t>
            </a:r>
          </a:p>
          <a:p>
            <a:endParaRPr lang="en-US" dirty="0"/>
          </a:p>
          <a:p>
            <a:endParaRPr lang="en-US" dirty="0"/>
          </a:p>
        </p:txBody>
      </p:sp>
      <p:sp>
        <p:nvSpPr>
          <p:cNvPr id="11" name="TextBox 10">
            <a:extLst>
              <a:ext uri="{FF2B5EF4-FFF2-40B4-BE49-F238E27FC236}">
                <a16:creationId xmlns:a16="http://schemas.microsoft.com/office/drawing/2014/main" id="{0A77EA10-F7F8-9DAA-578E-4539D2B6E050}"/>
              </a:ext>
            </a:extLst>
          </p:cNvPr>
          <p:cNvSpPr txBox="1"/>
          <p:nvPr/>
        </p:nvSpPr>
        <p:spPr>
          <a:xfrm>
            <a:off x="5353919" y="3146132"/>
            <a:ext cx="5688419" cy="2308324"/>
          </a:xfrm>
          <a:prstGeom prst="rect">
            <a:avLst/>
          </a:prstGeom>
          <a:noFill/>
        </p:spPr>
        <p:txBody>
          <a:bodyPr wrap="square" rtlCol="0">
            <a:spAutoFit/>
          </a:bodyPr>
          <a:lstStyle/>
          <a:p>
            <a:r>
              <a:rPr lang="en-US" b="1" dirty="0"/>
              <a:t>Recommendations:</a:t>
            </a:r>
          </a:p>
          <a:p>
            <a:pPr marL="285750" indent="-285750">
              <a:buFont typeface="Arial" panose="020B0604020202020204" pitchFamily="34" charset="0"/>
              <a:buChar char="•"/>
            </a:pPr>
            <a:r>
              <a:rPr lang="en-US" dirty="0"/>
              <a:t>Record durations when taking order and delivering items.</a:t>
            </a:r>
          </a:p>
          <a:p>
            <a:pPr marL="285750" indent="-285750">
              <a:buFont typeface="Arial" panose="020B0604020202020204" pitchFamily="34" charset="0"/>
              <a:buChar char="•"/>
            </a:pPr>
            <a:r>
              <a:rPr lang="en-US" dirty="0"/>
              <a:t>Take less days when delivering consumer goods and items. </a:t>
            </a:r>
          </a:p>
          <a:p>
            <a:pPr marL="285750" indent="-285750">
              <a:buFont typeface="Arial" panose="020B0604020202020204" pitchFamily="34" charset="0"/>
              <a:buChar char="•"/>
            </a:pPr>
            <a:r>
              <a:rPr lang="en-US" dirty="0"/>
              <a:t>Share shop outlet locations on social media platforms such as Instagram, WhatsApp and TikTok.</a:t>
            </a:r>
          </a:p>
          <a:p>
            <a:endParaRPr lang="en-US" dirty="0"/>
          </a:p>
        </p:txBody>
      </p:sp>
    </p:spTree>
    <p:extLst>
      <p:ext uri="{BB962C8B-B14F-4D97-AF65-F5344CB8AC3E}">
        <p14:creationId xmlns:p14="http://schemas.microsoft.com/office/powerpoint/2010/main" val="2456685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1E55C-C134-8A95-08B0-F3251078DD7F}"/>
              </a:ext>
            </a:extLst>
          </p:cNvPr>
          <p:cNvSpPr>
            <a:spLocks noGrp="1"/>
          </p:cNvSpPr>
          <p:nvPr>
            <p:ph type="title"/>
          </p:nvPr>
        </p:nvSpPr>
        <p:spPr>
          <a:xfrm>
            <a:off x="838201" y="254643"/>
            <a:ext cx="10216655" cy="659757"/>
          </a:xfrm>
        </p:spPr>
        <p:txBody>
          <a:bodyPr>
            <a:noAutofit/>
          </a:bodyPr>
          <a:lstStyle/>
          <a:p>
            <a:pPr algn="ctr"/>
            <a:r>
              <a:rPr lang="en-US" sz="4000" b="0" i="0" dirty="0">
                <a:solidFill>
                  <a:srgbClr val="1F2328"/>
                </a:solidFill>
                <a:effectLst/>
                <a:latin typeface="-apple-system"/>
              </a:rPr>
              <a:t>Problem statement &amp; objectives</a:t>
            </a:r>
            <a:br>
              <a:rPr lang="en-US" sz="4000" b="0" i="0" dirty="0">
                <a:solidFill>
                  <a:srgbClr val="1F2328"/>
                </a:solidFill>
                <a:effectLst/>
                <a:latin typeface="-apple-system"/>
              </a:rPr>
            </a:br>
            <a:endParaRPr lang="en-US" sz="4000" dirty="0"/>
          </a:p>
        </p:txBody>
      </p:sp>
      <p:sp>
        <p:nvSpPr>
          <p:cNvPr id="3" name="Content Placeholder 2">
            <a:extLst>
              <a:ext uri="{FF2B5EF4-FFF2-40B4-BE49-F238E27FC236}">
                <a16:creationId xmlns:a16="http://schemas.microsoft.com/office/drawing/2014/main" id="{5A29B17B-4A9C-EFE5-3975-00D09B823882}"/>
              </a:ext>
            </a:extLst>
          </p:cNvPr>
          <p:cNvSpPr>
            <a:spLocks noGrp="1"/>
          </p:cNvSpPr>
          <p:nvPr>
            <p:ph idx="1"/>
          </p:nvPr>
        </p:nvSpPr>
        <p:spPr>
          <a:xfrm>
            <a:off x="1011382" y="914401"/>
            <a:ext cx="9725891" cy="3463635"/>
          </a:xfrm>
        </p:spPr>
        <p:txBody>
          <a:bodyPr>
            <a:normAutofit lnSpcReduction="10000"/>
          </a:bodyPr>
          <a:lstStyle/>
          <a:p>
            <a:pPr marL="0" indent="0">
              <a:buNone/>
            </a:pPr>
            <a:r>
              <a:rPr lang="en-US" sz="2400" dirty="0"/>
              <a:t>❗Problem statement. </a:t>
            </a:r>
          </a:p>
          <a:p>
            <a:pPr marL="0" indent="0">
              <a:buNone/>
            </a:pPr>
            <a:r>
              <a:rPr lang="en-US" sz="2800" dirty="0"/>
              <a:t>There has been growing need for informed insights in the fashion industry. Many companies in the fashion sector depends on guts rather than well researched data in their decision making. This results in inaccuracies when restoking popular items and understanding consumer behavior to properly predict fashion trends.</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7326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1000"/>
                                        <p:tgtEl>
                                          <p:spTgt spid="2"/>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5141F11-BD7E-930E-A4A4-0A8BB01C4101}"/>
              </a:ext>
            </a:extLst>
          </p:cNvPr>
          <p:cNvSpPr/>
          <p:nvPr/>
        </p:nvSpPr>
        <p:spPr>
          <a:xfrm>
            <a:off x="6164524" y="3156259"/>
            <a:ext cx="5605272" cy="786384"/>
          </a:xfrm>
          <a:custGeom>
            <a:avLst/>
            <a:gdLst>
              <a:gd name="connsiteX0" fmla="*/ 393192 w 6516547"/>
              <a:gd name="connsiteY0" fmla="*/ 0 h 786384"/>
              <a:gd name="connsiteX1" fmla="*/ 1175177 w 6516547"/>
              <a:gd name="connsiteY1" fmla="*/ 0 h 786384"/>
              <a:gd name="connsiteX2" fmla="*/ 1175177 w 6516547"/>
              <a:gd name="connsiteY2" fmla="*/ 8071 h 786384"/>
              <a:gd name="connsiteX3" fmla="*/ 1215156 w 6516547"/>
              <a:gd name="connsiteY3" fmla="*/ 0 h 786384"/>
              <a:gd name="connsiteX4" fmla="*/ 6385553 w 6516547"/>
              <a:gd name="connsiteY4" fmla="*/ 0 h 786384"/>
              <a:gd name="connsiteX5" fmla="*/ 6516547 w 6516547"/>
              <a:gd name="connsiteY5" fmla="*/ 130994 h 786384"/>
              <a:gd name="connsiteX6" fmla="*/ 6516547 w 6516547"/>
              <a:gd name="connsiteY6" fmla="*/ 654957 h 786384"/>
              <a:gd name="connsiteX7" fmla="*/ 6385553 w 6516547"/>
              <a:gd name="connsiteY7" fmla="*/ 785951 h 786384"/>
              <a:gd name="connsiteX8" fmla="*/ 1215156 w 6516547"/>
              <a:gd name="connsiteY8" fmla="*/ 785951 h 786384"/>
              <a:gd name="connsiteX9" fmla="*/ 1175177 w 6516547"/>
              <a:gd name="connsiteY9" fmla="*/ 777880 h 786384"/>
              <a:gd name="connsiteX10" fmla="*/ 1175177 w 6516547"/>
              <a:gd name="connsiteY10" fmla="*/ 786384 h 786384"/>
              <a:gd name="connsiteX11" fmla="*/ 393192 w 6516547"/>
              <a:gd name="connsiteY11" fmla="*/ 786384 h 786384"/>
              <a:gd name="connsiteX12" fmla="*/ 0 w 6516547"/>
              <a:gd name="connsiteY12" fmla="*/ 393192 h 78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16547" h="786384">
                <a:moveTo>
                  <a:pt x="393192" y="0"/>
                </a:moveTo>
                <a:lnTo>
                  <a:pt x="1175177" y="0"/>
                </a:lnTo>
                <a:lnTo>
                  <a:pt x="1175177" y="8071"/>
                </a:lnTo>
                <a:lnTo>
                  <a:pt x="1215156" y="0"/>
                </a:lnTo>
                <a:lnTo>
                  <a:pt x="6385553" y="0"/>
                </a:lnTo>
                <a:cubicBezTo>
                  <a:pt x="6457899" y="0"/>
                  <a:pt x="6516547" y="58648"/>
                  <a:pt x="6516547" y="130994"/>
                </a:cubicBezTo>
                <a:lnTo>
                  <a:pt x="6516547" y="654957"/>
                </a:lnTo>
                <a:cubicBezTo>
                  <a:pt x="6516547" y="727303"/>
                  <a:pt x="6457899" y="785951"/>
                  <a:pt x="6385553" y="785951"/>
                </a:cubicBezTo>
                <a:lnTo>
                  <a:pt x="1215156" y="785951"/>
                </a:lnTo>
                <a:lnTo>
                  <a:pt x="1175177" y="777880"/>
                </a:lnTo>
                <a:lnTo>
                  <a:pt x="1175177" y="786384"/>
                </a:lnTo>
                <a:lnTo>
                  <a:pt x="393192" y="786384"/>
                </a:lnTo>
                <a:lnTo>
                  <a:pt x="0" y="393192"/>
                </a:lnTo>
                <a:close/>
              </a:path>
            </a:pathLst>
          </a:cu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Shape 8">
            <a:extLst>
              <a:ext uri="{FF2B5EF4-FFF2-40B4-BE49-F238E27FC236}">
                <a16:creationId xmlns:a16="http://schemas.microsoft.com/office/drawing/2014/main" id="{53CAD502-F3DF-A639-724B-5F3046C16E30}"/>
              </a:ext>
            </a:extLst>
          </p:cNvPr>
          <p:cNvSpPr/>
          <p:nvPr/>
        </p:nvSpPr>
        <p:spPr>
          <a:xfrm>
            <a:off x="6127412" y="4421178"/>
            <a:ext cx="5673796" cy="786384"/>
          </a:xfrm>
          <a:custGeom>
            <a:avLst/>
            <a:gdLst>
              <a:gd name="connsiteX0" fmla="*/ 393192 w 6516547"/>
              <a:gd name="connsiteY0" fmla="*/ 0 h 786384"/>
              <a:gd name="connsiteX1" fmla="*/ 1175177 w 6516547"/>
              <a:gd name="connsiteY1" fmla="*/ 0 h 786384"/>
              <a:gd name="connsiteX2" fmla="*/ 1175177 w 6516547"/>
              <a:gd name="connsiteY2" fmla="*/ 8071 h 786384"/>
              <a:gd name="connsiteX3" fmla="*/ 1215156 w 6516547"/>
              <a:gd name="connsiteY3" fmla="*/ 0 h 786384"/>
              <a:gd name="connsiteX4" fmla="*/ 6385553 w 6516547"/>
              <a:gd name="connsiteY4" fmla="*/ 0 h 786384"/>
              <a:gd name="connsiteX5" fmla="*/ 6516547 w 6516547"/>
              <a:gd name="connsiteY5" fmla="*/ 130994 h 786384"/>
              <a:gd name="connsiteX6" fmla="*/ 6516547 w 6516547"/>
              <a:gd name="connsiteY6" fmla="*/ 654957 h 786384"/>
              <a:gd name="connsiteX7" fmla="*/ 6385553 w 6516547"/>
              <a:gd name="connsiteY7" fmla="*/ 785951 h 786384"/>
              <a:gd name="connsiteX8" fmla="*/ 1215156 w 6516547"/>
              <a:gd name="connsiteY8" fmla="*/ 785951 h 786384"/>
              <a:gd name="connsiteX9" fmla="*/ 1175177 w 6516547"/>
              <a:gd name="connsiteY9" fmla="*/ 777880 h 786384"/>
              <a:gd name="connsiteX10" fmla="*/ 1175177 w 6516547"/>
              <a:gd name="connsiteY10" fmla="*/ 786384 h 786384"/>
              <a:gd name="connsiteX11" fmla="*/ 393192 w 6516547"/>
              <a:gd name="connsiteY11" fmla="*/ 786384 h 786384"/>
              <a:gd name="connsiteX12" fmla="*/ 0 w 6516547"/>
              <a:gd name="connsiteY12" fmla="*/ 393192 h 78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16547" h="786384">
                <a:moveTo>
                  <a:pt x="393192" y="0"/>
                </a:moveTo>
                <a:lnTo>
                  <a:pt x="1175177" y="0"/>
                </a:lnTo>
                <a:lnTo>
                  <a:pt x="1175177" y="8071"/>
                </a:lnTo>
                <a:lnTo>
                  <a:pt x="1215156" y="0"/>
                </a:lnTo>
                <a:lnTo>
                  <a:pt x="6385553" y="0"/>
                </a:lnTo>
                <a:cubicBezTo>
                  <a:pt x="6457899" y="0"/>
                  <a:pt x="6516547" y="58648"/>
                  <a:pt x="6516547" y="130994"/>
                </a:cubicBezTo>
                <a:lnTo>
                  <a:pt x="6516547" y="654957"/>
                </a:lnTo>
                <a:cubicBezTo>
                  <a:pt x="6516547" y="727303"/>
                  <a:pt x="6457899" y="785951"/>
                  <a:pt x="6385553" y="785951"/>
                </a:cubicBezTo>
                <a:lnTo>
                  <a:pt x="1215156" y="785951"/>
                </a:lnTo>
                <a:lnTo>
                  <a:pt x="1175177" y="777880"/>
                </a:lnTo>
                <a:lnTo>
                  <a:pt x="1175177" y="786384"/>
                </a:lnTo>
                <a:lnTo>
                  <a:pt x="393192" y="786384"/>
                </a:lnTo>
                <a:lnTo>
                  <a:pt x="0" y="393192"/>
                </a:lnTo>
                <a:close/>
              </a:path>
            </a:pathLst>
          </a:cu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FD4C7F3F-C87F-CD53-0E54-0A5B77D90C4D}"/>
              </a:ext>
            </a:extLst>
          </p:cNvPr>
          <p:cNvSpPr/>
          <p:nvPr/>
        </p:nvSpPr>
        <p:spPr>
          <a:xfrm>
            <a:off x="6053188" y="626423"/>
            <a:ext cx="5673796" cy="786384"/>
          </a:xfrm>
          <a:custGeom>
            <a:avLst/>
            <a:gdLst>
              <a:gd name="connsiteX0" fmla="*/ 393192 w 6516547"/>
              <a:gd name="connsiteY0" fmla="*/ 0 h 786384"/>
              <a:gd name="connsiteX1" fmla="*/ 1175177 w 6516547"/>
              <a:gd name="connsiteY1" fmla="*/ 0 h 786384"/>
              <a:gd name="connsiteX2" fmla="*/ 1175177 w 6516547"/>
              <a:gd name="connsiteY2" fmla="*/ 8071 h 786384"/>
              <a:gd name="connsiteX3" fmla="*/ 1215156 w 6516547"/>
              <a:gd name="connsiteY3" fmla="*/ 0 h 786384"/>
              <a:gd name="connsiteX4" fmla="*/ 6385553 w 6516547"/>
              <a:gd name="connsiteY4" fmla="*/ 0 h 786384"/>
              <a:gd name="connsiteX5" fmla="*/ 6516547 w 6516547"/>
              <a:gd name="connsiteY5" fmla="*/ 130994 h 786384"/>
              <a:gd name="connsiteX6" fmla="*/ 6516547 w 6516547"/>
              <a:gd name="connsiteY6" fmla="*/ 654957 h 786384"/>
              <a:gd name="connsiteX7" fmla="*/ 6385553 w 6516547"/>
              <a:gd name="connsiteY7" fmla="*/ 785951 h 786384"/>
              <a:gd name="connsiteX8" fmla="*/ 1215156 w 6516547"/>
              <a:gd name="connsiteY8" fmla="*/ 785951 h 786384"/>
              <a:gd name="connsiteX9" fmla="*/ 1175177 w 6516547"/>
              <a:gd name="connsiteY9" fmla="*/ 777880 h 786384"/>
              <a:gd name="connsiteX10" fmla="*/ 1175177 w 6516547"/>
              <a:gd name="connsiteY10" fmla="*/ 786384 h 786384"/>
              <a:gd name="connsiteX11" fmla="*/ 393192 w 6516547"/>
              <a:gd name="connsiteY11" fmla="*/ 786384 h 786384"/>
              <a:gd name="connsiteX12" fmla="*/ 0 w 6516547"/>
              <a:gd name="connsiteY12" fmla="*/ 393192 h 78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16547" h="786384">
                <a:moveTo>
                  <a:pt x="393192" y="0"/>
                </a:moveTo>
                <a:lnTo>
                  <a:pt x="1175177" y="0"/>
                </a:lnTo>
                <a:lnTo>
                  <a:pt x="1175177" y="8071"/>
                </a:lnTo>
                <a:lnTo>
                  <a:pt x="1215156" y="0"/>
                </a:lnTo>
                <a:lnTo>
                  <a:pt x="6385553" y="0"/>
                </a:lnTo>
                <a:cubicBezTo>
                  <a:pt x="6457899" y="0"/>
                  <a:pt x="6516547" y="58648"/>
                  <a:pt x="6516547" y="130994"/>
                </a:cubicBezTo>
                <a:lnTo>
                  <a:pt x="6516547" y="654957"/>
                </a:lnTo>
                <a:cubicBezTo>
                  <a:pt x="6516547" y="727303"/>
                  <a:pt x="6457899" y="785951"/>
                  <a:pt x="6385553" y="785951"/>
                </a:cubicBezTo>
                <a:lnTo>
                  <a:pt x="1215156" y="785951"/>
                </a:lnTo>
                <a:lnTo>
                  <a:pt x="1175177" y="777880"/>
                </a:lnTo>
                <a:lnTo>
                  <a:pt x="1175177" y="786384"/>
                </a:lnTo>
                <a:lnTo>
                  <a:pt x="393192" y="786384"/>
                </a:lnTo>
                <a:lnTo>
                  <a:pt x="0" y="393192"/>
                </a:lnTo>
                <a:close/>
              </a:path>
            </a:pathLst>
          </a:custGeom>
          <a:solidFill>
            <a:srgbClr val="0696D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2537C36E-99CA-86BB-363A-F6AAAB6C2BEB}"/>
              </a:ext>
            </a:extLst>
          </p:cNvPr>
          <p:cNvSpPr/>
          <p:nvPr/>
        </p:nvSpPr>
        <p:spPr>
          <a:xfrm>
            <a:off x="6090300" y="1891341"/>
            <a:ext cx="5673796" cy="786384"/>
          </a:xfrm>
          <a:custGeom>
            <a:avLst/>
            <a:gdLst>
              <a:gd name="connsiteX0" fmla="*/ 393192 w 6516547"/>
              <a:gd name="connsiteY0" fmla="*/ 0 h 786384"/>
              <a:gd name="connsiteX1" fmla="*/ 1175177 w 6516547"/>
              <a:gd name="connsiteY1" fmla="*/ 0 h 786384"/>
              <a:gd name="connsiteX2" fmla="*/ 1175177 w 6516547"/>
              <a:gd name="connsiteY2" fmla="*/ 8071 h 786384"/>
              <a:gd name="connsiteX3" fmla="*/ 1215156 w 6516547"/>
              <a:gd name="connsiteY3" fmla="*/ 0 h 786384"/>
              <a:gd name="connsiteX4" fmla="*/ 6385553 w 6516547"/>
              <a:gd name="connsiteY4" fmla="*/ 0 h 786384"/>
              <a:gd name="connsiteX5" fmla="*/ 6516547 w 6516547"/>
              <a:gd name="connsiteY5" fmla="*/ 130994 h 786384"/>
              <a:gd name="connsiteX6" fmla="*/ 6516547 w 6516547"/>
              <a:gd name="connsiteY6" fmla="*/ 654957 h 786384"/>
              <a:gd name="connsiteX7" fmla="*/ 6385553 w 6516547"/>
              <a:gd name="connsiteY7" fmla="*/ 785951 h 786384"/>
              <a:gd name="connsiteX8" fmla="*/ 1215156 w 6516547"/>
              <a:gd name="connsiteY8" fmla="*/ 785951 h 786384"/>
              <a:gd name="connsiteX9" fmla="*/ 1175177 w 6516547"/>
              <a:gd name="connsiteY9" fmla="*/ 777880 h 786384"/>
              <a:gd name="connsiteX10" fmla="*/ 1175177 w 6516547"/>
              <a:gd name="connsiteY10" fmla="*/ 786384 h 786384"/>
              <a:gd name="connsiteX11" fmla="*/ 393192 w 6516547"/>
              <a:gd name="connsiteY11" fmla="*/ 786384 h 786384"/>
              <a:gd name="connsiteX12" fmla="*/ 0 w 6516547"/>
              <a:gd name="connsiteY12" fmla="*/ 393192 h 78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16547" h="786384">
                <a:moveTo>
                  <a:pt x="393192" y="0"/>
                </a:moveTo>
                <a:lnTo>
                  <a:pt x="1175177" y="0"/>
                </a:lnTo>
                <a:lnTo>
                  <a:pt x="1175177" y="8071"/>
                </a:lnTo>
                <a:lnTo>
                  <a:pt x="1215156" y="0"/>
                </a:lnTo>
                <a:lnTo>
                  <a:pt x="6385553" y="0"/>
                </a:lnTo>
                <a:cubicBezTo>
                  <a:pt x="6457899" y="0"/>
                  <a:pt x="6516547" y="58648"/>
                  <a:pt x="6516547" y="130994"/>
                </a:cubicBezTo>
                <a:lnTo>
                  <a:pt x="6516547" y="654957"/>
                </a:lnTo>
                <a:cubicBezTo>
                  <a:pt x="6516547" y="727303"/>
                  <a:pt x="6457899" y="785951"/>
                  <a:pt x="6385553" y="785951"/>
                </a:cubicBezTo>
                <a:lnTo>
                  <a:pt x="1215156" y="785951"/>
                </a:lnTo>
                <a:lnTo>
                  <a:pt x="1175177" y="777880"/>
                </a:lnTo>
                <a:lnTo>
                  <a:pt x="1175177" y="786384"/>
                </a:lnTo>
                <a:lnTo>
                  <a:pt x="393192" y="786384"/>
                </a:lnTo>
                <a:lnTo>
                  <a:pt x="0" y="393192"/>
                </a:lnTo>
                <a:close/>
              </a:path>
            </a:pathLst>
          </a:cu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Arrow: Chevron 12">
            <a:extLst>
              <a:ext uri="{FF2B5EF4-FFF2-40B4-BE49-F238E27FC236}">
                <a16:creationId xmlns:a16="http://schemas.microsoft.com/office/drawing/2014/main" id="{E5936AF0-12A7-57C0-1F02-307B5D4756C2}"/>
              </a:ext>
            </a:extLst>
          </p:cNvPr>
          <p:cNvSpPr/>
          <p:nvPr/>
        </p:nvSpPr>
        <p:spPr>
          <a:xfrm flipH="1">
            <a:off x="5416210" y="635142"/>
            <a:ext cx="910542" cy="786384"/>
          </a:xfrm>
          <a:prstGeom prst="chevron">
            <a:avLst/>
          </a:prstGeom>
          <a:solidFill>
            <a:schemeClr val="accent6">
              <a:lumMod val="40000"/>
              <a:lumOff val="60000"/>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Arrow: Chevron 13">
            <a:extLst>
              <a:ext uri="{FF2B5EF4-FFF2-40B4-BE49-F238E27FC236}">
                <a16:creationId xmlns:a16="http://schemas.microsoft.com/office/drawing/2014/main" id="{FC776129-07F1-374D-7F35-F5E403A064A2}"/>
              </a:ext>
            </a:extLst>
          </p:cNvPr>
          <p:cNvSpPr/>
          <p:nvPr/>
        </p:nvSpPr>
        <p:spPr>
          <a:xfrm flipH="1">
            <a:off x="5416210" y="1894644"/>
            <a:ext cx="910542" cy="786384"/>
          </a:xfrm>
          <a:prstGeom prst="chevron">
            <a:avLst/>
          </a:prstGeom>
          <a:solidFill>
            <a:schemeClr val="accent6">
              <a:lumMod val="40000"/>
              <a:lumOff val="60000"/>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Arrow: Chevron 14">
            <a:extLst>
              <a:ext uri="{FF2B5EF4-FFF2-40B4-BE49-F238E27FC236}">
                <a16:creationId xmlns:a16="http://schemas.microsoft.com/office/drawing/2014/main" id="{63348B2D-6D9E-05A5-D0AB-60A6676AB212}"/>
              </a:ext>
            </a:extLst>
          </p:cNvPr>
          <p:cNvSpPr/>
          <p:nvPr/>
        </p:nvSpPr>
        <p:spPr>
          <a:xfrm flipH="1">
            <a:off x="5466738" y="3154146"/>
            <a:ext cx="910542" cy="786384"/>
          </a:xfrm>
          <a:prstGeom prst="chevron">
            <a:avLst/>
          </a:prstGeom>
          <a:solidFill>
            <a:schemeClr val="accent6">
              <a:lumMod val="40000"/>
              <a:lumOff val="60000"/>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Arrow: Chevron 15">
            <a:extLst>
              <a:ext uri="{FF2B5EF4-FFF2-40B4-BE49-F238E27FC236}">
                <a16:creationId xmlns:a16="http://schemas.microsoft.com/office/drawing/2014/main" id="{34594ED0-89D4-2381-0D74-95C611D2BF1E}"/>
              </a:ext>
            </a:extLst>
          </p:cNvPr>
          <p:cNvSpPr/>
          <p:nvPr/>
        </p:nvSpPr>
        <p:spPr>
          <a:xfrm flipH="1">
            <a:off x="5467109" y="4413648"/>
            <a:ext cx="910542" cy="786384"/>
          </a:xfrm>
          <a:prstGeom prst="chevron">
            <a:avLst/>
          </a:prstGeom>
          <a:solidFill>
            <a:schemeClr val="accent6">
              <a:lumMod val="40000"/>
              <a:lumOff val="60000"/>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TextBox 16">
            <a:extLst>
              <a:ext uri="{FF2B5EF4-FFF2-40B4-BE49-F238E27FC236}">
                <a16:creationId xmlns:a16="http://schemas.microsoft.com/office/drawing/2014/main" id="{1EEDBBA6-DF7C-1731-684B-688C9867E9B8}"/>
              </a:ext>
            </a:extLst>
          </p:cNvPr>
          <p:cNvSpPr txBox="1"/>
          <p:nvPr/>
        </p:nvSpPr>
        <p:spPr>
          <a:xfrm>
            <a:off x="6659300" y="781728"/>
            <a:ext cx="694481" cy="646331"/>
          </a:xfrm>
          <a:prstGeom prst="rect">
            <a:avLst/>
          </a:prstGeom>
          <a:noFill/>
        </p:spPr>
        <p:txBody>
          <a:bodyPr wrap="square" rtlCol="0">
            <a:spAutoFit/>
          </a:bodyPr>
          <a:lstStyle/>
          <a:p>
            <a:r>
              <a:rPr lang="en-US" sz="3600" dirty="0">
                <a:solidFill>
                  <a:schemeClr val="bg1"/>
                </a:solidFill>
                <a:latin typeface="Anton" panose="020F0502020204030204" pitchFamily="2" charset="0"/>
              </a:rPr>
              <a:t>01</a:t>
            </a:r>
          </a:p>
        </p:txBody>
      </p:sp>
      <p:sp>
        <p:nvSpPr>
          <p:cNvPr id="20" name="TextBox 19">
            <a:extLst>
              <a:ext uri="{FF2B5EF4-FFF2-40B4-BE49-F238E27FC236}">
                <a16:creationId xmlns:a16="http://schemas.microsoft.com/office/drawing/2014/main" id="{3104761C-1A0C-B26E-D1CB-F347466B4806}"/>
              </a:ext>
            </a:extLst>
          </p:cNvPr>
          <p:cNvSpPr txBox="1"/>
          <p:nvPr/>
        </p:nvSpPr>
        <p:spPr>
          <a:xfrm>
            <a:off x="6645287" y="1896080"/>
            <a:ext cx="2096930" cy="646331"/>
          </a:xfrm>
          <a:prstGeom prst="rect">
            <a:avLst/>
          </a:prstGeom>
          <a:noFill/>
        </p:spPr>
        <p:txBody>
          <a:bodyPr wrap="square" rtlCol="0">
            <a:spAutoFit/>
          </a:bodyPr>
          <a:lstStyle/>
          <a:p>
            <a:r>
              <a:rPr lang="en-US" sz="3600" dirty="0">
                <a:solidFill>
                  <a:schemeClr val="bg1"/>
                </a:solidFill>
                <a:latin typeface="Anton" panose="020F0502020204030204" pitchFamily="2" charset="0"/>
              </a:rPr>
              <a:t>02</a:t>
            </a:r>
          </a:p>
        </p:txBody>
      </p:sp>
      <p:sp>
        <p:nvSpPr>
          <p:cNvPr id="21" name="TextBox 20">
            <a:extLst>
              <a:ext uri="{FF2B5EF4-FFF2-40B4-BE49-F238E27FC236}">
                <a16:creationId xmlns:a16="http://schemas.microsoft.com/office/drawing/2014/main" id="{DB492FEB-13D2-3B36-A547-3EA7FBC601DA}"/>
              </a:ext>
            </a:extLst>
          </p:cNvPr>
          <p:cNvSpPr txBox="1"/>
          <p:nvPr/>
        </p:nvSpPr>
        <p:spPr>
          <a:xfrm>
            <a:off x="6659301" y="3321289"/>
            <a:ext cx="634065" cy="646331"/>
          </a:xfrm>
          <a:prstGeom prst="rect">
            <a:avLst/>
          </a:prstGeom>
          <a:noFill/>
        </p:spPr>
        <p:txBody>
          <a:bodyPr wrap="square" rtlCol="0">
            <a:spAutoFit/>
          </a:bodyPr>
          <a:lstStyle/>
          <a:p>
            <a:r>
              <a:rPr lang="en-US" sz="3600" dirty="0">
                <a:solidFill>
                  <a:schemeClr val="bg1"/>
                </a:solidFill>
                <a:latin typeface="Anton" panose="020F0502020204030204" pitchFamily="2" charset="0"/>
              </a:rPr>
              <a:t>03</a:t>
            </a:r>
          </a:p>
        </p:txBody>
      </p:sp>
      <p:sp>
        <p:nvSpPr>
          <p:cNvPr id="22" name="TextBox 21">
            <a:extLst>
              <a:ext uri="{FF2B5EF4-FFF2-40B4-BE49-F238E27FC236}">
                <a16:creationId xmlns:a16="http://schemas.microsoft.com/office/drawing/2014/main" id="{D9D8EBCD-3141-F9BD-4A96-5B83DE633369}"/>
              </a:ext>
            </a:extLst>
          </p:cNvPr>
          <p:cNvSpPr txBox="1"/>
          <p:nvPr/>
        </p:nvSpPr>
        <p:spPr>
          <a:xfrm>
            <a:off x="6659299" y="4532970"/>
            <a:ext cx="634067" cy="646331"/>
          </a:xfrm>
          <a:prstGeom prst="rect">
            <a:avLst/>
          </a:prstGeom>
          <a:noFill/>
        </p:spPr>
        <p:txBody>
          <a:bodyPr wrap="square" rtlCol="0">
            <a:spAutoFit/>
          </a:bodyPr>
          <a:lstStyle/>
          <a:p>
            <a:r>
              <a:rPr lang="en-US" sz="3600" dirty="0">
                <a:solidFill>
                  <a:schemeClr val="bg1"/>
                </a:solidFill>
                <a:latin typeface="Anton" panose="020F0502020204030204" pitchFamily="2" charset="0"/>
              </a:rPr>
              <a:t>04</a:t>
            </a:r>
          </a:p>
        </p:txBody>
      </p:sp>
      <p:sp>
        <p:nvSpPr>
          <p:cNvPr id="23" name="TextBox 22">
            <a:extLst>
              <a:ext uri="{FF2B5EF4-FFF2-40B4-BE49-F238E27FC236}">
                <a16:creationId xmlns:a16="http://schemas.microsoft.com/office/drawing/2014/main" id="{1FB242B8-50C2-2E55-6F76-EF3845DA4D87}"/>
              </a:ext>
            </a:extLst>
          </p:cNvPr>
          <p:cNvSpPr txBox="1"/>
          <p:nvPr/>
        </p:nvSpPr>
        <p:spPr>
          <a:xfrm>
            <a:off x="7107906" y="744487"/>
            <a:ext cx="3792637" cy="1077218"/>
          </a:xfrm>
          <a:prstGeom prst="rect">
            <a:avLst/>
          </a:prstGeom>
          <a:noFill/>
        </p:spPr>
        <p:txBody>
          <a:bodyPr wrap="square" rtlCol="0">
            <a:spAutoFit/>
          </a:bodyPr>
          <a:lstStyle/>
          <a:p>
            <a:pPr algn="ctr"/>
            <a:r>
              <a:rPr lang="en-US" sz="3200" dirty="0">
                <a:solidFill>
                  <a:schemeClr val="bg1"/>
                </a:solidFill>
                <a:latin typeface="Anton" pitchFamily="2" charset="0"/>
              </a:rPr>
              <a:t>Consumer behavior</a:t>
            </a:r>
            <a:endParaRPr lang="en-US" sz="3200" b="0" i="0" dirty="0">
              <a:solidFill>
                <a:srgbClr val="1F2328"/>
              </a:solidFill>
              <a:effectLst/>
              <a:latin typeface="Anton" pitchFamily="2" charset="0"/>
            </a:endParaRPr>
          </a:p>
          <a:p>
            <a:pPr algn="ctr"/>
            <a:endParaRPr lang="en-US" sz="3200" dirty="0">
              <a:latin typeface="Anton" pitchFamily="2" charset="0"/>
            </a:endParaRPr>
          </a:p>
        </p:txBody>
      </p:sp>
      <p:sp>
        <p:nvSpPr>
          <p:cNvPr id="24" name="TextBox 23">
            <a:extLst>
              <a:ext uri="{FF2B5EF4-FFF2-40B4-BE49-F238E27FC236}">
                <a16:creationId xmlns:a16="http://schemas.microsoft.com/office/drawing/2014/main" id="{9FCFC94D-4620-2885-A496-BCD81A64DD4B}"/>
              </a:ext>
            </a:extLst>
          </p:cNvPr>
          <p:cNvSpPr txBox="1"/>
          <p:nvPr/>
        </p:nvSpPr>
        <p:spPr>
          <a:xfrm>
            <a:off x="7188470" y="3335488"/>
            <a:ext cx="3813860" cy="1015663"/>
          </a:xfrm>
          <a:prstGeom prst="rect">
            <a:avLst/>
          </a:prstGeom>
          <a:noFill/>
        </p:spPr>
        <p:txBody>
          <a:bodyPr wrap="square" rtlCol="0">
            <a:spAutoFit/>
          </a:bodyPr>
          <a:lstStyle/>
          <a:p>
            <a:pPr algn="ctr"/>
            <a:r>
              <a:rPr lang="en-US" sz="2800" b="0" i="0" dirty="0">
                <a:solidFill>
                  <a:schemeClr val="bg1"/>
                </a:solidFill>
                <a:effectLst/>
                <a:latin typeface="Anton" pitchFamily="2" charset="0"/>
              </a:rPr>
              <a:t>Inventory performance </a:t>
            </a:r>
          </a:p>
          <a:p>
            <a:pPr algn="ctr"/>
            <a:endParaRPr lang="en-US" sz="3200" dirty="0">
              <a:latin typeface="Anton" pitchFamily="2" charset="0"/>
            </a:endParaRPr>
          </a:p>
        </p:txBody>
      </p:sp>
      <p:sp>
        <p:nvSpPr>
          <p:cNvPr id="25" name="TextBox 24">
            <a:extLst>
              <a:ext uri="{FF2B5EF4-FFF2-40B4-BE49-F238E27FC236}">
                <a16:creationId xmlns:a16="http://schemas.microsoft.com/office/drawing/2014/main" id="{761D1086-B01F-1534-596D-682CFED42651}"/>
              </a:ext>
            </a:extLst>
          </p:cNvPr>
          <p:cNvSpPr txBox="1"/>
          <p:nvPr/>
        </p:nvSpPr>
        <p:spPr>
          <a:xfrm>
            <a:off x="7202686" y="1972700"/>
            <a:ext cx="3792637" cy="1015663"/>
          </a:xfrm>
          <a:prstGeom prst="rect">
            <a:avLst/>
          </a:prstGeom>
          <a:noFill/>
        </p:spPr>
        <p:txBody>
          <a:bodyPr wrap="square" rtlCol="0">
            <a:spAutoFit/>
          </a:bodyPr>
          <a:lstStyle/>
          <a:p>
            <a:pPr algn="ctr"/>
            <a:r>
              <a:rPr lang="en-US" sz="2800" b="0" i="0" dirty="0">
                <a:solidFill>
                  <a:schemeClr val="bg1"/>
                </a:solidFill>
                <a:effectLst/>
                <a:latin typeface="Anton" pitchFamily="2" charset="0"/>
              </a:rPr>
              <a:t>Sales trends over time </a:t>
            </a:r>
            <a:endParaRPr lang="en-US" sz="3200" b="0" i="0" dirty="0">
              <a:solidFill>
                <a:srgbClr val="1F2328"/>
              </a:solidFill>
              <a:effectLst/>
              <a:latin typeface="Anton" pitchFamily="2" charset="0"/>
            </a:endParaRPr>
          </a:p>
          <a:p>
            <a:pPr algn="ctr"/>
            <a:endParaRPr lang="en-US" sz="3200" dirty="0">
              <a:latin typeface="Anton" pitchFamily="2" charset="0"/>
            </a:endParaRPr>
          </a:p>
        </p:txBody>
      </p:sp>
      <p:sp>
        <p:nvSpPr>
          <p:cNvPr id="26" name="TextBox 25">
            <a:extLst>
              <a:ext uri="{FF2B5EF4-FFF2-40B4-BE49-F238E27FC236}">
                <a16:creationId xmlns:a16="http://schemas.microsoft.com/office/drawing/2014/main" id="{1A3ABFF0-B95D-F22A-1C76-5A0338FC0CE4}"/>
              </a:ext>
            </a:extLst>
          </p:cNvPr>
          <p:cNvSpPr txBox="1"/>
          <p:nvPr/>
        </p:nvSpPr>
        <p:spPr>
          <a:xfrm>
            <a:off x="7067238" y="4121872"/>
            <a:ext cx="3731319" cy="954107"/>
          </a:xfrm>
          <a:prstGeom prst="rect">
            <a:avLst/>
          </a:prstGeom>
          <a:noFill/>
        </p:spPr>
        <p:txBody>
          <a:bodyPr wrap="square" rtlCol="0">
            <a:spAutoFit/>
          </a:bodyPr>
          <a:lstStyle/>
          <a:p>
            <a:pPr algn="ctr"/>
            <a:endParaRPr lang="en-US" sz="2800" b="0" i="0" dirty="0">
              <a:solidFill>
                <a:schemeClr val="bg1"/>
              </a:solidFill>
              <a:effectLst/>
              <a:latin typeface="Anton" pitchFamily="2" charset="0"/>
            </a:endParaRPr>
          </a:p>
          <a:p>
            <a:pPr algn="ctr"/>
            <a:r>
              <a:rPr lang="en-US" sz="2800" dirty="0">
                <a:solidFill>
                  <a:schemeClr val="bg1"/>
                </a:solidFill>
                <a:latin typeface="Anton" pitchFamily="2" charset="0"/>
              </a:rPr>
              <a:t>Time series analysis</a:t>
            </a:r>
          </a:p>
        </p:txBody>
      </p:sp>
      <p:pic>
        <p:nvPicPr>
          <p:cNvPr id="28" name="Graphic 27" descr="Stopwatch with solid fill">
            <a:extLst>
              <a:ext uri="{FF2B5EF4-FFF2-40B4-BE49-F238E27FC236}">
                <a16:creationId xmlns:a16="http://schemas.microsoft.com/office/drawing/2014/main" id="{5A00AA28-0C10-1D94-6B56-F3AC3337AF9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832494" y="4532969"/>
            <a:ext cx="720228" cy="543010"/>
          </a:xfrm>
          <a:prstGeom prst="rect">
            <a:avLst/>
          </a:prstGeom>
        </p:spPr>
      </p:pic>
      <p:pic>
        <p:nvPicPr>
          <p:cNvPr id="30" name="Graphic 29" descr="Bar graph with upward trend with solid fill">
            <a:extLst>
              <a:ext uri="{FF2B5EF4-FFF2-40B4-BE49-F238E27FC236}">
                <a16:creationId xmlns:a16="http://schemas.microsoft.com/office/drawing/2014/main" id="{B364DD90-836E-1F62-B7B3-52A513682E8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00543" y="3255005"/>
            <a:ext cx="694481" cy="772728"/>
          </a:xfrm>
          <a:prstGeom prst="rect">
            <a:avLst/>
          </a:prstGeom>
        </p:spPr>
      </p:pic>
      <p:pic>
        <p:nvPicPr>
          <p:cNvPr id="32" name="Graphic 31" descr="User with solid fill">
            <a:extLst>
              <a:ext uri="{FF2B5EF4-FFF2-40B4-BE49-F238E27FC236}">
                <a16:creationId xmlns:a16="http://schemas.microsoft.com/office/drawing/2014/main" id="{9123B66A-3198-23C6-A12E-78599486796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858241" y="789450"/>
            <a:ext cx="694481" cy="531156"/>
          </a:xfrm>
          <a:prstGeom prst="rect">
            <a:avLst/>
          </a:prstGeom>
        </p:spPr>
      </p:pic>
      <p:pic>
        <p:nvPicPr>
          <p:cNvPr id="34" name="Graphic 33" descr="Shopping cart with solid fill">
            <a:extLst>
              <a:ext uri="{FF2B5EF4-FFF2-40B4-BE49-F238E27FC236}">
                <a16:creationId xmlns:a16="http://schemas.microsoft.com/office/drawing/2014/main" id="{0181465A-21BC-1CDC-9D9A-3677DDE675D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900544" y="1973275"/>
            <a:ext cx="624738" cy="545189"/>
          </a:xfrm>
          <a:prstGeom prst="rect">
            <a:avLst/>
          </a:prstGeom>
        </p:spPr>
      </p:pic>
      <p:sp>
        <p:nvSpPr>
          <p:cNvPr id="35" name="TextBox 34">
            <a:extLst>
              <a:ext uri="{FF2B5EF4-FFF2-40B4-BE49-F238E27FC236}">
                <a16:creationId xmlns:a16="http://schemas.microsoft.com/office/drawing/2014/main" id="{8305063D-0592-B799-8CCE-3C819B681A8B}"/>
              </a:ext>
            </a:extLst>
          </p:cNvPr>
          <p:cNvSpPr txBox="1"/>
          <p:nvPr/>
        </p:nvSpPr>
        <p:spPr>
          <a:xfrm>
            <a:off x="596976" y="2542411"/>
            <a:ext cx="4615461" cy="1015663"/>
          </a:xfrm>
          <a:prstGeom prst="rect">
            <a:avLst/>
          </a:prstGeom>
          <a:noFill/>
        </p:spPr>
        <p:txBody>
          <a:bodyPr wrap="square" rtlCol="0">
            <a:spAutoFit/>
          </a:bodyPr>
          <a:lstStyle/>
          <a:p>
            <a:pPr algn="ctr"/>
            <a:r>
              <a:rPr lang="en-US" sz="6000" dirty="0">
                <a:solidFill>
                  <a:srgbClr val="002060"/>
                </a:solidFill>
                <a:latin typeface="Anton" pitchFamily="2" charset="0"/>
              </a:rPr>
              <a:t>Objectives🎯</a:t>
            </a:r>
            <a:endParaRPr lang="en-US" sz="6000" dirty="0"/>
          </a:p>
        </p:txBody>
      </p:sp>
    </p:spTree>
    <p:extLst>
      <p:ext uri="{BB962C8B-B14F-4D97-AF65-F5344CB8AC3E}">
        <p14:creationId xmlns:p14="http://schemas.microsoft.com/office/powerpoint/2010/main" val="172568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500"/>
                                        <p:tgtEl>
                                          <p:spTgt spid="1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right)">
                                      <p:cBhvr>
                                        <p:cTn id="11" dur="500"/>
                                        <p:tgtEl>
                                          <p:spTgt spid="13"/>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animEffect transition="in" filter="fade">
                                      <p:cBhvr>
                                        <p:cTn id="17" dur="500"/>
                                        <p:tgtEl>
                                          <p:spTgt spid="17"/>
                                        </p:tgtEl>
                                      </p:cBhvr>
                                    </p:animEffect>
                                  </p:childTnLst>
                                </p:cTn>
                              </p:par>
                              <p:par>
                                <p:cTn id="18" presetID="53" presetClass="entr" presetSubtype="16" fill="hold" nodeType="withEffect">
                                  <p:stCondLst>
                                    <p:cond delay="0"/>
                                  </p:stCondLst>
                                  <p:childTnLst>
                                    <p:set>
                                      <p:cBhvr>
                                        <p:cTn id="19" dur="1" fill="hold">
                                          <p:stCondLst>
                                            <p:cond delay="0"/>
                                          </p:stCondLst>
                                        </p:cTn>
                                        <p:tgtEl>
                                          <p:spTgt spid="32"/>
                                        </p:tgtEl>
                                        <p:attrNameLst>
                                          <p:attrName>style.visibility</p:attrName>
                                        </p:attrNameLst>
                                      </p:cBhvr>
                                      <p:to>
                                        <p:strVal val="visible"/>
                                      </p:to>
                                    </p:set>
                                    <p:anim calcmode="lin" valueType="num">
                                      <p:cBhvr>
                                        <p:cTn id="20" dur="500" fill="hold"/>
                                        <p:tgtEl>
                                          <p:spTgt spid="32"/>
                                        </p:tgtEl>
                                        <p:attrNameLst>
                                          <p:attrName>ppt_w</p:attrName>
                                        </p:attrNameLst>
                                      </p:cBhvr>
                                      <p:tavLst>
                                        <p:tav tm="0">
                                          <p:val>
                                            <p:fltVal val="0"/>
                                          </p:val>
                                        </p:tav>
                                        <p:tav tm="100000">
                                          <p:val>
                                            <p:strVal val="#ppt_w"/>
                                          </p:val>
                                        </p:tav>
                                      </p:tavLst>
                                    </p:anim>
                                    <p:anim calcmode="lin" valueType="num">
                                      <p:cBhvr>
                                        <p:cTn id="21" dur="500" fill="hold"/>
                                        <p:tgtEl>
                                          <p:spTgt spid="32"/>
                                        </p:tgtEl>
                                        <p:attrNameLst>
                                          <p:attrName>ppt_h</p:attrName>
                                        </p:attrNameLst>
                                      </p:cBhvr>
                                      <p:tavLst>
                                        <p:tav tm="0">
                                          <p:val>
                                            <p:fltVal val="0"/>
                                          </p:val>
                                        </p:tav>
                                        <p:tav tm="100000">
                                          <p:val>
                                            <p:strVal val="#ppt_h"/>
                                          </p:val>
                                        </p:tav>
                                      </p:tavLst>
                                    </p:anim>
                                    <p:animEffect transition="in" filter="fade">
                                      <p:cBhvr>
                                        <p:cTn id="22" dur="500"/>
                                        <p:tgtEl>
                                          <p:spTgt spid="32"/>
                                        </p:tgtEl>
                                      </p:cBhvr>
                                    </p:animEffect>
                                  </p:childTnLst>
                                </p:cTn>
                              </p:par>
                              <p:par>
                                <p:cTn id="23" presetID="22" presetClass="entr" presetSubtype="4" fill="hold" nodeType="withEffect">
                                  <p:stCondLst>
                                    <p:cond delay="0"/>
                                  </p:stCondLst>
                                  <p:childTnLst>
                                    <p:set>
                                      <p:cBhvr>
                                        <p:cTn id="24" dur="1" fill="hold">
                                          <p:stCondLst>
                                            <p:cond delay="0"/>
                                          </p:stCondLst>
                                        </p:cTn>
                                        <p:tgtEl>
                                          <p:spTgt spid="23">
                                            <p:txEl>
                                              <p:pRg st="0" end="0"/>
                                            </p:txEl>
                                          </p:spTgt>
                                        </p:tgtEl>
                                        <p:attrNameLst>
                                          <p:attrName>style.visibility</p:attrName>
                                        </p:attrNameLst>
                                      </p:cBhvr>
                                      <p:to>
                                        <p:strVal val="visible"/>
                                      </p:to>
                                    </p:set>
                                    <p:animEffect transition="in" filter="wipe(down)">
                                      <p:cBhvr>
                                        <p:cTn id="25" dur="500"/>
                                        <p:tgtEl>
                                          <p:spTgt spid="2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right)">
                                      <p:cBhvr>
                                        <p:cTn id="30" dur="500"/>
                                        <p:tgtEl>
                                          <p:spTgt spid="11"/>
                                        </p:tgtEl>
                                      </p:cBhvr>
                                    </p:animEffect>
                                  </p:childTnLst>
                                </p:cTn>
                              </p:par>
                            </p:childTnLst>
                          </p:cTn>
                        </p:par>
                        <p:par>
                          <p:cTn id="31" fill="hold">
                            <p:stCondLst>
                              <p:cond delay="500"/>
                            </p:stCondLst>
                            <p:childTnLst>
                              <p:par>
                                <p:cTn id="32" presetID="22" presetClass="entr" presetSubtype="2"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right)">
                                      <p:cBhvr>
                                        <p:cTn id="34" dur="500"/>
                                        <p:tgtEl>
                                          <p:spTgt spid="14"/>
                                        </p:tgtEl>
                                      </p:cBhvr>
                                    </p:animEffect>
                                  </p:childTnLst>
                                </p:cTn>
                              </p:par>
                              <p:par>
                                <p:cTn id="35" presetID="53" presetClass="entr" presetSubtype="16"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p:cTn id="37" dur="500" fill="hold"/>
                                        <p:tgtEl>
                                          <p:spTgt spid="34"/>
                                        </p:tgtEl>
                                        <p:attrNameLst>
                                          <p:attrName>ppt_w</p:attrName>
                                        </p:attrNameLst>
                                      </p:cBhvr>
                                      <p:tavLst>
                                        <p:tav tm="0">
                                          <p:val>
                                            <p:fltVal val="0"/>
                                          </p:val>
                                        </p:tav>
                                        <p:tav tm="100000">
                                          <p:val>
                                            <p:strVal val="#ppt_w"/>
                                          </p:val>
                                        </p:tav>
                                      </p:tavLst>
                                    </p:anim>
                                    <p:anim calcmode="lin" valueType="num">
                                      <p:cBhvr>
                                        <p:cTn id="38" dur="500" fill="hold"/>
                                        <p:tgtEl>
                                          <p:spTgt spid="34"/>
                                        </p:tgtEl>
                                        <p:attrNameLst>
                                          <p:attrName>ppt_h</p:attrName>
                                        </p:attrNameLst>
                                      </p:cBhvr>
                                      <p:tavLst>
                                        <p:tav tm="0">
                                          <p:val>
                                            <p:fltVal val="0"/>
                                          </p:val>
                                        </p:tav>
                                        <p:tav tm="100000">
                                          <p:val>
                                            <p:strVal val="#ppt_h"/>
                                          </p:val>
                                        </p:tav>
                                      </p:tavLst>
                                    </p:anim>
                                    <p:animEffect transition="in" filter="fade">
                                      <p:cBhvr>
                                        <p:cTn id="39" dur="500"/>
                                        <p:tgtEl>
                                          <p:spTgt spid="34"/>
                                        </p:tgtEl>
                                      </p:cBhvr>
                                    </p:animEffect>
                                  </p:childTnLst>
                                </p:cTn>
                              </p:par>
                            </p:childTnLst>
                          </p:cTn>
                        </p:par>
                        <p:par>
                          <p:cTn id="40" fill="hold">
                            <p:stCondLst>
                              <p:cond delay="1000"/>
                            </p:stCondLst>
                            <p:childTnLst>
                              <p:par>
                                <p:cTn id="41" presetID="53" presetClass="entr" presetSubtype="16"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p:cTn id="43" dur="500" fill="hold"/>
                                        <p:tgtEl>
                                          <p:spTgt spid="20"/>
                                        </p:tgtEl>
                                        <p:attrNameLst>
                                          <p:attrName>ppt_w</p:attrName>
                                        </p:attrNameLst>
                                      </p:cBhvr>
                                      <p:tavLst>
                                        <p:tav tm="0">
                                          <p:val>
                                            <p:fltVal val="0"/>
                                          </p:val>
                                        </p:tav>
                                        <p:tav tm="100000">
                                          <p:val>
                                            <p:strVal val="#ppt_w"/>
                                          </p:val>
                                        </p:tav>
                                      </p:tavLst>
                                    </p:anim>
                                    <p:anim calcmode="lin" valueType="num">
                                      <p:cBhvr>
                                        <p:cTn id="44" dur="500" fill="hold"/>
                                        <p:tgtEl>
                                          <p:spTgt spid="20"/>
                                        </p:tgtEl>
                                        <p:attrNameLst>
                                          <p:attrName>ppt_h</p:attrName>
                                        </p:attrNameLst>
                                      </p:cBhvr>
                                      <p:tavLst>
                                        <p:tav tm="0">
                                          <p:val>
                                            <p:fltVal val="0"/>
                                          </p:val>
                                        </p:tav>
                                        <p:tav tm="100000">
                                          <p:val>
                                            <p:strVal val="#ppt_h"/>
                                          </p:val>
                                        </p:tav>
                                      </p:tavLst>
                                    </p:anim>
                                    <p:animEffect transition="in" filter="fade">
                                      <p:cBhvr>
                                        <p:cTn id="45" dur="500"/>
                                        <p:tgtEl>
                                          <p:spTgt spid="20"/>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down)">
                                      <p:cBhvr>
                                        <p:cTn id="48" dur="500"/>
                                        <p:tgtEl>
                                          <p:spTgt spid="2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wipe(right)">
                                      <p:cBhvr>
                                        <p:cTn id="53" dur="500"/>
                                        <p:tgtEl>
                                          <p:spTgt spid="8"/>
                                        </p:tgtEl>
                                      </p:cBhvr>
                                    </p:animEffect>
                                  </p:childTnLst>
                                </p:cTn>
                              </p:par>
                            </p:childTnLst>
                          </p:cTn>
                        </p:par>
                        <p:par>
                          <p:cTn id="54" fill="hold">
                            <p:stCondLst>
                              <p:cond delay="500"/>
                            </p:stCondLst>
                            <p:childTnLst>
                              <p:par>
                                <p:cTn id="55" presetID="22" presetClass="entr" presetSubtype="2" fill="hold" grpId="0" nodeType="after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right)">
                                      <p:cBhvr>
                                        <p:cTn id="57" dur="500"/>
                                        <p:tgtEl>
                                          <p:spTgt spid="15"/>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wipe(down)">
                                      <p:cBhvr>
                                        <p:cTn id="60" dur="500"/>
                                        <p:tgtEl>
                                          <p:spTgt spid="24"/>
                                        </p:tgtEl>
                                      </p:cBhvr>
                                    </p:animEffect>
                                  </p:childTnLst>
                                </p:cTn>
                              </p:par>
                              <p:par>
                                <p:cTn id="61" presetID="53" presetClass="entr" presetSubtype="16" fill="hold" nodeType="withEffect">
                                  <p:stCondLst>
                                    <p:cond delay="0"/>
                                  </p:stCondLst>
                                  <p:childTnLst>
                                    <p:set>
                                      <p:cBhvr>
                                        <p:cTn id="62" dur="1" fill="hold">
                                          <p:stCondLst>
                                            <p:cond delay="0"/>
                                          </p:stCondLst>
                                        </p:cTn>
                                        <p:tgtEl>
                                          <p:spTgt spid="30"/>
                                        </p:tgtEl>
                                        <p:attrNameLst>
                                          <p:attrName>style.visibility</p:attrName>
                                        </p:attrNameLst>
                                      </p:cBhvr>
                                      <p:to>
                                        <p:strVal val="visible"/>
                                      </p:to>
                                    </p:set>
                                    <p:anim calcmode="lin" valueType="num">
                                      <p:cBhvr>
                                        <p:cTn id="63" dur="500" fill="hold"/>
                                        <p:tgtEl>
                                          <p:spTgt spid="30"/>
                                        </p:tgtEl>
                                        <p:attrNameLst>
                                          <p:attrName>ppt_w</p:attrName>
                                        </p:attrNameLst>
                                      </p:cBhvr>
                                      <p:tavLst>
                                        <p:tav tm="0">
                                          <p:val>
                                            <p:fltVal val="0"/>
                                          </p:val>
                                        </p:tav>
                                        <p:tav tm="100000">
                                          <p:val>
                                            <p:strVal val="#ppt_w"/>
                                          </p:val>
                                        </p:tav>
                                      </p:tavLst>
                                    </p:anim>
                                    <p:anim calcmode="lin" valueType="num">
                                      <p:cBhvr>
                                        <p:cTn id="64" dur="500" fill="hold"/>
                                        <p:tgtEl>
                                          <p:spTgt spid="30"/>
                                        </p:tgtEl>
                                        <p:attrNameLst>
                                          <p:attrName>ppt_h</p:attrName>
                                        </p:attrNameLst>
                                      </p:cBhvr>
                                      <p:tavLst>
                                        <p:tav tm="0">
                                          <p:val>
                                            <p:fltVal val="0"/>
                                          </p:val>
                                        </p:tav>
                                        <p:tav tm="100000">
                                          <p:val>
                                            <p:strVal val="#ppt_h"/>
                                          </p:val>
                                        </p:tav>
                                      </p:tavLst>
                                    </p:anim>
                                    <p:animEffect transition="in" filter="fade">
                                      <p:cBhvr>
                                        <p:cTn id="65" dur="500"/>
                                        <p:tgtEl>
                                          <p:spTgt spid="30"/>
                                        </p:tgtEl>
                                      </p:cBhvr>
                                    </p:animEffect>
                                  </p:childTnLst>
                                </p:cTn>
                              </p:par>
                            </p:childTnLst>
                          </p:cTn>
                        </p:par>
                        <p:par>
                          <p:cTn id="66" fill="hold">
                            <p:stCondLst>
                              <p:cond delay="1000"/>
                            </p:stCondLst>
                            <p:childTnLst>
                              <p:par>
                                <p:cTn id="67" presetID="53" presetClass="entr" presetSubtype="16" fill="hold" grpId="0" nodeType="after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p:cTn id="69" dur="500" fill="hold"/>
                                        <p:tgtEl>
                                          <p:spTgt spid="21"/>
                                        </p:tgtEl>
                                        <p:attrNameLst>
                                          <p:attrName>ppt_w</p:attrName>
                                        </p:attrNameLst>
                                      </p:cBhvr>
                                      <p:tavLst>
                                        <p:tav tm="0">
                                          <p:val>
                                            <p:fltVal val="0"/>
                                          </p:val>
                                        </p:tav>
                                        <p:tav tm="100000">
                                          <p:val>
                                            <p:strVal val="#ppt_w"/>
                                          </p:val>
                                        </p:tav>
                                      </p:tavLst>
                                    </p:anim>
                                    <p:anim calcmode="lin" valueType="num">
                                      <p:cBhvr>
                                        <p:cTn id="70" dur="500" fill="hold"/>
                                        <p:tgtEl>
                                          <p:spTgt spid="21"/>
                                        </p:tgtEl>
                                        <p:attrNameLst>
                                          <p:attrName>ppt_h</p:attrName>
                                        </p:attrNameLst>
                                      </p:cBhvr>
                                      <p:tavLst>
                                        <p:tav tm="0">
                                          <p:val>
                                            <p:fltVal val="0"/>
                                          </p:val>
                                        </p:tav>
                                        <p:tav tm="100000">
                                          <p:val>
                                            <p:strVal val="#ppt_h"/>
                                          </p:val>
                                        </p:tav>
                                      </p:tavLst>
                                    </p:anim>
                                    <p:animEffect transition="in" filter="fade">
                                      <p:cBhvr>
                                        <p:cTn id="71" dur="500"/>
                                        <p:tgtEl>
                                          <p:spTgt spid="21"/>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2" fill="hold" grpId="0" nodeType="click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wipe(right)">
                                      <p:cBhvr>
                                        <p:cTn id="76" dur="500"/>
                                        <p:tgtEl>
                                          <p:spTgt spid="9"/>
                                        </p:tgtEl>
                                      </p:cBhvr>
                                    </p:animEffect>
                                  </p:childTnLst>
                                </p:cTn>
                              </p:par>
                            </p:childTnLst>
                          </p:cTn>
                        </p:par>
                        <p:par>
                          <p:cTn id="77" fill="hold">
                            <p:stCondLst>
                              <p:cond delay="500"/>
                            </p:stCondLst>
                            <p:childTnLst>
                              <p:par>
                                <p:cTn id="78" presetID="53" presetClass="entr" presetSubtype="16" fill="hold" grpId="0" nodeType="afterEffect">
                                  <p:stCondLst>
                                    <p:cond delay="0"/>
                                  </p:stCondLst>
                                  <p:childTnLst>
                                    <p:set>
                                      <p:cBhvr>
                                        <p:cTn id="79" dur="1" fill="hold">
                                          <p:stCondLst>
                                            <p:cond delay="0"/>
                                          </p:stCondLst>
                                        </p:cTn>
                                        <p:tgtEl>
                                          <p:spTgt spid="22"/>
                                        </p:tgtEl>
                                        <p:attrNameLst>
                                          <p:attrName>style.visibility</p:attrName>
                                        </p:attrNameLst>
                                      </p:cBhvr>
                                      <p:to>
                                        <p:strVal val="visible"/>
                                      </p:to>
                                    </p:set>
                                    <p:anim calcmode="lin" valueType="num">
                                      <p:cBhvr>
                                        <p:cTn id="80" dur="500" fill="hold"/>
                                        <p:tgtEl>
                                          <p:spTgt spid="22"/>
                                        </p:tgtEl>
                                        <p:attrNameLst>
                                          <p:attrName>ppt_w</p:attrName>
                                        </p:attrNameLst>
                                      </p:cBhvr>
                                      <p:tavLst>
                                        <p:tav tm="0">
                                          <p:val>
                                            <p:fltVal val="0"/>
                                          </p:val>
                                        </p:tav>
                                        <p:tav tm="100000">
                                          <p:val>
                                            <p:strVal val="#ppt_w"/>
                                          </p:val>
                                        </p:tav>
                                      </p:tavLst>
                                    </p:anim>
                                    <p:anim calcmode="lin" valueType="num">
                                      <p:cBhvr>
                                        <p:cTn id="81" dur="500" fill="hold"/>
                                        <p:tgtEl>
                                          <p:spTgt spid="22"/>
                                        </p:tgtEl>
                                        <p:attrNameLst>
                                          <p:attrName>ppt_h</p:attrName>
                                        </p:attrNameLst>
                                      </p:cBhvr>
                                      <p:tavLst>
                                        <p:tav tm="0">
                                          <p:val>
                                            <p:fltVal val="0"/>
                                          </p:val>
                                        </p:tav>
                                        <p:tav tm="100000">
                                          <p:val>
                                            <p:strVal val="#ppt_h"/>
                                          </p:val>
                                        </p:tav>
                                      </p:tavLst>
                                    </p:anim>
                                    <p:animEffect transition="in" filter="fade">
                                      <p:cBhvr>
                                        <p:cTn id="82" dur="500"/>
                                        <p:tgtEl>
                                          <p:spTgt spid="22"/>
                                        </p:tgtEl>
                                      </p:cBhvr>
                                    </p:animEffect>
                                  </p:childTnLst>
                                </p:cTn>
                              </p:par>
                            </p:childTnLst>
                          </p:cTn>
                        </p:par>
                        <p:par>
                          <p:cTn id="83" fill="hold">
                            <p:stCondLst>
                              <p:cond delay="1000"/>
                            </p:stCondLst>
                            <p:childTnLst>
                              <p:par>
                                <p:cTn id="84" presetID="22" presetClass="entr" presetSubtype="2" fill="hold" grpId="0" nodeType="afterEffect">
                                  <p:stCondLst>
                                    <p:cond delay="0"/>
                                  </p:stCondLst>
                                  <p:childTnLst>
                                    <p:set>
                                      <p:cBhvr>
                                        <p:cTn id="85" dur="1" fill="hold">
                                          <p:stCondLst>
                                            <p:cond delay="0"/>
                                          </p:stCondLst>
                                        </p:cTn>
                                        <p:tgtEl>
                                          <p:spTgt spid="16"/>
                                        </p:tgtEl>
                                        <p:attrNameLst>
                                          <p:attrName>style.visibility</p:attrName>
                                        </p:attrNameLst>
                                      </p:cBhvr>
                                      <p:to>
                                        <p:strVal val="visible"/>
                                      </p:to>
                                    </p:set>
                                    <p:animEffect transition="in" filter="wipe(right)">
                                      <p:cBhvr>
                                        <p:cTn id="86" dur="500"/>
                                        <p:tgtEl>
                                          <p:spTgt spid="16"/>
                                        </p:tgtEl>
                                      </p:cBhvr>
                                    </p:animEffect>
                                  </p:childTnLst>
                                </p:cTn>
                              </p:par>
                              <p:par>
                                <p:cTn id="87" presetID="53" presetClass="entr" presetSubtype="16" fill="hold" nodeType="withEffect">
                                  <p:stCondLst>
                                    <p:cond delay="0"/>
                                  </p:stCondLst>
                                  <p:childTnLst>
                                    <p:set>
                                      <p:cBhvr>
                                        <p:cTn id="88" dur="1" fill="hold">
                                          <p:stCondLst>
                                            <p:cond delay="0"/>
                                          </p:stCondLst>
                                        </p:cTn>
                                        <p:tgtEl>
                                          <p:spTgt spid="28"/>
                                        </p:tgtEl>
                                        <p:attrNameLst>
                                          <p:attrName>style.visibility</p:attrName>
                                        </p:attrNameLst>
                                      </p:cBhvr>
                                      <p:to>
                                        <p:strVal val="visible"/>
                                      </p:to>
                                    </p:set>
                                    <p:anim calcmode="lin" valueType="num">
                                      <p:cBhvr>
                                        <p:cTn id="89" dur="500" fill="hold"/>
                                        <p:tgtEl>
                                          <p:spTgt spid="28"/>
                                        </p:tgtEl>
                                        <p:attrNameLst>
                                          <p:attrName>ppt_w</p:attrName>
                                        </p:attrNameLst>
                                      </p:cBhvr>
                                      <p:tavLst>
                                        <p:tav tm="0">
                                          <p:val>
                                            <p:fltVal val="0"/>
                                          </p:val>
                                        </p:tav>
                                        <p:tav tm="100000">
                                          <p:val>
                                            <p:strVal val="#ppt_w"/>
                                          </p:val>
                                        </p:tav>
                                      </p:tavLst>
                                    </p:anim>
                                    <p:anim calcmode="lin" valueType="num">
                                      <p:cBhvr>
                                        <p:cTn id="90" dur="500" fill="hold"/>
                                        <p:tgtEl>
                                          <p:spTgt spid="28"/>
                                        </p:tgtEl>
                                        <p:attrNameLst>
                                          <p:attrName>ppt_h</p:attrName>
                                        </p:attrNameLst>
                                      </p:cBhvr>
                                      <p:tavLst>
                                        <p:tav tm="0">
                                          <p:val>
                                            <p:fltVal val="0"/>
                                          </p:val>
                                        </p:tav>
                                        <p:tav tm="100000">
                                          <p:val>
                                            <p:strVal val="#ppt_h"/>
                                          </p:val>
                                        </p:tav>
                                      </p:tavLst>
                                    </p:anim>
                                    <p:animEffect transition="in" filter="fade">
                                      <p:cBhvr>
                                        <p:cTn id="91" dur="500"/>
                                        <p:tgtEl>
                                          <p:spTgt spid="28"/>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26"/>
                                        </p:tgtEl>
                                        <p:attrNameLst>
                                          <p:attrName>style.visibility</p:attrName>
                                        </p:attrNameLst>
                                      </p:cBhvr>
                                      <p:to>
                                        <p:strVal val="visible"/>
                                      </p:to>
                                    </p:set>
                                    <p:animEffect transition="in" filter="wipe(down)">
                                      <p:cBhvr>
                                        <p:cTn id="9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3" grpId="0" animBg="1"/>
      <p:bldP spid="14" grpId="0" animBg="1"/>
      <p:bldP spid="15" grpId="0" animBg="1"/>
      <p:bldP spid="16" grpId="0" animBg="1"/>
      <p:bldP spid="17" grpId="0"/>
      <p:bldP spid="20" grpId="0"/>
      <p:bldP spid="21" grpId="0"/>
      <p:bldP spid="22" grpId="0"/>
      <p:bldP spid="24" grpId="0"/>
      <p:bldP spid="25" grpId="0"/>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9F007-9FEB-E491-6CEF-30A9903B9295}"/>
              </a:ext>
            </a:extLst>
          </p:cNvPr>
          <p:cNvSpPr>
            <a:spLocks noGrp="1"/>
          </p:cNvSpPr>
          <p:nvPr>
            <p:ph type="title"/>
          </p:nvPr>
        </p:nvSpPr>
        <p:spPr>
          <a:xfrm>
            <a:off x="1044414" y="146371"/>
            <a:ext cx="10371948" cy="486133"/>
          </a:xfrm>
        </p:spPr>
        <p:txBody>
          <a:bodyPr>
            <a:normAutofit fontScale="90000"/>
          </a:bodyPr>
          <a:lstStyle/>
          <a:p>
            <a:pPr algn="ctr"/>
            <a:r>
              <a:rPr lang="en-US" sz="3100" b="1" i="0" dirty="0">
                <a:solidFill>
                  <a:srgbClr val="1F2328"/>
                </a:solidFill>
                <a:effectLst/>
                <a:latin typeface="-apple-system"/>
              </a:rPr>
              <a:t>Key findings (charts &amp; interpretations)</a:t>
            </a:r>
            <a:br>
              <a:rPr lang="en-US" b="0" i="0" dirty="0">
                <a:solidFill>
                  <a:srgbClr val="1F2328"/>
                </a:solidFill>
                <a:effectLst/>
                <a:latin typeface="-apple-system"/>
              </a:rPr>
            </a:br>
            <a:endParaRPr lang="en-US" dirty="0"/>
          </a:p>
        </p:txBody>
      </p:sp>
      <p:sp>
        <p:nvSpPr>
          <p:cNvPr id="3" name="Content Placeholder 2">
            <a:extLst>
              <a:ext uri="{FF2B5EF4-FFF2-40B4-BE49-F238E27FC236}">
                <a16:creationId xmlns:a16="http://schemas.microsoft.com/office/drawing/2014/main" id="{D7C4D0E6-17F1-685A-C23E-AEEFBF5BC84E}"/>
              </a:ext>
            </a:extLst>
          </p:cNvPr>
          <p:cNvSpPr>
            <a:spLocks noGrp="1"/>
          </p:cNvSpPr>
          <p:nvPr>
            <p:ph idx="1"/>
          </p:nvPr>
        </p:nvSpPr>
        <p:spPr>
          <a:xfrm>
            <a:off x="92597" y="613457"/>
            <a:ext cx="11783028" cy="5463251"/>
          </a:xfrm>
        </p:spPr>
        <p:txBody>
          <a:bodyPr/>
          <a:lstStyle/>
          <a:p>
            <a:pPr marL="0" indent="0">
              <a:buNone/>
            </a:pPr>
            <a:r>
              <a:rPr lang="en-US" b="0" i="0" dirty="0">
                <a:solidFill>
                  <a:srgbClr val="1F2328"/>
                </a:solidFill>
                <a:effectLst/>
                <a:latin typeface="-apple-system"/>
              </a:rPr>
              <a:t>a) </a:t>
            </a:r>
            <a:r>
              <a:rPr lang="en-US" b="1" i="0" dirty="0">
                <a:effectLst/>
                <a:latin typeface="-apple-system"/>
              </a:rPr>
              <a:t>Consumer behavior   </a:t>
            </a:r>
          </a:p>
          <a:p>
            <a:pPr marL="0" indent="0">
              <a:buNone/>
            </a:pPr>
            <a:endParaRPr lang="en-US" dirty="0"/>
          </a:p>
        </p:txBody>
      </p:sp>
      <p:graphicFrame>
        <p:nvGraphicFramePr>
          <p:cNvPr id="5" name="Table 4">
            <a:extLst>
              <a:ext uri="{FF2B5EF4-FFF2-40B4-BE49-F238E27FC236}">
                <a16:creationId xmlns:a16="http://schemas.microsoft.com/office/drawing/2014/main" id="{700FD318-7E93-B048-1F92-C971026641DE}"/>
              </a:ext>
            </a:extLst>
          </p:cNvPr>
          <p:cNvGraphicFramePr>
            <a:graphicFrameLocks noGrp="1"/>
          </p:cNvGraphicFramePr>
          <p:nvPr>
            <p:extLst>
              <p:ext uri="{D42A27DB-BD31-4B8C-83A1-F6EECF244321}">
                <p14:modId xmlns:p14="http://schemas.microsoft.com/office/powerpoint/2010/main" val="2404353964"/>
              </p:ext>
            </p:extLst>
          </p:nvPr>
        </p:nvGraphicFramePr>
        <p:xfrm>
          <a:off x="92596" y="1137684"/>
          <a:ext cx="6510223" cy="4646428"/>
        </p:xfrm>
        <a:graphic>
          <a:graphicData uri="http://schemas.openxmlformats.org/drawingml/2006/table">
            <a:tbl>
              <a:tblPr/>
              <a:tblGrid>
                <a:gridCol w="1856236">
                  <a:extLst>
                    <a:ext uri="{9D8B030D-6E8A-4147-A177-3AD203B41FA5}">
                      <a16:colId xmlns:a16="http://schemas.microsoft.com/office/drawing/2014/main" val="2629576440"/>
                    </a:ext>
                  </a:extLst>
                </a:gridCol>
                <a:gridCol w="2979815">
                  <a:extLst>
                    <a:ext uri="{9D8B030D-6E8A-4147-A177-3AD203B41FA5}">
                      <a16:colId xmlns:a16="http://schemas.microsoft.com/office/drawing/2014/main" val="3269554071"/>
                    </a:ext>
                  </a:extLst>
                </a:gridCol>
                <a:gridCol w="842351">
                  <a:extLst>
                    <a:ext uri="{9D8B030D-6E8A-4147-A177-3AD203B41FA5}">
                      <a16:colId xmlns:a16="http://schemas.microsoft.com/office/drawing/2014/main" val="597688355"/>
                    </a:ext>
                  </a:extLst>
                </a:gridCol>
                <a:gridCol w="831821">
                  <a:extLst>
                    <a:ext uri="{9D8B030D-6E8A-4147-A177-3AD203B41FA5}">
                      <a16:colId xmlns:a16="http://schemas.microsoft.com/office/drawing/2014/main" val="3897711764"/>
                    </a:ext>
                  </a:extLst>
                </a:gridCol>
              </a:tblGrid>
              <a:tr h="386628">
                <a:tc gridSpan="4">
                  <a:txBody>
                    <a:bodyPr/>
                    <a:lstStyle/>
                    <a:p>
                      <a:pPr algn="ctr" fontAlgn="b"/>
                      <a:r>
                        <a:rPr lang="en-US" sz="1800" b="1" i="0" u="none" strike="noStrike" dirty="0">
                          <a:solidFill>
                            <a:srgbClr val="000000"/>
                          </a:solidFill>
                          <a:effectLst/>
                          <a:latin typeface="Lemon"/>
                        </a:rPr>
                        <a:t>Top 10 Customers by Revenue </a:t>
                      </a:r>
                    </a:p>
                  </a:txBody>
                  <a:tcPr marL="6350" marR="6350" marT="6350" marB="0" anchor="b">
                    <a:lnL>
                      <a:noFill/>
                    </a:lnL>
                    <a:lnR>
                      <a:noFill/>
                    </a:lnR>
                    <a:lnT>
                      <a:noFill/>
                    </a:lnT>
                    <a:lnB w="6350" cap="flat" cmpd="sng" algn="ctr">
                      <a:solidFill>
                        <a:srgbClr val="8EA9DB"/>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58891255"/>
                  </a:ext>
                </a:extLst>
              </a:tr>
              <a:tr h="526085">
                <a:tc>
                  <a:txBody>
                    <a:bodyPr/>
                    <a:lstStyle/>
                    <a:p>
                      <a:pPr algn="l" fontAlgn="b"/>
                      <a:r>
                        <a:rPr lang="en-US" sz="1600" b="1" i="0" u="none" strike="noStrike" dirty="0">
                          <a:solidFill>
                            <a:srgbClr val="000000"/>
                          </a:solidFill>
                          <a:effectLst/>
                          <a:latin typeface="Calibri" panose="020F0502020204030204" pitchFamily="34" charset="0"/>
                        </a:rPr>
                        <a:t>Customer name</a:t>
                      </a:r>
                    </a:p>
                  </a:txBody>
                  <a:tcPr marL="6350" marR="6350" marT="6350"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600" b="1" i="0" u="none" strike="noStrike">
                          <a:solidFill>
                            <a:srgbClr val="000000"/>
                          </a:solidFill>
                          <a:effectLst/>
                          <a:latin typeface="Calibri" panose="020F0502020204030204" pitchFamily="34" charset="0"/>
                        </a:rPr>
                        <a:t>Customer email</a:t>
                      </a:r>
                    </a:p>
                  </a:txBody>
                  <a:tcPr marL="6350" marR="6350" marT="6350"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600" b="1" i="0" u="none" strike="noStrike" dirty="0">
                          <a:solidFill>
                            <a:srgbClr val="000000"/>
                          </a:solidFill>
                          <a:effectLst/>
                          <a:latin typeface="Calibri" panose="020F0502020204030204" pitchFamily="34" charset="0"/>
                        </a:rPr>
                        <a:t>Category</a:t>
                      </a:r>
                    </a:p>
                  </a:txBody>
                  <a:tcPr marL="6350" marR="6350" marT="6350"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600" b="1" i="0" u="none" strike="noStrike" dirty="0">
                          <a:solidFill>
                            <a:srgbClr val="000000"/>
                          </a:solidFill>
                          <a:effectLst/>
                          <a:latin typeface="Calibri" panose="020F0502020204030204" pitchFamily="34" charset="0"/>
                        </a:rPr>
                        <a:t>Total revenue</a:t>
                      </a:r>
                    </a:p>
                  </a:txBody>
                  <a:tcPr marL="6350" marR="6350" marT="6350"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083874411"/>
                  </a:ext>
                </a:extLst>
              </a:tr>
              <a:tr h="542331">
                <a:tc>
                  <a:txBody>
                    <a:bodyPr/>
                    <a:lstStyle/>
                    <a:p>
                      <a:pPr algn="l" fontAlgn="b"/>
                      <a:r>
                        <a:rPr lang="en-US" sz="1600" b="0" i="0" u="none" strike="noStrike">
                          <a:solidFill>
                            <a:srgbClr val="000000"/>
                          </a:solidFill>
                          <a:effectLst/>
                          <a:latin typeface="Calibri" panose="020F0502020204030204" pitchFamily="34" charset="0"/>
                        </a:rPr>
                        <a:t>Shaughn Greenwood</a:t>
                      </a:r>
                    </a:p>
                  </a:txBody>
                  <a:tcPr marL="6350" marR="6350" marT="6350"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B4C6E7"/>
                    </a:solidFill>
                  </a:tcPr>
                </a:tc>
                <a:tc>
                  <a:txBody>
                    <a:bodyPr/>
                    <a:lstStyle/>
                    <a:p>
                      <a:pPr algn="l" fontAlgn="b"/>
                      <a:r>
                        <a:rPr lang="en-US" sz="1600" b="0" i="0" u="none" strike="noStrike">
                          <a:solidFill>
                            <a:srgbClr val="000000"/>
                          </a:solidFill>
                          <a:effectLst/>
                          <a:latin typeface="Calibri" panose="020F0502020204030204" pitchFamily="34" charset="0"/>
                        </a:rPr>
                        <a:t>sgreenwood2f@theatlantic.com</a:t>
                      </a:r>
                    </a:p>
                  </a:txBody>
                  <a:tcPr marL="6350" marR="6350" marT="6350"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B4C6E7"/>
                    </a:solidFill>
                  </a:tcPr>
                </a:tc>
                <a:tc>
                  <a:txBody>
                    <a:bodyPr/>
                    <a:lstStyle/>
                    <a:p>
                      <a:pPr algn="l" fontAlgn="b"/>
                      <a:r>
                        <a:rPr lang="en-US" sz="1600" b="0" i="0" u="none" strike="noStrike" dirty="0">
                          <a:solidFill>
                            <a:srgbClr val="000000"/>
                          </a:solidFill>
                          <a:effectLst/>
                          <a:latin typeface="Calibri" panose="020F0502020204030204" pitchFamily="34" charset="0"/>
                        </a:rPr>
                        <a:t>women</a:t>
                      </a:r>
                    </a:p>
                  </a:txBody>
                  <a:tcPr marL="6350" marR="6350" marT="6350"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B4C6E7"/>
                    </a:solidFill>
                  </a:tcPr>
                </a:tc>
                <a:tc>
                  <a:txBody>
                    <a:bodyPr/>
                    <a:lstStyle/>
                    <a:p>
                      <a:pPr algn="ctr" fontAlgn="b"/>
                      <a:r>
                        <a:rPr lang="en-US" sz="1600" b="0" i="0" u="none" strike="noStrike" dirty="0">
                          <a:solidFill>
                            <a:srgbClr val="000000"/>
                          </a:solidFill>
                          <a:effectLst/>
                          <a:latin typeface="Calibri" panose="020F0502020204030204" pitchFamily="34" charset="0"/>
                        </a:rPr>
                        <a:t>9993.83</a:t>
                      </a:r>
                    </a:p>
                  </a:txBody>
                  <a:tcPr marL="6350" marR="6350" marT="6350"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B4C6E7"/>
                    </a:solidFill>
                  </a:tcPr>
                </a:tc>
                <a:extLst>
                  <a:ext uri="{0D108BD9-81ED-4DB2-BD59-A6C34878D82A}">
                    <a16:rowId xmlns:a16="http://schemas.microsoft.com/office/drawing/2014/main" val="154224706"/>
                  </a:ext>
                </a:extLst>
              </a:tr>
              <a:tr h="436622">
                <a:tc>
                  <a:txBody>
                    <a:bodyPr/>
                    <a:lstStyle/>
                    <a:p>
                      <a:pPr algn="l" fontAlgn="b"/>
                      <a:r>
                        <a:rPr lang="en-US" sz="1600" b="0" i="0" u="none" strike="noStrike">
                          <a:solidFill>
                            <a:srgbClr val="000000"/>
                          </a:solidFill>
                          <a:effectLst/>
                          <a:latin typeface="Calibri" panose="020F0502020204030204" pitchFamily="34" charset="0"/>
                        </a:rPr>
                        <a:t>Brennen Lambirth</a:t>
                      </a:r>
                    </a:p>
                  </a:txBody>
                  <a:tcPr marL="6350" marR="6350" marT="6350"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600" b="0" i="0" u="none" strike="noStrike" dirty="0">
                          <a:solidFill>
                            <a:srgbClr val="000000"/>
                          </a:solidFill>
                          <a:effectLst/>
                          <a:latin typeface="Calibri" panose="020F0502020204030204" pitchFamily="34" charset="0"/>
                        </a:rPr>
                        <a:t>blambirth1b@amazonaws.com</a:t>
                      </a:r>
                    </a:p>
                  </a:txBody>
                  <a:tcPr marL="6350" marR="6350" marT="6350"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600" b="0" i="0" u="none" strike="noStrike">
                          <a:solidFill>
                            <a:srgbClr val="000000"/>
                          </a:solidFill>
                          <a:effectLst/>
                          <a:latin typeface="Calibri" panose="020F0502020204030204" pitchFamily="34" charset="0"/>
                        </a:rPr>
                        <a:t>children</a:t>
                      </a:r>
                    </a:p>
                  </a:txBody>
                  <a:tcPr marL="6350" marR="6350" marT="6350"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600" b="0" i="0" u="none" strike="noStrike" dirty="0">
                          <a:solidFill>
                            <a:srgbClr val="000000"/>
                          </a:solidFill>
                          <a:effectLst/>
                          <a:latin typeface="Calibri" panose="020F0502020204030204" pitchFamily="34" charset="0"/>
                        </a:rPr>
                        <a:t>9926.56</a:t>
                      </a:r>
                    </a:p>
                  </a:txBody>
                  <a:tcPr marL="6350" marR="6350" marT="6350"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588914826"/>
                  </a:ext>
                </a:extLst>
              </a:tr>
              <a:tr h="382580">
                <a:tc>
                  <a:txBody>
                    <a:bodyPr/>
                    <a:lstStyle/>
                    <a:p>
                      <a:pPr algn="l" fontAlgn="b"/>
                      <a:r>
                        <a:rPr lang="en-US" sz="1600" b="0" i="0" u="none" strike="noStrike">
                          <a:solidFill>
                            <a:srgbClr val="000000"/>
                          </a:solidFill>
                          <a:effectLst/>
                          <a:latin typeface="Calibri" panose="020F0502020204030204" pitchFamily="34" charset="0"/>
                        </a:rPr>
                        <a:t>Laughton Menendez</a:t>
                      </a:r>
                    </a:p>
                  </a:txBody>
                  <a:tcPr marL="6350" marR="6350" marT="6350"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B4C6E7"/>
                    </a:solidFill>
                  </a:tcPr>
                </a:tc>
                <a:tc>
                  <a:txBody>
                    <a:bodyPr/>
                    <a:lstStyle/>
                    <a:p>
                      <a:pPr algn="l" fontAlgn="b"/>
                      <a:r>
                        <a:rPr lang="en-US" sz="1600" b="0" i="0" u="none" strike="noStrike" dirty="0">
                          <a:solidFill>
                            <a:srgbClr val="000000"/>
                          </a:solidFill>
                          <a:effectLst/>
                          <a:latin typeface="Calibri" panose="020F0502020204030204" pitchFamily="34" charset="0"/>
                        </a:rPr>
                        <a:t>lmenendeze@kickstarter.com</a:t>
                      </a:r>
                    </a:p>
                  </a:txBody>
                  <a:tcPr marL="6350" marR="6350" marT="6350"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B4C6E7"/>
                    </a:solidFill>
                  </a:tcPr>
                </a:tc>
                <a:tc>
                  <a:txBody>
                    <a:bodyPr/>
                    <a:lstStyle/>
                    <a:p>
                      <a:pPr algn="l" fontAlgn="b"/>
                      <a:r>
                        <a:rPr lang="en-US" sz="1600" b="0" i="0" u="none" strike="noStrike">
                          <a:solidFill>
                            <a:srgbClr val="000000"/>
                          </a:solidFill>
                          <a:effectLst/>
                          <a:latin typeface="Calibri" panose="020F0502020204030204" pitchFamily="34" charset="0"/>
                        </a:rPr>
                        <a:t>children</a:t>
                      </a:r>
                    </a:p>
                  </a:txBody>
                  <a:tcPr marL="6350" marR="6350" marT="6350"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B4C6E7"/>
                    </a:solidFill>
                  </a:tcPr>
                </a:tc>
                <a:tc>
                  <a:txBody>
                    <a:bodyPr/>
                    <a:lstStyle/>
                    <a:p>
                      <a:pPr algn="ctr" fontAlgn="b"/>
                      <a:r>
                        <a:rPr lang="en-US" sz="1600" b="0" i="0" u="none" strike="noStrike" dirty="0">
                          <a:solidFill>
                            <a:srgbClr val="000000"/>
                          </a:solidFill>
                          <a:effectLst/>
                          <a:latin typeface="Calibri" panose="020F0502020204030204" pitchFamily="34" charset="0"/>
                        </a:rPr>
                        <a:t>9793.02</a:t>
                      </a:r>
                    </a:p>
                  </a:txBody>
                  <a:tcPr marL="6350" marR="6350" marT="6350"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B4C6E7"/>
                    </a:solidFill>
                  </a:tcPr>
                </a:tc>
                <a:extLst>
                  <a:ext uri="{0D108BD9-81ED-4DB2-BD59-A6C34878D82A}">
                    <a16:rowId xmlns:a16="http://schemas.microsoft.com/office/drawing/2014/main" val="2086224151"/>
                  </a:ext>
                </a:extLst>
              </a:tr>
              <a:tr h="274651">
                <a:tc>
                  <a:txBody>
                    <a:bodyPr/>
                    <a:lstStyle/>
                    <a:p>
                      <a:pPr algn="l" fontAlgn="b"/>
                      <a:r>
                        <a:rPr lang="en-US" sz="1600" b="0" i="0" u="none" strike="noStrike">
                          <a:solidFill>
                            <a:srgbClr val="000000"/>
                          </a:solidFill>
                          <a:effectLst/>
                          <a:latin typeface="Calibri" panose="020F0502020204030204" pitchFamily="34" charset="0"/>
                        </a:rPr>
                        <a:t>Ursola Petrishchev</a:t>
                      </a:r>
                    </a:p>
                  </a:txBody>
                  <a:tcPr marL="6350" marR="6350" marT="6350"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600" b="0" i="0" u="none" strike="noStrike">
                          <a:solidFill>
                            <a:srgbClr val="000000"/>
                          </a:solidFill>
                          <a:effectLst/>
                          <a:latin typeface="Calibri" panose="020F0502020204030204" pitchFamily="34" charset="0"/>
                        </a:rPr>
                        <a:t>upetrishchev1y@epa.gov</a:t>
                      </a:r>
                    </a:p>
                  </a:txBody>
                  <a:tcPr marL="6350" marR="6350" marT="6350"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600" b="0" i="0" u="none" strike="noStrike">
                          <a:solidFill>
                            <a:srgbClr val="000000"/>
                          </a:solidFill>
                          <a:effectLst/>
                          <a:latin typeface="Calibri" panose="020F0502020204030204" pitchFamily="34" charset="0"/>
                        </a:rPr>
                        <a:t>women</a:t>
                      </a:r>
                    </a:p>
                  </a:txBody>
                  <a:tcPr marL="6350" marR="6350" marT="6350"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600" b="0" i="0" u="none" strike="noStrike" dirty="0">
                          <a:solidFill>
                            <a:srgbClr val="000000"/>
                          </a:solidFill>
                          <a:effectLst/>
                          <a:latin typeface="Calibri" panose="020F0502020204030204" pitchFamily="34" charset="0"/>
                        </a:rPr>
                        <a:t>9780.81</a:t>
                      </a:r>
                    </a:p>
                  </a:txBody>
                  <a:tcPr marL="6350" marR="6350" marT="6350"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325030867"/>
                  </a:ext>
                </a:extLst>
              </a:tr>
              <a:tr h="422995">
                <a:tc>
                  <a:txBody>
                    <a:bodyPr/>
                    <a:lstStyle/>
                    <a:p>
                      <a:pPr algn="l" fontAlgn="b"/>
                      <a:r>
                        <a:rPr lang="en-US" sz="1600" b="0" i="0" u="none" strike="noStrike">
                          <a:solidFill>
                            <a:srgbClr val="000000"/>
                          </a:solidFill>
                          <a:effectLst/>
                          <a:latin typeface="Calibri" panose="020F0502020204030204" pitchFamily="34" charset="0"/>
                        </a:rPr>
                        <a:t>Salvatore Dommersen</a:t>
                      </a:r>
                    </a:p>
                  </a:txBody>
                  <a:tcPr marL="6350" marR="6350" marT="6350"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B4C6E7"/>
                    </a:solidFill>
                  </a:tcPr>
                </a:tc>
                <a:tc>
                  <a:txBody>
                    <a:bodyPr/>
                    <a:lstStyle/>
                    <a:p>
                      <a:pPr algn="l" fontAlgn="b"/>
                      <a:r>
                        <a:rPr lang="en-US" sz="1600" b="0" i="0" u="none" strike="noStrike">
                          <a:solidFill>
                            <a:srgbClr val="000000"/>
                          </a:solidFill>
                          <a:effectLst/>
                          <a:latin typeface="Calibri" panose="020F0502020204030204" pitchFamily="34" charset="0"/>
                        </a:rPr>
                        <a:t>sdommersen2k@biblegateway.com</a:t>
                      </a:r>
                    </a:p>
                  </a:txBody>
                  <a:tcPr marL="6350" marR="6350" marT="6350"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B4C6E7"/>
                    </a:solidFill>
                  </a:tcPr>
                </a:tc>
                <a:tc>
                  <a:txBody>
                    <a:bodyPr/>
                    <a:lstStyle/>
                    <a:p>
                      <a:pPr algn="l" fontAlgn="b"/>
                      <a:r>
                        <a:rPr lang="en-US" sz="1600" b="0" i="0" u="none" strike="noStrike">
                          <a:solidFill>
                            <a:srgbClr val="000000"/>
                          </a:solidFill>
                          <a:effectLst/>
                          <a:latin typeface="Calibri" panose="020F0502020204030204" pitchFamily="34" charset="0"/>
                        </a:rPr>
                        <a:t>children</a:t>
                      </a:r>
                    </a:p>
                  </a:txBody>
                  <a:tcPr marL="6350" marR="6350" marT="6350"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B4C6E7"/>
                    </a:solidFill>
                  </a:tcPr>
                </a:tc>
                <a:tc>
                  <a:txBody>
                    <a:bodyPr/>
                    <a:lstStyle/>
                    <a:p>
                      <a:pPr algn="ctr" fontAlgn="b"/>
                      <a:r>
                        <a:rPr lang="en-US" sz="1600" b="0" i="0" u="none" strike="noStrike" dirty="0">
                          <a:solidFill>
                            <a:srgbClr val="000000"/>
                          </a:solidFill>
                          <a:effectLst/>
                          <a:latin typeface="Calibri" panose="020F0502020204030204" pitchFamily="34" charset="0"/>
                        </a:rPr>
                        <a:t>9746.98</a:t>
                      </a:r>
                    </a:p>
                  </a:txBody>
                  <a:tcPr marL="6350" marR="6350" marT="6350"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B4C6E7"/>
                    </a:solidFill>
                  </a:tcPr>
                </a:tc>
                <a:extLst>
                  <a:ext uri="{0D108BD9-81ED-4DB2-BD59-A6C34878D82A}">
                    <a16:rowId xmlns:a16="http://schemas.microsoft.com/office/drawing/2014/main" val="2932287330"/>
                  </a:ext>
                </a:extLst>
              </a:tr>
              <a:tr h="416337">
                <a:tc>
                  <a:txBody>
                    <a:bodyPr/>
                    <a:lstStyle/>
                    <a:p>
                      <a:pPr algn="l" fontAlgn="b"/>
                      <a:r>
                        <a:rPr lang="en-US" sz="1600" b="0" i="0" u="none" strike="noStrike">
                          <a:solidFill>
                            <a:srgbClr val="000000"/>
                          </a:solidFill>
                          <a:effectLst/>
                          <a:latin typeface="Calibri" panose="020F0502020204030204" pitchFamily="34" charset="0"/>
                        </a:rPr>
                        <a:t>Kassey Smidmore</a:t>
                      </a:r>
                    </a:p>
                  </a:txBody>
                  <a:tcPr marL="6350" marR="6350" marT="6350"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600" b="0" i="0" u="none" strike="noStrike">
                          <a:solidFill>
                            <a:srgbClr val="000000"/>
                          </a:solidFill>
                          <a:effectLst/>
                          <a:latin typeface="Calibri" panose="020F0502020204030204" pitchFamily="34" charset="0"/>
                        </a:rPr>
                        <a:t>ksmidmore1d@webeden.co.uk</a:t>
                      </a:r>
                    </a:p>
                  </a:txBody>
                  <a:tcPr marL="6350" marR="6350" marT="6350"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600" b="0" i="0" u="none" strike="noStrike">
                          <a:solidFill>
                            <a:srgbClr val="000000"/>
                          </a:solidFill>
                          <a:effectLst/>
                          <a:latin typeface="Calibri" panose="020F0502020204030204" pitchFamily="34" charset="0"/>
                        </a:rPr>
                        <a:t>women</a:t>
                      </a:r>
                    </a:p>
                  </a:txBody>
                  <a:tcPr marL="6350" marR="6350" marT="6350"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600" b="0" i="0" u="none" strike="noStrike" dirty="0">
                          <a:solidFill>
                            <a:srgbClr val="000000"/>
                          </a:solidFill>
                          <a:effectLst/>
                          <a:latin typeface="Calibri" panose="020F0502020204030204" pitchFamily="34" charset="0"/>
                        </a:rPr>
                        <a:t>9721.78</a:t>
                      </a:r>
                    </a:p>
                  </a:txBody>
                  <a:tcPr marL="6350" marR="6350" marT="6350"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685252979"/>
                  </a:ext>
                </a:extLst>
              </a:tr>
              <a:tr h="292081">
                <a:tc>
                  <a:txBody>
                    <a:bodyPr/>
                    <a:lstStyle/>
                    <a:p>
                      <a:pPr algn="l" fontAlgn="b"/>
                      <a:r>
                        <a:rPr lang="en-US" sz="1600" b="0" i="0" u="none" strike="noStrike">
                          <a:solidFill>
                            <a:srgbClr val="000000"/>
                          </a:solidFill>
                          <a:effectLst/>
                          <a:latin typeface="Calibri" panose="020F0502020204030204" pitchFamily="34" charset="0"/>
                        </a:rPr>
                        <a:t>Ricky Jeandon</a:t>
                      </a:r>
                    </a:p>
                  </a:txBody>
                  <a:tcPr marL="6350" marR="6350" marT="6350"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B4C6E7"/>
                    </a:solidFill>
                  </a:tcPr>
                </a:tc>
                <a:tc>
                  <a:txBody>
                    <a:bodyPr/>
                    <a:lstStyle/>
                    <a:p>
                      <a:pPr algn="l" fontAlgn="b"/>
                      <a:r>
                        <a:rPr lang="en-US" sz="1600" b="0" i="0" u="none" strike="noStrike">
                          <a:solidFill>
                            <a:srgbClr val="000000"/>
                          </a:solidFill>
                          <a:effectLst/>
                          <a:latin typeface="Calibri" panose="020F0502020204030204" pitchFamily="34" charset="0"/>
                        </a:rPr>
                        <a:t>rjeandon2b@baidu.com</a:t>
                      </a:r>
                    </a:p>
                  </a:txBody>
                  <a:tcPr marL="6350" marR="6350" marT="6350"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B4C6E7"/>
                    </a:solidFill>
                  </a:tcPr>
                </a:tc>
                <a:tc>
                  <a:txBody>
                    <a:bodyPr/>
                    <a:lstStyle/>
                    <a:p>
                      <a:pPr algn="l" fontAlgn="b"/>
                      <a:r>
                        <a:rPr lang="en-US" sz="1600" b="0" i="0" u="none" strike="noStrike">
                          <a:solidFill>
                            <a:srgbClr val="000000"/>
                          </a:solidFill>
                          <a:effectLst/>
                          <a:latin typeface="Calibri" panose="020F0502020204030204" pitchFamily="34" charset="0"/>
                        </a:rPr>
                        <a:t>women</a:t>
                      </a:r>
                    </a:p>
                  </a:txBody>
                  <a:tcPr marL="6350" marR="6350" marT="6350"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B4C6E7"/>
                    </a:solidFill>
                  </a:tcPr>
                </a:tc>
                <a:tc>
                  <a:txBody>
                    <a:bodyPr/>
                    <a:lstStyle/>
                    <a:p>
                      <a:pPr algn="ctr" fontAlgn="b"/>
                      <a:r>
                        <a:rPr lang="en-US" sz="1600" b="0" i="0" u="none" strike="noStrike" dirty="0">
                          <a:solidFill>
                            <a:srgbClr val="000000"/>
                          </a:solidFill>
                          <a:effectLst/>
                          <a:latin typeface="Calibri" panose="020F0502020204030204" pitchFamily="34" charset="0"/>
                        </a:rPr>
                        <a:t>9520.43</a:t>
                      </a:r>
                    </a:p>
                  </a:txBody>
                  <a:tcPr marL="6350" marR="6350" marT="6350"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B4C6E7"/>
                    </a:solidFill>
                  </a:tcPr>
                </a:tc>
                <a:extLst>
                  <a:ext uri="{0D108BD9-81ED-4DB2-BD59-A6C34878D82A}">
                    <a16:rowId xmlns:a16="http://schemas.microsoft.com/office/drawing/2014/main" val="2689239611"/>
                  </a:ext>
                </a:extLst>
              </a:tr>
              <a:tr h="416816">
                <a:tc>
                  <a:txBody>
                    <a:bodyPr/>
                    <a:lstStyle/>
                    <a:p>
                      <a:pPr algn="l" fontAlgn="b"/>
                      <a:r>
                        <a:rPr lang="en-US" sz="1600" b="0" i="0" u="none" strike="noStrike">
                          <a:solidFill>
                            <a:srgbClr val="000000"/>
                          </a:solidFill>
                          <a:effectLst/>
                          <a:latin typeface="Calibri" panose="020F0502020204030204" pitchFamily="34" charset="0"/>
                        </a:rPr>
                        <a:t>Crystal Fulleylove</a:t>
                      </a:r>
                    </a:p>
                  </a:txBody>
                  <a:tcPr marL="6350" marR="6350" marT="6350"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600" b="0" i="0" u="none" strike="noStrike" dirty="0">
                          <a:solidFill>
                            <a:srgbClr val="000000"/>
                          </a:solidFill>
                          <a:effectLst/>
                          <a:latin typeface="Calibri" panose="020F0502020204030204" pitchFamily="34" charset="0"/>
                        </a:rPr>
                        <a:t>cfulleyloveh@creativecommons.org</a:t>
                      </a:r>
                    </a:p>
                  </a:txBody>
                  <a:tcPr marL="6350" marR="6350" marT="6350"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600" b="0" i="0" u="none" strike="noStrike">
                          <a:solidFill>
                            <a:srgbClr val="000000"/>
                          </a:solidFill>
                          <a:effectLst/>
                          <a:latin typeface="Calibri" panose="020F0502020204030204" pitchFamily="34" charset="0"/>
                        </a:rPr>
                        <a:t>women</a:t>
                      </a:r>
                    </a:p>
                  </a:txBody>
                  <a:tcPr marL="6350" marR="6350" marT="6350"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600" b="0" i="0" u="none" strike="noStrike" dirty="0">
                          <a:solidFill>
                            <a:srgbClr val="000000"/>
                          </a:solidFill>
                          <a:effectLst/>
                          <a:latin typeface="Calibri" panose="020F0502020204030204" pitchFamily="34" charset="0"/>
                        </a:rPr>
                        <a:t>9455.11</a:t>
                      </a:r>
                    </a:p>
                  </a:txBody>
                  <a:tcPr marL="6350" marR="6350" marT="6350"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503683469"/>
                  </a:ext>
                </a:extLst>
              </a:tr>
              <a:tr h="274651">
                <a:tc>
                  <a:txBody>
                    <a:bodyPr/>
                    <a:lstStyle/>
                    <a:p>
                      <a:pPr algn="l" fontAlgn="b"/>
                      <a:r>
                        <a:rPr lang="en-US" sz="1600" b="0" i="0" u="none" strike="noStrike">
                          <a:solidFill>
                            <a:srgbClr val="000000"/>
                          </a:solidFill>
                          <a:effectLst/>
                          <a:latin typeface="Calibri" panose="020F0502020204030204" pitchFamily="34" charset="0"/>
                        </a:rPr>
                        <a:t>Ad Nutbeem</a:t>
                      </a:r>
                    </a:p>
                  </a:txBody>
                  <a:tcPr marL="6350" marR="6350" marT="6350"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B4C6E7"/>
                    </a:solidFill>
                  </a:tcPr>
                </a:tc>
                <a:tc>
                  <a:txBody>
                    <a:bodyPr/>
                    <a:lstStyle/>
                    <a:p>
                      <a:pPr algn="l" fontAlgn="b"/>
                      <a:r>
                        <a:rPr lang="en-US" sz="1600" b="0" i="0" u="none" strike="noStrike" dirty="0">
                          <a:solidFill>
                            <a:srgbClr val="000000"/>
                          </a:solidFill>
                          <a:effectLst/>
                          <a:latin typeface="Calibri" panose="020F0502020204030204" pitchFamily="34" charset="0"/>
                        </a:rPr>
                        <a:t>anutbeem1o@ustream.tv</a:t>
                      </a:r>
                    </a:p>
                  </a:txBody>
                  <a:tcPr marL="6350" marR="6350" marT="6350"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B4C6E7"/>
                    </a:solidFill>
                  </a:tcPr>
                </a:tc>
                <a:tc>
                  <a:txBody>
                    <a:bodyPr/>
                    <a:lstStyle/>
                    <a:p>
                      <a:pPr algn="l" fontAlgn="b"/>
                      <a:r>
                        <a:rPr lang="en-US" sz="1600" b="0" i="0" u="none" strike="noStrike">
                          <a:solidFill>
                            <a:srgbClr val="000000"/>
                          </a:solidFill>
                          <a:effectLst/>
                          <a:latin typeface="Calibri" panose="020F0502020204030204" pitchFamily="34" charset="0"/>
                        </a:rPr>
                        <a:t>men</a:t>
                      </a:r>
                    </a:p>
                  </a:txBody>
                  <a:tcPr marL="6350" marR="6350" marT="6350"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B4C6E7"/>
                    </a:solidFill>
                  </a:tcPr>
                </a:tc>
                <a:tc>
                  <a:txBody>
                    <a:bodyPr/>
                    <a:lstStyle/>
                    <a:p>
                      <a:pPr algn="ctr" fontAlgn="b"/>
                      <a:r>
                        <a:rPr lang="en-US" sz="1600" b="0" i="0" u="none" strike="noStrike" dirty="0">
                          <a:solidFill>
                            <a:srgbClr val="000000"/>
                          </a:solidFill>
                          <a:effectLst/>
                          <a:latin typeface="Calibri" panose="020F0502020204030204" pitchFamily="34" charset="0"/>
                        </a:rPr>
                        <a:t>9308.51</a:t>
                      </a:r>
                    </a:p>
                  </a:txBody>
                  <a:tcPr marL="6350" marR="6350" marT="6350"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B4C6E7"/>
                    </a:solidFill>
                  </a:tcPr>
                </a:tc>
                <a:extLst>
                  <a:ext uri="{0D108BD9-81ED-4DB2-BD59-A6C34878D82A}">
                    <a16:rowId xmlns:a16="http://schemas.microsoft.com/office/drawing/2014/main" val="4103242242"/>
                  </a:ext>
                </a:extLst>
              </a:tr>
              <a:tr h="274651">
                <a:tc>
                  <a:txBody>
                    <a:bodyPr/>
                    <a:lstStyle/>
                    <a:p>
                      <a:pPr algn="l" fontAlgn="b"/>
                      <a:r>
                        <a:rPr lang="en-US" sz="1600" b="0" i="0" u="none" strike="noStrike">
                          <a:solidFill>
                            <a:srgbClr val="000000"/>
                          </a:solidFill>
                          <a:effectLst/>
                          <a:latin typeface="Calibri" panose="020F0502020204030204" pitchFamily="34" charset="0"/>
                        </a:rPr>
                        <a:t>Thoma Durker</a:t>
                      </a:r>
                    </a:p>
                  </a:txBody>
                  <a:tcPr marL="6350" marR="6350" marT="6350"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600" b="0" i="0" u="none" strike="noStrike" dirty="0">
                          <a:solidFill>
                            <a:srgbClr val="000000"/>
                          </a:solidFill>
                          <a:effectLst/>
                          <a:latin typeface="Calibri" panose="020F0502020204030204" pitchFamily="34" charset="0"/>
                        </a:rPr>
                        <a:t>tdurker1p@furl.net</a:t>
                      </a:r>
                    </a:p>
                  </a:txBody>
                  <a:tcPr marL="6350" marR="6350" marT="6350"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600" b="0" i="0" u="none" strike="noStrike" dirty="0">
                          <a:solidFill>
                            <a:srgbClr val="000000"/>
                          </a:solidFill>
                          <a:effectLst/>
                          <a:latin typeface="Calibri" panose="020F0502020204030204" pitchFamily="34" charset="0"/>
                        </a:rPr>
                        <a:t>men</a:t>
                      </a:r>
                    </a:p>
                  </a:txBody>
                  <a:tcPr marL="6350" marR="6350" marT="6350"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1600" b="0" i="0" u="none" strike="noStrike" dirty="0">
                          <a:solidFill>
                            <a:srgbClr val="000000"/>
                          </a:solidFill>
                          <a:effectLst/>
                          <a:latin typeface="Calibri" panose="020F0502020204030204" pitchFamily="34" charset="0"/>
                        </a:rPr>
                        <a:t>9262.05</a:t>
                      </a:r>
                    </a:p>
                  </a:txBody>
                  <a:tcPr marL="6350" marR="6350" marT="6350" marB="0" anchor="b">
                    <a:lnL w="6350" cap="flat" cmpd="sng" algn="ctr">
                      <a:solidFill>
                        <a:srgbClr val="8EA9DB"/>
                      </a:solidFill>
                      <a:prstDash val="solid"/>
                      <a:round/>
                      <a:headEnd type="none" w="med" len="med"/>
                      <a:tailEnd type="none" w="med" len="med"/>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608247920"/>
                  </a:ext>
                </a:extLst>
              </a:tr>
            </a:tbl>
          </a:graphicData>
        </a:graphic>
      </p:graphicFrame>
      <p:sp>
        <p:nvSpPr>
          <p:cNvPr id="9" name="TextBox 8">
            <a:extLst>
              <a:ext uri="{FF2B5EF4-FFF2-40B4-BE49-F238E27FC236}">
                <a16:creationId xmlns:a16="http://schemas.microsoft.com/office/drawing/2014/main" id="{3EEC90D3-197B-9F90-9BB9-256347E555D5}"/>
              </a:ext>
            </a:extLst>
          </p:cNvPr>
          <p:cNvSpPr txBox="1"/>
          <p:nvPr/>
        </p:nvSpPr>
        <p:spPr>
          <a:xfrm>
            <a:off x="6836735" y="1648048"/>
            <a:ext cx="4954771" cy="1508105"/>
          </a:xfrm>
          <a:prstGeom prst="rect">
            <a:avLst/>
          </a:prstGeom>
          <a:noFill/>
        </p:spPr>
        <p:txBody>
          <a:bodyPr wrap="square" rtlCol="0">
            <a:spAutoFit/>
          </a:bodyPr>
          <a:lstStyle/>
          <a:p>
            <a:r>
              <a:rPr lang="en-US" sz="2000" b="1" dirty="0"/>
              <a:t>Findings:</a:t>
            </a:r>
          </a:p>
          <a:p>
            <a:pPr marL="285750" indent="-285750">
              <a:buFont typeface="Arial" panose="020B0604020202020204" pitchFamily="34" charset="0"/>
              <a:buChar char="•"/>
            </a:pPr>
            <a:r>
              <a:rPr lang="en-US" dirty="0"/>
              <a:t>To understand our consumer demographics , we analyzed the top 10 Customers by revenue and found out that our top selling categories were women and children .</a:t>
            </a:r>
          </a:p>
        </p:txBody>
      </p:sp>
      <p:sp>
        <p:nvSpPr>
          <p:cNvPr id="14" name="TextBox 13">
            <a:extLst>
              <a:ext uri="{FF2B5EF4-FFF2-40B4-BE49-F238E27FC236}">
                <a16:creationId xmlns:a16="http://schemas.microsoft.com/office/drawing/2014/main" id="{AA6D15F6-BD16-A61D-135C-6ECAFD8F7DC8}"/>
              </a:ext>
            </a:extLst>
          </p:cNvPr>
          <p:cNvSpPr txBox="1"/>
          <p:nvPr/>
        </p:nvSpPr>
        <p:spPr>
          <a:xfrm>
            <a:off x="6911164" y="3449967"/>
            <a:ext cx="5188240" cy="2062103"/>
          </a:xfrm>
          <a:prstGeom prst="rect">
            <a:avLst/>
          </a:prstGeom>
          <a:noFill/>
        </p:spPr>
        <p:txBody>
          <a:bodyPr wrap="square" rtlCol="0">
            <a:spAutoFit/>
          </a:bodyPr>
          <a:lstStyle/>
          <a:p>
            <a:r>
              <a:rPr lang="en-US" sz="2000" b="1" dirty="0"/>
              <a:t>Recommendation:</a:t>
            </a:r>
          </a:p>
          <a:p>
            <a:pPr marL="285750" indent="-285750">
              <a:buFont typeface="Arial" panose="020B0604020202020204" pitchFamily="34" charset="0"/>
              <a:buChar char="•"/>
            </a:pPr>
            <a:r>
              <a:rPr lang="en-US" dirty="0"/>
              <a:t>Shop outlets to stock more women and children’s clothing type. </a:t>
            </a:r>
          </a:p>
          <a:p>
            <a:pPr marL="285750" indent="-285750">
              <a:buFont typeface="Arial" panose="020B0604020202020204" pitchFamily="34" charset="0"/>
              <a:buChar char="•"/>
            </a:pPr>
            <a:r>
              <a:rPr lang="en-US" dirty="0"/>
              <a:t>Shop outlets should consider discounting men’s items to drive up sales ,since discount is directly related to sales. As illustrated later in the presentation.</a:t>
            </a:r>
          </a:p>
        </p:txBody>
      </p:sp>
    </p:spTree>
    <p:extLst>
      <p:ext uri="{BB962C8B-B14F-4D97-AF65-F5344CB8AC3E}">
        <p14:creationId xmlns:p14="http://schemas.microsoft.com/office/powerpoint/2010/main" val="1913924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3000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94861257-216D-EBAB-BA4D-318A8317772B}"/>
              </a:ext>
            </a:extLst>
          </p:cNvPr>
          <p:cNvGraphicFramePr>
            <a:graphicFrameLocks/>
          </p:cNvGraphicFramePr>
          <p:nvPr>
            <p:extLst>
              <p:ext uri="{D42A27DB-BD31-4B8C-83A1-F6EECF244321}">
                <p14:modId xmlns:p14="http://schemas.microsoft.com/office/powerpoint/2010/main" val="10576033"/>
              </p:ext>
            </p:extLst>
          </p:nvPr>
        </p:nvGraphicFramePr>
        <p:xfrm>
          <a:off x="180753" y="191386"/>
          <a:ext cx="6794205" cy="5635256"/>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mc:Choice xmlns:cx2="http://schemas.microsoft.com/office/drawing/2015/10/21/chartex" Requires="cx2">
          <p:graphicFrame>
            <p:nvGraphicFramePr>
              <p:cNvPr id="5" name="Chart 4">
                <a:extLst>
                  <a:ext uri="{FF2B5EF4-FFF2-40B4-BE49-F238E27FC236}">
                    <a16:creationId xmlns:a16="http://schemas.microsoft.com/office/drawing/2014/main" id="{05ADE865-3F94-D978-ADE9-3D755A0D5DB2}"/>
                  </a:ext>
                </a:extLst>
              </p:cNvPr>
              <p:cNvGraphicFramePr/>
              <p:nvPr>
                <p:extLst>
                  <p:ext uri="{D42A27DB-BD31-4B8C-83A1-F6EECF244321}">
                    <p14:modId xmlns:p14="http://schemas.microsoft.com/office/powerpoint/2010/main" val="1098975845"/>
                  </p:ext>
                </p:extLst>
              </p:nvPr>
            </p:nvGraphicFramePr>
            <p:xfrm>
              <a:off x="6974958" y="191386"/>
              <a:ext cx="5036289" cy="2562447"/>
            </p:xfrm>
            <a:graphic>
              <a:graphicData uri="http://schemas.microsoft.com/office/drawing/2014/chartex">
                <cx:chart xmlns:cx="http://schemas.microsoft.com/office/drawing/2014/chartex" xmlns:r="http://schemas.openxmlformats.org/officeDocument/2006/relationships" r:id="rId4"/>
              </a:graphicData>
            </a:graphic>
          </p:graphicFrame>
        </mc:Choice>
        <mc:Fallback>
          <p:pic>
            <p:nvPicPr>
              <p:cNvPr id="5" name="Chart 4">
                <a:extLst>
                  <a:ext uri="{FF2B5EF4-FFF2-40B4-BE49-F238E27FC236}">
                    <a16:creationId xmlns:a16="http://schemas.microsoft.com/office/drawing/2014/main" id="{05ADE865-3F94-D978-ADE9-3D755A0D5DB2}"/>
                  </a:ext>
                </a:extLst>
              </p:cNvPr>
              <p:cNvPicPr>
                <a:picLocks noGrp="1" noRot="1" noChangeAspect="1" noMove="1" noResize="1" noEditPoints="1" noAdjustHandles="1" noChangeArrowheads="1" noChangeShapeType="1"/>
              </p:cNvPicPr>
              <p:nvPr/>
            </p:nvPicPr>
            <p:blipFill>
              <a:blip r:embed="rId5"/>
              <a:stretch>
                <a:fillRect/>
              </a:stretch>
            </p:blipFill>
            <p:spPr>
              <a:xfrm>
                <a:off x="6974958" y="191386"/>
                <a:ext cx="5036289" cy="2562447"/>
              </a:xfrm>
              <a:prstGeom prst="rect">
                <a:avLst/>
              </a:prstGeom>
            </p:spPr>
          </p:pic>
        </mc:Fallback>
      </mc:AlternateContent>
      <p:sp>
        <p:nvSpPr>
          <p:cNvPr id="6" name="TextBox 5">
            <a:extLst>
              <a:ext uri="{FF2B5EF4-FFF2-40B4-BE49-F238E27FC236}">
                <a16:creationId xmlns:a16="http://schemas.microsoft.com/office/drawing/2014/main" id="{9765F05E-A62E-B067-1EB5-8FA34E9F164D}"/>
              </a:ext>
            </a:extLst>
          </p:cNvPr>
          <p:cNvSpPr txBox="1"/>
          <p:nvPr/>
        </p:nvSpPr>
        <p:spPr>
          <a:xfrm>
            <a:off x="6804837" y="3009014"/>
            <a:ext cx="5376530" cy="1477328"/>
          </a:xfrm>
          <a:prstGeom prst="rect">
            <a:avLst/>
          </a:prstGeom>
          <a:noFill/>
        </p:spPr>
        <p:txBody>
          <a:bodyPr wrap="square" rtlCol="0">
            <a:spAutoFit/>
          </a:bodyPr>
          <a:lstStyle/>
          <a:p>
            <a:r>
              <a:rPr lang="en-US" b="1" dirty="0"/>
              <a:t>Findings:</a:t>
            </a:r>
          </a:p>
          <a:p>
            <a:pPr marL="285750" indent="-285750">
              <a:buFont typeface="Arial" panose="020B0604020202020204" pitchFamily="34" charset="0"/>
              <a:buChar char="•"/>
            </a:pPr>
            <a:r>
              <a:rPr lang="en-US" dirty="0"/>
              <a:t>Brightbean had the highest number of visits and offered the highest discount compared to other outlets.</a:t>
            </a:r>
          </a:p>
          <a:p>
            <a:endParaRPr lang="en-US" dirty="0"/>
          </a:p>
        </p:txBody>
      </p:sp>
      <p:sp>
        <p:nvSpPr>
          <p:cNvPr id="7" name="TextBox 6">
            <a:extLst>
              <a:ext uri="{FF2B5EF4-FFF2-40B4-BE49-F238E27FC236}">
                <a16:creationId xmlns:a16="http://schemas.microsoft.com/office/drawing/2014/main" id="{4F4ACC06-0866-190C-CED3-F547FDB3AAE3}"/>
              </a:ext>
            </a:extLst>
          </p:cNvPr>
          <p:cNvSpPr txBox="1"/>
          <p:nvPr/>
        </p:nvSpPr>
        <p:spPr>
          <a:xfrm>
            <a:off x="6842052" y="4209343"/>
            <a:ext cx="5302102" cy="1200329"/>
          </a:xfrm>
          <a:prstGeom prst="rect">
            <a:avLst/>
          </a:prstGeom>
          <a:noFill/>
        </p:spPr>
        <p:txBody>
          <a:bodyPr wrap="square" rtlCol="0">
            <a:spAutoFit/>
          </a:bodyPr>
          <a:lstStyle/>
          <a:p>
            <a:r>
              <a:rPr lang="en-US" b="1" dirty="0"/>
              <a:t>Recommendation:</a:t>
            </a:r>
          </a:p>
          <a:p>
            <a:pPr marL="285750" indent="-285750">
              <a:buFont typeface="Arial" panose="020B0604020202020204" pitchFamily="34" charset="0"/>
              <a:buChar char="•"/>
            </a:pPr>
            <a:r>
              <a:rPr lang="en-US" dirty="0"/>
              <a:t>Shop outlets should engage consumers through discounts and other promotional strategies to enhance more visits. </a:t>
            </a:r>
          </a:p>
        </p:txBody>
      </p:sp>
    </p:spTree>
    <p:extLst>
      <p:ext uri="{BB962C8B-B14F-4D97-AF65-F5344CB8AC3E}">
        <p14:creationId xmlns:p14="http://schemas.microsoft.com/office/powerpoint/2010/main" val="4201436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13406988-F89E-4CF4-9BC7-D05B13B30FF5}"/>
              </a:ext>
            </a:extLst>
          </p:cNvPr>
          <p:cNvGraphicFramePr>
            <a:graphicFrameLocks/>
          </p:cNvGraphicFramePr>
          <p:nvPr>
            <p:extLst>
              <p:ext uri="{D42A27DB-BD31-4B8C-83A1-F6EECF244321}">
                <p14:modId xmlns:p14="http://schemas.microsoft.com/office/powerpoint/2010/main" val="1504536713"/>
              </p:ext>
            </p:extLst>
          </p:nvPr>
        </p:nvGraphicFramePr>
        <p:xfrm>
          <a:off x="317204" y="786808"/>
          <a:ext cx="5029200" cy="472895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B6ED1354-5EC5-C75E-6C25-16F93A3CAAC7}"/>
              </a:ext>
            </a:extLst>
          </p:cNvPr>
          <p:cNvSpPr txBox="1"/>
          <p:nvPr/>
        </p:nvSpPr>
        <p:spPr>
          <a:xfrm>
            <a:off x="2025499" y="2862957"/>
            <a:ext cx="2027277" cy="861774"/>
          </a:xfrm>
          <a:prstGeom prst="rect">
            <a:avLst/>
          </a:prstGeom>
          <a:noFill/>
        </p:spPr>
        <p:txBody>
          <a:bodyPr wrap="square" rtlCol="0">
            <a:spAutoFit/>
          </a:bodyPr>
          <a:lstStyle/>
          <a:p>
            <a:pPr algn="ctr"/>
            <a:r>
              <a:rPr lang="en-US" sz="3200" b="1" dirty="0"/>
              <a:t>100%</a:t>
            </a:r>
          </a:p>
          <a:p>
            <a:pPr algn="ctr"/>
            <a:r>
              <a:rPr lang="en-US" b="1" dirty="0"/>
              <a:t>New Customers</a:t>
            </a:r>
          </a:p>
        </p:txBody>
      </p:sp>
      <p:sp>
        <p:nvSpPr>
          <p:cNvPr id="6" name="TextBox 5">
            <a:extLst>
              <a:ext uri="{FF2B5EF4-FFF2-40B4-BE49-F238E27FC236}">
                <a16:creationId xmlns:a16="http://schemas.microsoft.com/office/drawing/2014/main" id="{90B6477E-167B-E0C8-E14D-E66B7D28AF59}"/>
              </a:ext>
            </a:extLst>
          </p:cNvPr>
          <p:cNvSpPr txBox="1"/>
          <p:nvPr/>
        </p:nvSpPr>
        <p:spPr>
          <a:xfrm>
            <a:off x="308343" y="671813"/>
            <a:ext cx="4579087" cy="400110"/>
          </a:xfrm>
          <a:prstGeom prst="rect">
            <a:avLst/>
          </a:prstGeom>
          <a:noFill/>
        </p:spPr>
        <p:txBody>
          <a:bodyPr wrap="square" rtlCol="0">
            <a:spAutoFit/>
          </a:bodyPr>
          <a:lstStyle/>
          <a:p>
            <a:pPr algn="ctr"/>
            <a:r>
              <a:rPr lang="en-US" sz="2000" b="1" dirty="0"/>
              <a:t>Repeat Vs New Customers</a:t>
            </a:r>
          </a:p>
        </p:txBody>
      </p:sp>
      <p:sp>
        <p:nvSpPr>
          <p:cNvPr id="7" name="TextBox 6">
            <a:extLst>
              <a:ext uri="{FF2B5EF4-FFF2-40B4-BE49-F238E27FC236}">
                <a16:creationId xmlns:a16="http://schemas.microsoft.com/office/drawing/2014/main" id="{D5E4800C-9D16-B366-DD7A-89F7B25131C8}"/>
              </a:ext>
            </a:extLst>
          </p:cNvPr>
          <p:cNvSpPr txBox="1"/>
          <p:nvPr/>
        </p:nvSpPr>
        <p:spPr>
          <a:xfrm>
            <a:off x="5856764" y="871869"/>
            <a:ext cx="4658836" cy="923330"/>
          </a:xfrm>
          <a:prstGeom prst="rect">
            <a:avLst/>
          </a:prstGeom>
          <a:noFill/>
        </p:spPr>
        <p:txBody>
          <a:bodyPr wrap="square" rtlCol="0">
            <a:spAutoFit/>
          </a:bodyPr>
          <a:lstStyle/>
          <a:p>
            <a:r>
              <a:rPr lang="en-US" b="1" dirty="0"/>
              <a:t>Findings:</a:t>
            </a:r>
          </a:p>
          <a:p>
            <a:pPr marL="285750" indent="-285750">
              <a:buFont typeface="Arial" panose="020B0604020202020204" pitchFamily="34" charset="0"/>
              <a:buChar char="•"/>
            </a:pPr>
            <a:r>
              <a:rPr lang="en-US" dirty="0"/>
              <a:t>Consumers only made a purchase once thus no repeat customers. </a:t>
            </a:r>
          </a:p>
        </p:txBody>
      </p:sp>
      <p:sp>
        <p:nvSpPr>
          <p:cNvPr id="8" name="TextBox 7">
            <a:extLst>
              <a:ext uri="{FF2B5EF4-FFF2-40B4-BE49-F238E27FC236}">
                <a16:creationId xmlns:a16="http://schemas.microsoft.com/office/drawing/2014/main" id="{8369078D-67FC-49B3-6F12-4D3E1AA4B3AD}"/>
              </a:ext>
            </a:extLst>
          </p:cNvPr>
          <p:cNvSpPr txBox="1"/>
          <p:nvPr/>
        </p:nvSpPr>
        <p:spPr>
          <a:xfrm>
            <a:off x="5761071" y="2307265"/>
            <a:ext cx="5254259" cy="3416320"/>
          </a:xfrm>
          <a:prstGeom prst="rect">
            <a:avLst/>
          </a:prstGeom>
          <a:noFill/>
        </p:spPr>
        <p:txBody>
          <a:bodyPr wrap="square" rtlCol="0">
            <a:spAutoFit/>
          </a:bodyPr>
          <a:lstStyle/>
          <a:p>
            <a:r>
              <a:rPr lang="en-US" b="1" dirty="0"/>
              <a:t>Recommendations:</a:t>
            </a:r>
          </a:p>
          <a:p>
            <a:pPr marL="285750" indent="-285750">
              <a:buFont typeface="Arial" panose="020B0604020202020204" pitchFamily="34" charset="0"/>
              <a:buChar char="•"/>
            </a:pPr>
            <a:r>
              <a:rPr lang="en-US" dirty="0"/>
              <a:t>Shop outlets to reduce the number of delivery days.</a:t>
            </a:r>
          </a:p>
          <a:p>
            <a:pPr marL="285750" indent="-285750">
              <a:buFont typeface="Arial" panose="020B0604020202020204" pitchFamily="34" charset="0"/>
              <a:buChar char="•"/>
            </a:pPr>
            <a:r>
              <a:rPr lang="en-US" dirty="0"/>
              <a:t>Shop outlets to use more promotional strategies to get back to their consumers. </a:t>
            </a:r>
            <a:r>
              <a:rPr lang="en-US" dirty="0" err="1"/>
              <a:t>Eg</a:t>
            </a:r>
            <a:r>
              <a:rPr lang="en-US" dirty="0"/>
              <a:t> First to second visits promotion coupons, provide loyalty card and point systems, automated follow ups, conduct clearance , holiday promotions,</a:t>
            </a:r>
          </a:p>
          <a:p>
            <a:pPr marL="285750" indent="-285750">
              <a:buFont typeface="Arial" panose="020B0604020202020204" pitchFamily="34" charset="0"/>
              <a:buChar char="•"/>
            </a:pPr>
            <a:r>
              <a:rPr lang="en-US" dirty="0"/>
              <a:t>Shop outlets to promote social proof in messages. </a:t>
            </a:r>
            <a:r>
              <a:rPr lang="en-US" dirty="0" err="1"/>
              <a:t>Eg</a:t>
            </a:r>
            <a:r>
              <a:rPr lang="en-US" dirty="0"/>
              <a:t> add popular items in emails, testimonials and add ins </a:t>
            </a:r>
          </a:p>
          <a:p>
            <a:endParaRPr lang="en-US" dirty="0"/>
          </a:p>
        </p:txBody>
      </p:sp>
    </p:spTree>
    <p:extLst>
      <p:ext uri="{BB962C8B-B14F-4D97-AF65-F5344CB8AC3E}">
        <p14:creationId xmlns:p14="http://schemas.microsoft.com/office/powerpoint/2010/main" val="121231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22" presetClass="entr" presetSubtype="8"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3B324-6043-B569-1D07-4D9F265F80CA}"/>
              </a:ext>
            </a:extLst>
          </p:cNvPr>
          <p:cNvSpPr>
            <a:spLocks noGrp="1"/>
          </p:cNvSpPr>
          <p:nvPr>
            <p:ph type="title"/>
          </p:nvPr>
        </p:nvSpPr>
        <p:spPr>
          <a:xfrm>
            <a:off x="1557681" y="114805"/>
            <a:ext cx="9603275" cy="625033"/>
          </a:xfrm>
        </p:spPr>
        <p:txBody>
          <a:bodyPr>
            <a:noAutofit/>
          </a:bodyPr>
          <a:lstStyle/>
          <a:p>
            <a:pPr algn="ctr"/>
            <a:r>
              <a:rPr lang="en-US" sz="2400" b="1" i="0" dirty="0">
                <a:solidFill>
                  <a:srgbClr val="1F2328"/>
                </a:solidFill>
                <a:effectLst/>
                <a:latin typeface="-apple-system"/>
              </a:rPr>
              <a:t>Key findings (charts &amp; interpretations)</a:t>
            </a:r>
            <a:br>
              <a:rPr lang="en-US" sz="4000" b="1" i="0" dirty="0">
                <a:solidFill>
                  <a:srgbClr val="1F2328"/>
                </a:solidFill>
                <a:effectLst/>
                <a:latin typeface="-apple-system"/>
              </a:rPr>
            </a:br>
            <a:br>
              <a:rPr lang="en-US" sz="4000" b="1" i="0" dirty="0">
                <a:solidFill>
                  <a:srgbClr val="1F2328"/>
                </a:solidFill>
                <a:effectLst/>
                <a:latin typeface="-apple-system"/>
              </a:rPr>
            </a:br>
            <a:endParaRPr lang="en-US" sz="4000" b="1" dirty="0"/>
          </a:p>
        </p:txBody>
      </p:sp>
      <p:sp>
        <p:nvSpPr>
          <p:cNvPr id="11" name="Content Placeholder 10">
            <a:extLst>
              <a:ext uri="{FF2B5EF4-FFF2-40B4-BE49-F238E27FC236}">
                <a16:creationId xmlns:a16="http://schemas.microsoft.com/office/drawing/2014/main" id="{4A49C638-A9D8-3CF4-A62E-B192CE2B9B72}"/>
              </a:ext>
            </a:extLst>
          </p:cNvPr>
          <p:cNvSpPr>
            <a:spLocks noGrp="1"/>
          </p:cNvSpPr>
          <p:nvPr>
            <p:ph idx="1"/>
          </p:nvPr>
        </p:nvSpPr>
        <p:spPr>
          <a:xfrm>
            <a:off x="162047" y="601884"/>
            <a:ext cx="10998909" cy="462988"/>
          </a:xfrm>
        </p:spPr>
        <p:txBody>
          <a:bodyPr/>
          <a:lstStyle/>
          <a:p>
            <a:pPr marL="0" indent="0">
              <a:buNone/>
            </a:pPr>
            <a:r>
              <a:rPr lang="en-US" dirty="0"/>
              <a:t>b) Sales Trends</a:t>
            </a:r>
          </a:p>
        </p:txBody>
      </p:sp>
      <p:graphicFrame>
        <p:nvGraphicFramePr>
          <p:cNvPr id="4" name="Chart 3">
            <a:extLst>
              <a:ext uri="{FF2B5EF4-FFF2-40B4-BE49-F238E27FC236}">
                <a16:creationId xmlns:a16="http://schemas.microsoft.com/office/drawing/2014/main" id="{534DDABB-FB15-6082-8C88-10CE43AEA0BF}"/>
              </a:ext>
            </a:extLst>
          </p:cNvPr>
          <p:cNvGraphicFramePr>
            <a:graphicFrameLocks/>
          </p:cNvGraphicFramePr>
          <p:nvPr>
            <p:extLst>
              <p:ext uri="{D42A27DB-BD31-4B8C-83A1-F6EECF244321}">
                <p14:modId xmlns:p14="http://schemas.microsoft.com/office/powerpoint/2010/main" val="3067504066"/>
              </p:ext>
            </p:extLst>
          </p:nvPr>
        </p:nvGraphicFramePr>
        <p:xfrm>
          <a:off x="361509" y="1036674"/>
          <a:ext cx="6826100" cy="4784651"/>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490D74EA-6AE5-CA21-AC7C-1869D4CA3D3D}"/>
              </a:ext>
            </a:extLst>
          </p:cNvPr>
          <p:cNvSpPr txBox="1"/>
          <p:nvPr/>
        </p:nvSpPr>
        <p:spPr>
          <a:xfrm>
            <a:off x="7387071" y="1320054"/>
            <a:ext cx="4680882" cy="954107"/>
          </a:xfrm>
          <a:prstGeom prst="rect">
            <a:avLst/>
          </a:prstGeom>
          <a:noFill/>
        </p:spPr>
        <p:txBody>
          <a:bodyPr wrap="square" rtlCol="0">
            <a:spAutoFit/>
          </a:bodyPr>
          <a:lstStyle/>
          <a:p>
            <a:r>
              <a:rPr lang="en-US" sz="2000" b="1" dirty="0"/>
              <a:t>Findings: </a:t>
            </a:r>
          </a:p>
          <a:p>
            <a:pPr marL="285750" indent="-285750">
              <a:buFont typeface="Arial" panose="020B0604020202020204" pitchFamily="34" charset="0"/>
              <a:buChar char="•"/>
            </a:pPr>
            <a:r>
              <a:rPr lang="en-US" dirty="0"/>
              <a:t>Friday recorded the highest sales and Wednesday had the lowest sales. </a:t>
            </a:r>
          </a:p>
        </p:txBody>
      </p:sp>
      <p:sp>
        <p:nvSpPr>
          <p:cNvPr id="6" name="TextBox 5">
            <a:extLst>
              <a:ext uri="{FF2B5EF4-FFF2-40B4-BE49-F238E27FC236}">
                <a16:creationId xmlns:a16="http://schemas.microsoft.com/office/drawing/2014/main" id="{C13F19DD-F6D0-540A-3B86-88F2C338BAED}"/>
              </a:ext>
            </a:extLst>
          </p:cNvPr>
          <p:cNvSpPr txBox="1"/>
          <p:nvPr/>
        </p:nvSpPr>
        <p:spPr>
          <a:xfrm>
            <a:off x="7495953" y="2596903"/>
            <a:ext cx="4572000" cy="3416320"/>
          </a:xfrm>
          <a:prstGeom prst="rect">
            <a:avLst/>
          </a:prstGeom>
          <a:noFill/>
        </p:spPr>
        <p:txBody>
          <a:bodyPr wrap="square" rtlCol="0">
            <a:spAutoFit/>
          </a:bodyPr>
          <a:lstStyle/>
          <a:p>
            <a:r>
              <a:rPr lang="en-US" b="1" dirty="0"/>
              <a:t>Recommendations:</a:t>
            </a:r>
          </a:p>
          <a:p>
            <a:pPr marL="285750" indent="-285750">
              <a:buFont typeface="Arial" panose="020B0604020202020204" pitchFamily="34" charset="0"/>
              <a:buChar char="•"/>
            </a:pPr>
            <a:r>
              <a:rPr lang="en-US" dirty="0"/>
              <a:t>Have consumer engaging strategies on Fridays, on Eve building hype around Fridays through special messages, have peak hour specials, offer Friday frenzy deals.</a:t>
            </a:r>
          </a:p>
          <a:p>
            <a:pPr marL="285750" indent="-285750">
              <a:buFont typeface="Arial" panose="020B0604020202020204" pitchFamily="34" charset="0"/>
              <a:buChar char="•"/>
            </a:pPr>
            <a:r>
              <a:rPr lang="en-US" dirty="0"/>
              <a:t>Have fresh Friday deals such as Friday restock and branding  it fresh Friday, drop day and mega sales. </a:t>
            </a:r>
          </a:p>
          <a:p>
            <a:pPr marL="285750" indent="-285750">
              <a:buFont typeface="Arial" panose="020B0604020202020204" pitchFamily="34" charset="0"/>
              <a:buChar char="•"/>
            </a:pPr>
            <a:r>
              <a:rPr lang="en-US" dirty="0"/>
              <a:t>Open the shop for longer hours on Wednesday and have promotional deals for all categories such as Ladies Wednesday.</a:t>
            </a:r>
          </a:p>
          <a:p>
            <a:endParaRPr lang="en-US" dirty="0"/>
          </a:p>
        </p:txBody>
      </p:sp>
    </p:spTree>
    <p:extLst>
      <p:ext uri="{BB962C8B-B14F-4D97-AF65-F5344CB8AC3E}">
        <p14:creationId xmlns:p14="http://schemas.microsoft.com/office/powerpoint/2010/main" val="2270900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B9438DB8-996E-9696-014B-FB076558536F}"/>
              </a:ext>
            </a:extLst>
          </p:cNvPr>
          <p:cNvGraphicFramePr>
            <a:graphicFrameLocks/>
          </p:cNvGraphicFramePr>
          <p:nvPr>
            <p:extLst>
              <p:ext uri="{D42A27DB-BD31-4B8C-83A1-F6EECF244321}">
                <p14:modId xmlns:p14="http://schemas.microsoft.com/office/powerpoint/2010/main" val="1176087603"/>
              </p:ext>
            </p:extLst>
          </p:nvPr>
        </p:nvGraphicFramePr>
        <p:xfrm>
          <a:off x="159487" y="85061"/>
          <a:ext cx="6762307" cy="592233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7781F445-9F97-9ED9-FC7F-70C3DB281D00}"/>
              </a:ext>
            </a:extLst>
          </p:cNvPr>
          <p:cNvSpPr txBox="1"/>
          <p:nvPr/>
        </p:nvSpPr>
        <p:spPr>
          <a:xfrm>
            <a:off x="7118499" y="1605516"/>
            <a:ext cx="4646428" cy="923330"/>
          </a:xfrm>
          <a:prstGeom prst="rect">
            <a:avLst/>
          </a:prstGeom>
          <a:noFill/>
        </p:spPr>
        <p:txBody>
          <a:bodyPr wrap="square" rtlCol="0">
            <a:spAutoFit/>
          </a:bodyPr>
          <a:lstStyle/>
          <a:p>
            <a:r>
              <a:rPr lang="en-US" b="1" dirty="0"/>
              <a:t>Findings:</a:t>
            </a:r>
          </a:p>
          <a:p>
            <a:r>
              <a:rPr lang="en-US" dirty="0"/>
              <a:t>Children shoes had the highest sales and women pants had the lowest sales.</a:t>
            </a:r>
          </a:p>
        </p:txBody>
      </p:sp>
      <p:sp>
        <p:nvSpPr>
          <p:cNvPr id="4" name="TextBox 3">
            <a:extLst>
              <a:ext uri="{FF2B5EF4-FFF2-40B4-BE49-F238E27FC236}">
                <a16:creationId xmlns:a16="http://schemas.microsoft.com/office/drawing/2014/main" id="{BE0F3935-53EA-4ADD-D9A6-CD3191678FFC}"/>
              </a:ext>
            </a:extLst>
          </p:cNvPr>
          <p:cNvSpPr txBox="1"/>
          <p:nvPr/>
        </p:nvSpPr>
        <p:spPr>
          <a:xfrm>
            <a:off x="7118499" y="2785731"/>
            <a:ext cx="4423144" cy="2308324"/>
          </a:xfrm>
          <a:prstGeom prst="rect">
            <a:avLst/>
          </a:prstGeom>
          <a:noFill/>
        </p:spPr>
        <p:txBody>
          <a:bodyPr wrap="square" rtlCol="0">
            <a:spAutoFit/>
          </a:bodyPr>
          <a:lstStyle/>
          <a:p>
            <a:r>
              <a:rPr lang="en-US" b="1" dirty="0"/>
              <a:t>Recommendations:</a:t>
            </a:r>
          </a:p>
          <a:p>
            <a:pPr marL="285750" indent="-285750">
              <a:buFont typeface="Arial" panose="020B0604020202020204" pitchFamily="34" charset="0"/>
              <a:buChar char="•"/>
            </a:pPr>
            <a:r>
              <a:rPr lang="en-US" dirty="0"/>
              <a:t>Stock variety types of women pants.</a:t>
            </a:r>
          </a:p>
          <a:p>
            <a:pPr marL="285750" indent="-285750">
              <a:buFont typeface="Arial" panose="020B0604020202020204" pitchFamily="34" charset="0"/>
              <a:buChar char="•"/>
            </a:pPr>
            <a:r>
              <a:rPr lang="en-US" dirty="0"/>
              <a:t>Have “ladies Wednesday” offer every other week and put women pants on offer.</a:t>
            </a:r>
          </a:p>
          <a:p>
            <a:pPr marL="285750" indent="-285750">
              <a:buFont typeface="Arial" panose="020B0604020202020204" pitchFamily="34" charset="0"/>
              <a:buChar char="•"/>
            </a:pPr>
            <a:r>
              <a:rPr lang="en-US" dirty="0"/>
              <a:t>Having all children shirt sizes already in stock.</a:t>
            </a:r>
          </a:p>
          <a:p>
            <a:pPr marL="285750" indent="-285750">
              <a:buFont typeface="Arial" panose="020B0604020202020204" pitchFamily="34" charset="0"/>
              <a:buChar char="•"/>
            </a:pPr>
            <a:r>
              <a:rPr lang="en-US" dirty="0"/>
              <a:t>Put some exciting strategies such as matching children’s shirts and pants.</a:t>
            </a:r>
          </a:p>
        </p:txBody>
      </p:sp>
    </p:spTree>
    <p:extLst>
      <p:ext uri="{BB962C8B-B14F-4D97-AF65-F5344CB8AC3E}">
        <p14:creationId xmlns:p14="http://schemas.microsoft.com/office/powerpoint/2010/main" val="223044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F6E69A9D-A9EB-E258-42E5-CC1DEFE4F5C1}"/>
              </a:ext>
            </a:extLst>
          </p:cNvPr>
          <p:cNvGraphicFramePr>
            <a:graphicFrameLocks/>
          </p:cNvGraphicFramePr>
          <p:nvPr>
            <p:extLst>
              <p:ext uri="{D42A27DB-BD31-4B8C-83A1-F6EECF244321}">
                <p14:modId xmlns:p14="http://schemas.microsoft.com/office/powerpoint/2010/main" val="3104038959"/>
              </p:ext>
            </p:extLst>
          </p:nvPr>
        </p:nvGraphicFramePr>
        <p:xfrm>
          <a:off x="85062" y="629182"/>
          <a:ext cx="6457505" cy="5361966"/>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a:extLst>
              <a:ext uri="{FF2B5EF4-FFF2-40B4-BE49-F238E27FC236}">
                <a16:creationId xmlns:a16="http://schemas.microsoft.com/office/drawing/2014/main" id="{F2F2B947-788C-6632-A9BF-688FDD6BEC2B}"/>
              </a:ext>
            </a:extLst>
          </p:cNvPr>
          <p:cNvSpPr/>
          <p:nvPr/>
        </p:nvSpPr>
        <p:spPr>
          <a:xfrm>
            <a:off x="808074" y="1222744"/>
            <a:ext cx="5943600" cy="54226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16D3851B-079E-F866-D7BB-BEC5B96EA13F}"/>
              </a:ext>
            </a:extLst>
          </p:cNvPr>
          <p:cNvCxnSpPr>
            <a:cxnSpLocks/>
          </p:cNvCxnSpPr>
          <p:nvPr/>
        </p:nvCxnSpPr>
        <p:spPr>
          <a:xfrm>
            <a:off x="2243469" y="1616149"/>
            <a:ext cx="776177" cy="0"/>
          </a:xfrm>
          <a:prstGeom prst="line">
            <a:avLst/>
          </a:prstGeom>
          <a:ln>
            <a:solidFill>
              <a:srgbClr val="FFC000"/>
            </a:solidFill>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BA506FC8-CB73-BD12-7CBD-B58A208CAA7C}"/>
              </a:ext>
            </a:extLst>
          </p:cNvPr>
          <p:cNvSpPr txBox="1"/>
          <p:nvPr/>
        </p:nvSpPr>
        <p:spPr>
          <a:xfrm>
            <a:off x="-148855" y="101481"/>
            <a:ext cx="11950994" cy="400110"/>
          </a:xfrm>
          <a:prstGeom prst="rect">
            <a:avLst/>
          </a:prstGeom>
          <a:noFill/>
        </p:spPr>
        <p:txBody>
          <a:bodyPr wrap="square">
            <a:spAutoFit/>
          </a:bodyPr>
          <a:lstStyle/>
          <a:p>
            <a:pPr rtl="0">
              <a:defRPr sz="1400" b="1" i="0" u="none" strike="noStrike" kern="1200" cap="none" baseline="0">
                <a:solidFill>
                  <a:prstClr val="white">
                    <a:lumMod val="85000"/>
                  </a:prstClr>
                </a:solidFill>
                <a:latin typeface="+mn-lt"/>
                <a:ea typeface="+mn-ea"/>
                <a:cs typeface="+mn-cs"/>
              </a:defRPr>
            </a:pPr>
            <a:r>
              <a:rPr lang="en-US" dirty="0">
                <a:solidFill>
                  <a:schemeClr val="bg2">
                    <a:lumMod val="10000"/>
                  </a:schemeClr>
                </a:solidFill>
              </a:rPr>
              <a:t>			</a:t>
            </a:r>
            <a:r>
              <a:rPr lang="en-US" sz="2000" dirty="0">
                <a:solidFill>
                  <a:schemeClr val="bg2">
                    <a:lumMod val="10000"/>
                  </a:schemeClr>
                </a:solidFill>
              </a:rPr>
              <a:t>Yearly/Monthly Sales Trends</a:t>
            </a:r>
          </a:p>
        </p:txBody>
      </p:sp>
      <p:sp>
        <p:nvSpPr>
          <p:cNvPr id="10" name="TextBox 9">
            <a:extLst>
              <a:ext uri="{FF2B5EF4-FFF2-40B4-BE49-F238E27FC236}">
                <a16:creationId xmlns:a16="http://schemas.microsoft.com/office/drawing/2014/main" id="{BC09D6D7-B4C4-CD42-30FD-92ED4009B869}"/>
              </a:ext>
            </a:extLst>
          </p:cNvPr>
          <p:cNvSpPr txBox="1"/>
          <p:nvPr/>
        </p:nvSpPr>
        <p:spPr>
          <a:xfrm>
            <a:off x="6645347" y="3356748"/>
            <a:ext cx="5365897" cy="1477328"/>
          </a:xfrm>
          <a:prstGeom prst="rect">
            <a:avLst/>
          </a:prstGeom>
          <a:noFill/>
        </p:spPr>
        <p:txBody>
          <a:bodyPr wrap="square" rtlCol="0">
            <a:spAutoFit/>
          </a:bodyPr>
          <a:lstStyle/>
          <a:p>
            <a:r>
              <a:rPr lang="en-US" b="1" dirty="0"/>
              <a:t>Findings:</a:t>
            </a:r>
          </a:p>
          <a:p>
            <a:pPr marL="285750" indent="-285750">
              <a:buFont typeface="Arial" panose="020B0604020202020204" pitchFamily="34" charset="0"/>
              <a:buChar char="•"/>
            </a:pPr>
            <a:r>
              <a:rPr lang="en-US" dirty="0"/>
              <a:t>April ,2022 recorded the highest sales.2023 sales declined. </a:t>
            </a:r>
          </a:p>
          <a:p>
            <a:pPr marL="285750" indent="-285750">
              <a:buFont typeface="Arial" panose="020B0604020202020204" pitchFamily="34" charset="0"/>
              <a:buChar char="•"/>
            </a:pPr>
            <a:r>
              <a:rPr lang="en-US" dirty="0"/>
              <a:t>Consequently, discounts have been equally reducing over the years  </a:t>
            </a:r>
          </a:p>
        </p:txBody>
      </p:sp>
      <p:sp>
        <p:nvSpPr>
          <p:cNvPr id="11" name="TextBox 10">
            <a:extLst>
              <a:ext uri="{FF2B5EF4-FFF2-40B4-BE49-F238E27FC236}">
                <a16:creationId xmlns:a16="http://schemas.microsoft.com/office/drawing/2014/main" id="{ACD1ABCE-12D2-06B5-F0EC-F5FDA2B70D2A}"/>
              </a:ext>
            </a:extLst>
          </p:cNvPr>
          <p:cNvSpPr txBox="1"/>
          <p:nvPr/>
        </p:nvSpPr>
        <p:spPr>
          <a:xfrm>
            <a:off x="6645347" y="4972669"/>
            <a:ext cx="5440326" cy="1200329"/>
          </a:xfrm>
          <a:prstGeom prst="rect">
            <a:avLst/>
          </a:prstGeom>
          <a:noFill/>
        </p:spPr>
        <p:txBody>
          <a:bodyPr wrap="square" rtlCol="0">
            <a:spAutoFit/>
          </a:bodyPr>
          <a:lstStyle/>
          <a:p>
            <a:r>
              <a:rPr lang="en-US" b="1" dirty="0"/>
              <a:t>Recommendations:</a:t>
            </a:r>
          </a:p>
          <a:p>
            <a:pPr marL="285750" indent="-285750">
              <a:buFont typeface="Arial" panose="020B0604020202020204" pitchFamily="34" charset="0"/>
              <a:buChar char="•"/>
            </a:pPr>
            <a:r>
              <a:rPr lang="en-US" dirty="0"/>
              <a:t>Introduce online shopping. </a:t>
            </a:r>
          </a:p>
          <a:p>
            <a:pPr marL="285750" indent="-285750">
              <a:buFont typeface="Arial" panose="020B0604020202020204" pitchFamily="34" charset="0"/>
              <a:buChar char="•"/>
            </a:pPr>
            <a:r>
              <a:rPr lang="en-US" dirty="0"/>
              <a:t>Maintain discounts and customer promotions for increased sales </a:t>
            </a:r>
          </a:p>
        </p:txBody>
      </p:sp>
      <p:graphicFrame>
        <p:nvGraphicFramePr>
          <p:cNvPr id="13" name="Chart 12">
            <a:extLst>
              <a:ext uri="{FF2B5EF4-FFF2-40B4-BE49-F238E27FC236}">
                <a16:creationId xmlns:a16="http://schemas.microsoft.com/office/drawing/2014/main" id="{5D86B8E3-363A-7E35-AF49-E6B0B08CB0C3}"/>
              </a:ext>
            </a:extLst>
          </p:cNvPr>
          <p:cNvGraphicFramePr>
            <a:graphicFrameLocks/>
          </p:cNvGraphicFramePr>
          <p:nvPr>
            <p:extLst>
              <p:ext uri="{D42A27DB-BD31-4B8C-83A1-F6EECF244321}">
                <p14:modId xmlns:p14="http://schemas.microsoft.com/office/powerpoint/2010/main" val="53738255"/>
              </p:ext>
            </p:extLst>
          </p:nvPr>
        </p:nvGraphicFramePr>
        <p:xfrm>
          <a:off x="6645349" y="501590"/>
          <a:ext cx="5365898" cy="2716565"/>
        </p:xfrm>
        <a:graphic>
          <a:graphicData uri="http://schemas.openxmlformats.org/drawingml/2006/chart">
            <c:chart xmlns:c="http://schemas.openxmlformats.org/drawingml/2006/chart" xmlns:r="http://schemas.openxmlformats.org/officeDocument/2006/relationships" r:id="rId3"/>
          </a:graphicData>
        </a:graphic>
      </p:graphicFrame>
      <p:sp>
        <p:nvSpPr>
          <p:cNvPr id="14" name="Rectangle 13">
            <a:extLst>
              <a:ext uri="{FF2B5EF4-FFF2-40B4-BE49-F238E27FC236}">
                <a16:creationId xmlns:a16="http://schemas.microsoft.com/office/drawing/2014/main" id="{45F746E8-C788-6005-F319-41D106D602BC}"/>
              </a:ext>
            </a:extLst>
          </p:cNvPr>
          <p:cNvSpPr/>
          <p:nvPr/>
        </p:nvSpPr>
        <p:spPr>
          <a:xfrm>
            <a:off x="7623543" y="2806995"/>
            <a:ext cx="3817089" cy="40011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2022            2023         2024</a:t>
            </a:r>
          </a:p>
        </p:txBody>
      </p:sp>
      <p:cxnSp>
        <p:nvCxnSpPr>
          <p:cNvPr id="16" name="Straight Connector 15">
            <a:extLst>
              <a:ext uri="{FF2B5EF4-FFF2-40B4-BE49-F238E27FC236}">
                <a16:creationId xmlns:a16="http://schemas.microsoft.com/office/drawing/2014/main" id="{8E857768-186C-B23B-289A-C90AF9BD7951}"/>
              </a:ext>
            </a:extLst>
          </p:cNvPr>
          <p:cNvCxnSpPr/>
          <p:nvPr/>
        </p:nvCxnSpPr>
        <p:spPr>
          <a:xfrm>
            <a:off x="7708605" y="3009014"/>
            <a:ext cx="489097"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DC5552B-13C9-753A-A9FF-3CC72230F7C1}"/>
              </a:ext>
            </a:extLst>
          </p:cNvPr>
          <p:cNvCxnSpPr>
            <a:cxnSpLocks/>
          </p:cNvCxnSpPr>
          <p:nvPr/>
        </p:nvCxnSpPr>
        <p:spPr>
          <a:xfrm>
            <a:off x="8931350" y="3009014"/>
            <a:ext cx="467832" cy="0"/>
          </a:xfrm>
          <a:prstGeom prst="line">
            <a:avLst/>
          </a:prstGeom>
          <a:ln>
            <a:solidFill>
              <a:srgbClr val="FFC000"/>
            </a:solidFill>
          </a:ln>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2EF9DF17-15CF-77D2-AC8A-9196DF14D981}"/>
              </a:ext>
            </a:extLst>
          </p:cNvPr>
          <p:cNvCxnSpPr>
            <a:cxnSpLocks/>
          </p:cNvCxnSpPr>
          <p:nvPr/>
        </p:nvCxnSpPr>
        <p:spPr>
          <a:xfrm>
            <a:off x="10058400" y="3030279"/>
            <a:ext cx="361507" cy="0"/>
          </a:xfrm>
          <a:prstGeom prst="line">
            <a:avLst/>
          </a:prstGeom>
          <a:ln>
            <a:solidFill>
              <a:schemeClr val="bg1">
                <a:lumMod val="65000"/>
              </a:schemeClr>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9281416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FASHION ANALYSIS</Template>
  <TotalTime>1646</TotalTime>
  <Words>992</Words>
  <Application>Microsoft Office PowerPoint</Application>
  <PresentationFormat>Widescreen</PresentationFormat>
  <Paragraphs>193</Paragraphs>
  <Slides>13</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Anton</vt:lpstr>
      <vt:lpstr>-apple-system</vt:lpstr>
      <vt:lpstr>Arial</vt:lpstr>
      <vt:lpstr>Arial Black</vt:lpstr>
      <vt:lpstr>Calibri</vt:lpstr>
      <vt:lpstr>Gill Sans MT</vt:lpstr>
      <vt:lpstr>Lemon</vt:lpstr>
      <vt:lpstr>Gallery</vt:lpstr>
      <vt:lpstr>FASHION ANALYSIS</vt:lpstr>
      <vt:lpstr>Problem statement &amp; objectives </vt:lpstr>
      <vt:lpstr>PowerPoint Presentation</vt:lpstr>
      <vt:lpstr>Key findings (charts &amp; interpretations) </vt:lpstr>
      <vt:lpstr>PowerPoint Presentation</vt:lpstr>
      <vt:lpstr>PowerPoint Presentation</vt:lpstr>
      <vt:lpstr>Key findings (charts &amp; interpretations)  </vt:lpstr>
      <vt:lpstr>PowerPoint Presentation</vt:lpstr>
      <vt:lpstr>PowerPoint Presentation</vt:lpstr>
      <vt:lpstr>PowerPoint Presentation</vt:lpstr>
      <vt:lpstr>PowerPoint Presentation</vt:lpstr>
      <vt:lpstr>Key findings (charts + interpretations)</vt:lpstr>
      <vt:lpstr>Custom question results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user</cp:lastModifiedBy>
  <cp:revision>24</cp:revision>
  <dcterms:created xsi:type="dcterms:W3CDTF">2025-04-14T07:41:54Z</dcterms:created>
  <dcterms:modified xsi:type="dcterms:W3CDTF">2025-04-16T12:24:15Z</dcterms:modified>
</cp:coreProperties>
</file>