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11/25/2022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892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37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11/25/2022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6449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11/25/2022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8655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11/25/2022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9058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6898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0270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7301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11/25/2022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089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496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11/25/2022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968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058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98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002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2160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813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11/25/2022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554531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2A93-CD49-46D0-A1D8-F755624A14B5}"/>
              </a:ext>
            </a:extLst>
          </p:cNvPr>
          <p:cNvSpPr>
            <a:spLocks noGrp="1"/>
          </p:cNvSpPr>
          <p:nvPr>
            <p:ph type="ctrTitle"/>
          </p:nvPr>
        </p:nvSpPr>
        <p:spPr>
          <a:xfrm>
            <a:off x="328204" y="1645557"/>
            <a:ext cx="11535591" cy="685800"/>
          </a:xfrm>
        </p:spPr>
        <p:txBody>
          <a:bodyPr>
            <a:normAutofit fontScale="90000"/>
          </a:bodyPr>
          <a:lstStyle/>
          <a:p>
            <a:pPr algn="ctr"/>
            <a:r>
              <a:rPr lang="en-KE" sz="3600" b="1" dirty="0"/>
              <a:t>CS5200 DATABASE THEORY AND APPLICATIONS </a:t>
            </a:r>
            <a:r>
              <a:rPr lang="en-US" sz="3600" b="1" dirty="0"/>
              <a:t>-</a:t>
            </a:r>
            <a:r>
              <a:rPr lang="en-KE" sz="3600" b="1" dirty="0"/>
              <a:t>FALL 2022 </a:t>
            </a:r>
            <a:br>
              <a:rPr lang="en-KE" sz="3600" dirty="0"/>
            </a:br>
            <a:endParaRPr lang="en-KE" sz="3600" dirty="0"/>
          </a:p>
        </p:txBody>
      </p:sp>
      <p:sp>
        <p:nvSpPr>
          <p:cNvPr id="3" name="Subtitle 2">
            <a:extLst>
              <a:ext uri="{FF2B5EF4-FFF2-40B4-BE49-F238E27FC236}">
                <a16:creationId xmlns:a16="http://schemas.microsoft.com/office/drawing/2014/main" id="{C8A56774-1823-4214-A008-D7D883D94764}"/>
              </a:ext>
            </a:extLst>
          </p:cNvPr>
          <p:cNvSpPr>
            <a:spLocks noGrp="1"/>
          </p:cNvSpPr>
          <p:nvPr>
            <p:ph type="subTitle" idx="1"/>
          </p:nvPr>
        </p:nvSpPr>
        <p:spPr>
          <a:xfrm>
            <a:off x="1995645" y="1986643"/>
            <a:ext cx="8748849" cy="685800"/>
          </a:xfrm>
        </p:spPr>
        <p:txBody>
          <a:bodyPr>
            <a:normAutofit/>
          </a:bodyPr>
          <a:lstStyle/>
          <a:p>
            <a:pPr algn="ctr"/>
            <a:r>
              <a:rPr lang="en-US" sz="3600" b="1" dirty="0"/>
              <a:t>ONLINE RETAIL APPLICATION DATABASE</a:t>
            </a:r>
            <a:endParaRPr lang="en-KE" sz="3600" dirty="0"/>
          </a:p>
          <a:p>
            <a:endParaRPr lang="en-KE" sz="3600" dirty="0"/>
          </a:p>
        </p:txBody>
      </p:sp>
      <p:sp>
        <p:nvSpPr>
          <p:cNvPr id="4" name="Rectangle 3">
            <a:extLst>
              <a:ext uri="{FF2B5EF4-FFF2-40B4-BE49-F238E27FC236}">
                <a16:creationId xmlns:a16="http://schemas.microsoft.com/office/drawing/2014/main" id="{D1E1B717-7F5A-4F0D-83EB-1AF0E51E633D}"/>
              </a:ext>
            </a:extLst>
          </p:cNvPr>
          <p:cNvSpPr/>
          <p:nvPr/>
        </p:nvSpPr>
        <p:spPr>
          <a:xfrm>
            <a:off x="2644346" y="2477824"/>
            <a:ext cx="5555538" cy="3408882"/>
          </a:xfrm>
          <a:prstGeom prst="rect">
            <a:avLst/>
          </a:prstGeom>
        </p:spPr>
        <p:txBody>
          <a:bodyPr wrap="square">
            <a:spAutoFit/>
          </a:bodyPr>
          <a:lstStyle/>
          <a:p>
            <a:pPr>
              <a:lnSpc>
                <a:spcPct val="200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Group Members</a:t>
            </a:r>
          </a:p>
          <a:p>
            <a:pPr marL="342900" indent="-342900">
              <a:lnSpc>
                <a:spcPct val="200000"/>
              </a:lnSpc>
              <a:spcAft>
                <a:spcPts val="0"/>
              </a:spcAft>
              <a:buFont typeface="+mj-lt"/>
              <a:buAutoNum type="arabicPeriod"/>
            </a:pPr>
            <a:r>
              <a:rPr lang="en-US" sz="1400" b="1" dirty="0">
                <a:latin typeface="Times New Roman" panose="02020603050405020304" pitchFamily="18" charset="0"/>
                <a:ea typeface="Calibri" panose="020F0502020204030204" pitchFamily="34" charset="0"/>
                <a:cs typeface="Times New Roman" panose="02020603050405020304" pitchFamily="18" charset="0"/>
              </a:rPr>
              <a:t>LAKSHMI KUNDANA KUNDURU ID : 700734275</a:t>
            </a:r>
          </a:p>
          <a:p>
            <a:pPr marL="342900" indent="-342900">
              <a:lnSpc>
                <a:spcPct val="200000"/>
              </a:lnSpc>
              <a:spcAft>
                <a:spcPts val="0"/>
              </a:spcAft>
              <a:buFont typeface="+mj-lt"/>
              <a:buAutoNum type="arabicPeriod"/>
            </a:pPr>
            <a:r>
              <a:rPr lang="en-US" sz="1400" b="1" dirty="0">
                <a:latin typeface="Times New Roman" panose="02020603050405020304" pitchFamily="18" charset="0"/>
                <a:ea typeface="Calibri" panose="020F0502020204030204" pitchFamily="34" charset="0"/>
                <a:cs typeface="Times New Roman" panose="02020603050405020304" pitchFamily="18" charset="0"/>
              </a:rPr>
              <a:t>PRADEEP REDDY GANGIDI ID: 700743703</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200000"/>
              </a:lnSpc>
              <a:buFont typeface="+mj-lt"/>
              <a:buAutoNum type="arabicPeriod"/>
            </a:pPr>
            <a:r>
              <a:rPr lang="en-US" sz="1400" b="1" dirty="0">
                <a:latin typeface="Times New Roman" panose="02020603050405020304" pitchFamily="18" charset="0"/>
                <a:ea typeface="Calibri" panose="020F0502020204030204" pitchFamily="34" charset="0"/>
                <a:cs typeface="Times New Roman" panose="02020603050405020304" pitchFamily="18" charset="0"/>
              </a:rPr>
              <a:t>MANIDEEPIKA SOMAID : 700734192</a:t>
            </a:r>
          </a:p>
          <a:p>
            <a:pPr marL="342900" indent="-342900">
              <a:lnSpc>
                <a:spcPct val="200000"/>
              </a:lnSpc>
              <a:buFont typeface="+mj-lt"/>
              <a:buAutoNum type="arabicPeriod"/>
            </a:pPr>
            <a:r>
              <a:rPr lang="en-US" sz="1400" b="1" dirty="0">
                <a:latin typeface="Times New Roman" panose="02020603050405020304" pitchFamily="18" charset="0"/>
                <a:ea typeface="Calibri" panose="020F0502020204030204" pitchFamily="34" charset="0"/>
                <a:cs typeface="Times New Roman" panose="02020603050405020304" pitchFamily="18" charset="0"/>
              </a:rPr>
              <a:t>VINITHA PATTEPURAM ID : 700739902</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200000"/>
              </a:lnSpc>
              <a:buFont typeface="+mj-lt"/>
              <a:buAutoNum type="arabicPeriod"/>
            </a:pPr>
            <a:r>
              <a:rPr lang="en-US" sz="1400" b="1" dirty="0">
                <a:latin typeface="Times New Roman" panose="02020603050405020304" pitchFamily="18" charset="0"/>
                <a:ea typeface="Calibri" panose="020F0502020204030204" pitchFamily="34" charset="0"/>
                <a:cs typeface="Times New Roman" panose="02020603050405020304" pitchFamily="18" charset="0"/>
              </a:rPr>
              <a:t>MANIDEEPIKA SOMAID : 700734192</a:t>
            </a:r>
          </a:p>
          <a:p>
            <a:pPr>
              <a:lnSpc>
                <a:spcPct val="200000"/>
              </a:lnSpc>
              <a:spcAft>
                <a:spcPts val="0"/>
              </a:spcAft>
            </a:pPr>
            <a:endParaRPr lang="en-KE"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52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18B8-2A24-4ED4-A2ED-C785701FC32A}"/>
              </a:ext>
            </a:extLst>
          </p:cNvPr>
          <p:cNvSpPr>
            <a:spLocks noGrp="1"/>
          </p:cNvSpPr>
          <p:nvPr>
            <p:ph type="title"/>
          </p:nvPr>
        </p:nvSpPr>
        <p:spPr>
          <a:xfrm>
            <a:off x="2895600" y="764373"/>
            <a:ext cx="6347254" cy="1293028"/>
          </a:xfrm>
        </p:spPr>
        <p:txBody>
          <a:bodyPr/>
          <a:lstStyle/>
          <a:p>
            <a:pPr algn="ctr"/>
            <a:r>
              <a:rPr lang="en-US" altLang="en-KE" b="1" cap="none" dirty="0">
                <a:latin typeface="Times New Roman" panose="02020603050405020304" pitchFamily="18" charset="0"/>
                <a:ea typeface="Calibri" panose="020F0502020204030204" pitchFamily="34" charset="0"/>
                <a:cs typeface="Times New Roman" panose="02020603050405020304" pitchFamily="18" charset="0"/>
              </a:rPr>
              <a:t>CONCLUSION</a:t>
            </a:r>
            <a:endParaRPr lang="en-KE" cap="none" dirty="0"/>
          </a:p>
        </p:txBody>
      </p:sp>
      <p:sp>
        <p:nvSpPr>
          <p:cNvPr id="3" name="Content Placeholder 2">
            <a:extLst>
              <a:ext uri="{FF2B5EF4-FFF2-40B4-BE49-F238E27FC236}">
                <a16:creationId xmlns:a16="http://schemas.microsoft.com/office/drawing/2014/main" id="{4B618D51-3BA9-4B7E-BA10-75F5F0ED2E49}"/>
              </a:ext>
            </a:extLst>
          </p:cNvPr>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Online Retail Application Database is implemented to completion using the set of data modelling Technologies. The employed tools are MySQL Workbench server. Other environments are, Visual Studio and notepad text Editor. Entity relational Diagram and implementation of SQL codes, was done in MySQL workbench. Therefore, with the afore-developed Database technology, retailers in the field of Economics will be in a position to integrate this Relational Database system with their respective online Retail Application Software-Suite that will meet their needs.</a:t>
            </a:r>
            <a:endParaRPr lang="en-KE"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lgn="ctr">
              <a:buNone/>
            </a:pPr>
            <a:r>
              <a:rPr lang="en-US" sz="4400" b="1" dirty="0">
                <a:latin typeface="Times New Roman" panose="02020603050405020304" pitchFamily="18" charset="0"/>
                <a:cs typeface="Times New Roman" panose="02020603050405020304" pitchFamily="18" charset="0"/>
              </a:rPr>
              <a:t> REFERENCES</a:t>
            </a:r>
          </a:p>
          <a:p>
            <a:pPr marL="457200" lvl="0" indent="-457200" algn="just">
              <a:buFont typeface="+mj-lt"/>
              <a:buAutoNum type="arabicParenR"/>
            </a:pPr>
            <a:r>
              <a:rPr lang="en-US" dirty="0" err="1">
                <a:latin typeface="Times New Roman" panose="02020603050405020304" pitchFamily="18" charset="0"/>
                <a:cs typeface="Times New Roman" panose="02020603050405020304" pitchFamily="18" charset="0"/>
              </a:rPr>
              <a:t>Kvet</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Stasko</a:t>
            </a:r>
            <a:r>
              <a:rPr lang="en-US" dirty="0">
                <a:latin typeface="Times New Roman" panose="02020603050405020304" pitchFamily="18" charset="0"/>
                <a:cs typeface="Times New Roman" panose="02020603050405020304" pitchFamily="18" charset="0"/>
              </a:rPr>
              <a:t>, J., Wang, Y. L., Lima, A., &amp; </a:t>
            </a:r>
            <a:r>
              <a:rPr lang="en-US" dirty="0" err="1">
                <a:latin typeface="Times New Roman" panose="02020603050405020304" pitchFamily="18" charset="0"/>
                <a:cs typeface="Times New Roman" panose="02020603050405020304" pitchFamily="18" charset="0"/>
              </a:rPr>
              <a:t>Gavrilović</a:t>
            </a:r>
            <a:r>
              <a:rPr lang="en-US" dirty="0">
                <a:latin typeface="Times New Roman" panose="02020603050405020304" pitchFamily="18" charset="0"/>
                <a:cs typeface="Times New Roman" panose="02020603050405020304" pitchFamily="18" charset="0"/>
              </a:rPr>
              <a:t>, T. (2022, April). Online Retailing and Shopping: An Academical Simulation to Databases. In </a:t>
            </a:r>
            <a:r>
              <a:rPr lang="en-KE" i="1" dirty="0">
                <a:latin typeface="Times New Roman" panose="02020603050405020304" pitchFamily="18" charset="0"/>
                <a:cs typeface="Times New Roman" panose="02020603050405020304" pitchFamily="18" charset="0"/>
              </a:rPr>
              <a:t>2022 31st Conference of Open Innovations Association (FRUCT)</a:t>
            </a:r>
            <a:r>
              <a:rPr lang="en-KE" dirty="0">
                <a:latin typeface="Times New Roman" panose="02020603050405020304" pitchFamily="18" charset="0"/>
                <a:cs typeface="Times New Roman" panose="02020603050405020304" pitchFamily="18" charset="0"/>
              </a:rPr>
              <a:t> (pp. 153-159). IEEE.</a:t>
            </a:r>
          </a:p>
          <a:p>
            <a:pPr marL="457200" lvl="0" indent="-457200" algn="just">
              <a:buFont typeface="+mj-lt"/>
              <a:buAutoNum type="arabicParenR"/>
            </a:pPr>
            <a:r>
              <a:rPr lang="en-US" dirty="0">
                <a:latin typeface="Times New Roman" panose="02020603050405020304" pitchFamily="18" charset="0"/>
                <a:cs typeface="Times New Roman" panose="02020603050405020304" pitchFamily="18" charset="0"/>
              </a:rPr>
              <a:t>Coronel, C., &amp; Morris, S. (2016). </a:t>
            </a:r>
            <a:r>
              <a:rPr lang="en-KE" i="1" dirty="0">
                <a:latin typeface="Times New Roman" panose="02020603050405020304" pitchFamily="18" charset="0"/>
                <a:cs typeface="Times New Roman" panose="02020603050405020304" pitchFamily="18" charset="0"/>
              </a:rPr>
              <a:t>Database systems: design, implementation, &amp; management</a:t>
            </a:r>
            <a:r>
              <a:rPr lang="en-KE" dirty="0">
                <a:latin typeface="Times New Roman" panose="02020603050405020304" pitchFamily="18" charset="0"/>
                <a:cs typeface="Times New Roman" panose="02020603050405020304" pitchFamily="18" charset="0"/>
              </a:rPr>
              <a:t>. Cengage Learning.</a:t>
            </a:r>
          </a:p>
          <a:p>
            <a:pPr marL="457200" lvl="0" indent="-457200" algn="just">
              <a:buFont typeface="+mj-lt"/>
              <a:buAutoNum type="arabicParenR"/>
            </a:pPr>
            <a:r>
              <a:rPr lang="en-US" dirty="0">
                <a:latin typeface="Times New Roman" panose="02020603050405020304" pitchFamily="18" charset="0"/>
                <a:cs typeface="Times New Roman" panose="02020603050405020304" pitchFamily="18" charset="0"/>
              </a:rPr>
              <a:t>https://blog.saleslayer.com/how-to-create-and-optimize-a-product-database-for-your-store</a:t>
            </a:r>
            <a:endParaRPr lang="en-KE" dirty="0">
              <a:latin typeface="Times New Roman" panose="02020603050405020304" pitchFamily="18" charset="0"/>
              <a:cs typeface="Times New Roman" panose="02020603050405020304" pitchFamily="18" charset="0"/>
            </a:endParaRPr>
          </a:p>
          <a:p>
            <a:pPr marL="0" indent="0" algn="r">
              <a:buNone/>
            </a:pPr>
            <a:endParaRPr lang="en-US" sz="4400" b="1" dirty="0">
              <a:latin typeface="Times New Roman" panose="02020603050405020304" pitchFamily="18" charset="0"/>
              <a:cs typeface="Times New Roman" panose="02020603050405020304" pitchFamily="18" charset="0"/>
            </a:endParaRPr>
          </a:p>
          <a:p>
            <a:pPr marL="0" indent="0" algn="r">
              <a:buNone/>
            </a:pPr>
            <a:endParaRPr lang="en-KE"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100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6C94-4661-4084-81B7-7F751967CAE0}"/>
              </a:ext>
            </a:extLst>
          </p:cNvPr>
          <p:cNvSpPr>
            <a:spLocks noGrp="1"/>
          </p:cNvSpPr>
          <p:nvPr>
            <p:ph type="title"/>
          </p:nvPr>
        </p:nvSpPr>
        <p:spPr>
          <a:xfrm>
            <a:off x="2051565" y="1249971"/>
            <a:ext cx="7821484" cy="1293028"/>
          </a:xfrm>
        </p:spPr>
        <p:txBody>
          <a:bodyPr/>
          <a:lstStyle/>
          <a:p>
            <a:pPr algn="ctr"/>
            <a:r>
              <a:rPr lang="en-US" b="1" dirty="0">
                <a:latin typeface="Times New Roman" panose="02020603050405020304" pitchFamily="18" charset="0"/>
                <a:cs typeface="Times New Roman" panose="02020603050405020304" pitchFamily="18" charset="0"/>
              </a:rPr>
              <a:t>OUTLINE</a:t>
            </a:r>
            <a:endParaRPr lang="en-KE"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B7082CF-AAEE-4372-A0B7-B23A9D4B9A3E}"/>
              </a:ext>
            </a:extLst>
          </p:cNvPr>
          <p:cNvSpPr>
            <a:spLocks noChangeArrowheads="1"/>
          </p:cNvSpPr>
          <p:nvPr/>
        </p:nvSpPr>
        <p:spPr bwMode="auto">
          <a:xfrm>
            <a:off x="2788457" y="2389111"/>
            <a:ext cx="782148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9400" algn="l"/>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279400" algn="l"/>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279400" algn="l"/>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279400" algn="l"/>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279400" algn="l"/>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279400" algn="l"/>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279400" algn="l"/>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279400" algn="l"/>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279400" algn="l"/>
                <a:tab pos="5724525" algn="r"/>
              </a:tabLs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279400" algn="l"/>
                <a:tab pos="5724525" algn="r"/>
              </a:tabLst>
            </a:pPr>
            <a:r>
              <a:rPr kumimoji="0" lang="en-US" altLang="en-KE" sz="20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Project Description.</a:t>
            </a:r>
            <a:endParaRPr lang="en-US" altLang="en-KE" sz="20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279400" algn="l"/>
                <a:tab pos="5724525" algn="r"/>
              </a:tabLst>
            </a:pPr>
            <a:r>
              <a:rPr kumimoji="0" lang="en-US" altLang="en-KE" sz="20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Database Design Process and the General Database Structure.</a:t>
            </a:r>
            <a:endParaRPr kumimoji="0" lang="en-US" altLang="en-KE" sz="2000" b="0" i="0"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279400" algn="l"/>
                <a:tab pos="5724525" algn="r"/>
              </a:tabLst>
            </a:pPr>
            <a:r>
              <a:rPr kumimoji="0" lang="en-US" altLang="en-KE" sz="20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SQL Tables, functionalities, ER diagram and The Data Descriptions.</a:t>
            </a:r>
            <a:endParaRPr kumimoji="0" lang="en-US" altLang="en-KE" sz="2000" b="0" i="0"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279400" algn="l"/>
                <a:tab pos="5724525" algn="r"/>
              </a:tabLst>
            </a:pPr>
            <a:r>
              <a:rPr kumimoji="0" lang="en-US" altLang="en-KE" sz="20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Database Entity-Relationship Diagram.</a:t>
            </a:r>
            <a:endParaRPr kumimoji="0" lang="en-US" altLang="en-KE" sz="2000" b="0" i="0"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279400" algn="l"/>
                <a:tab pos="5724525" algn="r"/>
              </a:tabLst>
            </a:pPr>
            <a:r>
              <a:rPr kumimoji="0" lang="en-US" altLang="en-KE" sz="20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Functional Dependencies of Online Retail Database Relations.</a:t>
            </a:r>
            <a:endParaRPr kumimoji="0" lang="en-US" altLang="en-KE" sz="2000" b="0" i="0"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279400" algn="l"/>
                <a:tab pos="5724525" algn="r"/>
              </a:tabLst>
            </a:pPr>
            <a:r>
              <a:rPr kumimoji="0" lang="en-US" altLang="en-KE" sz="20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User Interfaces and Forms (Sample Data insertion).</a:t>
            </a:r>
            <a:endParaRPr kumimoji="0" lang="en-US" altLang="en-KE" sz="2000" b="0" i="0"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279400" algn="l"/>
                <a:tab pos="5724525" algn="r"/>
              </a:tabLst>
            </a:pPr>
            <a:r>
              <a:rPr kumimoji="0" lang="en-US" altLang="en-KE" sz="20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Participa</a:t>
            </a:r>
            <a:r>
              <a:rPr lang="en-US" altLang="en-KE" sz="2000" b="1" dirty="0">
                <a:latin typeface="Times New Roman" panose="02020603050405020304" pitchFamily="18" charset="0"/>
                <a:ea typeface="Calibri" panose="020F0502020204030204" pitchFamily="34" charset="0"/>
                <a:cs typeface="Times New Roman" panose="02020603050405020304" pitchFamily="18" charset="0"/>
              </a:rPr>
              <a:t>tion and code (</a:t>
            </a:r>
            <a:r>
              <a:rPr kumimoji="0" lang="en-US" altLang="en-KE" sz="20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Reports, queries and sample output).</a:t>
            </a:r>
            <a:endParaRPr kumimoji="0" lang="en-US" altLang="en-KE" sz="2000" b="0" i="0"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279400" algn="l"/>
                <a:tab pos="5724525" algn="r"/>
              </a:tabLst>
            </a:pPr>
            <a:r>
              <a:rPr kumimoji="0" lang="en-US" altLang="en-KE" sz="20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Conclusion</a:t>
            </a:r>
            <a:r>
              <a:rPr lang="en-US" altLang="en-KE" sz="2000" dirty="0">
                <a:latin typeface="Times New Roman" panose="02020603050405020304" pitchFamily="18" charset="0"/>
                <a:cs typeface="Times New Roman" panose="02020603050405020304" pitchFamily="18" charset="0"/>
              </a:rPr>
              <a:t> and </a:t>
            </a:r>
            <a:r>
              <a:rPr kumimoji="0" lang="en-US" altLang="en-KE" sz="20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References.</a:t>
            </a:r>
            <a:endParaRPr kumimoji="0" lang="en-US" altLang="en-KE" sz="2000" b="0" i="0"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79400" algn="l"/>
                <a:tab pos="5724525" algn="r"/>
              </a:tabLst>
            </a:pPr>
            <a:endParaRPr kumimoji="0" lang="en-US" altLang="en-K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040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4432-31CD-4E48-AFAF-846866D95C53}"/>
              </a:ext>
            </a:extLst>
          </p:cNvPr>
          <p:cNvSpPr>
            <a:spLocks noGrp="1"/>
          </p:cNvSpPr>
          <p:nvPr>
            <p:ph type="title"/>
          </p:nvPr>
        </p:nvSpPr>
        <p:spPr>
          <a:xfrm>
            <a:off x="2100649" y="1005559"/>
            <a:ext cx="8441725" cy="1611086"/>
          </a:xfrm>
        </p:spPr>
        <p:txBody>
          <a:bodyPr>
            <a:noAutofit/>
          </a:bodyPr>
          <a:lstStyle/>
          <a:p>
            <a:pPr algn="ctr"/>
            <a:r>
              <a:rPr lang="en-US" altLang="en-KE" sz="5400" b="1" cap="none" dirty="0">
                <a:latin typeface="Times New Roman" panose="02020603050405020304" pitchFamily="18" charset="0"/>
                <a:ea typeface="Calibri" panose="020F0502020204030204" pitchFamily="34" charset="0"/>
                <a:cs typeface="Times New Roman" panose="02020603050405020304" pitchFamily="18" charset="0"/>
              </a:rPr>
              <a:t>PROJECT DESCRIPTION</a:t>
            </a:r>
            <a:br>
              <a:rPr lang="en-US" altLang="en-KE" sz="5400" dirty="0"/>
            </a:br>
            <a:endParaRPr lang="en-KE" sz="5400" dirty="0"/>
          </a:p>
        </p:txBody>
      </p:sp>
      <p:sp>
        <p:nvSpPr>
          <p:cNvPr id="3" name="Content Placeholder 2">
            <a:extLst>
              <a:ext uri="{FF2B5EF4-FFF2-40B4-BE49-F238E27FC236}">
                <a16:creationId xmlns:a16="http://schemas.microsoft.com/office/drawing/2014/main" id="{1CA1A55D-31CB-44BA-9174-31E907594F34}"/>
              </a:ext>
            </a:extLst>
          </p:cNvPr>
          <p:cNvSpPr>
            <a:spLocks noGrp="1"/>
          </p:cNvSpPr>
          <p:nvPr>
            <p:ph idx="1"/>
          </p:nvPr>
        </p:nvSpPr>
        <p:spPr>
          <a:xfrm>
            <a:off x="-40850" y="1811102"/>
            <a:ext cx="12192000" cy="4024125"/>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Businesses Environment needs to focus on database technologies for the visibility of their daily Retailing activities. Commercially-oriented Databases, is applicable in Point of Sale, e-commerce site and customer Management application suite. Thus, to keep Valuable Data about Retailers, customers and shareholders, integration Of an Online Retail Application Database with the respective Shopping Based Applications is necessary.</a:t>
            </a:r>
          </a:p>
          <a:p>
            <a:pPr algn="just"/>
            <a:r>
              <a:rPr lang="en-US" dirty="0">
                <a:latin typeface="Times New Roman" panose="02020603050405020304" pitchFamily="18" charset="0"/>
                <a:cs typeface="Times New Roman" panose="02020603050405020304" pitchFamily="18" charset="0"/>
              </a:rPr>
              <a:t>This Database Project tends to store information that can easily be inspected and Logs Of files created from it to track the information streaming in the Database. Integration of Retail Application with the Back-end Database is the core reason that paves way for keeping tracks, managing trends and predicting future Events that would unfold in the field of Retailing and Point of Sale services in a super-business Environment. </a:t>
            </a:r>
          </a:p>
          <a:p>
            <a:pPr algn="just"/>
            <a:r>
              <a:rPr lang="en-KE"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Database will be implemented to enhance storage and tracking of Online Retailers data, customer information, products details among others, Thus, Online Retail Application Database will enhance automation of record Keeping in the Field of Economics, trade and retail services by the General Public.</a:t>
            </a:r>
            <a:endParaRPr lang="en-KE" dirty="0">
              <a:latin typeface="Times New Roman" panose="02020603050405020304" pitchFamily="18" charset="0"/>
              <a:cs typeface="Times New Roman" panose="02020603050405020304" pitchFamily="18" charset="0"/>
            </a:endParaRPr>
          </a:p>
          <a:p>
            <a:endParaRPr lang="en-KE" dirty="0"/>
          </a:p>
          <a:p>
            <a:endParaRPr lang="en-US" dirty="0"/>
          </a:p>
          <a:p>
            <a:endParaRPr lang="en-KE" dirty="0"/>
          </a:p>
        </p:txBody>
      </p:sp>
    </p:spTree>
    <p:extLst>
      <p:ext uri="{BB962C8B-B14F-4D97-AF65-F5344CB8AC3E}">
        <p14:creationId xmlns:p14="http://schemas.microsoft.com/office/powerpoint/2010/main" val="396409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2BCC-85E9-40AD-A026-03A1186D0E09}"/>
              </a:ext>
            </a:extLst>
          </p:cNvPr>
          <p:cNvSpPr>
            <a:spLocks noGrp="1"/>
          </p:cNvSpPr>
          <p:nvPr>
            <p:ph type="title"/>
          </p:nvPr>
        </p:nvSpPr>
        <p:spPr>
          <a:xfrm>
            <a:off x="401903" y="1284591"/>
            <a:ext cx="10999573" cy="1293028"/>
          </a:xfrm>
        </p:spPr>
        <p:txBody>
          <a:bodyPr>
            <a:normAutofit fontScale="90000"/>
          </a:bodyPr>
          <a:lstStyle/>
          <a:p>
            <a:pPr algn="ctr"/>
            <a:r>
              <a:rPr lang="en-US" altLang="en-KE" b="1" cap="none" dirty="0">
                <a:latin typeface="Times New Roman" panose="02020603050405020304" pitchFamily="18" charset="0"/>
                <a:ea typeface="Calibri" panose="020F0502020204030204" pitchFamily="34" charset="0"/>
                <a:cs typeface="Times New Roman" panose="02020603050405020304" pitchFamily="18" charset="0"/>
              </a:rPr>
              <a:t>DATABASE DESIGN PROCESS AND THE DATABASE STRUCTURE</a:t>
            </a:r>
            <a:br>
              <a:rPr lang="en-US" altLang="en-KE" cap="none" dirty="0"/>
            </a:br>
            <a:endParaRPr lang="en-KE" dirty="0"/>
          </a:p>
        </p:txBody>
      </p:sp>
      <p:sp>
        <p:nvSpPr>
          <p:cNvPr id="3" name="Content Placeholder 2">
            <a:extLst>
              <a:ext uri="{FF2B5EF4-FFF2-40B4-BE49-F238E27FC236}">
                <a16:creationId xmlns:a16="http://schemas.microsoft.com/office/drawing/2014/main" id="{054AB519-54FD-465B-8E52-B93A19BA8889}"/>
              </a:ext>
            </a:extLst>
          </p:cNvPr>
          <p:cNvSpPr>
            <a:spLocks noGrp="1"/>
          </p:cNvSpPr>
          <p:nvPr>
            <p:ph idx="1"/>
          </p:nvPr>
        </p:nvSpPr>
        <p:spPr>
          <a:xfrm>
            <a:off x="297180" y="2194560"/>
            <a:ext cx="11209020" cy="4024125"/>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This project is anticipated to have over ten Relational tables, with nearly all the cardinalities except many to many relationships. Aggregation, Association, the implementation of Primary Keys, Foreign Keys and the database Normalization up-to third Normal Form will as well be implemented. </a:t>
            </a:r>
            <a:r>
              <a:rPr lang="en-US" dirty="0" err="1">
                <a:latin typeface="Times New Roman" panose="02020603050405020304" pitchFamily="18" charset="0"/>
                <a:cs typeface="Times New Roman" panose="02020603050405020304" pitchFamily="18" charset="0"/>
              </a:rPr>
              <a:t>RetailerBarnch</a:t>
            </a:r>
            <a:r>
              <a:rPr lang="en-US" dirty="0">
                <a:latin typeface="Times New Roman" panose="02020603050405020304" pitchFamily="18" charset="0"/>
                <a:cs typeface="Times New Roman" panose="02020603050405020304" pitchFamily="18" charset="0"/>
              </a:rPr>
              <a:t>, managers table, settings, </a:t>
            </a:r>
            <a:r>
              <a:rPr lang="en-US" dirty="0" err="1">
                <a:latin typeface="Times New Roman" panose="02020603050405020304" pitchFamily="18" charset="0"/>
                <a:cs typeface="Times New Roman" panose="02020603050405020304" pitchFamily="18" charset="0"/>
              </a:rPr>
              <a:t>purchasedOrder</a:t>
            </a:r>
            <a:r>
              <a:rPr lang="en-US" dirty="0">
                <a:latin typeface="Times New Roman" panose="02020603050405020304" pitchFamily="18" charset="0"/>
                <a:cs typeface="Times New Roman" panose="02020603050405020304" pitchFamily="18" charset="0"/>
              </a:rPr>
              <a:t>, Retail categories customer, retailer, </a:t>
            </a:r>
            <a:r>
              <a:rPr lang="en-US" dirty="0" err="1">
                <a:latin typeface="Times New Roman" panose="02020603050405020304" pitchFamily="18" charset="0"/>
                <a:cs typeface="Times New Roman" panose="02020603050405020304" pitchFamily="18" charset="0"/>
              </a:rPr>
              <a:t>orderedDetails</a:t>
            </a:r>
            <a:r>
              <a:rPr lang="en-US" dirty="0">
                <a:latin typeface="Times New Roman" panose="02020603050405020304" pitchFamily="18" charset="0"/>
                <a:cs typeface="Times New Roman" panose="02020603050405020304" pitchFamily="18" charset="0"/>
              </a:rPr>
              <a:t>, cart, category and table customer among others are the Relational Tables to be Implemented in this Project.</a:t>
            </a:r>
          </a:p>
          <a:p>
            <a:pPr marL="0" indent="0" algn="just">
              <a:buNone/>
            </a:pPr>
            <a:r>
              <a:rPr lang="en-US" b="1"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Database structure To be implemented</a:t>
            </a:r>
          </a:p>
          <a:p>
            <a:pPr algn="just"/>
            <a:r>
              <a:rPr lang="en-US" dirty="0">
                <a:latin typeface="Times New Roman" panose="02020603050405020304" pitchFamily="18" charset="0"/>
                <a:cs typeface="Times New Roman" panose="02020603050405020304" pitchFamily="18" charset="0"/>
              </a:rPr>
              <a:t>A customer can register to purchase a product.  The Customer will provide methods of payment account number and usernames. After Registration, each customer will have a unique </a:t>
            </a:r>
            <a:r>
              <a:rPr lang="en-US" dirty="0" err="1">
                <a:latin typeface="Times New Roman" panose="02020603050405020304" pitchFamily="18" charset="0"/>
                <a:cs typeface="Times New Roman" panose="02020603050405020304" pitchFamily="18" charset="0"/>
              </a:rPr>
              <a:t>customerid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userid</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password.A</a:t>
            </a:r>
            <a:r>
              <a:rPr lang="en-US" dirty="0">
                <a:latin typeface="Times New Roman" panose="02020603050405020304" pitchFamily="18" charset="0"/>
                <a:cs typeface="Times New Roman" panose="02020603050405020304" pitchFamily="18" charset="0"/>
              </a:rPr>
              <a:t> Customer can purchase one or more products  in different quantities. The product items can have different Classes based on their prices. Based on the quantity, the price of the item and discount (if any) on the purchased items, the bill will be generated. A payment method is required to settle the bill. The items can be ordered to one or more retailers. </a:t>
            </a:r>
            <a:endParaRPr lang="en-KE" dirty="0">
              <a:latin typeface="Times New Roman" panose="02020603050405020304" pitchFamily="18" charset="0"/>
              <a:cs typeface="Times New Roman" panose="02020603050405020304" pitchFamily="18" charset="0"/>
            </a:endParaRPr>
          </a:p>
          <a:p>
            <a:pPr algn="just"/>
            <a:endParaRPr lang="en-KE" b="1" dirty="0"/>
          </a:p>
        </p:txBody>
      </p:sp>
    </p:spTree>
    <p:extLst>
      <p:ext uri="{BB962C8B-B14F-4D97-AF65-F5344CB8AC3E}">
        <p14:creationId xmlns:p14="http://schemas.microsoft.com/office/powerpoint/2010/main" val="395236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3A36-2C67-4C25-9561-3850E4BAE231}"/>
              </a:ext>
            </a:extLst>
          </p:cNvPr>
          <p:cNvSpPr>
            <a:spLocks noGrp="1"/>
          </p:cNvSpPr>
          <p:nvPr>
            <p:ph type="title"/>
          </p:nvPr>
        </p:nvSpPr>
        <p:spPr>
          <a:xfrm>
            <a:off x="571500" y="901532"/>
            <a:ext cx="11049000" cy="1293028"/>
          </a:xfrm>
        </p:spPr>
        <p:txBody>
          <a:bodyPr>
            <a:normAutofit/>
          </a:bodyPr>
          <a:lstStyle/>
          <a:p>
            <a:pPr algn="ctr"/>
            <a:r>
              <a:rPr lang="en-US" altLang="en-KE" b="1" cap="none" dirty="0">
                <a:latin typeface="Times New Roman" panose="02020603050405020304" pitchFamily="18" charset="0"/>
                <a:ea typeface="Calibri" panose="020F0502020204030204" pitchFamily="34" charset="0"/>
                <a:cs typeface="Times New Roman" panose="02020603050405020304" pitchFamily="18" charset="0"/>
              </a:rPr>
              <a:t>SQL TABLES, FUNCTIONALITIES, ER DIAGRAM AND THE DATA DESCRIPTIONS</a:t>
            </a:r>
            <a:endParaRPr lang="en-KE"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B9A84C-C669-4E19-BC4F-804EDCE5E5F3}"/>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Online Retail Application Database for keeping all customer and retail information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contain the following relational Table.</a:t>
            </a:r>
            <a:endParaRPr lang="en-KE"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Customer relation-</a:t>
            </a:r>
            <a:r>
              <a:rPr lang="en-US" dirty="0">
                <a:latin typeface="Times New Roman" panose="02020603050405020304" pitchFamily="18" charset="0"/>
                <a:cs typeface="Times New Roman" panose="02020603050405020304" pitchFamily="18" charset="0"/>
              </a:rPr>
              <a:t>entrusted for storing and organizing information of customers making Purchases and transacting with the Retailers.</a:t>
            </a:r>
          </a:p>
          <a:p>
            <a:pPr lvl="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Product relation-</a:t>
            </a:r>
            <a:r>
              <a:rPr lang="en-US" dirty="0">
                <a:latin typeface="Times New Roman" panose="02020603050405020304" pitchFamily="18" charset="0"/>
                <a:cs typeface="Times New Roman" panose="02020603050405020304" pitchFamily="18" charset="0"/>
              </a:rPr>
              <a:t>used in the online Retail application Database for storing product’s information.</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Orders relation- </a:t>
            </a:r>
            <a:r>
              <a:rPr lang="en-US" dirty="0">
                <a:latin typeface="Times New Roman" panose="02020603050405020304" pitchFamily="18" charset="0"/>
                <a:cs typeface="Times New Roman" panose="02020603050405020304" pitchFamily="18" charset="0"/>
              </a:rPr>
              <a:t>used for storing all the information of the orders processed before and after Purchases.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Other relations Includes:-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ProductBranch</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RetailBranch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OrderDetails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RetailBranchManagers</a:t>
            </a:r>
            <a:r>
              <a:rPr lang="en-US" b="1" dirty="0">
                <a:latin typeface="Times New Roman" panose="02020603050405020304" pitchFamily="18" charset="0"/>
                <a:cs typeface="Times New Roman" panose="02020603050405020304" pitchFamily="18" charset="0"/>
              </a:rPr>
              <a:t> , Retailers’ relations, Cart , </a:t>
            </a:r>
            <a:r>
              <a:rPr lang="en-KE" b="1" dirty="0">
                <a:latin typeface="Times New Roman" panose="02020603050405020304" pitchFamily="18" charset="0"/>
                <a:cs typeface="Times New Roman" panose="02020603050405020304" pitchFamily="18" charset="0"/>
              </a:rPr>
              <a:t>Retail application Settings</a:t>
            </a:r>
            <a:r>
              <a:rPr lang="en-US" b="1" dirty="0">
                <a:latin typeface="Times New Roman" panose="02020603050405020304" pitchFamily="18" charset="0"/>
                <a:cs typeface="Times New Roman" panose="02020603050405020304" pitchFamily="18" charset="0"/>
              </a:rPr>
              <a:t> and Category relations</a:t>
            </a:r>
            <a:endParaRPr lang="en-KE"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KE"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26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1C49-8CE6-4B45-893C-A29BF17FE54D}"/>
              </a:ext>
            </a:extLst>
          </p:cNvPr>
          <p:cNvSpPr>
            <a:spLocks noGrp="1"/>
          </p:cNvSpPr>
          <p:nvPr>
            <p:ph type="title"/>
          </p:nvPr>
        </p:nvSpPr>
        <p:spPr>
          <a:xfrm>
            <a:off x="2026508" y="764373"/>
            <a:ext cx="9527060" cy="1293028"/>
          </a:xfrm>
        </p:spPr>
        <p:txBody>
          <a:bodyPr/>
          <a:lstStyle/>
          <a:p>
            <a:pPr algn="ctr"/>
            <a:r>
              <a:rPr lang="en-US" b="1" dirty="0">
                <a:latin typeface="Times New Roman" panose="02020603050405020304" pitchFamily="18" charset="0"/>
                <a:cs typeface="Times New Roman" panose="02020603050405020304" pitchFamily="18" charset="0"/>
              </a:rPr>
              <a:t>Database </a:t>
            </a:r>
            <a:r>
              <a:rPr lang="en-KE" b="1" dirty="0">
                <a:latin typeface="Times New Roman" panose="02020603050405020304" pitchFamily="18" charset="0"/>
                <a:cs typeface="Times New Roman" panose="02020603050405020304" pitchFamily="18" charset="0"/>
              </a:rPr>
              <a:t>Entity-Relationship Diagram</a:t>
            </a:r>
            <a:endParaRPr lang="en-K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4EE5BE0-81C3-48EC-BB55-37DB8EF95DB2}"/>
              </a:ext>
            </a:extLst>
          </p:cNvPr>
          <p:cNvPicPr>
            <a:picLocks noGrp="1" noChangeAspect="1"/>
          </p:cNvPicPr>
          <p:nvPr>
            <p:ph idx="1"/>
          </p:nvPr>
        </p:nvPicPr>
        <p:blipFill>
          <a:blip r:embed="rId2"/>
          <a:stretch>
            <a:fillRect/>
          </a:stretch>
        </p:blipFill>
        <p:spPr>
          <a:xfrm>
            <a:off x="342900" y="2057401"/>
            <a:ext cx="7679617" cy="4458018"/>
          </a:xfrm>
        </p:spPr>
      </p:pic>
      <p:sp>
        <p:nvSpPr>
          <p:cNvPr id="6" name="Title 1">
            <a:extLst>
              <a:ext uri="{FF2B5EF4-FFF2-40B4-BE49-F238E27FC236}">
                <a16:creationId xmlns:a16="http://schemas.microsoft.com/office/drawing/2014/main" id="{A1D92FBB-0295-46A7-95FA-7533B3A0A696}"/>
              </a:ext>
            </a:extLst>
          </p:cNvPr>
          <p:cNvSpPr txBox="1">
            <a:spLocks/>
          </p:cNvSpPr>
          <p:nvPr/>
        </p:nvSpPr>
        <p:spPr>
          <a:xfrm>
            <a:off x="8407400" y="2057401"/>
            <a:ext cx="3441700" cy="4458018"/>
          </a:xfrm>
          <a:prstGeom prst="rect">
            <a:avLst/>
          </a:prstGeom>
        </p:spPr>
        <p:txBody>
          <a:bodyPr vert="horz" lIns="91440" tIns="45720" rIns="91440" bIns="45720" rtlCol="0" anchor="ctr">
            <a:normAutofit fontScale="625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lnSpc>
                <a:spcPct val="210000"/>
              </a:lnSpc>
            </a:pPr>
            <a:r>
              <a:rPr lang="en-US" sz="2500" dirty="0">
                <a:latin typeface="Times New Roman" panose="02020603050405020304" pitchFamily="18" charset="0"/>
                <a:cs typeface="Times New Roman" panose="02020603050405020304" pitchFamily="18" charset="0"/>
              </a:rPr>
              <a:t>ER diagram for all the sql Tables</a:t>
            </a:r>
          </a:p>
          <a:p>
            <a:pPr marL="285750" indent="-285750" algn="l">
              <a:lnSpc>
                <a:spcPct val="210000"/>
              </a:lnSpc>
              <a:buFont typeface="Arial" panose="020B0604020202020204" pitchFamily="34" charset="0"/>
              <a:buChar char="•"/>
            </a:pPr>
            <a:r>
              <a:rPr lang="en-US" sz="1400" b="1" dirty="0" err="1">
                <a:latin typeface="Times New Roman" panose="02020603050405020304" pitchFamily="18" charset="0"/>
                <a:cs typeface="Times New Roman" panose="02020603050405020304" pitchFamily="18" charset="0"/>
              </a:rPr>
              <a:t>ProductBranch</a:t>
            </a:r>
            <a:r>
              <a:rPr lang="en-US" sz="1400" dirty="0">
                <a:latin typeface="Times New Roman" panose="02020603050405020304" pitchFamily="18" charset="0"/>
                <a:cs typeface="Times New Roman" panose="02020603050405020304" pitchFamily="18" charset="0"/>
              </a:rPr>
              <a:t>, </a:t>
            </a:r>
          </a:p>
          <a:p>
            <a:pPr marL="285750" indent="-285750" algn="l">
              <a:lnSpc>
                <a:spcPct val="210000"/>
              </a:lnSpc>
              <a:buFont typeface="Arial" panose="020B0604020202020204" pitchFamily="34" charset="0"/>
              <a:buChar char="•"/>
            </a:pPr>
            <a:r>
              <a:rPr lang="en-US" sz="1400" b="1" dirty="0" err="1">
                <a:latin typeface="Times New Roman" panose="02020603050405020304" pitchFamily="18" charset="0"/>
                <a:cs typeface="Times New Roman" panose="02020603050405020304" pitchFamily="18" charset="0"/>
              </a:rPr>
              <a:t>RetailBranch</a:t>
            </a:r>
            <a:r>
              <a:rPr lang="en-US" sz="1400" b="1" dirty="0">
                <a:latin typeface="Times New Roman" panose="02020603050405020304" pitchFamily="18" charset="0"/>
                <a:cs typeface="Times New Roman" panose="02020603050405020304" pitchFamily="18" charset="0"/>
              </a:rPr>
              <a:t>, </a:t>
            </a:r>
          </a:p>
          <a:p>
            <a:pPr marL="285750" indent="-285750" algn="l">
              <a:lnSpc>
                <a:spcPct val="210000"/>
              </a:lnSpc>
              <a:buFont typeface="Arial" panose="020B0604020202020204" pitchFamily="34" charset="0"/>
              <a:buChar char="•"/>
            </a:pPr>
            <a:r>
              <a:rPr lang="en-US" sz="1400" b="1" dirty="0" err="1">
                <a:latin typeface="Times New Roman" panose="02020603050405020304" pitchFamily="18" charset="0"/>
                <a:cs typeface="Times New Roman" panose="02020603050405020304" pitchFamily="18" charset="0"/>
              </a:rPr>
              <a:t>OrderDetails</a:t>
            </a:r>
            <a:r>
              <a:rPr lang="en-US" sz="1400" b="1" dirty="0">
                <a:latin typeface="Times New Roman" panose="02020603050405020304" pitchFamily="18" charset="0"/>
                <a:cs typeface="Times New Roman" panose="02020603050405020304" pitchFamily="18" charset="0"/>
              </a:rPr>
              <a:t>, </a:t>
            </a:r>
          </a:p>
          <a:p>
            <a:pPr marL="285750" indent="-285750" algn="l">
              <a:lnSpc>
                <a:spcPct val="210000"/>
              </a:lnSpc>
              <a:buFont typeface="Arial" panose="020B0604020202020204" pitchFamily="34" charset="0"/>
              <a:buChar char="•"/>
            </a:pPr>
            <a:r>
              <a:rPr lang="en-US" sz="1400" b="1" dirty="0" err="1">
                <a:latin typeface="Times New Roman" panose="02020603050405020304" pitchFamily="18" charset="0"/>
                <a:cs typeface="Times New Roman" panose="02020603050405020304" pitchFamily="18" charset="0"/>
              </a:rPr>
              <a:t>RetailBranchManagers</a:t>
            </a:r>
            <a:r>
              <a:rPr lang="en-US" sz="1400" b="1" dirty="0">
                <a:latin typeface="Times New Roman" panose="02020603050405020304" pitchFamily="18" charset="0"/>
                <a:cs typeface="Times New Roman" panose="02020603050405020304" pitchFamily="18" charset="0"/>
              </a:rPr>
              <a:t> , </a:t>
            </a:r>
          </a:p>
          <a:p>
            <a:pPr marL="285750" indent="-285750" algn="l">
              <a:lnSpc>
                <a:spcPct val="21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Retailers’ relations, </a:t>
            </a:r>
          </a:p>
          <a:p>
            <a:pPr marL="285750" indent="-285750" algn="l">
              <a:lnSpc>
                <a:spcPct val="21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Cart , </a:t>
            </a:r>
          </a:p>
          <a:p>
            <a:pPr marL="285750" indent="-285750" algn="l">
              <a:lnSpc>
                <a:spcPct val="210000"/>
              </a:lnSpc>
              <a:buFont typeface="Arial" panose="020B0604020202020204" pitchFamily="34" charset="0"/>
              <a:buChar char="•"/>
            </a:pPr>
            <a:r>
              <a:rPr lang="en-KE" sz="1400" b="1" dirty="0">
                <a:latin typeface="Times New Roman" panose="02020603050405020304" pitchFamily="18" charset="0"/>
                <a:cs typeface="Times New Roman" panose="02020603050405020304" pitchFamily="18" charset="0"/>
              </a:rPr>
              <a:t>Retail application Settings</a:t>
            </a:r>
            <a:r>
              <a:rPr lang="en-US" sz="1400" b="1" dirty="0">
                <a:latin typeface="Times New Roman" panose="02020603050405020304" pitchFamily="18" charset="0"/>
                <a:cs typeface="Times New Roman" panose="02020603050405020304" pitchFamily="18" charset="0"/>
              </a:rPr>
              <a:t> </a:t>
            </a:r>
          </a:p>
          <a:p>
            <a:pPr marL="285750" indent="-285750" algn="l">
              <a:lnSpc>
                <a:spcPct val="21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 Category relations</a:t>
            </a:r>
          </a:p>
          <a:p>
            <a:pPr marL="285750" indent="-285750" algn="l">
              <a:lnSpc>
                <a:spcPct val="21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Products</a:t>
            </a:r>
          </a:p>
          <a:p>
            <a:pPr marL="285750" indent="-285750" algn="l">
              <a:lnSpc>
                <a:spcPct val="21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Customers</a:t>
            </a:r>
          </a:p>
          <a:p>
            <a:pPr marL="285750" indent="-285750" algn="l">
              <a:lnSpc>
                <a:spcPct val="21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Retailers</a:t>
            </a:r>
          </a:p>
          <a:p>
            <a:pPr marL="285750" indent="-285750" algn="l">
              <a:lnSpc>
                <a:spcPct val="210000"/>
              </a:lnSpc>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oRDERS</a:t>
            </a:r>
            <a:endParaRPr lang="en-KE" sz="1400" dirty="0">
              <a:latin typeface="Times New Roman" panose="02020603050405020304" pitchFamily="18" charset="0"/>
              <a:cs typeface="Times New Roman" panose="02020603050405020304" pitchFamily="18" charset="0"/>
            </a:endParaRPr>
          </a:p>
          <a:p>
            <a:pPr>
              <a:lnSpc>
                <a:spcPct val="210000"/>
              </a:lnSpc>
            </a:pPr>
            <a:endParaRPr lang="en-KE" sz="1400" dirty="0"/>
          </a:p>
        </p:txBody>
      </p:sp>
    </p:spTree>
    <p:extLst>
      <p:ext uri="{BB962C8B-B14F-4D97-AF65-F5344CB8AC3E}">
        <p14:creationId xmlns:p14="http://schemas.microsoft.com/office/powerpoint/2010/main" val="27841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BEB9-5519-4239-8D2C-71AEC8311A20}"/>
              </a:ext>
            </a:extLst>
          </p:cNvPr>
          <p:cNvSpPr>
            <a:spLocks noGrp="1"/>
          </p:cNvSpPr>
          <p:nvPr>
            <p:ph type="title"/>
          </p:nvPr>
        </p:nvSpPr>
        <p:spPr>
          <a:xfrm>
            <a:off x="976184" y="1209217"/>
            <a:ext cx="10530016" cy="792578"/>
          </a:xfrm>
        </p:spPr>
        <p:txBody>
          <a:bodyPr>
            <a:normAutofit fontScale="90000"/>
          </a:bodyPr>
          <a:lstStyle/>
          <a:p>
            <a:pPr algn="ctr"/>
            <a:r>
              <a:rPr lang="en-KE" b="1" dirty="0">
                <a:latin typeface="Times New Roman" panose="02020603050405020304" pitchFamily="18" charset="0"/>
                <a:cs typeface="Times New Roman" panose="02020603050405020304" pitchFamily="18" charset="0"/>
              </a:rPr>
              <a:t>Functional Dependencies</a:t>
            </a:r>
            <a:r>
              <a:rPr lang="en-US" b="1" dirty="0">
                <a:latin typeface="Times New Roman" panose="02020603050405020304" pitchFamily="18" charset="0"/>
                <a:cs typeface="Times New Roman" panose="02020603050405020304" pitchFamily="18" charset="0"/>
              </a:rPr>
              <a:t> of The Relations</a:t>
            </a:r>
            <a:br>
              <a:rPr lang="en-KE" b="1" dirty="0">
                <a:latin typeface="Times New Roman" panose="02020603050405020304" pitchFamily="18" charset="0"/>
                <a:cs typeface="Times New Roman" panose="02020603050405020304" pitchFamily="18" charset="0"/>
              </a:rPr>
            </a:br>
            <a:endParaRPr lang="en-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079364-507C-46F8-B525-8F64BAE0195D}"/>
              </a:ext>
            </a:extLst>
          </p:cNvPr>
          <p:cNvSpPr>
            <a:spLocks noGrp="1"/>
          </p:cNvSpPr>
          <p:nvPr>
            <p:ph idx="1"/>
          </p:nvPr>
        </p:nvSpPr>
        <p:spPr>
          <a:xfrm>
            <a:off x="685800" y="1897380"/>
            <a:ext cx="10820400" cy="4321305"/>
          </a:xfrm>
        </p:spPr>
        <p:txBody>
          <a:bodyPr>
            <a:normAutofit fontScale="92500" lnSpcReduction="10000"/>
          </a:bodyPr>
          <a:lstStyle/>
          <a:p>
            <a:pPr lvl="0"/>
            <a:r>
              <a:rPr lang="en-US" b="1" dirty="0" err="1">
                <a:latin typeface="Times New Roman" panose="02020603050405020304" pitchFamily="18" charset="0"/>
                <a:cs typeface="Times New Roman" panose="02020603050405020304" pitchFamily="18" charset="0"/>
              </a:rPr>
              <a:t>CustomerID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customerName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CustomerEmail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CustomerContact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customerAddress</a:t>
            </a:r>
            <a:r>
              <a:rPr lang="en-US" dirty="0">
                <a:latin typeface="Times New Roman" panose="02020603050405020304" pitchFamily="18" charset="0"/>
                <a:cs typeface="Times New Roman" panose="02020603050405020304" pitchFamily="18" charset="0"/>
              </a:rPr>
              <a:t>, billings, </a:t>
            </a:r>
            <a:r>
              <a:rPr lang="en-US" dirty="0" err="1">
                <a:latin typeface="Times New Roman" panose="02020603050405020304" pitchFamily="18" charset="0"/>
                <a:cs typeface="Times New Roman" panose="02020603050405020304" pitchFamily="18" charset="0"/>
              </a:rPr>
              <a:t>PurchaseHistory</a:t>
            </a:r>
            <a:endParaRPr lang="en-KE" dirty="0">
              <a:latin typeface="Times New Roman" panose="02020603050405020304" pitchFamily="18" charset="0"/>
              <a:cs typeface="Times New Roman" panose="02020603050405020304" pitchFamily="18" charset="0"/>
            </a:endParaRPr>
          </a:p>
          <a:p>
            <a:pPr lvl="0"/>
            <a:r>
              <a:rPr lang="en-US" b="1" dirty="0" err="1">
                <a:latin typeface="Times New Roman" panose="02020603050405020304" pitchFamily="18" charset="0"/>
                <a:cs typeface="Times New Roman" panose="02020603050405020304" pitchFamily="18" charset="0"/>
              </a:rPr>
              <a:t>ProductID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categoryID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productName,description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productPrice,image,status</a:t>
            </a:r>
            <a:endParaRPr lang="en-KE" dirty="0">
              <a:latin typeface="Times New Roman" panose="02020603050405020304" pitchFamily="18" charset="0"/>
              <a:cs typeface="Times New Roman" panose="02020603050405020304" pitchFamily="18" charset="0"/>
            </a:endParaRPr>
          </a:p>
          <a:p>
            <a:pPr lvl="0"/>
            <a:r>
              <a:rPr lang="en-US" b="1" dirty="0" err="1">
                <a:latin typeface="Times New Roman" panose="02020603050405020304" pitchFamily="18" charset="0"/>
                <a:cs typeface="Times New Roman" panose="02020603050405020304" pitchFamily="18" charset="0"/>
              </a:rPr>
              <a:t>productbranchID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branchID,quanity</a:t>
            </a:r>
            <a:endParaRPr lang="en-KE" dirty="0">
              <a:latin typeface="Times New Roman" panose="02020603050405020304" pitchFamily="18" charset="0"/>
              <a:cs typeface="Times New Roman" panose="02020603050405020304" pitchFamily="18" charset="0"/>
            </a:endParaRPr>
          </a:p>
          <a:p>
            <a:pPr lvl="0"/>
            <a:r>
              <a:rPr lang="en-US" b="1" dirty="0" err="1">
                <a:latin typeface="Times New Roman" panose="02020603050405020304" pitchFamily="18" charset="0"/>
                <a:cs typeface="Times New Roman" panose="02020603050405020304" pitchFamily="18" charset="0"/>
              </a:rPr>
              <a:t>settingsID</a:t>
            </a:r>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settingType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emailsetting,phonesetting,facebooksetting</a:t>
            </a:r>
            <a:endParaRPr lang="en-KE" dirty="0">
              <a:latin typeface="Times New Roman" panose="02020603050405020304" pitchFamily="18" charset="0"/>
              <a:cs typeface="Times New Roman" panose="02020603050405020304" pitchFamily="18" charset="0"/>
            </a:endParaRPr>
          </a:p>
          <a:p>
            <a:pPr lvl="0"/>
            <a:r>
              <a:rPr lang="en-US" b="1" dirty="0" err="1">
                <a:latin typeface="Times New Roman" panose="02020603050405020304" pitchFamily="18" charset="0"/>
                <a:cs typeface="Times New Roman" panose="02020603050405020304" pitchFamily="18" charset="0"/>
              </a:rPr>
              <a:t>categoryID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categoryName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OrderDetailsID</a:t>
            </a:r>
            <a:endParaRPr lang="en-KE" dirty="0">
              <a:latin typeface="Times New Roman" panose="02020603050405020304" pitchFamily="18" charset="0"/>
              <a:cs typeface="Times New Roman" panose="02020603050405020304" pitchFamily="18" charset="0"/>
            </a:endParaRPr>
          </a:p>
          <a:p>
            <a:pPr lvl="0"/>
            <a:r>
              <a:rPr lang="en-US" b="1" dirty="0" err="1">
                <a:latin typeface="Times New Roman" panose="02020603050405020304" pitchFamily="18" charset="0"/>
                <a:cs typeface="Times New Roman" panose="02020603050405020304" pitchFamily="18" charset="0"/>
              </a:rPr>
              <a:t>cartID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studioName</a:t>
            </a:r>
            <a:r>
              <a:rPr lang="en-US" dirty="0">
                <a:latin typeface="Times New Roman" panose="02020603050405020304" pitchFamily="18" charset="0"/>
                <a:cs typeface="Times New Roman" panose="02020603050405020304" pitchFamily="18" charset="0"/>
              </a:rPr>
              <a:t>, location, </a:t>
            </a:r>
            <a:r>
              <a:rPr lang="en-US" dirty="0" err="1">
                <a:latin typeface="Times New Roman" panose="02020603050405020304" pitchFamily="18" charset="0"/>
                <a:cs typeface="Times New Roman" panose="02020603050405020304" pitchFamily="18" charset="0"/>
              </a:rPr>
              <a:t>NumberOfPictures,clientid</a:t>
            </a:r>
            <a:endParaRPr lang="en-KE" dirty="0">
              <a:latin typeface="Times New Roman" panose="02020603050405020304" pitchFamily="18" charset="0"/>
              <a:cs typeface="Times New Roman" panose="02020603050405020304" pitchFamily="18" charset="0"/>
            </a:endParaRPr>
          </a:p>
          <a:p>
            <a:pPr lvl="0"/>
            <a:r>
              <a:rPr lang="en-US" b="1" dirty="0" err="1">
                <a:latin typeface="Times New Roman" panose="02020603050405020304" pitchFamily="18" charset="0"/>
                <a:cs typeface="Times New Roman" panose="02020603050405020304" pitchFamily="18" charset="0"/>
              </a:rPr>
              <a:t>retailersID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cameraName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workType,editorid</a:t>
            </a:r>
            <a:endParaRPr lang="en-KE" dirty="0">
              <a:latin typeface="Times New Roman" panose="02020603050405020304" pitchFamily="18" charset="0"/>
              <a:cs typeface="Times New Roman" panose="02020603050405020304" pitchFamily="18" charset="0"/>
            </a:endParaRPr>
          </a:p>
          <a:p>
            <a:pPr lvl="0"/>
            <a:r>
              <a:rPr lang="en-US" b="1" dirty="0" err="1">
                <a:latin typeface="Times New Roman" panose="02020603050405020304" pitchFamily="18" charset="0"/>
                <a:cs typeface="Times New Roman" panose="02020603050405020304" pitchFamily="18" charset="0"/>
              </a:rPr>
              <a:t>orderDetailsID</a:t>
            </a:r>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ordersID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productid,qty,retailersRoles</a:t>
            </a:r>
            <a:endParaRPr lang="en-KE" dirty="0">
              <a:latin typeface="Times New Roman" panose="02020603050405020304" pitchFamily="18" charset="0"/>
              <a:cs typeface="Times New Roman" panose="02020603050405020304" pitchFamily="18" charset="0"/>
            </a:endParaRPr>
          </a:p>
          <a:p>
            <a:pPr lvl="0"/>
            <a:r>
              <a:rPr lang="en-US" b="1" dirty="0" err="1">
                <a:latin typeface="Times New Roman" panose="02020603050405020304" pitchFamily="18" charset="0"/>
                <a:cs typeface="Times New Roman" panose="02020603050405020304" pitchFamily="18" charset="0"/>
              </a:rPr>
              <a:t>RetailbranchManagerID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BranchID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RetailID</a:t>
            </a:r>
            <a:endParaRPr lang="en-KE" dirty="0">
              <a:latin typeface="Times New Roman" panose="02020603050405020304" pitchFamily="18" charset="0"/>
              <a:cs typeface="Times New Roman" panose="02020603050405020304" pitchFamily="18" charset="0"/>
            </a:endParaRPr>
          </a:p>
          <a:p>
            <a:pPr lvl="0"/>
            <a:r>
              <a:rPr lang="en-US" b="1" dirty="0" err="1">
                <a:latin typeface="Times New Roman" panose="02020603050405020304" pitchFamily="18" charset="0"/>
                <a:cs typeface="Times New Roman" panose="02020603050405020304" pitchFamily="18" charset="0"/>
              </a:rPr>
              <a:t>ordersID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customerID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branchID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ordernumber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totalPrice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paymentMethod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deliveryMethod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orderdate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date_of_delivery</a:t>
            </a:r>
            <a:endParaRPr lang="en-KE" dirty="0">
              <a:latin typeface="Times New Roman" panose="02020603050405020304" pitchFamily="18"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9576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FA5D-E7F1-405F-A65F-4D134FA608F0}"/>
              </a:ext>
            </a:extLst>
          </p:cNvPr>
          <p:cNvSpPr>
            <a:spLocks noGrp="1"/>
          </p:cNvSpPr>
          <p:nvPr>
            <p:ph type="title"/>
          </p:nvPr>
        </p:nvSpPr>
        <p:spPr>
          <a:xfrm>
            <a:off x="2075936" y="901532"/>
            <a:ext cx="8565292" cy="1293028"/>
          </a:xfrm>
        </p:spPr>
        <p:txBody>
          <a:bodyPr/>
          <a:lstStyle/>
          <a:p>
            <a:pPr algn="ctr"/>
            <a:r>
              <a:rPr lang="en-US" b="1" dirty="0">
                <a:latin typeface="Times New Roman" panose="02020603050405020304" pitchFamily="18" charset="0"/>
                <a:cs typeface="Times New Roman" panose="02020603050405020304" pitchFamily="18" charset="0"/>
              </a:rPr>
              <a:t>User  interfaces and forms </a:t>
            </a:r>
            <a:r>
              <a:rPr lang="en-US" sz="2400" b="1" dirty="0">
                <a:latin typeface="Times New Roman" panose="02020603050405020304" pitchFamily="18" charset="0"/>
                <a:cs typeface="Times New Roman" panose="02020603050405020304" pitchFamily="18" charset="0"/>
              </a:rPr>
              <a:t>Sample data insertions</a:t>
            </a:r>
            <a:endParaRPr lang="en-KE"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E355D0-13B5-43CF-ACC2-275CB88A549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following SQL statements showcases the insertion of data set into the relations to store information of film makers and photographer in their respective table.</a:t>
            </a:r>
          </a:p>
          <a:p>
            <a:r>
              <a:rPr lang="en-US" dirty="0">
                <a:latin typeface="Times New Roman" panose="02020603050405020304" pitchFamily="18" charset="0"/>
                <a:cs typeface="Times New Roman" panose="02020603050405020304" pitchFamily="18" charset="0"/>
              </a:rPr>
              <a:t>The following are the few instances of data insertion in the relational tables  </a:t>
            </a:r>
          </a:p>
          <a:p>
            <a:pPr marL="457200" indent="-457200">
              <a:buFont typeface="+mj-lt"/>
              <a:buAutoNum type="arabicPeriod"/>
            </a:pPr>
            <a:r>
              <a:rPr lang="en-US" b="1" i="1" dirty="0">
                <a:latin typeface="Times New Roman" panose="02020603050405020304" pitchFamily="18" charset="0"/>
                <a:cs typeface="Times New Roman" panose="02020603050405020304" pitchFamily="18" charset="0"/>
              </a:rPr>
              <a:t> Inserting data into the retailers Table</a:t>
            </a:r>
          </a:p>
          <a:p>
            <a:endParaRPr lang="en-KE"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a:t>
            </a:r>
            <a:r>
              <a:rPr lang="en-US" b="1" i="1" dirty="0">
                <a:latin typeface="Times New Roman" panose="02020603050405020304" pitchFamily="18" charset="0"/>
                <a:cs typeface="Times New Roman" panose="02020603050405020304" pitchFamily="18" charset="0"/>
              </a:rPr>
              <a:t>Inserting sample Data into Cart table</a:t>
            </a:r>
            <a:endParaRPr lang="en-KE" dirty="0">
              <a:latin typeface="Times New Roman" panose="02020603050405020304" pitchFamily="18" charset="0"/>
              <a:cs typeface="Times New Roman" panose="02020603050405020304" pitchFamily="18" charset="0"/>
            </a:endParaRPr>
          </a:p>
          <a:p>
            <a:pPr marL="0" indent="0">
              <a:buNone/>
            </a:pPr>
            <a:endParaRPr lang="en-K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FCDBF3-5B53-4018-8001-A760EEEA117C}"/>
              </a:ext>
            </a:extLst>
          </p:cNvPr>
          <p:cNvPicPr>
            <a:picLocks noChangeAspect="1"/>
          </p:cNvPicPr>
          <p:nvPr/>
        </p:nvPicPr>
        <p:blipFill>
          <a:blip r:embed="rId2"/>
          <a:stretch>
            <a:fillRect/>
          </a:stretch>
        </p:blipFill>
        <p:spPr>
          <a:xfrm>
            <a:off x="953942" y="3797667"/>
            <a:ext cx="9829800" cy="817910"/>
          </a:xfrm>
          <a:prstGeom prst="rect">
            <a:avLst/>
          </a:prstGeom>
        </p:spPr>
      </p:pic>
      <p:pic>
        <p:nvPicPr>
          <p:cNvPr id="5" name="Picture 4">
            <a:extLst>
              <a:ext uri="{FF2B5EF4-FFF2-40B4-BE49-F238E27FC236}">
                <a16:creationId xmlns:a16="http://schemas.microsoft.com/office/drawing/2014/main" id="{CC3C1051-2289-40AC-A66F-DAC0BF18251C}"/>
              </a:ext>
            </a:extLst>
          </p:cNvPr>
          <p:cNvPicPr>
            <a:picLocks noChangeAspect="1"/>
          </p:cNvPicPr>
          <p:nvPr/>
        </p:nvPicPr>
        <p:blipFill>
          <a:blip r:embed="rId3"/>
          <a:stretch>
            <a:fillRect/>
          </a:stretch>
        </p:blipFill>
        <p:spPr>
          <a:xfrm>
            <a:off x="953942" y="5087922"/>
            <a:ext cx="9829800" cy="973707"/>
          </a:xfrm>
          <a:prstGeom prst="rect">
            <a:avLst/>
          </a:prstGeom>
        </p:spPr>
      </p:pic>
    </p:spTree>
    <p:extLst>
      <p:ext uri="{BB962C8B-B14F-4D97-AF65-F5344CB8AC3E}">
        <p14:creationId xmlns:p14="http://schemas.microsoft.com/office/powerpoint/2010/main" val="119234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036A-32D7-4D22-8BE4-1C3AC585362C}"/>
              </a:ext>
            </a:extLst>
          </p:cNvPr>
          <p:cNvSpPr>
            <a:spLocks noGrp="1"/>
          </p:cNvSpPr>
          <p:nvPr>
            <p:ph type="title"/>
          </p:nvPr>
        </p:nvSpPr>
        <p:spPr>
          <a:xfrm>
            <a:off x="1951441" y="776474"/>
            <a:ext cx="8610600" cy="1293028"/>
          </a:xfrm>
        </p:spPr>
        <p:txBody>
          <a:bodyPr>
            <a:normAutofit/>
          </a:bodyPr>
          <a:lstStyle/>
          <a:p>
            <a:pPr algn="ctr"/>
            <a:r>
              <a:rPr lang="en-US" b="1" dirty="0"/>
              <a:t>Participation and code</a:t>
            </a:r>
            <a:br>
              <a:rPr lang="en-US" b="1" dirty="0"/>
            </a:br>
            <a:r>
              <a:rPr lang="en-KE" sz="2000" b="1" dirty="0"/>
              <a:t>Reports</a:t>
            </a:r>
            <a:r>
              <a:rPr lang="en-US" sz="2000" b="1" dirty="0"/>
              <a:t>,</a:t>
            </a:r>
            <a:r>
              <a:rPr lang="en-KE" sz="2000" b="1" dirty="0"/>
              <a:t> queries</a:t>
            </a:r>
            <a:r>
              <a:rPr lang="en-US" sz="2000" b="1" dirty="0"/>
              <a:t> and </a:t>
            </a:r>
            <a:r>
              <a:rPr lang="en-KE" sz="2000" b="1" dirty="0"/>
              <a:t>sample output</a:t>
            </a:r>
          </a:p>
        </p:txBody>
      </p:sp>
      <p:sp>
        <p:nvSpPr>
          <p:cNvPr id="3" name="Content Placeholder 2">
            <a:extLst>
              <a:ext uri="{FF2B5EF4-FFF2-40B4-BE49-F238E27FC236}">
                <a16:creationId xmlns:a16="http://schemas.microsoft.com/office/drawing/2014/main" id="{AEB2C967-B1BE-4B5C-879C-20FEBF2E0192}"/>
              </a:ext>
            </a:extLst>
          </p:cNvPr>
          <p:cNvSpPr>
            <a:spLocks noGrp="1"/>
          </p:cNvSpPr>
          <p:nvPr>
            <p:ph idx="1"/>
          </p:nvPr>
        </p:nvSpPr>
        <p:spPr>
          <a:xfrm>
            <a:off x="222422" y="2069502"/>
            <a:ext cx="5375189" cy="4652574"/>
          </a:xfrm>
        </p:spPr>
        <p:txBody>
          <a:bodyPr/>
          <a:lstStyle/>
          <a:p>
            <a:r>
              <a:rPr lang="en-US" dirty="0">
                <a:latin typeface="Times New Roman" panose="02020603050405020304" pitchFamily="18" charset="0"/>
                <a:cs typeface="Times New Roman" panose="02020603050405020304" pitchFamily="18" charset="0"/>
              </a:rPr>
              <a:t>The following are the implemented queries and sample Output</a:t>
            </a:r>
          </a:p>
          <a:p>
            <a:pPr marL="0" lvl="0" indent="0">
              <a:buNone/>
            </a:pPr>
            <a:r>
              <a:rPr lang="en-US" b="1" dirty="0">
                <a:latin typeface="Times New Roman" panose="02020603050405020304" pitchFamily="18" charset="0"/>
                <a:cs typeface="Times New Roman" panose="02020603050405020304" pitchFamily="18" charset="0"/>
              </a:rPr>
              <a:t>a. Sample Queries to select all from customer Table</a:t>
            </a:r>
            <a:endParaRPr lang="en-KE"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select * FROM customer;</a:t>
            </a:r>
          </a:p>
          <a:p>
            <a:pPr marL="0" indent="0" algn="ctr">
              <a:buNone/>
            </a:pPr>
            <a:r>
              <a:rPr lang="en-US" dirty="0">
                <a:latin typeface="Times New Roman" panose="02020603050405020304" pitchFamily="18" charset="0"/>
                <a:cs typeface="Times New Roman" panose="02020603050405020304" pitchFamily="18" charset="0"/>
              </a:rPr>
              <a:t>output</a:t>
            </a:r>
            <a:endParaRPr lang="en-KE" dirty="0">
              <a:latin typeface="Times New Roman" panose="02020603050405020304" pitchFamily="18" charset="0"/>
              <a:cs typeface="Times New Roman" panose="02020603050405020304" pitchFamily="18" charset="0"/>
            </a:endParaRPr>
          </a:p>
          <a:p>
            <a:endParaRPr lang="en-KE" dirty="0"/>
          </a:p>
        </p:txBody>
      </p:sp>
      <p:pic>
        <p:nvPicPr>
          <p:cNvPr id="4" name="Picture 3">
            <a:extLst>
              <a:ext uri="{FF2B5EF4-FFF2-40B4-BE49-F238E27FC236}">
                <a16:creationId xmlns:a16="http://schemas.microsoft.com/office/drawing/2014/main" id="{730443F8-B057-4FAF-BA9B-81E0BCB74B5B}"/>
              </a:ext>
            </a:extLst>
          </p:cNvPr>
          <p:cNvPicPr/>
          <p:nvPr/>
        </p:nvPicPr>
        <p:blipFill>
          <a:blip r:embed="rId2"/>
          <a:stretch>
            <a:fillRect/>
          </a:stretch>
        </p:blipFill>
        <p:spPr>
          <a:xfrm>
            <a:off x="222422" y="4337223"/>
            <a:ext cx="5535930" cy="2273836"/>
          </a:xfrm>
          <a:prstGeom prst="rect">
            <a:avLst/>
          </a:prstGeom>
        </p:spPr>
      </p:pic>
      <p:sp>
        <p:nvSpPr>
          <p:cNvPr id="5" name="Content Placeholder 2">
            <a:extLst>
              <a:ext uri="{FF2B5EF4-FFF2-40B4-BE49-F238E27FC236}">
                <a16:creationId xmlns:a16="http://schemas.microsoft.com/office/drawing/2014/main" id="{EE1814BB-7DD6-43A9-AF07-0A635C16DAD3}"/>
              </a:ext>
            </a:extLst>
          </p:cNvPr>
          <p:cNvSpPr txBox="1">
            <a:spLocks/>
          </p:cNvSpPr>
          <p:nvPr/>
        </p:nvSpPr>
        <p:spPr>
          <a:xfrm>
            <a:off x="6096000" y="2057401"/>
            <a:ext cx="5597611" cy="4652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lvl="0" indent="0">
              <a:buNone/>
            </a:pPr>
            <a:r>
              <a:rPr lang="en-US" b="1" dirty="0">
                <a:latin typeface="Times New Roman" panose="02020603050405020304" pitchFamily="18" charset="0"/>
                <a:cs typeface="Times New Roman" panose="02020603050405020304" pitchFamily="18" charset="0"/>
              </a:rPr>
              <a:t>b. Sample Queries to select all orders stored in the orders Table</a:t>
            </a:r>
            <a:endParaRPr lang="en-K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 FROM orders;</a:t>
            </a:r>
            <a:endParaRPr lang="en-KE"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Output</a:t>
            </a:r>
            <a:endParaRPr lang="en-KE" dirty="0">
              <a:latin typeface="Times New Roman" panose="02020603050405020304" pitchFamily="18" charset="0"/>
              <a:cs typeface="Times New Roman" panose="02020603050405020304" pitchFamily="18" charset="0"/>
            </a:endParaRPr>
          </a:p>
          <a:p>
            <a:endParaRPr lang="en-KE" dirty="0"/>
          </a:p>
        </p:txBody>
      </p:sp>
      <p:pic>
        <p:nvPicPr>
          <p:cNvPr id="6" name="Picture 5">
            <a:extLst>
              <a:ext uri="{FF2B5EF4-FFF2-40B4-BE49-F238E27FC236}">
                <a16:creationId xmlns:a16="http://schemas.microsoft.com/office/drawing/2014/main" id="{02B908D1-1E1D-4A40-8BD6-3F8A1790027C}"/>
              </a:ext>
            </a:extLst>
          </p:cNvPr>
          <p:cNvPicPr/>
          <p:nvPr/>
        </p:nvPicPr>
        <p:blipFill>
          <a:blip r:embed="rId3"/>
          <a:stretch>
            <a:fillRect/>
          </a:stretch>
        </p:blipFill>
        <p:spPr>
          <a:xfrm>
            <a:off x="6256741" y="3726180"/>
            <a:ext cx="5436870" cy="2884879"/>
          </a:xfrm>
          <a:prstGeom prst="rect">
            <a:avLst/>
          </a:prstGeom>
        </p:spPr>
      </p:pic>
    </p:spTree>
    <p:extLst>
      <p:ext uri="{BB962C8B-B14F-4D97-AF65-F5344CB8AC3E}">
        <p14:creationId xmlns:p14="http://schemas.microsoft.com/office/powerpoint/2010/main" val="228885151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109</TotalTime>
  <Words>1038</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vt:lpstr>
      <vt:lpstr>Vapor Trail</vt:lpstr>
      <vt:lpstr>CS5200 DATABASE THEORY AND APPLICATIONS -FALL 2022  </vt:lpstr>
      <vt:lpstr>OUTLINE</vt:lpstr>
      <vt:lpstr>PROJECT DESCRIPTION </vt:lpstr>
      <vt:lpstr>DATABASE DESIGN PROCESS AND THE DATABASE STRUCTURE </vt:lpstr>
      <vt:lpstr>SQL TABLES, FUNCTIONALITIES, ER DIAGRAM AND THE DATA DESCRIPTIONS</vt:lpstr>
      <vt:lpstr>Database Entity-Relationship Diagram</vt:lpstr>
      <vt:lpstr>Functional Dependencies of The Relations </vt:lpstr>
      <vt:lpstr>User  interfaces and forms Sample data insertions</vt:lpstr>
      <vt:lpstr>Participation and code Reports, queries and sample 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CS5200 DATABASE THEORY AND APPLICATIONS FALL 2022</dc:title>
  <dc:creator>kelly great</dc:creator>
  <cp:lastModifiedBy>kelly great</cp:lastModifiedBy>
  <cp:revision>12</cp:revision>
  <dcterms:created xsi:type="dcterms:W3CDTF">2022-11-24T18:01:14Z</dcterms:created>
  <dcterms:modified xsi:type="dcterms:W3CDTF">2022-11-25T08:05:47Z</dcterms:modified>
</cp:coreProperties>
</file>