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2" r:id="rId4"/>
    <p:sldId id="258" r:id="rId5"/>
    <p:sldId id="261"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007A25-447F-4B66-8EF4-16EC19B27E40}" type="doc">
      <dgm:prSet loTypeId="urn:microsoft.com/office/officeart/2005/8/layout/chevron1" loCatId="process" qsTypeId="urn:microsoft.com/office/officeart/2005/8/quickstyle/simple1" qsCatId="simple" csTypeId="urn:microsoft.com/office/officeart/2005/8/colors/colorful3" csCatId="colorful" phldr="1"/>
      <dgm:spPr/>
    </dgm:pt>
    <dgm:pt modelId="{40F0E9F2-9CB4-40FD-BC3A-A6C6DF9FAE0D}">
      <dgm:prSet phldrT="[文字]"/>
      <dgm:spPr/>
      <dgm:t>
        <a:bodyPr/>
        <a:lstStyle/>
        <a:p>
          <a:pPr algn="ctr"/>
          <a:r>
            <a:rPr lang="zh-TW" altLang="en-US" dirty="0">
              <a:latin typeface="微軟正黑體" panose="020B0604030504040204" pitchFamily="34" charset="-120"/>
              <a:ea typeface="微軟正黑體" panose="020B0604030504040204" pitchFamily="34" charset="-120"/>
            </a:rPr>
            <a:t>訓練資料集</a:t>
          </a:r>
        </a:p>
      </dgm:t>
    </dgm:pt>
    <dgm:pt modelId="{EA01FE48-8431-4C87-8003-F78030E62650}" type="parTrans" cxnId="{CCB8698F-B768-4B19-B403-3B682FB7BBDB}">
      <dgm:prSet/>
      <dgm:spPr/>
      <dgm:t>
        <a:bodyPr/>
        <a:lstStyle/>
        <a:p>
          <a:endParaRPr lang="zh-TW" altLang="en-US"/>
        </a:p>
      </dgm:t>
    </dgm:pt>
    <dgm:pt modelId="{DC846EDD-45E8-4135-940B-B0F0A647DF9E}" type="sibTrans" cxnId="{CCB8698F-B768-4B19-B403-3B682FB7BBDB}">
      <dgm:prSet/>
      <dgm:spPr/>
      <dgm:t>
        <a:bodyPr/>
        <a:lstStyle/>
        <a:p>
          <a:endParaRPr lang="zh-TW" altLang="en-US"/>
        </a:p>
      </dgm:t>
    </dgm:pt>
    <dgm:pt modelId="{B068B55C-BF36-4475-9039-D10AE220B166}">
      <dgm:prSet phldrT="[文字]"/>
      <dgm:spPr/>
      <dgm:t>
        <a:bodyPr/>
        <a:lstStyle/>
        <a:p>
          <a:pPr algn="ctr"/>
          <a:r>
            <a:rPr lang="zh-TW" altLang="en-US" dirty="0">
              <a:latin typeface="微軟正黑體" panose="020B0604030504040204" pitchFamily="34" charset="-120"/>
              <a:ea typeface="微軟正黑體" panose="020B0604030504040204" pitchFamily="34" charset="-120"/>
            </a:rPr>
            <a:t>選擇</a:t>
          </a:r>
          <a:r>
            <a:rPr lang="en-US" altLang="zh-TW" dirty="0">
              <a:latin typeface="微軟正黑體" panose="020B0604030504040204" pitchFamily="34" charset="-120"/>
              <a:ea typeface="微軟正黑體" panose="020B0604030504040204" pitchFamily="34" charset="-120"/>
            </a:rPr>
            <a:t>validation</a:t>
          </a:r>
          <a:r>
            <a:rPr lang="zh-TW" altLang="en-US" dirty="0">
              <a:latin typeface="微軟正黑體" panose="020B0604030504040204" pitchFamily="34" charset="-120"/>
              <a:ea typeface="微軟正黑體" panose="020B0604030504040204" pitchFamily="34" charset="-120"/>
            </a:rPr>
            <a:t>分數最高的作為</a:t>
          </a:r>
          <a:r>
            <a:rPr lang="en-US" altLang="zh-TW" dirty="0">
              <a:latin typeface="微軟正黑體" panose="020B0604030504040204" pitchFamily="34" charset="-120"/>
              <a:ea typeface="微軟正黑體" panose="020B0604030504040204" pitchFamily="34" charset="-120"/>
            </a:rPr>
            <a:t>test</a:t>
          </a:r>
          <a:r>
            <a:rPr lang="zh-TW" altLang="en-US" dirty="0">
              <a:latin typeface="微軟正黑體" panose="020B0604030504040204" pitchFamily="34" charset="-120"/>
              <a:ea typeface="微軟正黑體" panose="020B0604030504040204" pitchFamily="34" charset="-120"/>
            </a:rPr>
            <a:t>資料使用</a:t>
          </a:r>
        </a:p>
      </dgm:t>
    </dgm:pt>
    <dgm:pt modelId="{46B177CC-81EF-440D-A1FC-6CF8F334536C}" type="parTrans" cxnId="{3B85F22B-298C-484C-B0F0-9578695D3E3F}">
      <dgm:prSet/>
      <dgm:spPr/>
      <dgm:t>
        <a:bodyPr/>
        <a:lstStyle/>
        <a:p>
          <a:endParaRPr lang="zh-TW" altLang="en-US"/>
        </a:p>
      </dgm:t>
    </dgm:pt>
    <dgm:pt modelId="{B44BC983-745A-4781-BF01-9483A9354D1E}" type="sibTrans" cxnId="{3B85F22B-298C-484C-B0F0-9578695D3E3F}">
      <dgm:prSet/>
      <dgm:spPr/>
      <dgm:t>
        <a:bodyPr/>
        <a:lstStyle/>
        <a:p>
          <a:endParaRPr lang="zh-TW" altLang="en-US"/>
        </a:p>
      </dgm:t>
    </dgm:pt>
    <dgm:pt modelId="{6FB20334-B58F-4676-A087-BD0C6B60AA7E}">
      <dgm:prSet phldrT="[文字]"/>
      <dgm:spPr/>
      <dgm:t>
        <a:bodyPr/>
        <a:lstStyle/>
        <a:p>
          <a:pPr algn="l"/>
          <a:r>
            <a:rPr lang="zh-TW" altLang="en-US" dirty="0">
              <a:latin typeface="微軟正黑體" panose="020B0604030504040204" pitchFamily="34" charset="-120"/>
              <a:ea typeface="微軟正黑體" panose="020B0604030504040204" pitchFamily="34" charset="-120"/>
            </a:rPr>
            <a:t>計算並且視覺化測試資料集</a:t>
          </a:r>
        </a:p>
      </dgm:t>
    </dgm:pt>
    <dgm:pt modelId="{6150F7E3-EB55-4C41-86E0-01BE27E86A5C}" type="parTrans" cxnId="{5A8F80AC-0EED-46B7-973B-473CDD3F3D02}">
      <dgm:prSet/>
      <dgm:spPr/>
      <dgm:t>
        <a:bodyPr/>
        <a:lstStyle/>
        <a:p>
          <a:endParaRPr lang="zh-TW" altLang="en-US"/>
        </a:p>
      </dgm:t>
    </dgm:pt>
    <dgm:pt modelId="{637C2206-C6B4-4C03-84A0-FE1DDB4B4C31}" type="sibTrans" cxnId="{5A8F80AC-0EED-46B7-973B-473CDD3F3D02}">
      <dgm:prSet/>
      <dgm:spPr/>
      <dgm:t>
        <a:bodyPr/>
        <a:lstStyle/>
        <a:p>
          <a:endParaRPr lang="zh-TW" altLang="en-US"/>
        </a:p>
      </dgm:t>
    </dgm:pt>
    <dgm:pt modelId="{22566EB8-8588-4853-9B32-3554434C2581}" type="pres">
      <dgm:prSet presAssocID="{54007A25-447F-4B66-8EF4-16EC19B27E40}" presName="Name0" presStyleCnt="0">
        <dgm:presLayoutVars>
          <dgm:dir/>
          <dgm:animLvl val="lvl"/>
          <dgm:resizeHandles val="exact"/>
        </dgm:presLayoutVars>
      </dgm:prSet>
      <dgm:spPr/>
    </dgm:pt>
    <dgm:pt modelId="{F80309D4-092A-4CE1-B338-BBAC5ADCC8DC}" type="pres">
      <dgm:prSet presAssocID="{40F0E9F2-9CB4-40FD-BC3A-A6C6DF9FAE0D}" presName="parTxOnly" presStyleLbl="node1" presStyleIdx="0" presStyleCnt="3">
        <dgm:presLayoutVars>
          <dgm:chMax val="0"/>
          <dgm:chPref val="0"/>
          <dgm:bulletEnabled val="1"/>
        </dgm:presLayoutVars>
      </dgm:prSet>
      <dgm:spPr/>
    </dgm:pt>
    <dgm:pt modelId="{1E3B2B9D-4513-457B-B47E-7BF41A88C978}" type="pres">
      <dgm:prSet presAssocID="{DC846EDD-45E8-4135-940B-B0F0A647DF9E}" presName="parTxOnlySpace" presStyleCnt="0"/>
      <dgm:spPr/>
    </dgm:pt>
    <dgm:pt modelId="{2A3DC884-9A00-4269-8C3C-24CA316140BD}" type="pres">
      <dgm:prSet presAssocID="{B068B55C-BF36-4475-9039-D10AE220B166}" presName="parTxOnly" presStyleLbl="node1" presStyleIdx="1" presStyleCnt="3">
        <dgm:presLayoutVars>
          <dgm:chMax val="0"/>
          <dgm:chPref val="0"/>
          <dgm:bulletEnabled val="1"/>
        </dgm:presLayoutVars>
      </dgm:prSet>
      <dgm:spPr/>
    </dgm:pt>
    <dgm:pt modelId="{7B44C5A1-8ADE-4C8C-A15E-10DD937C33AD}" type="pres">
      <dgm:prSet presAssocID="{B44BC983-745A-4781-BF01-9483A9354D1E}" presName="parTxOnlySpace" presStyleCnt="0"/>
      <dgm:spPr/>
    </dgm:pt>
    <dgm:pt modelId="{8D27E91C-275A-43A5-A24C-B33C207CF370}" type="pres">
      <dgm:prSet presAssocID="{6FB20334-B58F-4676-A087-BD0C6B60AA7E}" presName="parTxOnly" presStyleLbl="node1" presStyleIdx="2" presStyleCnt="3">
        <dgm:presLayoutVars>
          <dgm:chMax val="0"/>
          <dgm:chPref val="0"/>
          <dgm:bulletEnabled val="1"/>
        </dgm:presLayoutVars>
      </dgm:prSet>
      <dgm:spPr/>
    </dgm:pt>
  </dgm:ptLst>
  <dgm:cxnLst>
    <dgm:cxn modelId="{24633B11-97FB-4D33-B7DB-3FF2066B30C2}" type="presOf" srcId="{54007A25-447F-4B66-8EF4-16EC19B27E40}" destId="{22566EB8-8588-4853-9B32-3554434C2581}" srcOrd="0" destOrd="0" presId="urn:microsoft.com/office/officeart/2005/8/layout/chevron1"/>
    <dgm:cxn modelId="{3B85F22B-298C-484C-B0F0-9578695D3E3F}" srcId="{54007A25-447F-4B66-8EF4-16EC19B27E40}" destId="{B068B55C-BF36-4475-9039-D10AE220B166}" srcOrd="1" destOrd="0" parTransId="{46B177CC-81EF-440D-A1FC-6CF8F334536C}" sibTransId="{B44BC983-745A-4781-BF01-9483A9354D1E}"/>
    <dgm:cxn modelId="{CCB8698F-B768-4B19-B403-3B682FB7BBDB}" srcId="{54007A25-447F-4B66-8EF4-16EC19B27E40}" destId="{40F0E9F2-9CB4-40FD-BC3A-A6C6DF9FAE0D}" srcOrd="0" destOrd="0" parTransId="{EA01FE48-8431-4C87-8003-F78030E62650}" sibTransId="{DC846EDD-45E8-4135-940B-B0F0A647DF9E}"/>
    <dgm:cxn modelId="{5A8F80AC-0EED-46B7-973B-473CDD3F3D02}" srcId="{54007A25-447F-4B66-8EF4-16EC19B27E40}" destId="{6FB20334-B58F-4676-A087-BD0C6B60AA7E}" srcOrd="2" destOrd="0" parTransId="{6150F7E3-EB55-4C41-86E0-01BE27E86A5C}" sibTransId="{637C2206-C6B4-4C03-84A0-FE1DDB4B4C31}"/>
    <dgm:cxn modelId="{1D6BC8C7-3101-4D90-9B76-74A50EB55B3F}" type="presOf" srcId="{B068B55C-BF36-4475-9039-D10AE220B166}" destId="{2A3DC884-9A00-4269-8C3C-24CA316140BD}" srcOrd="0" destOrd="0" presId="urn:microsoft.com/office/officeart/2005/8/layout/chevron1"/>
    <dgm:cxn modelId="{82BEE5D5-F40A-4FA6-A3A4-1C81A7A197C0}" type="presOf" srcId="{6FB20334-B58F-4676-A087-BD0C6B60AA7E}" destId="{8D27E91C-275A-43A5-A24C-B33C207CF370}" srcOrd="0" destOrd="0" presId="urn:microsoft.com/office/officeart/2005/8/layout/chevron1"/>
    <dgm:cxn modelId="{A43B95DD-14C8-4DB3-A824-F4B7EE31CEAE}" type="presOf" srcId="{40F0E9F2-9CB4-40FD-BC3A-A6C6DF9FAE0D}" destId="{F80309D4-092A-4CE1-B338-BBAC5ADCC8DC}" srcOrd="0" destOrd="0" presId="urn:microsoft.com/office/officeart/2005/8/layout/chevron1"/>
    <dgm:cxn modelId="{E98C5F70-0332-4F47-97DA-F40E52CB760D}" type="presParOf" srcId="{22566EB8-8588-4853-9B32-3554434C2581}" destId="{F80309D4-092A-4CE1-B338-BBAC5ADCC8DC}" srcOrd="0" destOrd="0" presId="urn:microsoft.com/office/officeart/2005/8/layout/chevron1"/>
    <dgm:cxn modelId="{B291698D-6080-47F2-9144-54DECC4D5139}" type="presParOf" srcId="{22566EB8-8588-4853-9B32-3554434C2581}" destId="{1E3B2B9D-4513-457B-B47E-7BF41A88C978}" srcOrd="1" destOrd="0" presId="urn:microsoft.com/office/officeart/2005/8/layout/chevron1"/>
    <dgm:cxn modelId="{3173160F-D8AE-4CC9-B4A3-170CBD0D3AFF}" type="presParOf" srcId="{22566EB8-8588-4853-9B32-3554434C2581}" destId="{2A3DC884-9A00-4269-8C3C-24CA316140BD}" srcOrd="2" destOrd="0" presId="urn:microsoft.com/office/officeart/2005/8/layout/chevron1"/>
    <dgm:cxn modelId="{80E90DBE-3363-4EF1-9696-5205F35BB679}" type="presParOf" srcId="{22566EB8-8588-4853-9B32-3554434C2581}" destId="{7B44C5A1-8ADE-4C8C-A15E-10DD937C33AD}" srcOrd="3" destOrd="0" presId="urn:microsoft.com/office/officeart/2005/8/layout/chevron1"/>
    <dgm:cxn modelId="{409DE90E-20B9-4538-8D55-59A3EB336E49}" type="presParOf" srcId="{22566EB8-8588-4853-9B32-3554434C2581}" destId="{8D27E91C-275A-43A5-A24C-B33C207CF370}"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0309D4-092A-4CE1-B338-BBAC5ADCC8DC}">
      <dsp:nvSpPr>
        <dsp:cNvPr id="0" name=""/>
        <dsp:cNvSpPr/>
      </dsp:nvSpPr>
      <dsp:spPr>
        <a:xfrm>
          <a:off x="2088" y="966262"/>
          <a:ext cx="2545088" cy="1018035"/>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zh-TW" altLang="en-US" sz="1600" kern="1200" dirty="0">
              <a:latin typeface="微軟正黑體" panose="020B0604030504040204" pitchFamily="34" charset="-120"/>
              <a:ea typeface="微軟正黑體" panose="020B0604030504040204" pitchFamily="34" charset="-120"/>
            </a:rPr>
            <a:t>訓練資料集</a:t>
          </a:r>
        </a:p>
      </dsp:txBody>
      <dsp:txXfrm>
        <a:off x="511106" y="966262"/>
        <a:ext cx="1527053" cy="1018035"/>
      </dsp:txXfrm>
    </dsp:sp>
    <dsp:sp modelId="{2A3DC884-9A00-4269-8C3C-24CA316140BD}">
      <dsp:nvSpPr>
        <dsp:cNvPr id="0" name=""/>
        <dsp:cNvSpPr/>
      </dsp:nvSpPr>
      <dsp:spPr>
        <a:xfrm>
          <a:off x="2292669" y="966262"/>
          <a:ext cx="2545088" cy="1018035"/>
        </a:xfrm>
        <a:prstGeom prst="chevron">
          <a:avLst/>
        </a:prstGeom>
        <a:solidFill>
          <a:schemeClr val="accent3">
            <a:hueOff val="-707096"/>
            <a:satOff val="3212"/>
            <a:lumOff val="-372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zh-TW" altLang="en-US" sz="1600" kern="1200" dirty="0">
              <a:latin typeface="微軟正黑體" panose="020B0604030504040204" pitchFamily="34" charset="-120"/>
              <a:ea typeface="微軟正黑體" panose="020B0604030504040204" pitchFamily="34" charset="-120"/>
            </a:rPr>
            <a:t>選擇</a:t>
          </a:r>
          <a:r>
            <a:rPr lang="en-US" altLang="zh-TW" sz="1600" kern="1200" dirty="0">
              <a:latin typeface="微軟正黑體" panose="020B0604030504040204" pitchFamily="34" charset="-120"/>
              <a:ea typeface="微軟正黑體" panose="020B0604030504040204" pitchFamily="34" charset="-120"/>
            </a:rPr>
            <a:t>validation</a:t>
          </a:r>
          <a:r>
            <a:rPr lang="zh-TW" altLang="en-US" sz="1600" kern="1200" dirty="0">
              <a:latin typeface="微軟正黑體" panose="020B0604030504040204" pitchFamily="34" charset="-120"/>
              <a:ea typeface="微軟正黑體" panose="020B0604030504040204" pitchFamily="34" charset="-120"/>
            </a:rPr>
            <a:t>分數最高的作為</a:t>
          </a:r>
          <a:r>
            <a:rPr lang="en-US" altLang="zh-TW" sz="1600" kern="1200" dirty="0">
              <a:latin typeface="微軟正黑體" panose="020B0604030504040204" pitchFamily="34" charset="-120"/>
              <a:ea typeface="微軟正黑體" panose="020B0604030504040204" pitchFamily="34" charset="-120"/>
            </a:rPr>
            <a:t>test</a:t>
          </a:r>
          <a:r>
            <a:rPr lang="zh-TW" altLang="en-US" sz="1600" kern="1200" dirty="0">
              <a:latin typeface="微軟正黑體" panose="020B0604030504040204" pitchFamily="34" charset="-120"/>
              <a:ea typeface="微軟正黑體" panose="020B0604030504040204" pitchFamily="34" charset="-120"/>
            </a:rPr>
            <a:t>資料使用</a:t>
          </a:r>
        </a:p>
      </dsp:txBody>
      <dsp:txXfrm>
        <a:off x="2801687" y="966262"/>
        <a:ext cx="1527053" cy="1018035"/>
      </dsp:txXfrm>
    </dsp:sp>
    <dsp:sp modelId="{8D27E91C-275A-43A5-A24C-B33C207CF370}">
      <dsp:nvSpPr>
        <dsp:cNvPr id="0" name=""/>
        <dsp:cNvSpPr/>
      </dsp:nvSpPr>
      <dsp:spPr>
        <a:xfrm>
          <a:off x="4583249" y="966262"/>
          <a:ext cx="2545088" cy="1018035"/>
        </a:xfrm>
        <a:prstGeom prst="chevron">
          <a:avLst/>
        </a:prstGeom>
        <a:solidFill>
          <a:schemeClr val="accent3">
            <a:hueOff val="-1414192"/>
            <a:satOff val="6425"/>
            <a:lumOff val="-74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l" defTabSz="711200">
            <a:lnSpc>
              <a:spcPct val="90000"/>
            </a:lnSpc>
            <a:spcBef>
              <a:spcPct val="0"/>
            </a:spcBef>
            <a:spcAft>
              <a:spcPct val="35000"/>
            </a:spcAft>
            <a:buNone/>
          </a:pPr>
          <a:r>
            <a:rPr lang="zh-TW" altLang="en-US" sz="1600" kern="1200" dirty="0">
              <a:latin typeface="微軟正黑體" panose="020B0604030504040204" pitchFamily="34" charset="-120"/>
              <a:ea typeface="微軟正黑體" panose="020B0604030504040204" pitchFamily="34" charset="-120"/>
            </a:rPr>
            <a:t>計算並且視覺化測試資料集</a:t>
          </a:r>
        </a:p>
      </dsp:txBody>
      <dsp:txXfrm>
        <a:off x="5092267" y="966262"/>
        <a:ext cx="1527053" cy="101803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8294BEB-DF52-43FE-B039-4CD5FF09CC30}" type="datetimeFigureOut">
              <a:rPr lang="zh-TW" altLang="en-US" smtClean="0"/>
              <a:t>2022/1/10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5567D0B-B865-4B3C-ADFB-FB7431FF17FD}" type="slidenum">
              <a:rPr lang="zh-TW" altLang="en-US" smtClean="0"/>
              <a:t>‹#›</a:t>
            </a:fld>
            <a:endParaRPr lang="zh-TW" altLang="en-US"/>
          </a:p>
        </p:txBody>
      </p:sp>
    </p:spTree>
    <p:extLst>
      <p:ext uri="{BB962C8B-B14F-4D97-AF65-F5344CB8AC3E}">
        <p14:creationId xmlns:p14="http://schemas.microsoft.com/office/powerpoint/2010/main" val="1555449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8294BEB-DF52-43FE-B039-4CD5FF09CC30}" type="datetimeFigureOut">
              <a:rPr lang="zh-TW" altLang="en-US" smtClean="0"/>
              <a:t>2022/1/10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5567D0B-B865-4B3C-ADFB-FB7431FF17FD}" type="slidenum">
              <a:rPr lang="zh-TW" altLang="en-US" smtClean="0"/>
              <a:t>‹#›</a:t>
            </a:fld>
            <a:endParaRPr lang="zh-TW" altLang="en-US"/>
          </a:p>
        </p:txBody>
      </p:sp>
    </p:spTree>
    <p:extLst>
      <p:ext uri="{BB962C8B-B14F-4D97-AF65-F5344CB8AC3E}">
        <p14:creationId xmlns:p14="http://schemas.microsoft.com/office/powerpoint/2010/main" val="1262184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8294BEB-DF52-43FE-B039-4CD5FF09CC30}" type="datetimeFigureOut">
              <a:rPr lang="zh-TW" altLang="en-US" smtClean="0"/>
              <a:t>2022/1/10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5567D0B-B865-4B3C-ADFB-FB7431FF17FD}" type="slidenum">
              <a:rPr lang="zh-TW" altLang="en-US" smtClean="0"/>
              <a:t>‹#›</a:t>
            </a:fld>
            <a:endParaRPr lang="zh-TW" altLang="en-US"/>
          </a:p>
        </p:txBody>
      </p:sp>
    </p:spTree>
    <p:extLst>
      <p:ext uri="{BB962C8B-B14F-4D97-AF65-F5344CB8AC3E}">
        <p14:creationId xmlns:p14="http://schemas.microsoft.com/office/powerpoint/2010/main" val="332915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8294BEB-DF52-43FE-B039-4CD5FF09CC30}" type="datetimeFigureOut">
              <a:rPr lang="zh-TW" altLang="en-US" smtClean="0"/>
              <a:t>2022/1/10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5567D0B-B865-4B3C-ADFB-FB7431FF17FD}" type="slidenum">
              <a:rPr lang="zh-TW" altLang="en-US" smtClean="0"/>
              <a:t>‹#›</a:t>
            </a:fld>
            <a:endParaRPr lang="zh-TW" altLang="en-US"/>
          </a:p>
        </p:txBody>
      </p:sp>
    </p:spTree>
    <p:extLst>
      <p:ext uri="{BB962C8B-B14F-4D97-AF65-F5344CB8AC3E}">
        <p14:creationId xmlns:p14="http://schemas.microsoft.com/office/powerpoint/2010/main" val="3423810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8593667" y="6272784"/>
            <a:ext cx="2644309" cy="365125"/>
          </a:xfrm>
        </p:spPr>
        <p:txBody>
          <a:bodyPr/>
          <a:lstStyle/>
          <a:p>
            <a:fld id="{B8294BEB-DF52-43FE-B039-4CD5FF09CC30}" type="datetimeFigureOut">
              <a:rPr lang="zh-TW" altLang="en-US" smtClean="0"/>
              <a:t>2022/1/10</a:t>
            </a:fld>
            <a:endParaRPr lang="zh-TW" altLang="en-US"/>
          </a:p>
        </p:txBody>
      </p:sp>
      <p:sp>
        <p:nvSpPr>
          <p:cNvPr id="5" name="Footer Placeholder 4"/>
          <p:cNvSpPr>
            <a:spLocks noGrp="1"/>
          </p:cNvSpPr>
          <p:nvPr>
            <p:ph type="ftr" sz="quarter" idx="11"/>
          </p:nvPr>
        </p:nvSpPr>
        <p:spPr>
          <a:xfrm>
            <a:off x="2182708" y="6272784"/>
            <a:ext cx="6327648" cy="365125"/>
          </a:xfrm>
        </p:spPr>
        <p:txBody>
          <a:bodyPr/>
          <a:lstStyle/>
          <a:p>
            <a:endParaRPr lang="zh-TW"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5567D0B-B865-4B3C-ADFB-FB7431FF17FD}" type="slidenum">
              <a:rPr lang="zh-TW" altLang="en-US" smtClean="0"/>
              <a:t>‹#›</a:t>
            </a:fld>
            <a:endParaRPr lang="zh-TW" altLang="en-US"/>
          </a:p>
        </p:txBody>
      </p:sp>
    </p:spTree>
    <p:extLst>
      <p:ext uri="{BB962C8B-B14F-4D97-AF65-F5344CB8AC3E}">
        <p14:creationId xmlns:p14="http://schemas.microsoft.com/office/powerpoint/2010/main" val="389081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8294BEB-DF52-43FE-B039-4CD5FF09CC30}" type="datetimeFigureOut">
              <a:rPr lang="zh-TW" altLang="en-US" smtClean="0"/>
              <a:t>2022/1/10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5567D0B-B865-4B3C-ADFB-FB7431FF17FD}" type="slidenum">
              <a:rPr lang="zh-TW" altLang="en-US" smtClean="0"/>
              <a:t>‹#›</a:t>
            </a:fld>
            <a:endParaRPr lang="zh-TW" altLang="en-US"/>
          </a:p>
        </p:txBody>
      </p:sp>
    </p:spTree>
    <p:extLst>
      <p:ext uri="{BB962C8B-B14F-4D97-AF65-F5344CB8AC3E}">
        <p14:creationId xmlns:p14="http://schemas.microsoft.com/office/powerpoint/2010/main" val="952781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8294BEB-DF52-43FE-B039-4CD5FF09CC30}" type="datetimeFigureOut">
              <a:rPr lang="zh-TW" altLang="en-US" smtClean="0"/>
              <a:t>2022/1/10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5567D0B-B865-4B3C-ADFB-FB7431FF17FD}" type="slidenum">
              <a:rPr lang="zh-TW" altLang="en-US" smtClean="0"/>
              <a:t>‹#›</a:t>
            </a:fld>
            <a:endParaRPr lang="zh-TW" altLang="en-US"/>
          </a:p>
        </p:txBody>
      </p:sp>
    </p:spTree>
    <p:extLst>
      <p:ext uri="{BB962C8B-B14F-4D97-AF65-F5344CB8AC3E}">
        <p14:creationId xmlns:p14="http://schemas.microsoft.com/office/powerpoint/2010/main" val="2371742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8294BEB-DF52-43FE-B039-4CD5FF09CC30}" type="datetimeFigureOut">
              <a:rPr lang="zh-TW" altLang="en-US" smtClean="0"/>
              <a:t>2022/1/10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5567D0B-B865-4B3C-ADFB-FB7431FF17FD}" type="slidenum">
              <a:rPr lang="zh-TW" altLang="en-US" smtClean="0"/>
              <a:t>‹#›</a:t>
            </a:fld>
            <a:endParaRPr lang="zh-TW" altLang="en-US"/>
          </a:p>
        </p:txBody>
      </p:sp>
    </p:spTree>
    <p:extLst>
      <p:ext uri="{BB962C8B-B14F-4D97-AF65-F5344CB8AC3E}">
        <p14:creationId xmlns:p14="http://schemas.microsoft.com/office/powerpoint/2010/main" val="982018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294BEB-DF52-43FE-B039-4CD5FF09CC30}" type="datetimeFigureOut">
              <a:rPr lang="zh-TW" altLang="en-US" smtClean="0"/>
              <a:t>2022/1/10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65567D0B-B865-4B3C-ADFB-FB7431FF17FD}" type="slidenum">
              <a:rPr lang="zh-TW" altLang="en-US" smtClean="0"/>
              <a:t>‹#›</a:t>
            </a:fld>
            <a:endParaRPr lang="zh-TW" altLang="en-US"/>
          </a:p>
        </p:txBody>
      </p:sp>
    </p:spTree>
    <p:extLst>
      <p:ext uri="{BB962C8B-B14F-4D97-AF65-F5344CB8AC3E}">
        <p14:creationId xmlns:p14="http://schemas.microsoft.com/office/powerpoint/2010/main" val="2909795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8294BEB-DF52-43FE-B039-4CD5FF09CC30}" type="datetimeFigureOut">
              <a:rPr lang="zh-TW" altLang="en-US" smtClean="0"/>
              <a:t>2022/1/10</a:t>
            </a:fld>
            <a:endParaRPr lang="zh-TW" altLang="en-US"/>
          </a:p>
        </p:txBody>
      </p:sp>
      <p:sp>
        <p:nvSpPr>
          <p:cNvPr id="6" name="Footer Placeholder 5"/>
          <p:cNvSpPr>
            <a:spLocks noGrp="1"/>
          </p:cNvSpPr>
          <p:nvPr>
            <p:ph type="ftr" sz="quarter" idx="11"/>
          </p:nvPr>
        </p:nvSpPr>
        <p:spPr/>
        <p:txBody>
          <a:bodyPr/>
          <a:lstStyle/>
          <a:p>
            <a:endParaRPr lang="zh-TW"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5567D0B-B865-4B3C-ADFB-FB7431FF17FD}" type="slidenum">
              <a:rPr lang="zh-TW" altLang="en-US" smtClean="0"/>
              <a:t>‹#›</a:t>
            </a:fld>
            <a:endParaRPr lang="zh-TW" altLang="en-US"/>
          </a:p>
        </p:txBody>
      </p:sp>
    </p:spTree>
    <p:extLst>
      <p:ext uri="{BB962C8B-B14F-4D97-AF65-F5344CB8AC3E}">
        <p14:creationId xmlns:p14="http://schemas.microsoft.com/office/powerpoint/2010/main" val="379141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8294BEB-DF52-43FE-B039-4CD5FF09CC30}" type="datetimeFigureOut">
              <a:rPr lang="zh-TW" altLang="en-US" smtClean="0"/>
              <a:t>2022/1/10</a:t>
            </a:fld>
            <a:endParaRPr lang="zh-TW"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5567D0B-B865-4B3C-ADFB-FB7431FF17FD}" type="slidenum">
              <a:rPr lang="zh-TW" altLang="en-US" smtClean="0"/>
              <a:t>‹#›</a:t>
            </a:fld>
            <a:endParaRPr lang="zh-TW" altLang="en-US"/>
          </a:p>
        </p:txBody>
      </p:sp>
    </p:spTree>
    <p:extLst>
      <p:ext uri="{BB962C8B-B14F-4D97-AF65-F5344CB8AC3E}">
        <p14:creationId xmlns:p14="http://schemas.microsoft.com/office/powerpoint/2010/main" val="1114263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8294BEB-DF52-43FE-B039-4CD5FF09CC30}" type="datetimeFigureOut">
              <a:rPr lang="zh-TW" altLang="en-US" smtClean="0"/>
              <a:t>2022/1/10</a:t>
            </a:fld>
            <a:endParaRPr lang="zh-TW"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TW"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5567D0B-B865-4B3C-ADFB-FB7431FF17FD}" type="slidenum">
              <a:rPr lang="zh-TW" altLang="en-US" smtClean="0"/>
              <a:t>‹#›</a:t>
            </a:fld>
            <a:endParaRPr lang="zh-TW" altLang="en-US"/>
          </a:p>
        </p:txBody>
      </p:sp>
    </p:spTree>
    <p:extLst>
      <p:ext uri="{BB962C8B-B14F-4D97-AF65-F5344CB8AC3E}">
        <p14:creationId xmlns:p14="http://schemas.microsoft.com/office/powerpoint/2010/main" val="4493837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B9F1DB-B4B1-4273-AC4B-E95B5E4D96A4}"/>
              </a:ext>
            </a:extLst>
          </p:cNvPr>
          <p:cNvSpPr>
            <a:spLocks noGrp="1"/>
          </p:cNvSpPr>
          <p:nvPr>
            <p:ph type="ctrTitle"/>
          </p:nvPr>
        </p:nvSpPr>
        <p:spPr/>
        <p:txBody>
          <a:bodyPr>
            <a:normAutofit fontScale="90000"/>
          </a:bodyPr>
          <a:lstStyle/>
          <a:p>
            <a:br>
              <a:rPr lang="en-US" altLang="zh-TW" dirty="0">
                <a:latin typeface="微軟正黑體" panose="020B0604030504040204" pitchFamily="34" charset="-120"/>
                <a:ea typeface="微軟正黑體" panose="020B0604030504040204" pitchFamily="34" charset="-120"/>
              </a:rPr>
            </a:b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Skin Lesion Segmentation </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皮膚癌細胞分割</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sp>
        <p:nvSpPr>
          <p:cNvPr id="3" name="副標題 2">
            <a:extLst>
              <a:ext uri="{FF2B5EF4-FFF2-40B4-BE49-F238E27FC236}">
                <a16:creationId xmlns:a16="http://schemas.microsoft.com/office/drawing/2014/main" id="{DDEBD9CB-D1D7-445C-B297-B14186A9EE75}"/>
              </a:ext>
            </a:extLst>
          </p:cNvPr>
          <p:cNvSpPr>
            <a:spLocks noGrp="1"/>
          </p:cNvSpPr>
          <p:nvPr>
            <p:ph type="subTitle" idx="1"/>
          </p:nvPr>
        </p:nvSpPr>
        <p:spPr>
          <a:xfrm>
            <a:off x="1239915" y="5697168"/>
            <a:ext cx="9144000" cy="863430"/>
          </a:xfrm>
        </p:spPr>
        <p:txBody>
          <a:bodyPr>
            <a:normAutofit/>
          </a:bodyPr>
          <a:lstStyle/>
          <a:p>
            <a:pPr algn="l"/>
            <a:r>
              <a:rPr lang="zh-TW" altLang="en-US" dirty="0">
                <a:latin typeface="微軟正黑體" panose="020B0604030504040204" pitchFamily="34" charset="-120"/>
                <a:ea typeface="微軟正黑體" panose="020B0604030504040204" pitchFamily="34" charset="-120"/>
              </a:rPr>
              <a:t>作者：李育誠</a:t>
            </a:r>
            <a:endParaRPr lang="en-US" altLang="zh-TW" dirty="0">
              <a:latin typeface="微軟正黑體" panose="020B0604030504040204" pitchFamily="34" charset="-120"/>
              <a:ea typeface="微軟正黑體" panose="020B0604030504040204" pitchFamily="34" charset="-120"/>
            </a:endParaRPr>
          </a:p>
          <a:p>
            <a:pPr algn="l"/>
            <a:r>
              <a:rPr lang="zh-TW" altLang="en-US" dirty="0">
                <a:latin typeface="微軟正黑體" panose="020B0604030504040204" pitchFamily="34" charset="-120"/>
                <a:ea typeface="微軟正黑體" panose="020B0604030504040204" pitchFamily="34" charset="-120"/>
              </a:rPr>
              <a:t>學號 </a:t>
            </a:r>
            <a:r>
              <a:rPr lang="en-US" altLang="zh-TW" dirty="0">
                <a:latin typeface="微軟正黑體" panose="020B0604030504040204" pitchFamily="34" charset="-120"/>
                <a:ea typeface="微軟正黑體" panose="020B0604030504040204" pitchFamily="34" charset="-120"/>
              </a:rPr>
              <a:t>: m10902121</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09785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54E2A7-E014-4C76-830C-E9023A5822F6}"/>
              </a:ext>
            </a:extLst>
          </p:cNvPr>
          <p:cNvSpPr>
            <a:spLocks noGrp="1"/>
          </p:cNvSpPr>
          <p:nvPr>
            <p:ph type="title"/>
          </p:nvPr>
        </p:nvSpPr>
        <p:spPr/>
        <p:txBody>
          <a:bodyPr>
            <a:normAutofit/>
          </a:bodyPr>
          <a:lstStyle/>
          <a:p>
            <a:r>
              <a:rPr lang="zh-TW" altLang="en-US" sz="3000" dirty="0">
                <a:latin typeface="微軟正黑體" panose="020B0604030504040204" pitchFamily="34" charset="-120"/>
                <a:ea typeface="微軟正黑體" panose="020B0604030504040204" pitchFamily="34" charset="-120"/>
              </a:rPr>
              <a:t>題目定義以及假設</a:t>
            </a:r>
          </a:p>
        </p:txBody>
      </p:sp>
      <p:sp>
        <p:nvSpPr>
          <p:cNvPr id="3" name="內容版面配置區 2">
            <a:extLst>
              <a:ext uri="{FF2B5EF4-FFF2-40B4-BE49-F238E27FC236}">
                <a16:creationId xmlns:a16="http://schemas.microsoft.com/office/drawing/2014/main" id="{414CED2D-8E53-4BCE-977D-C79C5CDDFB48}"/>
              </a:ext>
            </a:extLst>
          </p:cNvPr>
          <p:cNvSpPr>
            <a:spLocks noGrp="1"/>
          </p:cNvSpPr>
          <p:nvPr>
            <p:ph idx="1"/>
          </p:nvPr>
        </p:nvSpPr>
        <p:spPr/>
        <p:txBody>
          <a:bodyPr>
            <a:normAutofit lnSpcReduction="10000"/>
          </a:bodyPr>
          <a:lstStyle/>
          <a:p>
            <a:pPr marL="0" indent="0" algn="l">
              <a:buNone/>
            </a:pPr>
            <a:r>
              <a:rPr lang="en-US" altLang="zh-TW" sz="1800" dirty="0">
                <a:latin typeface="DFKaiShu-SB-Estd-BF"/>
              </a:rPr>
              <a:t>	</a:t>
            </a:r>
            <a:r>
              <a:rPr lang="zh-TW" altLang="en-US" sz="3200" b="0" i="0" u="none" strike="noStrike" baseline="0" dirty="0">
                <a:latin typeface="微軟正黑體" panose="020B0604030504040204" pitchFamily="34" charset="-120"/>
                <a:ea typeface="微軟正黑體" panose="020B0604030504040204" pitchFamily="34" charset="-120"/>
              </a:rPr>
              <a:t>皮膚病變分割是輔助醫生及病理學家的皮膚診斷系統，由於皮膚病變的外觀和大小差異很大，如何提高分割的準確率使病理學家減少標記的時間是此項研究最主要的目標。而卷積神經網路</a:t>
            </a:r>
            <a:r>
              <a:rPr lang="en-US" altLang="zh-TW" sz="3200" b="0" i="0" u="none" strike="noStrike" baseline="0" dirty="0">
                <a:latin typeface="微軟正黑體" panose="020B0604030504040204" pitchFamily="34" charset="-120"/>
                <a:ea typeface="微軟正黑體" panose="020B0604030504040204" pitchFamily="34" charset="-120"/>
              </a:rPr>
              <a:t>(Convolutional Neural Network)</a:t>
            </a:r>
            <a:r>
              <a:rPr lang="zh-TW" altLang="en-US" sz="3200" b="0" i="0" u="none" strike="noStrike" baseline="0" dirty="0">
                <a:latin typeface="微軟正黑體" panose="020B0604030504040204" pitchFamily="34" charset="-120"/>
                <a:ea typeface="微軟正黑體" panose="020B0604030504040204" pitchFamily="34" charset="-120"/>
              </a:rPr>
              <a:t>是近期無論在影像或是在語音處理上新穎的深度學習方法。此方法相較一般影像常用的影像處理有著更強的擷取特徵的能力，由此提高準確率。本研究將以皮膚癌的公開資料集</a:t>
            </a:r>
            <a:r>
              <a:rPr lang="en-US" altLang="zh-TW" sz="3200" b="0" i="0" u="none" strike="noStrike" baseline="0" dirty="0">
                <a:latin typeface="微軟正黑體" panose="020B0604030504040204" pitchFamily="34" charset="-120"/>
                <a:ea typeface="微軟正黑體" panose="020B0604030504040204" pitchFamily="34" charset="-120"/>
              </a:rPr>
              <a:t>International Skin Imaging Collaboration (ISIC)Skin Lesion Challenge Datasets </a:t>
            </a:r>
            <a:r>
              <a:rPr lang="zh-TW" altLang="en-US" sz="3200" b="0" i="0" u="none" strike="noStrike" baseline="0" dirty="0">
                <a:latin typeface="微軟正黑體" panose="020B0604030504040204" pitchFamily="34" charset="-120"/>
                <a:ea typeface="微軟正黑體" panose="020B0604030504040204" pitchFamily="34" charset="-120"/>
              </a:rPr>
              <a:t>作為評比標準。</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95720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265E17-B81E-4C95-A199-9CF57E2A20C4}"/>
              </a:ext>
            </a:extLst>
          </p:cNvPr>
          <p:cNvSpPr>
            <a:spLocks noGrp="1"/>
          </p:cNvSpPr>
          <p:nvPr>
            <p:ph type="title"/>
          </p:nvPr>
        </p:nvSpPr>
        <p:spPr/>
        <p:txBody>
          <a:bodyPr>
            <a:normAutofit/>
          </a:bodyPr>
          <a:lstStyle/>
          <a:p>
            <a:r>
              <a:rPr lang="zh-TW" altLang="en-US" sz="3000" dirty="0">
                <a:latin typeface="微軟正黑體" panose="020B0604030504040204" pitchFamily="34" charset="-120"/>
                <a:ea typeface="微軟正黑體" panose="020B0604030504040204" pitchFamily="34" charset="-120"/>
              </a:rPr>
              <a:t>系統總流程</a:t>
            </a:r>
          </a:p>
        </p:txBody>
      </p:sp>
      <p:graphicFrame>
        <p:nvGraphicFramePr>
          <p:cNvPr id="4" name="內容版面配置區 3">
            <a:extLst>
              <a:ext uri="{FF2B5EF4-FFF2-40B4-BE49-F238E27FC236}">
                <a16:creationId xmlns:a16="http://schemas.microsoft.com/office/drawing/2014/main" id="{578B6E50-DC08-4489-B615-98703A3BDF1F}"/>
              </a:ext>
            </a:extLst>
          </p:cNvPr>
          <p:cNvGraphicFramePr>
            <a:graphicFrameLocks noGrp="1"/>
          </p:cNvGraphicFramePr>
          <p:nvPr>
            <p:ph idx="1"/>
            <p:extLst>
              <p:ext uri="{D42A27DB-BD31-4B8C-83A1-F6EECF244321}">
                <p14:modId xmlns:p14="http://schemas.microsoft.com/office/powerpoint/2010/main" val="1742434743"/>
              </p:ext>
            </p:extLst>
          </p:nvPr>
        </p:nvGraphicFramePr>
        <p:xfrm>
          <a:off x="2530786" y="866837"/>
          <a:ext cx="7130427" cy="295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圖片 5">
            <a:extLst>
              <a:ext uri="{FF2B5EF4-FFF2-40B4-BE49-F238E27FC236}">
                <a16:creationId xmlns:a16="http://schemas.microsoft.com/office/drawing/2014/main" id="{3ED13BE3-DC13-4018-81D3-F7B82422D1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33131" y="2990977"/>
            <a:ext cx="7600710" cy="3501898"/>
          </a:xfrm>
          <a:prstGeom prst="rect">
            <a:avLst/>
          </a:prstGeom>
        </p:spPr>
      </p:pic>
    </p:spTree>
    <p:extLst>
      <p:ext uri="{BB962C8B-B14F-4D97-AF65-F5344CB8AC3E}">
        <p14:creationId xmlns:p14="http://schemas.microsoft.com/office/powerpoint/2010/main" val="4252673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4084DE-20FA-4478-A939-75B41877B7FC}"/>
              </a:ext>
            </a:extLst>
          </p:cNvPr>
          <p:cNvSpPr>
            <a:spLocks noGrp="1"/>
          </p:cNvSpPr>
          <p:nvPr>
            <p:ph type="title"/>
          </p:nvPr>
        </p:nvSpPr>
        <p:spPr/>
        <p:txBody>
          <a:bodyPr>
            <a:normAutofit/>
          </a:bodyPr>
          <a:lstStyle/>
          <a:p>
            <a:r>
              <a:rPr lang="zh-TW" altLang="en-US" sz="3000" dirty="0">
                <a:latin typeface="微軟正黑體" panose="020B0604030504040204" pitchFamily="34" charset="-120"/>
                <a:ea typeface="微軟正黑體" panose="020B0604030504040204" pitchFamily="34" charset="-120"/>
              </a:rPr>
              <a:t>細部流程說明 </a:t>
            </a:r>
            <a:r>
              <a:rPr lang="en-US" altLang="zh-TW" sz="3000" dirty="0" err="1">
                <a:latin typeface="微軟正黑體" panose="020B0604030504040204" pitchFamily="34" charset="-120"/>
                <a:ea typeface="微軟正黑體" panose="020B0604030504040204" pitchFamily="34" charset="-120"/>
              </a:rPr>
              <a:t>Unet</a:t>
            </a:r>
            <a:endParaRPr lang="zh-TW" altLang="en-US" sz="3000" dirty="0">
              <a:latin typeface="微軟正黑體" panose="020B0604030504040204" pitchFamily="34" charset="-120"/>
              <a:ea typeface="微軟正黑體" panose="020B0604030504040204" pitchFamily="34" charset="-120"/>
            </a:endParaRPr>
          </a:p>
        </p:txBody>
      </p:sp>
      <p:pic>
        <p:nvPicPr>
          <p:cNvPr id="6" name="內容版面配置區 5">
            <a:extLst>
              <a:ext uri="{FF2B5EF4-FFF2-40B4-BE49-F238E27FC236}">
                <a16:creationId xmlns:a16="http://schemas.microsoft.com/office/drawing/2014/main" id="{AC453E75-0F0E-49E7-A2CA-FB613A685F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861" y="1690688"/>
            <a:ext cx="7121472" cy="4744595"/>
          </a:xfrm>
        </p:spPr>
      </p:pic>
      <p:pic>
        <p:nvPicPr>
          <p:cNvPr id="9" name="圖片 8">
            <a:extLst>
              <a:ext uri="{FF2B5EF4-FFF2-40B4-BE49-F238E27FC236}">
                <a16:creationId xmlns:a16="http://schemas.microsoft.com/office/drawing/2014/main" id="{C8817BC6-8AD1-46B1-9DCE-4FD38991AB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4090" y="3104290"/>
            <a:ext cx="3713172" cy="2113725"/>
          </a:xfrm>
          <a:prstGeom prst="rect">
            <a:avLst/>
          </a:prstGeom>
        </p:spPr>
      </p:pic>
      <p:sp>
        <p:nvSpPr>
          <p:cNvPr id="10" name="文字方塊 9">
            <a:extLst>
              <a:ext uri="{FF2B5EF4-FFF2-40B4-BE49-F238E27FC236}">
                <a16:creationId xmlns:a16="http://schemas.microsoft.com/office/drawing/2014/main" id="{0C3B23C6-0966-4EFD-B8DC-9CE21EF47FF3}"/>
              </a:ext>
            </a:extLst>
          </p:cNvPr>
          <p:cNvSpPr txBox="1"/>
          <p:nvPr/>
        </p:nvSpPr>
        <p:spPr>
          <a:xfrm>
            <a:off x="2947387" y="6435283"/>
            <a:ext cx="1922321" cy="369332"/>
          </a:xfrm>
          <a:prstGeom prst="rect">
            <a:avLst/>
          </a:prstGeom>
          <a:noFill/>
        </p:spPr>
        <p:txBody>
          <a:bodyPr wrap="none" rtlCol="0">
            <a:spAutoFit/>
          </a:bodyPr>
          <a:lstStyle/>
          <a:p>
            <a:r>
              <a:rPr lang="en-US" altLang="zh-TW" dirty="0" err="1">
                <a:latin typeface="微軟正黑體" panose="020B0604030504040204" pitchFamily="34" charset="-120"/>
                <a:ea typeface="微軟正黑體" panose="020B0604030504040204" pitchFamily="34" charset="-120"/>
              </a:rPr>
              <a:t>Unet</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系統架構圖</a:t>
            </a:r>
          </a:p>
        </p:txBody>
      </p:sp>
      <p:sp>
        <p:nvSpPr>
          <p:cNvPr id="12" name="文字方塊 11">
            <a:extLst>
              <a:ext uri="{FF2B5EF4-FFF2-40B4-BE49-F238E27FC236}">
                <a16:creationId xmlns:a16="http://schemas.microsoft.com/office/drawing/2014/main" id="{9BCF466E-E033-4A97-B1A1-3AF1C8EE83A7}"/>
              </a:ext>
            </a:extLst>
          </p:cNvPr>
          <p:cNvSpPr txBox="1"/>
          <p:nvPr/>
        </p:nvSpPr>
        <p:spPr>
          <a:xfrm>
            <a:off x="9109968" y="5218015"/>
            <a:ext cx="2353208" cy="369332"/>
          </a:xfrm>
          <a:prstGeom prst="rect">
            <a:avLst/>
          </a:prstGeom>
          <a:noFill/>
        </p:spPr>
        <p:txBody>
          <a:bodyPr wrap="none" rtlCol="0">
            <a:spAutoFit/>
          </a:bodyPr>
          <a:lstStyle/>
          <a:p>
            <a:r>
              <a:rPr lang="en-US" altLang="zh-TW" dirty="0" err="1">
                <a:latin typeface="微軟正黑體" panose="020B0604030504040204" pitchFamily="34" charset="-120"/>
                <a:ea typeface="微軟正黑體" panose="020B0604030504040204" pitchFamily="34" charset="-120"/>
              </a:rPr>
              <a:t>AutoEncoder</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示意圖</a:t>
            </a:r>
          </a:p>
        </p:txBody>
      </p:sp>
    </p:spTree>
    <p:extLst>
      <p:ext uri="{BB962C8B-B14F-4D97-AF65-F5344CB8AC3E}">
        <p14:creationId xmlns:p14="http://schemas.microsoft.com/office/powerpoint/2010/main" val="4270829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4084DE-20FA-4478-A939-75B41877B7FC}"/>
              </a:ext>
            </a:extLst>
          </p:cNvPr>
          <p:cNvSpPr>
            <a:spLocks noGrp="1"/>
          </p:cNvSpPr>
          <p:nvPr>
            <p:ph type="title"/>
          </p:nvPr>
        </p:nvSpPr>
        <p:spPr/>
        <p:txBody>
          <a:bodyPr>
            <a:normAutofit/>
          </a:bodyPr>
          <a:lstStyle/>
          <a:p>
            <a:r>
              <a:rPr lang="zh-TW" altLang="en-US" sz="3000" dirty="0">
                <a:latin typeface="微軟正黑體" panose="020B0604030504040204" pitchFamily="34" charset="-120"/>
                <a:ea typeface="微軟正黑體" panose="020B0604030504040204" pitchFamily="34" charset="-120"/>
              </a:rPr>
              <a:t>細部流程說明 </a:t>
            </a:r>
            <a:r>
              <a:rPr lang="en-US" altLang="zh-TW" sz="3000" dirty="0">
                <a:latin typeface="微軟正黑體" panose="020B0604030504040204" pitchFamily="34" charset="-120"/>
                <a:ea typeface="微軟正黑體" panose="020B0604030504040204" pitchFamily="34" charset="-120"/>
              </a:rPr>
              <a:t>f1-score, Jaccard index </a:t>
            </a:r>
            <a:endParaRPr lang="zh-TW" altLang="en-US" sz="3000" dirty="0">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A758AB8E-566F-4888-AF82-2E3D4B683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5616" y="1868138"/>
            <a:ext cx="3685342" cy="2609223"/>
          </a:xfrm>
          <a:prstGeom prst="rect">
            <a:avLst/>
          </a:prstGeom>
        </p:spPr>
      </p:pic>
      <p:sp>
        <p:nvSpPr>
          <p:cNvPr id="13" name="文字方塊 12">
            <a:extLst>
              <a:ext uri="{FF2B5EF4-FFF2-40B4-BE49-F238E27FC236}">
                <a16:creationId xmlns:a16="http://schemas.microsoft.com/office/drawing/2014/main" id="{3000A823-F4C8-46FE-910F-0911A631E9B5}"/>
              </a:ext>
            </a:extLst>
          </p:cNvPr>
          <p:cNvSpPr txBox="1"/>
          <p:nvPr/>
        </p:nvSpPr>
        <p:spPr>
          <a:xfrm>
            <a:off x="8753384" y="4470145"/>
            <a:ext cx="2044149" cy="369332"/>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Confusion Matrix</a:t>
            </a:r>
            <a:endParaRPr lang="zh-TW" altLang="en-US" dirty="0">
              <a:latin typeface="微軟正黑體" panose="020B0604030504040204" pitchFamily="34" charset="-120"/>
              <a:ea typeface="微軟正黑體" panose="020B0604030504040204" pitchFamily="34" charset="-120"/>
            </a:endParaRPr>
          </a:p>
        </p:txBody>
      </p:sp>
      <p:pic>
        <p:nvPicPr>
          <p:cNvPr id="6" name="圖片 5">
            <a:extLst>
              <a:ext uri="{FF2B5EF4-FFF2-40B4-BE49-F238E27FC236}">
                <a16:creationId xmlns:a16="http://schemas.microsoft.com/office/drawing/2014/main" id="{746F993A-FA36-4F3F-BCAC-4D67A51EF2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809" y="1690688"/>
            <a:ext cx="7702951" cy="4252897"/>
          </a:xfrm>
          <a:prstGeom prst="rect">
            <a:avLst/>
          </a:prstGeom>
        </p:spPr>
      </p:pic>
    </p:spTree>
    <p:extLst>
      <p:ext uri="{BB962C8B-B14F-4D97-AF65-F5344CB8AC3E}">
        <p14:creationId xmlns:p14="http://schemas.microsoft.com/office/powerpoint/2010/main" val="1591051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1C2497-F6CC-4C0A-9A28-75577EB6ABD8}"/>
              </a:ext>
            </a:extLst>
          </p:cNvPr>
          <p:cNvSpPr>
            <a:spLocks noGrp="1"/>
          </p:cNvSpPr>
          <p:nvPr>
            <p:ph type="title"/>
          </p:nvPr>
        </p:nvSpPr>
        <p:spPr/>
        <p:txBody>
          <a:bodyPr>
            <a:normAutofit/>
          </a:bodyPr>
          <a:lstStyle/>
          <a:p>
            <a:r>
              <a:rPr lang="zh-TW" altLang="en-US" sz="3000" dirty="0">
                <a:latin typeface="微軟正黑體" panose="020B0604030504040204" pitchFamily="34" charset="-120"/>
                <a:ea typeface="微軟正黑體" panose="020B0604030504040204" pitchFamily="34" charset="-120"/>
              </a:rPr>
              <a:t>實驗結果及討論</a:t>
            </a:r>
            <a:r>
              <a:rPr lang="en-US" altLang="zh-TW" sz="3000" dirty="0">
                <a:latin typeface="微軟正黑體" panose="020B0604030504040204" pitchFamily="34" charset="-120"/>
                <a:ea typeface="微軟正黑體" panose="020B0604030504040204" pitchFamily="34" charset="-120"/>
              </a:rPr>
              <a:t>(</a:t>
            </a:r>
            <a:r>
              <a:rPr lang="zh-TW" altLang="en-US" sz="3000" dirty="0">
                <a:latin typeface="微軟正黑體" panose="020B0604030504040204" pitchFamily="34" charset="-120"/>
                <a:ea typeface="微軟正黑體" panose="020B0604030504040204" pitchFamily="34" charset="-120"/>
              </a:rPr>
              <a:t>正確及錯誤的範例</a:t>
            </a:r>
            <a:r>
              <a:rPr lang="en-US" altLang="zh-TW" sz="3000" dirty="0">
                <a:latin typeface="微軟正黑體" panose="020B0604030504040204" pitchFamily="34" charset="-120"/>
                <a:ea typeface="微軟正黑體" panose="020B0604030504040204" pitchFamily="34" charset="-120"/>
              </a:rPr>
              <a:t>)</a:t>
            </a:r>
            <a:endParaRPr lang="zh-TW" altLang="en-US" sz="3000"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3CDD0EA4-577E-40F8-A0C3-E2B9F0C5AB1A}"/>
              </a:ext>
            </a:extLst>
          </p:cNvPr>
          <p:cNvSpPr>
            <a:spLocks noGrp="1"/>
          </p:cNvSpPr>
          <p:nvPr>
            <p:ph idx="1"/>
          </p:nvPr>
        </p:nvSpPr>
        <p:spPr/>
        <p:txBody>
          <a:bodyPr/>
          <a:lstStyle/>
          <a:p>
            <a:r>
              <a:rPr lang="zh-TW" altLang="en-US" dirty="0"/>
              <a:t>訓練 </a:t>
            </a:r>
            <a:r>
              <a:rPr lang="en-US" altLang="zh-TW" dirty="0"/>
              <a:t>200</a:t>
            </a:r>
            <a:r>
              <a:rPr lang="zh-TW" altLang="en-US" dirty="0"/>
              <a:t> </a:t>
            </a:r>
            <a:r>
              <a:rPr lang="en-US" altLang="zh-TW" dirty="0"/>
              <a:t>epochs</a:t>
            </a:r>
            <a:r>
              <a:rPr lang="zh-TW" altLang="en-US" dirty="0"/>
              <a:t>，選取第 </a:t>
            </a:r>
            <a:r>
              <a:rPr lang="en-US" altLang="zh-TW" dirty="0"/>
              <a:t>65</a:t>
            </a:r>
            <a:r>
              <a:rPr lang="zh-TW" altLang="en-US" dirty="0"/>
              <a:t> </a:t>
            </a:r>
            <a:r>
              <a:rPr lang="en-US" altLang="zh-TW" dirty="0"/>
              <a:t>epoch </a:t>
            </a:r>
            <a:r>
              <a:rPr lang="zh-TW" altLang="en-US" dirty="0"/>
              <a:t>的訓練權重。</a:t>
            </a:r>
            <a:endParaRPr lang="en-US" altLang="zh-TW" dirty="0"/>
          </a:p>
          <a:p>
            <a:endParaRPr lang="en-US" altLang="zh-TW" dirty="0"/>
          </a:p>
          <a:p>
            <a:endParaRPr lang="zh-TW" altLang="en-US" dirty="0"/>
          </a:p>
        </p:txBody>
      </p:sp>
      <p:pic>
        <p:nvPicPr>
          <p:cNvPr id="5" name="圖片 4">
            <a:extLst>
              <a:ext uri="{FF2B5EF4-FFF2-40B4-BE49-F238E27FC236}">
                <a16:creationId xmlns:a16="http://schemas.microsoft.com/office/drawing/2014/main" id="{FEDA64EB-3FD0-4C8D-9B06-C5D5ED3A73B6}"/>
              </a:ext>
            </a:extLst>
          </p:cNvPr>
          <p:cNvPicPr>
            <a:picLocks noChangeAspect="1"/>
          </p:cNvPicPr>
          <p:nvPr/>
        </p:nvPicPr>
        <p:blipFill>
          <a:blip r:embed="rId2"/>
          <a:stretch>
            <a:fillRect/>
          </a:stretch>
        </p:blipFill>
        <p:spPr>
          <a:xfrm>
            <a:off x="767179" y="2387943"/>
            <a:ext cx="3428419" cy="3639996"/>
          </a:xfrm>
          <a:prstGeom prst="rect">
            <a:avLst/>
          </a:prstGeom>
        </p:spPr>
      </p:pic>
      <p:pic>
        <p:nvPicPr>
          <p:cNvPr id="7" name="圖片 6">
            <a:extLst>
              <a:ext uri="{FF2B5EF4-FFF2-40B4-BE49-F238E27FC236}">
                <a16:creationId xmlns:a16="http://schemas.microsoft.com/office/drawing/2014/main" id="{3FBAC631-C16E-4C2D-B6E4-820582B7CE77}"/>
              </a:ext>
            </a:extLst>
          </p:cNvPr>
          <p:cNvPicPr>
            <a:picLocks noChangeAspect="1"/>
          </p:cNvPicPr>
          <p:nvPr/>
        </p:nvPicPr>
        <p:blipFill>
          <a:blip r:embed="rId3"/>
          <a:stretch>
            <a:fillRect/>
          </a:stretch>
        </p:blipFill>
        <p:spPr>
          <a:xfrm>
            <a:off x="4427981" y="2387943"/>
            <a:ext cx="3557185" cy="3731033"/>
          </a:xfrm>
          <a:prstGeom prst="rect">
            <a:avLst/>
          </a:prstGeom>
        </p:spPr>
      </p:pic>
      <p:pic>
        <p:nvPicPr>
          <p:cNvPr id="9" name="圖片 8">
            <a:extLst>
              <a:ext uri="{FF2B5EF4-FFF2-40B4-BE49-F238E27FC236}">
                <a16:creationId xmlns:a16="http://schemas.microsoft.com/office/drawing/2014/main" id="{E973122C-8EC4-4E2A-BE76-7789A491C19B}"/>
              </a:ext>
            </a:extLst>
          </p:cNvPr>
          <p:cNvPicPr>
            <a:picLocks noChangeAspect="1"/>
          </p:cNvPicPr>
          <p:nvPr/>
        </p:nvPicPr>
        <p:blipFill>
          <a:blip r:embed="rId4"/>
          <a:stretch>
            <a:fillRect/>
          </a:stretch>
        </p:blipFill>
        <p:spPr>
          <a:xfrm>
            <a:off x="8217549" y="2387943"/>
            <a:ext cx="3432244" cy="3639996"/>
          </a:xfrm>
          <a:prstGeom prst="rect">
            <a:avLst/>
          </a:prstGeom>
        </p:spPr>
      </p:pic>
    </p:spTree>
    <p:extLst>
      <p:ext uri="{BB962C8B-B14F-4D97-AF65-F5344CB8AC3E}">
        <p14:creationId xmlns:p14="http://schemas.microsoft.com/office/powerpoint/2010/main" val="3175133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76FDD2-753F-4A9D-B0D0-03CABEA71EF3}"/>
              </a:ext>
            </a:extLst>
          </p:cNvPr>
          <p:cNvSpPr>
            <a:spLocks noGrp="1"/>
          </p:cNvSpPr>
          <p:nvPr>
            <p:ph type="title"/>
          </p:nvPr>
        </p:nvSpPr>
        <p:spPr/>
        <p:txBody>
          <a:bodyPr>
            <a:normAutofit/>
          </a:bodyPr>
          <a:lstStyle/>
          <a:p>
            <a:r>
              <a:rPr lang="zh-TW" altLang="en-US" sz="3000" dirty="0">
                <a:latin typeface="微軟正黑體" panose="020B0604030504040204" pitchFamily="34" charset="-120"/>
                <a:ea typeface="微軟正黑體" panose="020B0604030504040204" pitchFamily="34" charset="-120"/>
              </a:rPr>
              <a:t>結論</a:t>
            </a:r>
            <a:r>
              <a:rPr lang="en-US" altLang="zh-TW" sz="3000" dirty="0">
                <a:latin typeface="微軟正黑體" panose="020B0604030504040204" pitchFamily="34" charset="-120"/>
                <a:ea typeface="微軟正黑體" panose="020B0604030504040204" pitchFamily="34" charset="-120"/>
              </a:rPr>
              <a:t>(</a:t>
            </a:r>
            <a:r>
              <a:rPr lang="zh-TW" altLang="en-US" sz="3000" dirty="0">
                <a:latin typeface="微軟正黑體" panose="020B0604030504040204" pitchFamily="34" charset="-120"/>
                <a:ea typeface="微軟正黑體" panose="020B0604030504040204" pitchFamily="34" charset="-120"/>
              </a:rPr>
              <a:t>含系統正確率</a:t>
            </a:r>
            <a:r>
              <a:rPr lang="en-US" altLang="zh-TW" sz="3000" dirty="0">
                <a:latin typeface="微軟正黑體" panose="020B0604030504040204" pitchFamily="34" charset="-120"/>
                <a:ea typeface="微軟正黑體" panose="020B0604030504040204" pitchFamily="34" charset="-120"/>
              </a:rPr>
              <a:t>)</a:t>
            </a:r>
            <a:endParaRPr lang="zh-TW" altLang="en-US" sz="3000"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F249FAE7-3B36-4996-91E3-2FBF2EECB8E8}"/>
              </a:ext>
            </a:extLst>
          </p:cNvPr>
          <p:cNvSpPr>
            <a:spLocks noGrp="1"/>
          </p:cNvSpPr>
          <p:nvPr>
            <p:ph idx="1"/>
          </p:nvPr>
        </p:nvSpPr>
        <p:spPr/>
        <p:txBody>
          <a:bodyPr/>
          <a:lstStyle/>
          <a:p>
            <a:pPr marL="0" indent="0">
              <a:buNone/>
            </a:pPr>
            <a:r>
              <a:rPr lang="zh-TW" altLang="en-US" dirty="0"/>
              <a:t>模型評估標準：</a:t>
            </a:r>
            <a:endParaRPr lang="en-US" altLang="zh-TW" dirty="0"/>
          </a:p>
          <a:p>
            <a:pPr marL="0" indent="0">
              <a:buNone/>
            </a:pPr>
            <a:r>
              <a:rPr lang="zh-TW" altLang="en-US" dirty="0"/>
              <a:t>   </a:t>
            </a:r>
            <a:r>
              <a:rPr lang="en-US" altLang="zh-TW" dirty="0"/>
              <a:t>f1:0.7860754682368963 / js:0.6911077217805999</a:t>
            </a:r>
          </a:p>
          <a:p>
            <a:pPr marL="0" indent="0">
              <a:buNone/>
            </a:pPr>
            <a:endParaRPr lang="en-US" altLang="zh-TW" dirty="0"/>
          </a:p>
          <a:p>
            <a:pPr marL="0" indent="0">
              <a:buNone/>
            </a:pPr>
            <a:r>
              <a:rPr lang="zh-TW" altLang="en-US" dirty="0"/>
              <a:t>  </a:t>
            </a:r>
            <a:r>
              <a:rPr lang="en-US" altLang="zh-TW" dirty="0" err="1"/>
              <a:t>Unet</a:t>
            </a:r>
            <a:r>
              <a:rPr lang="en-US" altLang="zh-TW" dirty="0"/>
              <a:t> </a:t>
            </a:r>
            <a:r>
              <a:rPr lang="zh-TW" altLang="en-US" dirty="0"/>
              <a:t>是一種常見的醫學影像分割方法，如果採用</a:t>
            </a:r>
            <a:r>
              <a:rPr lang="en-US" altLang="zh-TW" dirty="0"/>
              <a:t>transfer learning </a:t>
            </a:r>
            <a:r>
              <a:rPr lang="zh-TW" altLang="en-US" dirty="0"/>
              <a:t>以及資料擴增的方式也許可以增加訓練的準確度。未來將會嘗試以相關論文探討的方式進行實驗。</a:t>
            </a:r>
            <a:r>
              <a:rPr lang="en-US" altLang="zh-TW" dirty="0" err="1"/>
              <a:t>AutoEncoder</a:t>
            </a:r>
            <a:r>
              <a:rPr lang="en-US" altLang="zh-TW" dirty="0"/>
              <a:t> </a:t>
            </a:r>
            <a:r>
              <a:rPr lang="zh-TW" altLang="en-US" dirty="0"/>
              <a:t>在近期機器視覺上面被廣泛應用，在於它有階層式的 </a:t>
            </a:r>
            <a:r>
              <a:rPr lang="en-US" altLang="zh-TW" dirty="0"/>
              <a:t>Feature Maps </a:t>
            </a:r>
            <a:r>
              <a:rPr lang="zh-TW" altLang="en-US" dirty="0"/>
              <a:t>架構，這次作業在許多影像前處理以及模型的複雜度上面都還有待改善的空間。</a:t>
            </a:r>
            <a:endParaRPr lang="en-US" altLang="zh-TW" dirty="0"/>
          </a:p>
        </p:txBody>
      </p:sp>
    </p:spTree>
    <p:extLst>
      <p:ext uri="{BB962C8B-B14F-4D97-AF65-F5344CB8AC3E}">
        <p14:creationId xmlns:p14="http://schemas.microsoft.com/office/powerpoint/2010/main" val="3232807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刻字型">
  <a:themeElements>
    <a:clrScheme name="木刻字型">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刻字型">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刻字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TM03090434[[fn=木刻字型]]</Template>
  <TotalTime>84</TotalTime>
  <Words>300</Words>
  <Application>Microsoft Office PowerPoint</Application>
  <PresentationFormat>寬螢幕</PresentationFormat>
  <Paragraphs>21</Paragraphs>
  <Slides>7</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7</vt:i4>
      </vt:variant>
    </vt:vector>
  </HeadingPairs>
  <TitlesOfParts>
    <vt:vector size="13" baseType="lpstr">
      <vt:lpstr>DFKaiShu-SB-Estd-BF</vt:lpstr>
      <vt:lpstr>微軟正黑體</vt:lpstr>
      <vt:lpstr>Rockwell</vt:lpstr>
      <vt:lpstr>Rockwell Condensed</vt:lpstr>
      <vt:lpstr>Wingdings</vt:lpstr>
      <vt:lpstr>木刻字型</vt:lpstr>
      <vt:lpstr>  Skin Lesion Segmentation  (皮膚癌細胞分割)</vt:lpstr>
      <vt:lpstr>題目定義以及假設</vt:lpstr>
      <vt:lpstr>系統總流程</vt:lpstr>
      <vt:lpstr>細部流程說明 Unet</vt:lpstr>
      <vt:lpstr>細部流程說明 f1-score, Jaccard index </vt:lpstr>
      <vt:lpstr>實驗結果及討論(正確及錯誤的範例)</vt:lpstr>
      <vt:lpstr>結論(含系統正確率)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Skin Lesion Segmentation  (皮膚癌細胞分割)</dc:title>
  <dc:creator>李育誠</dc:creator>
  <cp:lastModifiedBy>李育誠</cp:lastModifiedBy>
  <cp:revision>2</cp:revision>
  <dcterms:created xsi:type="dcterms:W3CDTF">2022-01-09T05:22:17Z</dcterms:created>
  <dcterms:modified xsi:type="dcterms:W3CDTF">2022-01-10T12:22:46Z</dcterms:modified>
</cp:coreProperties>
</file>