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7" r:id="rId4"/>
    <p:sldId id="266" r:id="rId5"/>
    <p:sldId id="261" r:id="rId6"/>
    <p:sldId id="268" r:id="rId7"/>
    <p:sldId id="271" r:id="rId8"/>
    <p:sldId id="263" r:id="rId9"/>
    <p:sldId id="264" r:id="rId10"/>
    <p:sldId id="265" r:id="rId11"/>
    <p:sldId id="257" r:id="rId12"/>
    <p:sldId id="25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/>
    <p:restoredTop sz="94643"/>
  </p:normalViewPr>
  <p:slideViewPr>
    <p:cSldViewPr snapToGrid="0" snapToObjects="1">
      <p:cViewPr>
        <p:scale>
          <a:sx n="69" d="100"/>
          <a:sy n="69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DC89-B132-734A-A95D-6CC41CDCD41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EAB-DAC6-C842-9BEB-4617BBA6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62EAB-DAC6-C842-9BEB-4617BBA6A8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B177-8AF6-4047-AEE9-CD19083C9FF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han_Academ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eauempire.com/opinion/opinion-forget-the-national-average-university-of-alaska-requires-a-higher-level-of-state-invest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C182F-E9A0-4A4C-886A-2B80DC183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SAT&amp;ACT </a:t>
            </a:r>
            <a:br>
              <a:rPr lang="en-US" dirty="0"/>
            </a:br>
            <a:r>
              <a:rPr lang="en-US" dirty="0"/>
              <a:t>Data Analysis</a:t>
            </a:r>
            <a:br>
              <a:rPr lang="en-US" dirty="0"/>
            </a:br>
            <a:r>
              <a:rPr lang="en-US" dirty="0"/>
              <a:t>2017/2018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3FCCC-2250-F94B-AE53-6DE55EFE3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Findings &amp; Recommendations</a:t>
            </a:r>
          </a:p>
          <a:p>
            <a:pPr algn="l"/>
            <a:r>
              <a:rPr lang="en-US" dirty="0"/>
              <a:t>(Kelvin, Ivy, </a:t>
            </a:r>
            <a:r>
              <a:rPr lang="en-US" dirty="0" err="1"/>
              <a:t>Guat</a:t>
            </a:r>
            <a:r>
              <a:rPr lang="en-US" dirty="0"/>
              <a:t> Hwa)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8D85-1AD7-344E-91F3-EEB395F6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-1725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SAT Participation vs Total Score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25497-0475-0B44-8851-10960802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63" y="1005114"/>
            <a:ext cx="8649607" cy="556062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59FBCB-6AE1-C44D-AD25-CC19DCC231CD}"/>
              </a:ext>
            </a:extLst>
          </p:cNvPr>
          <p:cNvSpPr/>
          <p:nvPr/>
        </p:nvSpPr>
        <p:spPr>
          <a:xfrm rot="5400000">
            <a:off x="5286147" y="1021215"/>
            <a:ext cx="633638" cy="86496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C427C7-F81C-C944-89B9-4930A0CDB8D8}"/>
              </a:ext>
            </a:extLst>
          </p:cNvPr>
          <p:cNvSpPr/>
          <p:nvPr/>
        </p:nvSpPr>
        <p:spPr>
          <a:xfrm>
            <a:off x="2754085" y="1684346"/>
            <a:ext cx="4283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Highest Score: Minnesota (SAT Score: 1298) </a:t>
            </a:r>
          </a:p>
          <a:p>
            <a:r>
              <a:rPr lang="en-SG" b="1" dirty="0"/>
              <a:t>(SAT Participation: 4%)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38C38-6B85-0C4C-B13E-4F5EC8F5F53B}"/>
              </a:ext>
            </a:extLst>
          </p:cNvPr>
          <p:cNvSpPr txBox="1"/>
          <p:nvPr/>
        </p:nvSpPr>
        <p:spPr>
          <a:xfrm>
            <a:off x="10052956" y="3079774"/>
            <a:ext cx="187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participation rate but lower total score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4C79AD-3D89-6D4D-AA92-0C8F2C8104B8}"/>
              </a:ext>
            </a:extLst>
          </p:cNvPr>
          <p:cNvSpPr/>
          <p:nvPr/>
        </p:nvSpPr>
        <p:spPr>
          <a:xfrm>
            <a:off x="9927770" y="2733382"/>
            <a:ext cx="1877785" cy="2104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BB3B-ED0A-2C44-99D0-CA5CC1F7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Score and Participation (2017/2018)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3611-9B18-9548-A580-D932F1CB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Highest Score: Minnesota (SAT Score: 1298) (SAT Participation: 4%)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dirty="0"/>
              <a:t>Because more students in Minnesota take the ACT than they do the SAT, Minnesota's high average SAT score likely means that </a:t>
            </a:r>
            <a:r>
              <a:rPr lang="en-SG" b="1" dirty="0"/>
              <a:t>only the most prepared, ambitious high schoolers take the SAT.</a:t>
            </a:r>
            <a:r>
              <a:rPr lang="en-SG" dirty="0"/>
              <a:t> These students tend to score higher, effectively raising the state's average.</a:t>
            </a:r>
            <a:endParaRPr lang="en-SG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0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2F47-7890-154D-BFEF-73AA2F03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D567-97C3-8746-86F7-350120C2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Mandating the completion of the SAT for all high school students</a:t>
            </a:r>
          </a:p>
          <a:p>
            <a:r>
              <a:rPr lang="en-SG" dirty="0"/>
              <a:t>Covering all of part of the exam fees (USD 113.50)</a:t>
            </a:r>
          </a:p>
          <a:p>
            <a:r>
              <a:rPr lang="en-SG" dirty="0"/>
              <a:t>Offering the SAT during regular school hours to make student participation as convenient as possible</a:t>
            </a:r>
          </a:p>
          <a:p>
            <a:r>
              <a:rPr lang="en-SG" dirty="0"/>
              <a:t>Make SAT as mandatory requirement for college admission</a:t>
            </a:r>
          </a:p>
          <a:p>
            <a:pPr marL="0" indent="0">
              <a:buNone/>
            </a:pPr>
            <a:r>
              <a:rPr lang="en-SG" sz="4800" dirty="0"/>
              <a:t>			</a:t>
            </a:r>
            <a:r>
              <a:rPr lang="en-SG" sz="4800" dirty="0">
                <a:solidFill>
                  <a:srgbClr val="FF0000"/>
                </a:solidFill>
              </a:rPr>
              <a:t>AND</a:t>
            </a:r>
          </a:p>
          <a:p>
            <a:r>
              <a:rPr lang="en-SG" dirty="0"/>
              <a:t>Offering free test preparation program. </a:t>
            </a:r>
            <a:r>
              <a:rPr lang="en-SG" dirty="0" err="1"/>
              <a:t>eg</a:t>
            </a:r>
            <a:r>
              <a:rPr lang="en-SG" dirty="0"/>
              <a:t> have access to the Official SAT Online Course,  </a:t>
            </a:r>
            <a:r>
              <a:rPr lang="en-SG" dirty="0">
                <a:hlinkClick r:id="rId2" tooltip="Khan Academy"/>
              </a:rPr>
              <a:t>Khan Academy</a:t>
            </a:r>
            <a:r>
              <a:rPr lang="en-SG" dirty="0"/>
              <a:t>’s free online practice problems and instructional videos. </a:t>
            </a:r>
          </a:p>
          <a:p>
            <a:r>
              <a:rPr lang="en-SG" dirty="0">
                <a:solidFill>
                  <a:srgbClr val="0070C0"/>
                </a:solidFill>
              </a:rPr>
              <a:t>Provide additional academic support for students who may need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F2A3-9F42-294D-9B49-2186A993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AA11-61F3-894D-BC70-52860417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: Alaska</a:t>
            </a:r>
          </a:p>
          <a:p>
            <a:r>
              <a:rPr lang="en-US" dirty="0"/>
              <a:t>Low participation for both SAT / ACT</a:t>
            </a:r>
          </a:p>
          <a:p>
            <a:r>
              <a:rPr lang="en-US" dirty="0"/>
              <a:t>SAT (2018) – 43%</a:t>
            </a:r>
          </a:p>
          <a:p>
            <a:r>
              <a:rPr lang="en-US" dirty="0"/>
              <a:t>ACT (2018) - 33%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 </a:t>
            </a:r>
            <a:r>
              <a:rPr lang="en-SG" u="sng" dirty="0">
                <a:hlinkClick r:id="rId2"/>
              </a:rPr>
              <a:t>https://www.juneauempire.com/opinion/opinion-forget-the-national-average-university-of-alaska-requires-a-higher-level-of-state-investment/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8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02D7-6C22-BD4F-9CD1-EFCA36A7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6147-91AF-7741-BE8D-D29EC167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SAT and ACT are used as standardized testing for high school seniors to gain college admissions</a:t>
            </a:r>
          </a:p>
          <a:p>
            <a:r>
              <a:rPr lang="en-US" dirty="0"/>
              <a:t>Different states have different policies on test taking</a:t>
            </a:r>
          </a:p>
          <a:p>
            <a:r>
              <a:rPr lang="en-US" dirty="0"/>
              <a:t>Required SAT </a:t>
            </a:r>
          </a:p>
          <a:p>
            <a:r>
              <a:rPr lang="en-US" dirty="0"/>
              <a:t>Required ACT</a:t>
            </a:r>
          </a:p>
          <a:p>
            <a:r>
              <a:rPr lang="en-US" dirty="0"/>
              <a:t>Required Either</a:t>
            </a:r>
          </a:p>
          <a:p>
            <a:r>
              <a:rPr lang="en-US" dirty="0"/>
              <a:t>Optional</a:t>
            </a:r>
          </a:p>
          <a:p>
            <a:r>
              <a:rPr lang="en-US" dirty="0"/>
              <a:t>Some states offer Free Exam to all test takers</a:t>
            </a:r>
          </a:p>
        </p:txBody>
      </p:sp>
    </p:spTree>
    <p:extLst>
      <p:ext uri="{BB962C8B-B14F-4D97-AF65-F5344CB8AC3E}">
        <p14:creationId xmlns:p14="http://schemas.microsoft.com/office/powerpoint/2010/main" val="777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CF18-CAC7-D44E-BCB2-47617F42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State’s Policy On Mandatory SAT/ACT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E94F2-3BCC-CB44-9B1F-FEBCA3DB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0300"/>
            <a:ext cx="9314608" cy="5059363"/>
          </a:xfrm>
        </p:spPr>
      </p:pic>
    </p:spTree>
    <p:extLst>
      <p:ext uri="{BB962C8B-B14F-4D97-AF65-F5344CB8AC3E}">
        <p14:creationId xmlns:p14="http://schemas.microsoft.com/office/powerpoint/2010/main" val="39741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7983-9BF3-354C-9CEF-400A1411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B0427-801E-B145-8508-9D1293B5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255954"/>
            <a:ext cx="11564469" cy="605971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BC43EF-0A79-8E42-BFCE-A4B0E89A5E8B}"/>
              </a:ext>
            </a:extLst>
          </p:cNvPr>
          <p:cNvSpPr/>
          <p:nvPr/>
        </p:nvSpPr>
        <p:spPr>
          <a:xfrm>
            <a:off x="9430871" y="3555328"/>
            <a:ext cx="2761129" cy="9449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2478-82D8-A84B-B406-E09698D1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67E6-8A6D-C440-AD3F-65FF1605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dirty="0"/>
              <a:t>Analyse and increase SAT participation rates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922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Overview on Participation Rate for SAT &amp; ACT</a:t>
            </a:r>
            <a:br>
              <a:rPr lang="en-MY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MY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Year 2017 vs Year 2018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MY" altLang="en-US" dirty="0"/>
              <a:t>SAT Median Participation Rate </a:t>
            </a:r>
          </a:p>
          <a:p>
            <a:pPr lvl="1"/>
            <a:r>
              <a:rPr lang="en-MY" altLang="en-US" dirty="0">
                <a:solidFill>
                  <a:schemeClr val="bg1">
                    <a:lumMod val="50000"/>
                  </a:schemeClr>
                </a:solidFill>
              </a:rPr>
              <a:t>Year 2018- 5 States 100%</a:t>
            </a:r>
          </a:p>
          <a:p>
            <a:pPr lvl="1"/>
            <a:r>
              <a:rPr lang="en-MY" altLang="en-US" dirty="0">
                <a:solidFill>
                  <a:schemeClr val="bg1">
                    <a:lumMod val="50000"/>
                  </a:schemeClr>
                </a:solidFill>
              </a:rPr>
              <a:t>Year 2017- 4 States 100%</a:t>
            </a:r>
          </a:p>
          <a:p>
            <a:pPr lvl="1"/>
            <a:endParaRPr lang="en-MY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MY" altLang="en-US" dirty="0"/>
              <a:t> ACT  Median Participation Rate </a:t>
            </a:r>
            <a:endParaRPr lang="en-MY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MY" altLang="en-US" b="1" dirty="0">
                <a:solidFill>
                  <a:schemeClr val="accent1">
                    <a:lumMod val="75000"/>
                  </a:schemeClr>
                </a:solidFill>
              </a:rPr>
              <a:t>Year 2018- 17 States 100%</a:t>
            </a:r>
          </a:p>
          <a:p>
            <a:pPr lvl="1"/>
            <a:r>
              <a:rPr lang="en-MY" altLang="en-US" b="1" dirty="0">
                <a:solidFill>
                  <a:schemeClr val="accent1">
                    <a:lumMod val="75000"/>
                  </a:schemeClr>
                </a:solidFill>
              </a:rPr>
              <a:t>Year 2017- 17 States 100%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730" y="1892300"/>
            <a:ext cx="5789930" cy="37915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72FFC5-2ACB-C34C-8C88-C03176D59EFD}"/>
              </a:ext>
            </a:extLst>
          </p:cNvPr>
          <p:cNvCxnSpPr/>
          <p:nvPr/>
        </p:nvCxnSpPr>
        <p:spPr>
          <a:xfrm>
            <a:off x="11188700" y="3644900"/>
            <a:ext cx="0" cy="66040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060AD4-A1FB-9346-9600-5C1033CFB1FF}"/>
              </a:ext>
            </a:extLst>
          </p:cNvPr>
          <p:cNvCxnSpPr>
            <a:cxnSpLocks/>
          </p:cNvCxnSpPr>
          <p:nvPr/>
        </p:nvCxnSpPr>
        <p:spPr>
          <a:xfrm flipV="1">
            <a:off x="11074400" y="1892300"/>
            <a:ext cx="0" cy="6731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6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Overview on SAT Subject Score &amp; Total Score</a:t>
            </a:r>
            <a:b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MY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Year 2017 vs Year 2018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660" y="1903730"/>
            <a:ext cx="6209030" cy="38455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0930" y="2036445"/>
            <a:ext cx="6027420" cy="37128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AB0E92-A8EB-674F-A173-4520BAF692D4}"/>
              </a:ext>
            </a:extLst>
          </p:cNvPr>
          <p:cNvCxnSpPr>
            <a:cxnSpLocks/>
          </p:cNvCxnSpPr>
          <p:nvPr/>
        </p:nvCxnSpPr>
        <p:spPr>
          <a:xfrm flipH="1">
            <a:off x="3303037" y="3495636"/>
            <a:ext cx="775737" cy="0"/>
          </a:xfrm>
          <a:prstGeom prst="straightConnector1">
            <a:avLst/>
          </a:prstGeom>
          <a:ln w="1016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A0871-FE3F-2343-A42B-5E2DCFDB2BD3}"/>
              </a:ext>
            </a:extLst>
          </p:cNvPr>
          <p:cNvCxnSpPr>
            <a:cxnSpLocks/>
          </p:cNvCxnSpPr>
          <p:nvPr/>
        </p:nvCxnSpPr>
        <p:spPr>
          <a:xfrm flipH="1">
            <a:off x="3119535" y="4954322"/>
            <a:ext cx="775737" cy="0"/>
          </a:xfrm>
          <a:prstGeom prst="straightConnector1">
            <a:avLst/>
          </a:prstGeom>
          <a:ln w="1016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ADAA15-2354-4C43-B0EF-3BC40D3E8D28}"/>
              </a:ext>
            </a:extLst>
          </p:cNvPr>
          <p:cNvCxnSpPr>
            <a:cxnSpLocks/>
          </p:cNvCxnSpPr>
          <p:nvPr/>
        </p:nvCxnSpPr>
        <p:spPr>
          <a:xfrm>
            <a:off x="10307217" y="3389656"/>
            <a:ext cx="1" cy="684012"/>
          </a:xfrm>
          <a:prstGeom prst="straightConnector1">
            <a:avLst/>
          </a:prstGeom>
          <a:ln w="1016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7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33C7-783B-8045-9030-4A4E744E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486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SAT Participation Rate Change &gt; 10%</a:t>
            </a:r>
            <a:br>
              <a:rPr lang="en-US" dirty="0"/>
            </a:br>
            <a:r>
              <a:rPr lang="en-US" dirty="0"/>
              <a:t>(2017 vs 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F413F-F971-9248-9509-D05E4E8B6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172" y="1201448"/>
            <a:ext cx="7160713" cy="5196080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672A5C-AC55-AF4D-8F9C-07D8B9632B81}"/>
              </a:ext>
            </a:extLst>
          </p:cNvPr>
          <p:cNvSpPr/>
          <p:nvPr/>
        </p:nvSpPr>
        <p:spPr>
          <a:xfrm>
            <a:off x="1083174" y="5486642"/>
            <a:ext cx="6729413" cy="66728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62A8DD-9F28-F441-A256-3A9CF8B4E045}"/>
              </a:ext>
            </a:extLst>
          </p:cNvPr>
          <p:cNvSpPr/>
          <p:nvPr/>
        </p:nvSpPr>
        <p:spPr>
          <a:xfrm>
            <a:off x="1083174" y="4159624"/>
            <a:ext cx="6729413" cy="63167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BD42CA-317F-0744-A248-3EAE9AA9A159}"/>
              </a:ext>
            </a:extLst>
          </p:cNvPr>
          <p:cNvSpPr/>
          <p:nvPr/>
        </p:nvSpPr>
        <p:spPr>
          <a:xfrm>
            <a:off x="1083174" y="2192693"/>
            <a:ext cx="6729413" cy="60429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6CCC5-1746-9C4B-859F-513C23B74A03}"/>
              </a:ext>
            </a:extLst>
          </p:cNvPr>
          <p:cNvSpPr txBox="1"/>
          <p:nvPr/>
        </p:nvSpPr>
        <p:spPr>
          <a:xfrm>
            <a:off x="8140791" y="5474184"/>
            <a:ext cx="26894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: </a:t>
            </a:r>
            <a:r>
              <a:rPr lang="en-US" dirty="0">
                <a:solidFill>
                  <a:srgbClr val="FF0000"/>
                </a:solidFill>
              </a:rPr>
              <a:t>11%</a:t>
            </a:r>
            <a:r>
              <a:rPr lang="en-US" dirty="0"/>
              <a:t> to </a:t>
            </a:r>
            <a:r>
              <a:rPr lang="en-US" sz="2800" dirty="0"/>
              <a:t>100%</a:t>
            </a:r>
          </a:p>
          <a:p>
            <a:r>
              <a:rPr lang="en-US" dirty="0"/>
              <a:t>ACT:  100% to 30%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C40FB-D288-C747-B198-054960130B42}"/>
              </a:ext>
            </a:extLst>
          </p:cNvPr>
          <p:cNvSpPr txBox="1"/>
          <p:nvPr/>
        </p:nvSpPr>
        <p:spPr>
          <a:xfrm>
            <a:off x="8140790" y="4102205"/>
            <a:ext cx="26894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: </a:t>
            </a:r>
            <a:r>
              <a:rPr lang="en-US" dirty="0">
                <a:solidFill>
                  <a:srgbClr val="FF0000"/>
                </a:solidFill>
              </a:rPr>
              <a:t>19%</a:t>
            </a:r>
            <a:r>
              <a:rPr lang="en-US" dirty="0"/>
              <a:t> to </a:t>
            </a:r>
            <a:r>
              <a:rPr lang="en-US" sz="2800" dirty="0"/>
              <a:t>99%</a:t>
            </a:r>
          </a:p>
          <a:p>
            <a:r>
              <a:rPr lang="en-US" dirty="0"/>
              <a:t>ACT:  93% to 43%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0546F-9D78-1C43-BE2B-B113C80C31DD}"/>
              </a:ext>
            </a:extLst>
          </p:cNvPr>
          <p:cNvSpPr txBox="1"/>
          <p:nvPr/>
        </p:nvSpPr>
        <p:spPr>
          <a:xfrm>
            <a:off x="8097864" y="2081723"/>
            <a:ext cx="20146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: </a:t>
            </a:r>
            <a:r>
              <a:rPr lang="en-US" dirty="0">
                <a:solidFill>
                  <a:srgbClr val="FF0000"/>
                </a:solidFill>
              </a:rPr>
              <a:t>71%</a:t>
            </a:r>
            <a:r>
              <a:rPr lang="en-US" dirty="0"/>
              <a:t> to </a:t>
            </a:r>
            <a:r>
              <a:rPr lang="en-US" sz="2800" dirty="0"/>
              <a:t>97%</a:t>
            </a:r>
          </a:p>
          <a:p>
            <a:r>
              <a:rPr lang="en-US" dirty="0"/>
              <a:t>ACT:  21% to 15%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2A7CF-FE0A-C845-B1FF-283B31B50968}"/>
              </a:ext>
            </a:extLst>
          </p:cNvPr>
          <p:cNvSpPr txBox="1"/>
          <p:nvPr/>
        </p:nvSpPr>
        <p:spPr>
          <a:xfrm>
            <a:off x="10172700" y="2192693"/>
            <a:ext cx="187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policy change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310AE9-8354-8E4C-8F56-9152DF99E1CB}"/>
              </a:ext>
            </a:extLst>
          </p:cNvPr>
          <p:cNvSpPr txBox="1"/>
          <p:nvPr/>
        </p:nvSpPr>
        <p:spPr>
          <a:xfrm>
            <a:off x="10172700" y="3071695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is free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04063-786D-7548-ACA1-13292917F6AD}"/>
              </a:ext>
            </a:extLst>
          </p:cNvPr>
          <p:cNvSpPr txBox="1"/>
          <p:nvPr/>
        </p:nvSpPr>
        <p:spPr>
          <a:xfrm>
            <a:off x="10172700" y="3686058"/>
            <a:ext cx="16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School Day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8EEEE5-C61F-0949-8A63-67D381A68168}"/>
              </a:ext>
            </a:extLst>
          </p:cNvPr>
          <p:cNvSpPr/>
          <p:nvPr/>
        </p:nvSpPr>
        <p:spPr>
          <a:xfrm>
            <a:off x="10052363" y="2087499"/>
            <a:ext cx="1877785" cy="2104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B1F04-0270-A645-9B0B-1FBE9143FF38}"/>
              </a:ext>
            </a:extLst>
          </p:cNvPr>
          <p:cNvCxnSpPr>
            <a:cxnSpLocks/>
          </p:cNvCxnSpPr>
          <p:nvPr/>
        </p:nvCxnSpPr>
        <p:spPr>
          <a:xfrm flipV="1">
            <a:off x="8024995" y="5486642"/>
            <a:ext cx="0" cy="6731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5BB74A-5DBD-7B41-9846-B3F349BF2CED}"/>
              </a:ext>
            </a:extLst>
          </p:cNvPr>
          <p:cNvCxnSpPr>
            <a:cxnSpLocks/>
          </p:cNvCxnSpPr>
          <p:nvPr/>
        </p:nvCxnSpPr>
        <p:spPr>
          <a:xfrm flipV="1">
            <a:off x="8023590" y="4127034"/>
            <a:ext cx="0" cy="6731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9D1040-CAF2-3745-9417-79452801A6A6}"/>
              </a:ext>
            </a:extLst>
          </p:cNvPr>
          <p:cNvCxnSpPr>
            <a:cxnSpLocks/>
          </p:cNvCxnSpPr>
          <p:nvPr/>
        </p:nvCxnSpPr>
        <p:spPr>
          <a:xfrm flipV="1">
            <a:off x="8024995" y="2158291"/>
            <a:ext cx="0" cy="6731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23F1-C63E-B54F-8DE8-2D6BAB40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86" y="21965"/>
            <a:ext cx="10515600" cy="80027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SAT Performance</a:t>
            </a:r>
            <a:br>
              <a:rPr lang="en-US" sz="3200" dirty="0"/>
            </a:br>
            <a:r>
              <a:rPr lang="en-US" sz="3200" dirty="0"/>
              <a:t>(Colorado / Illinois/ Rhode Island 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F13AC09-86AE-E94E-8CBA-E5967E91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765" y="5412921"/>
            <a:ext cx="8432800" cy="1409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3D2B7-977E-A444-BEEE-19B183DB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761660"/>
            <a:ext cx="12103100" cy="4635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B36E1-A4C4-EA4B-96AA-6DD38F756162}"/>
              </a:ext>
            </a:extLst>
          </p:cNvPr>
          <p:cNvCxnSpPr>
            <a:cxnSpLocks/>
          </p:cNvCxnSpPr>
          <p:nvPr/>
        </p:nvCxnSpPr>
        <p:spPr>
          <a:xfrm>
            <a:off x="9893565" y="5829300"/>
            <a:ext cx="0" cy="81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D0472-6453-BA48-95D6-8000E09C0D8C}"/>
              </a:ext>
            </a:extLst>
          </p:cNvPr>
          <p:cNvCxnSpPr>
            <a:cxnSpLocks/>
          </p:cNvCxnSpPr>
          <p:nvPr/>
        </p:nvCxnSpPr>
        <p:spPr>
          <a:xfrm>
            <a:off x="7498976" y="5829300"/>
            <a:ext cx="0" cy="81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F561A8-73A9-B048-AD29-D2013E8894AB}"/>
              </a:ext>
            </a:extLst>
          </p:cNvPr>
          <p:cNvCxnSpPr>
            <a:cxnSpLocks/>
          </p:cNvCxnSpPr>
          <p:nvPr/>
        </p:nvCxnSpPr>
        <p:spPr>
          <a:xfrm>
            <a:off x="5022476" y="5829300"/>
            <a:ext cx="0" cy="81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C052E-25A9-2841-989C-0BD5200BD469}"/>
              </a:ext>
            </a:extLst>
          </p:cNvPr>
          <p:cNvCxnSpPr>
            <a:cxnSpLocks/>
          </p:cNvCxnSpPr>
          <p:nvPr/>
        </p:nvCxnSpPr>
        <p:spPr>
          <a:xfrm flipH="1">
            <a:off x="7225004" y="1241198"/>
            <a:ext cx="273972" cy="40627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00C598-2859-F84C-A774-4AA048C5BC8A}"/>
              </a:ext>
            </a:extLst>
          </p:cNvPr>
          <p:cNvCxnSpPr>
            <a:cxnSpLocks/>
          </p:cNvCxnSpPr>
          <p:nvPr/>
        </p:nvCxnSpPr>
        <p:spPr>
          <a:xfrm flipH="1">
            <a:off x="11111700" y="1060920"/>
            <a:ext cx="273972" cy="40627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BDA6E-E52F-C74E-B8A7-D50004EE044F}"/>
              </a:ext>
            </a:extLst>
          </p:cNvPr>
          <p:cNvCxnSpPr>
            <a:cxnSpLocks/>
          </p:cNvCxnSpPr>
          <p:nvPr/>
        </p:nvCxnSpPr>
        <p:spPr>
          <a:xfrm flipH="1">
            <a:off x="3103984" y="1444333"/>
            <a:ext cx="273972" cy="40627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B43B07B-4A42-7144-9750-1A78018C39FE}"/>
              </a:ext>
            </a:extLst>
          </p:cNvPr>
          <p:cNvSpPr/>
          <p:nvPr/>
        </p:nvSpPr>
        <p:spPr>
          <a:xfrm>
            <a:off x="2094637" y="1120046"/>
            <a:ext cx="1474237" cy="101047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186EF9-CED9-4244-9D6E-6425E5670C9A}"/>
              </a:ext>
            </a:extLst>
          </p:cNvPr>
          <p:cNvSpPr/>
          <p:nvPr/>
        </p:nvSpPr>
        <p:spPr>
          <a:xfrm>
            <a:off x="6406199" y="1055947"/>
            <a:ext cx="1474237" cy="101047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8762F9-4A7A-3147-AA51-2448610075CB}"/>
              </a:ext>
            </a:extLst>
          </p:cNvPr>
          <p:cNvSpPr/>
          <p:nvPr/>
        </p:nvSpPr>
        <p:spPr>
          <a:xfrm>
            <a:off x="10320888" y="1055947"/>
            <a:ext cx="1474237" cy="101047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8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340</Words>
  <Application>Microsoft Macintosh PowerPoint</Application>
  <PresentationFormat>Widescreen</PresentationFormat>
  <Paragraphs>60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SAT&amp;ACT  Data Analysis 2017/2018</vt:lpstr>
      <vt:lpstr>Background</vt:lpstr>
      <vt:lpstr>State’s Policy On Mandatory SAT/ACT</vt:lpstr>
      <vt:lpstr>PowerPoint Presentation</vt:lpstr>
      <vt:lpstr>Problem Statement</vt:lpstr>
      <vt:lpstr>Overview on Participation Rate for SAT &amp; ACT Year 2017 vs Year 2018</vt:lpstr>
      <vt:lpstr>Overview on SAT Subject Score &amp; Total Score Year 2017 vs Year 2018 </vt:lpstr>
      <vt:lpstr>SAT Participation Rate Change &gt; 10% (2017 vs 2018)</vt:lpstr>
      <vt:lpstr>SAT Performance (Colorado / Illinois/ Rhode Island )</vt:lpstr>
      <vt:lpstr>SAT Participation vs Total Score</vt:lpstr>
      <vt:lpstr>SAT Score and Participation (2017/2018)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Benjamin</dc:creator>
  <cp:lastModifiedBy>Yeo Benjamin</cp:lastModifiedBy>
  <cp:revision>59</cp:revision>
  <dcterms:created xsi:type="dcterms:W3CDTF">2019-09-26T06:44:01Z</dcterms:created>
  <dcterms:modified xsi:type="dcterms:W3CDTF">2019-09-27T03:21:39Z</dcterms:modified>
</cp:coreProperties>
</file>