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Raleway" panose="020F0502020204030204" pitchFamily="2" charset="0"/>
      <p:regular r:id="rId16"/>
      <p:bold r:id="rId17"/>
      <p:italic r:id="rId18"/>
      <p:boldItalic r:id="rId19"/>
    </p:embeddedFont>
    <p:embeddedFont>
      <p:font typeface="Source Sans Pro" panose="020B0503030403020204" pitchFamily="3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93112b27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893112b27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93112b274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893112b274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893112b274_0_1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893112b274_0_1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893112b274_0_1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893112b274_0_1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893112b2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893112b2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893112b27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893112b27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893112b27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893112b27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893112b27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893112b27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893112b27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893112b27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893112b27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893112b27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893112b27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893112b27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893112b27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893112b27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333333"/>
                </a:solidFill>
                <a:highlight>
                  <a:srgbClr val="FFFFFF"/>
                </a:highlight>
              </a:rPr>
              <a:t>Exploratory Data Analytics of Heart Disease Dataset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</a:rPr>
              <a:t>Members: Shayan Khan (2244554), Kelvin Asah (</a:t>
            </a:r>
            <a:r>
              <a:rPr lang="en" sz="1800" b="1">
                <a:solidFill>
                  <a:schemeClr val="dk1"/>
                </a:solidFill>
              </a:rPr>
              <a:t>2311635)</a:t>
            </a:r>
            <a:endParaRPr sz="1800" b="1" dirty="0">
              <a:solidFill>
                <a:schemeClr val="dk1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7718" y="2685600"/>
            <a:ext cx="2239626" cy="223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Relationship Between Variables - Chest Pain vs Target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425" y="1362075"/>
            <a:ext cx="594360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Relationship Between Variables - Slope vs Target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250" y="1100400"/>
            <a:ext cx="59436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Relationship Between Variables - Thal vs Target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140575"/>
            <a:ext cx="59436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Most important features: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Age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Sex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Resting Blood Pressure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Maximum Heart Rate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Chest pain type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Slope of the ST Segment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Thalium Scan Test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Dataset: </a:t>
            </a:r>
            <a:endParaRPr sz="1200" b="1">
              <a:solidFill>
                <a:schemeClr val="dk1"/>
              </a:solidFill>
            </a:endParaRPr>
          </a:p>
          <a:p>
            <a:pPr marL="457200" lvl="0" indent="-29908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9090"/>
              <a:buChar char="●"/>
            </a:pPr>
            <a:r>
              <a:rPr lang="en" sz="1100">
                <a:solidFill>
                  <a:schemeClr val="dk1"/>
                </a:solidFill>
              </a:rPr>
              <a:t>Source: Heart Disease Dataset (heart.csv) from Kaggle </a:t>
            </a:r>
            <a:endParaRPr sz="1100">
              <a:solidFill>
                <a:schemeClr val="dk1"/>
              </a:solidFill>
            </a:endParaRPr>
          </a:p>
          <a:p>
            <a:pPr marL="457200" lvl="0" indent="-29908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9090"/>
              <a:buChar char="●"/>
            </a:pPr>
            <a:r>
              <a:rPr lang="en" sz="1100">
                <a:solidFill>
                  <a:schemeClr val="dk1"/>
                </a:solidFill>
              </a:rPr>
              <a:t>Historical data collected since 1988 from four databases: Cleveland, Hungary, Switzerland, and Long Beach V. </a:t>
            </a:r>
            <a:endParaRPr sz="1100">
              <a:solidFill>
                <a:schemeClr val="dk1"/>
              </a:solidFill>
            </a:endParaRPr>
          </a:p>
          <a:p>
            <a:pPr marL="457200" lvl="0" indent="-29908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9090"/>
              <a:buChar char="●"/>
            </a:pPr>
            <a:r>
              <a:rPr lang="en" sz="1100">
                <a:solidFill>
                  <a:schemeClr val="dk1"/>
                </a:solidFill>
              </a:rPr>
              <a:t>Labeled dataset with 1,025 rows and 14 columns, where the 14th column contains the classification output for supervised learning. </a:t>
            </a:r>
            <a:endParaRPr sz="1100">
              <a:solidFill>
                <a:schemeClr val="dk1"/>
              </a:solidFill>
            </a:endParaRPr>
          </a:p>
          <a:p>
            <a:pPr marL="914400" lvl="1" indent="-29908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9090"/>
              <a:buChar char="○"/>
            </a:pPr>
            <a:r>
              <a:rPr lang="en" sz="1100">
                <a:solidFill>
                  <a:schemeClr val="dk1"/>
                </a:solidFill>
              </a:rPr>
              <a:t>An integer value of 0 indicates no heart disease. </a:t>
            </a:r>
            <a:endParaRPr sz="1100">
              <a:solidFill>
                <a:schemeClr val="dk1"/>
              </a:solidFill>
            </a:endParaRPr>
          </a:p>
          <a:p>
            <a:pPr marL="914400" lvl="1" indent="-29908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9090"/>
              <a:buChar char="○"/>
            </a:pPr>
            <a:r>
              <a:rPr lang="en" sz="1100">
                <a:solidFill>
                  <a:schemeClr val="dk1"/>
                </a:solidFill>
              </a:rPr>
              <a:t>An integer value of 1 indicates heart disease. </a:t>
            </a:r>
            <a:endParaRPr sz="1100">
              <a:solidFill>
                <a:schemeClr val="dk1"/>
              </a:solidFill>
            </a:endParaRPr>
          </a:p>
          <a:p>
            <a:pPr marL="457200" lvl="0" indent="-2932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Attributes: </a:t>
            </a:r>
            <a:endParaRPr sz="1100">
              <a:solidFill>
                <a:schemeClr val="dk1"/>
              </a:solidFill>
            </a:endParaRPr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Age</a:t>
            </a:r>
            <a:endParaRPr sz="1100">
              <a:solidFill>
                <a:schemeClr val="dk1"/>
              </a:solidFill>
            </a:endParaRPr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Sex</a:t>
            </a:r>
            <a:endParaRPr sz="1100">
              <a:solidFill>
                <a:schemeClr val="dk1"/>
              </a:solidFill>
            </a:endParaRPr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Chest paint type (4 values)</a:t>
            </a:r>
            <a:endParaRPr sz="1100">
              <a:solidFill>
                <a:schemeClr val="dk1"/>
              </a:solidFill>
            </a:endParaRPr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Resting blood pressure</a:t>
            </a:r>
            <a:endParaRPr sz="1100">
              <a:solidFill>
                <a:schemeClr val="dk1"/>
              </a:solidFill>
            </a:endParaRPr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Serum cholesterol in mg/dl</a:t>
            </a:r>
            <a:endParaRPr sz="1100">
              <a:solidFill>
                <a:schemeClr val="dk1"/>
              </a:solidFill>
            </a:endParaRPr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Fasting blood sugar &gt; 120 mg/dl</a:t>
            </a:r>
            <a:endParaRPr sz="1100">
              <a:solidFill>
                <a:schemeClr val="dk1"/>
              </a:solidFill>
            </a:endParaRPr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Resting electrocardiographic results (values 0,1,2)</a:t>
            </a:r>
            <a:endParaRPr sz="1100">
              <a:solidFill>
                <a:schemeClr val="dk1"/>
              </a:solidFill>
            </a:endParaRPr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Maximum heart rate achieved</a:t>
            </a:r>
            <a:endParaRPr sz="1100">
              <a:solidFill>
                <a:schemeClr val="dk1"/>
              </a:solidFill>
            </a:endParaRPr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Exercise-induced angina</a:t>
            </a:r>
            <a:endParaRPr sz="1100">
              <a:solidFill>
                <a:schemeClr val="dk1"/>
              </a:solidFill>
            </a:endParaRPr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Oldpeak = ST depression induced by exercise relative to rest</a:t>
            </a:r>
            <a:endParaRPr sz="1100">
              <a:solidFill>
                <a:schemeClr val="dk1"/>
              </a:solidFill>
            </a:endParaRPr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The slope of the peak exercise ST segment</a:t>
            </a:r>
            <a:endParaRPr sz="1100">
              <a:solidFill>
                <a:schemeClr val="dk1"/>
              </a:solidFill>
            </a:endParaRPr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Number of major vessels (0-3) colored by fluoroscopy</a:t>
            </a:r>
            <a:endParaRPr sz="1100">
              <a:solidFill>
                <a:schemeClr val="dk1"/>
              </a:solidFill>
            </a:endParaRPr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Thal: 0 = normal; 1 = fixed defect; 2 = reversible defect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Statistics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l="-1130" r="1129"/>
          <a:stretch/>
        </p:blipFill>
        <p:spPr>
          <a:xfrm>
            <a:off x="352225" y="1152475"/>
            <a:ext cx="8480075" cy="33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Visualize Univariate Distributions - Histogram of 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500"/>
              </a:spcAft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700" y="1886813"/>
            <a:ext cx="594360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Visualize Univariate Distributions - Histogram of Sex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050" y="1798638"/>
            <a:ext cx="594360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2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Visualize Univariate Distributions - Histogram of trestbps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000" y="1708125"/>
            <a:ext cx="59436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Between Variables - Age vs trestbps 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313" y="1310800"/>
            <a:ext cx="7867375" cy="358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Relationship Between Variables - Age vs Maximum Heart Rate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25" y="1336125"/>
            <a:ext cx="8052151" cy="369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Relationship Between Variables - Age vs Cholesteral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50" y="1422300"/>
            <a:ext cx="8018076" cy="32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On-screen Show (16:9)</PresentationFormat>
  <Paragraphs>45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Source Sans Pro</vt:lpstr>
      <vt:lpstr>Raleway</vt:lpstr>
      <vt:lpstr>Plum</vt:lpstr>
      <vt:lpstr>Exploratory Data Analytics of Heart Disease Dataset</vt:lpstr>
      <vt:lpstr>Dataset</vt:lpstr>
      <vt:lpstr>Summary Statistics</vt:lpstr>
      <vt:lpstr>Visualize Univariate Distributions - Histogram of Age </vt:lpstr>
      <vt:lpstr>Visualize Univariate Distributions - Histogram of Sex</vt:lpstr>
      <vt:lpstr>Visualize Univariate Distributions - Histogram of trestbps</vt:lpstr>
      <vt:lpstr>Relationship Between Variables - Age vs trestbps </vt:lpstr>
      <vt:lpstr>Relationship Between Variables - Age vs Maximum Heart Rate</vt:lpstr>
      <vt:lpstr>Relationship Between Variables - Age vs Cholesteral </vt:lpstr>
      <vt:lpstr>Relationship Between Variables - Chest Pain vs Target  </vt:lpstr>
      <vt:lpstr>Relationship Between Variables - Slope vs Target   </vt:lpstr>
      <vt:lpstr>Relationship Between Variables - Thal vs Target   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Asah Kelvin Kofi Kumi</cp:lastModifiedBy>
  <cp:revision>1</cp:revision>
  <dcterms:modified xsi:type="dcterms:W3CDTF">2025-10-06T17:10:31Z</dcterms:modified>
</cp:coreProperties>
</file>