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79" r:id="rId9"/>
    <p:sldId id="262" r:id="rId10"/>
    <p:sldId id="263" r:id="rId11"/>
    <p:sldId id="264" r:id="rId12"/>
    <p:sldId id="27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algn="l" rtl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1pPr>
    <a:lvl2pPr algn="l" rtl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2pPr>
    <a:lvl3pPr algn="l" rtl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3pPr>
    <a:lvl4pPr algn="l" rtl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4pPr>
    <a:lvl5pPr algn="l" rtl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5pPr>
    <a:lvl6pPr marL="2286000" algn="l" defTabSz="457200" rtl="0" eaLnBrk="1" latinLnBrk="0" hangingPunct="1"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6pPr>
    <a:lvl7pPr marL="2743200" algn="l" defTabSz="457200" rtl="0" eaLnBrk="1" latinLnBrk="0" hangingPunct="1"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7pPr>
    <a:lvl8pPr marL="3200400" algn="l" defTabSz="457200" rtl="0" eaLnBrk="1" latinLnBrk="0" hangingPunct="1"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8pPr>
    <a:lvl9pPr marL="3657600" algn="l" defTabSz="457200" rtl="0" eaLnBrk="1" latinLnBrk="0" hangingPunct="1"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95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8" name="Rectangle 2"/>
          <p:cNvSpPr>
            <a:spLocks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venir Roman" charset="0"/>
              </a:rPr>
              <a:t>Click to edit Master text styles</a:t>
            </a:r>
          </a:p>
          <a:p>
            <a:pPr lvl="1"/>
            <a:r>
              <a:rPr lang="en-US">
                <a:sym typeface="Avenir Roman" charset="0"/>
              </a:rPr>
              <a:t>Second level</a:t>
            </a:r>
          </a:p>
          <a:p>
            <a:pPr lvl="2"/>
            <a:r>
              <a:rPr lang="en-US">
                <a:sym typeface="Avenir Roman" charset="0"/>
              </a:rPr>
              <a:t>Third level</a:t>
            </a:r>
          </a:p>
          <a:p>
            <a:pPr lvl="3"/>
            <a:r>
              <a:rPr lang="en-US">
                <a:sym typeface="Avenir Roman" charset="0"/>
              </a:rPr>
              <a:t>Fourth level</a:t>
            </a:r>
          </a:p>
          <a:p>
            <a:pPr lvl="4"/>
            <a:r>
              <a:rPr lang="en-US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1320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ＭＳ Ｐゴシック" charset="0"/>
        <a:cs typeface="Avenir Roman" charset="0"/>
        <a:sym typeface="Avenir Roman" charset="0"/>
      </a:defRPr>
    </a:lvl1pPr>
    <a:lvl2pPr marL="2286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marL="4572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marL="6858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marL="9144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sldImg"/>
          </p:nvPr>
        </p:nvSpPr>
        <p:spPr/>
      </p:sp>
      <p:sp>
        <p:nvSpPr>
          <p:cNvPr id="6146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Jag 8~9mins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>
            <p:ph type="sldImg"/>
          </p:nvPr>
        </p:nvSpPr>
        <p:spPr/>
      </p:sp>
      <p:sp>
        <p:nvSpPr>
          <p:cNvPr id="29698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Jag</a:t>
            </a:r>
          </a:p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~ 2 min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>
            <p:ph type="sldImg"/>
          </p:nvPr>
        </p:nvSpPr>
        <p:spPr/>
      </p:sp>
      <p:sp>
        <p:nvSpPr>
          <p:cNvPr id="31746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Jag</a:t>
            </a:r>
          </a:p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~ 2 min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>
            <p:ph type="sldImg"/>
          </p:nvPr>
        </p:nvSpPr>
        <p:spPr/>
      </p:sp>
      <p:sp>
        <p:nvSpPr>
          <p:cNvPr id="33794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Jag</a:t>
            </a:r>
          </a:p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~ 2 min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>
            <p:ph type="sldImg"/>
          </p:nvPr>
        </p:nvSpPr>
        <p:spPr/>
      </p:sp>
      <p:sp>
        <p:nvSpPr>
          <p:cNvPr id="35842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Jag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>
            <p:ph type="sldImg"/>
          </p:nvPr>
        </p:nvSpPr>
        <p:spPr/>
      </p:sp>
      <p:sp>
        <p:nvSpPr>
          <p:cNvPr id="39938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Jag</a:t>
            </a:r>
          </a:p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~ 2 min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>
            <p:ph type="sldImg"/>
          </p:nvPr>
        </p:nvSpPr>
        <p:spPr/>
      </p:sp>
      <p:sp>
        <p:nvSpPr>
          <p:cNvPr id="41986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Jag</a:t>
            </a:r>
          </a:p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~ 2 min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sldImg"/>
          </p:nvPr>
        </p:nvSpPr>
        <p:spPr/>
      </p:sp>
      <p:sp>
        <p:nvSpPr>
          <p:cNvPr id="8194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Jag</a:t>
            </a:r>
          </a:p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~ 1 min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>
            <p:ph type="sldImg"/>
          </p:nvPr>
        </p:nvSpPr>
        <p:spPr/>
      </p:sp>
      <p:sp>
        <p:nvSpPr>
          <p:cNvPr id="10242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>
            <p:ph type="sldImg"/>
          </p:nvPr>
        </p:nvSpPr>
        <p:spPr/>
      </p:sp>
      <p:sp>
        <p:nvSpPr>
          <p:cNvPr id="12290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Jag</a:t>
            </a:r>
          </a:p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~ 2 min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sldImg"/>
          </p:nvPr>
        </p:nvSpPr>
        <p:spPr/>
      </p:sp>
      <p:sp>
        <p:nvSpPr>
          <p:cNvPr id="14338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Jag</a:t>
            </a:r>
          </a:p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~ 2 min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>
            <p:ph type="sldImg"/>
          </p:nvPr>
        </p:nvSpPr>
        <p:spPr/>
      </p:sp>
      <p:sp>
        <p:nvSpPr>
          <p:cNvPr id="18434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Jag</a:t>
            </a:r>
          </a:p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~ 2 min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>
            <p:ph type="sldImg"/>
          </p:nvPr>
        </p:nvSpPr>
        <p:spPr/>
      </p:sp>
      <p:sp>
        <p:nvSpPr>
          <p:cNvPr id="20482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Kent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>
            <p:ph type="sldImg"/>
          </p:nvPr>
        </p:nvSpPr>
        <p:spPr/>
      </p:sp>
      <p:sp>
        <p:nvSpPr>
          <p:cNvPr id="22530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Start w/ Moe</a:t>
            </a:r>
          </a:p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Present them With demo schedule.</a:t>
            </a:r>
          </a:p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5~6mins</a:t>
            </a:r>
          </a:p>
          <a:p>
            <a:pPr defTabSz="914400">
              <a:lnSpc>
                <a:spcPct val="100000"/>
              </a:lnSpc>
            </a:pPr>
            <a:endParaRPr lang="en-US" sz="1800">
              <a:latin typeface="Arial" charset="0"/>
              <a:cs typeface="Arial" charset="0"/>
              <a:sym typeface="Arial" charset="0"/>
            </a:endParaRPr>
          </a:p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Now we would like to give a demo of our work. </a:t>
            </a:r>
          </a:p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Infront of you is our demo schdeule</a:t>
            </a:r>
          </a:p>
          <a:p>
            <a:pPr defTabSz="914400">
              <a:lnSpc>
                <a:spcPct val="100000"/>
              </a:lnSpc>
            </a:pPr>
            <a:endParaRPr lang="en-US" sz="1800">
              <a:latin typeface="Arial" charset="0"/>
              <a:cs typeface="Arial" charset="0"/>
              <a:sym typeface="Arial" charset="0"/>
            </a:endParaRPr>
          </a:p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demo the system as a whole.</a:t>
            </a:r>
          </a:p>
          <a:p>
            <a:pPr defTabSz="914400">
              <a:lnSpc>
                <a:spcPct val="100000"/>
              </a:lnSpc>
            </a:pPr>
            <a:endParaRPr lang="en-US" sz="1800"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>
            <p:ph type="sldImg"/>
          </p:nvPr>
        </p:nvSpPr>
        <p:spPr/>
      </p:sp>
      <p:sp>
        <p:nvSpPr>
          <p:cNvPr id="26626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Jag</a:t>
            </a:r>
          </a:p>
          <a:p>
            <a:pPr defTabSz="914400">
              <a:lnSpc>
                <a:spcPct val="100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~ 2 min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9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0200" y="368300"/>
            <a:ext cx="2097088" cy="6488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368300"/>
            <a:ext cx="6143625" cy="6488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7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68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7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6644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3257550"/>
            <a:ext cx="4056063" cy="2497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863" y="3257550"/>
            <a:ext cx="4057650" cy="2497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22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44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460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21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2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641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25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7175" y="482600"/>
            <a:ext cx="2065338" cy="5272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482600"/>
            <a:ext cx="6048375" cy="5272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44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8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67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3782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22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964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098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02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1825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33785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6349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533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7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289050"/>
            <a:ext cx="4113213" cy="556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289050"/>
            <a:ext cx="4114800" cy="556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7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5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73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3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294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873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/>
          </p:cNvSpPr>
          <p:nvPr/>
        </p:nvSpPr>
        <p:spPr bwMode="auto">
          <a:xfrm>
            <a:off x="-60325" y="-73025"/>
            <a:ext cx="9278938" cy="7072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26" name="AutoShape 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-28575"/>
            <a:ext cx="9172575" cy="260350"/>
            <a:chOff x="-1" y="-1"/>
            <a:chExt cx="9174163" cy="263525"/>
          </a:xfrm>
        </p:grpSpPr>
        <p:sp>
          <p:nvSpPr>
            <p:cNvPr id="1028" name="AutoShape 4"/>
            <p:cNvSpPr>
              <a:spLocks/>
            </p:cNvSpPr>
            <p:nvPr/>
          </p:nvSpPr>
          <p:spPr bwMode="auto">
            <a:xfrm>
              <a:off x="0" y="-1"/>
              <a:ext cx="9174162" cy="69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51B8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9" name="AutoShape 5"/>
            <p:cNvSpPr>
              <a:spLocks/>
            </p:cNvSpPr>
            <p:nvPr/>
          </p:nvSpPr>
          <p:spPr bwMode="auto">
            <a:xfrm>
              <a:off x="-1" y="63283"/>
              <a:ext cx="9174162" cy="69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00B3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0" name="AutoShape 6"/>
            <p:cNvSpPr>
              <a:spLocks/>
            </p:cNvSpPr>
            <p:nvPr/>
          </p:nvSpPr>
          <p:spPr bwMode="auto">
            <a:xfrm>
              <a:off x="-1" y="130786"/>
              <a:ext cx="9174162" cy="69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00B0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1" name="AutoShape 7"/>
            <p:cNvSpPr>
              <a:spLocks/>
            </p:cNvSpPr>
            <p:nvPr/>
          </p:nvSpPr>
          <p:spPr bwMode="auto">
            <a:xfrm>
              <a:off x="-1" y="194068"/>
              <a:ext cx="9174162" cy="69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00AD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1032" name="Picture 8" descr="image0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536575"/>
            <a:ext cx="1181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3" name="Rectangle 9"/>
          <p:cNvSpPr>
            <a:spLocks/>
          </p:cNvSpPr>
          <p:nvPr>
            <p:ph type="title"/>
          </p:nvPr>
        </p:nvSpPr>
        <p:spPr bwMode="auto">
          <a:xfrm>
            <a:off x="384175" y="368300"/>
            <a:ext cx="6858000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91424" rIns="91424" bIns="91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1034" name="Rectangle 10"/>
          <p:cNvSpPr>
            <a:spLocks/>
          </p:cNvSpPr>
          <p:nvPr>
            <p:ph type="body" idx="1"/>
          </p:nvPr>
        </p:nvSpPr>
        <p:spPr bwMode="auto">
          <a:xfrm>
            <a:off x="396875" y="1289050"/>
            <a:ext cx="8380413" cy="556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91424" rIns="91424" bIns="91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873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/>
          </p:cNvSpPr>
          <p:nvPr/>
        </p:nvSpPr>
        <p:spPr bwMode="auto">
          <a:xfrm>
            <a:off x="-60325" y="-73025"/>
            <a:ext cx="9278938" cy="7072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50" name="AutoShape 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0" y="0"/>
            <a:ext cx="9144000" cy="1068388"/>
            <a:chOff x="0" y="0"/>
            <a:chExt cx="9144000" cy="1069974"/>
          </a:xfrm>
        </p:grpSpPr>
        <p:sp>
          <p:nvSpPr>
            <p:cNvPr id="2052" name="AutoShape 4"/>
            <p:cNvSpPr>
              <a:spLocks/>
            </p:cNvSpPr>
            <p:nvPr/>
          </p:nvSpPr>
          <p:spPr bwMode="auto">
            <a:xfrm>
              <a:off x="0" y="0"/>
              <a:ext cx="9144000" cy="2714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0B8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053" name="AutoShape 5"/>
            <p:cNvSpPr>
              <a:spLocks/>
            </p:cNvSpPr>
            <p:nvPr/>
          </p:nvSpPr>
          <p:spPr bwMode="auto">
            <a:xfrm>
              <a:off x="0" y="266700"/>
              <a:ext cx="9144000" cy="2714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B3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054" name="AutoShape 6"/>
            <p:cNvSpPr>
              <a:spLocks/>
            </p:cNvSpPr>
            <p:nvPr/>
          </p:nvSpPr>
          <p:spPr bwMode="auto">
            <a:xfrm>
              <a:off x="0" y="533400"/>
              <a:ext cx="9144000" cy="2714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B0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055" name="AutoShape 7"/>
            <p:cNvSpPr>
              <a:spLocks/>
            </p:cNvSpPr>
            <p:nvPr/>
          </p:nvSpPr>
          <p:spPr bwMode="auto">
            <a:xfrm>
              <a:off x="0" y="798512"/>
              <a:ext cx="9144000" cy="2714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AD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pic>
        <p:nvPicPr>
          <p:cNvPr id="2056" name="Picture 8" descr="image0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19800"/>
            <a:ext cx="17907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7" name="Rectangle 9"/>
          <p:cNvSpPr>
            <a:spLocks/>
          </p:cNvSpPr>
          <p:nvPr>
            <p:ph type="body" idx="1"/>
          </p:nvPr>
        </p:nvSpPr>
        <p:spPr bwMode="auto">
          <a:xfrm>
            <a:off x="406400" y="3257550"/>
            <a:ext cx="8266113" cy="249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91424" rIns="91424" bIns="91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  <p:sp>
        <p:nvSpPr>
          <p:cNvPr id="2058" name="Rectangle 10"/>
          <p:cNvSpPr>
            <a:spLocks/>
          </p:cNvSpPr>
          <p:nvPr>
            <p:ph type="title"/>
          </p:nvPr>
        </p:nvSpPr>
        <p:spPr bwMode="auto">
          <a:xfrm>
            <a:off x="406400" y="482600"/>
            <a:ext cx="8266113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91424" rIns="91424" bIns="914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873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/>
          </p:cNvSpPr>
          <p:nvPr/>
        </p:nvSpPr>
        <p:spPr bwMode="auto">
          <a:xfrm>
            <a:off x="-60325" y="-73025"/>
            <a:ext cx="9278938" cy="7072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74" name="AutoShape 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0" y="-28575"/>
            <a:ext cx="9172575" cy="260350"/>
            <a:chOff x="-1" y="-1"/>
            <a:chExt cx="9174163" cy="263525"/>
          </a:xfrm>
        </p:grpSpPr>
        <p:sp>
          <p:nvSpPr>
            <p:cNvPr id="3076" name="AutoShape 4"/>
            <p:cNvSpPr>
              <a:spLocks/>
            </p:cNvSpPr>
            <p:nvPr/>
          </p:nvSpPr>
          <p:spPr bwMode="auto">
            <a:xfrm>
              <a:off x="0" y="-1"/>
              <a:ext cx="9174162" cy="69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51B8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77" name="AutoShape 5"/>
            <p:cNvSpPr>
              <a:spLocks/>
            </p:cNvSpPr>
            <p:nvPr/>
          </p:nvSpPr>
          <p:spPr bwMode="auto">
            <a:xfrm>
              <a:off x="-1" y="63283"/>
              <a:ext cx="9174162" cy="69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00B3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78" name="AutoShape 6"/>
            <p:cNvSpPr>
              <a:spLocks/>
            </p:cNvSpPr>
            <p:nvPr/>
          </p:nvSpPr>
          <p:spPr bwMode="auto">
            <a:xfrm>
              <a:off x="-1" y="130786"/>
              <a:ext cx="9174162" cy="69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00B0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79" name="AutoShape 7"/>
            <p:cNvSpPr>
              <a:spLocks/>
            </p:cNvSpPr>
            <p:nvPr/>
          </p:nvSpPr>
          <p:spPr bwMode="auto">
            <a:xfrm>
              <a:off x="-1" y="194068"/>
              <a:ext cx="9174162" cy="69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00AD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3080" name="Picture 8" descr="image0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536575"/>
            <a:ext cx="1181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/>
          </p:cNvSpPr>
          <p:nvPr/>
        </p:nvSpPr>
        <p:spPr bwMode="auto">
          <a:xfrm>
            <a:off x="566738" y="1590675"/>
            <a:ext cx="8267700" cy="611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 anchor="b"/>
          <a:lstStyle/>
          <a:p>
            <a:r>
              <a:rPr lang="en-US" sz="3600">
                <a:solidFill>
                  <a:srgbClr val="00ADEF"/>
                </a:solidFill>
              </a:rPr>
              <a:t>EECE 419 Final Prototype</a:t>
            </a:r>
            <a:endParaRPr lang="en-US"/>
          </a:p>
        </p:txBody>
      </p:sp>
      <p:sp>
        <p:nvSpPr>
          <p:cNvPr id="5122" name="AutoShape 2"/>
          <p:cNvSpPr>
            <a:spLocks/>
          </p:cNvSpPr>
          <p:nvPr/>
        </p:nvSpPr>
        <p:spPr bwMode="auto">
          <a:xfrm>
            <a:off x="404813" y="2724150"/>
            <a:ext cx="8267700" cy="792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r>
              <a:rPr lang="en-US" sz="2400"/>
              <a:t>Maintenance Instruction Application for BC Hydro</a:t>
            </a:r>
          </a:p>
        </p:txBody>
      </p:sp>
      <p:sp>
        <p:nvSpPr>
          <p:cNvPr id="5123" name="AutoShape 3"/>
          <p:cNvSpPr>
            <a:spLocks/>
          </p:cNvSpPr>
          <p:nvPr/>
        </p:nvSpPr>
        <p:spPr bwMode="auto">
          <a:xfrm>
            <a:off x="581025" y="4729163"/>
            <a:ext cx="8239125" cy="436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r>
              <a:rPr lang="en-US" sz="2400"/>
              <a:t>April 1st, 2014</a:t>
            </a:r>
            <a:endParaRPr lang="en-US"/>
          </a:p>
        </p:txBody>
      </p:sp>
      <p:sp>
        <p:nvSpPr>
          <p:cNvPr id="5124" name="AutoShape 4"/>
          <p:cNvSpPr>
            <a:spLocks/>
          </p:cNvSpPr>
          <p:nvPr/>
        </p:nvSpPr>
        <p:spPr bwMode="auto">
          <a:xfrm>
            <a:off x="450850" y="3613150"/>
            <a:ext cx="8240713" cy="4365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r>
              <a:rPr lang="en-US" sz="2400"/>
              <a:t>Group 5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>
            <p:ph type="title"/>
          </p:nvPr>
        </p:nvSpPr>
        <p:spPr>
          <a:xfrm>
            <a:off x="384175" y="368300"/>
            <a:ext cx="6858000" cy="746125"/>
          </a:xfrm>
        </p:spPr>
        <p:txBody>
          <a:bodyPr lIns="0" tIns="0" rIns="0" bIns="0"/>
          <a:lstStyle/>
          <a:p>
            <a:pPr defTabSz="914400"/>
            <a:r>
              <a:rPr lang="en-US" sz="3600" dirty="0" smtClean="0">
                <a:solidFill>
                  <a:srgbClr val="00ADEF"/>
                </a:solidFill>
                <a:latin typeface="Arial" charset="0"/>
                <a:cs typeface="Arial" charset="0"/>
                <a:sym typeface="Arial" charset="0"/>
              </a:rPr>
              <a:t>Formal Testing</a:t>
            </a:r>
            <a:endParaRPr lang="en-US" dirty="0"/>
          </a:p>
        </p:txBody>
      </p:sp>
      <p:sp>
        <p:nvSpPr>
          <p:cNvPr id="36866" name="Rectangle 2"/>
          <p:cNvSpPr>
            <a:spLocks noChangeArrowheads="1"/>
          </p:cNvSpPr>
          <p:nvPr>
            <p:ph type="body" idx="1"/>
          </p:nvPr>
        </p:nvSpPr>
        <p:spPr>
          <a:xfrm>
            <a:off x="396875" y="1276350"/>
            <a:ext cx="8382000" cy="5329238"/>
          </a:xfrm>
        </p:spPr>
        <p:txBody>
          <a:bodyPr lIns="0" tIns="0" rIns="0" bIns="0"/>
          <a:lstStyle/>
          <a:p>
            <a:pPr marL="793750" lvl="1" indent="-55245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T</a:t>
            </a:r>
            <a:r>
              <a:rPr lang="en-US" sz="2400" dirty="0" smtClean="0">
                <a:solidFill>
                  <a:srgbClr val="666666"/>
                </a:solidFill>
              </a:rPr>
              <a:t>est functional and nonfunctional requirements </a:t>
            </a:r>
          </a:p>
          <a:p>
            <a:pPr marL="793750" lvl="1" indent="-55245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 smtClean="0">
                <a:solidFill>
                  <a:srgbClr val="666666"/>
                </a:solidFill>
              </a:rPr>
              <a:t>B</a:t>
            </a:r>
            <a:r>
              <a:rPr lang="en-US" sz="2400" dirty="0" smtClean="0">
                <a:solidFill>
                  <a:srgbClr val="666666"/>
                </a:solidFill>
              </a:rPr>
              <a:t>lack box, white box and automated testing</a:t>
            </a:r>
          </a:p>
          <a:p>
            <a:pPr marL="793750" lvl="1" indent="-55245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 smtClean="0">
                <a:solidFill>
                  <a:srgbClr val="666666"/>
                </a:solidFill>
              </a:rPr>
              <a:t>Traceability matrix used to keep track of requirements, use cases and corresponding tests</a:t>
            </a:r>
          </a:p>
          <a:p>
            <a:pPr marL="793750" lvl="1" indent="-55245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 smtClean="0">
                <a:solidFill>
                  <a:srgbClr val="666666"/>
                </a:solidFill>
              </a:rPr>
              <a:t>T</a:t>
            </a:r>
            <a:r>
              <a:rPr lang="en-US" sz="2400" dirty="0" smtClean="0">
                <a:solidFill>
                  <a:srgbClr val="666666"/>
                </a:solidFill>
              </a:rPr>
              <a:t>est components separately and test the system as a whole</a:t>
            </a:r>
          </a:p>
          <a:p>
            <a:pPr marL="793750" lvl="1" indent="-55245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 smtClean="0">
                <a:solidFill>
                  <a:srgbClr val="666666"/>
                </a:solidFill>
              </a:rPr>
              <a:t>Test tools include:</a:t>
            </a:r>
          </a:p>
          <a:p>
            <a:pPr marL="1406525" lvl="3" indent="-522288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 err="1" smtClean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Robomongo</a:t>
            </a:r>
            <a:r>
              <a:rPr lang="en-US" sz="2000" dirty="0" smtClean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 (Database)</a:t>
            </a:r>
            <a:endParaRPr lang="en-US" sz="1400" dirty="0" smtClean="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1406525" lvl="3" indent="-522288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 smtClean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Postman (Backend API)</a:t>
            </a:r>
            <a:endParaRPr lang="en-US" sz="1400" dirty="0" smtClean="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1406525" lvl="3" indent="-522288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 err="1" smtClean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OCUnit</a:t>
            </a:r>
            <a:r>
              <a:rPr lang="en-US" sz="2000" dirty="0" smtClean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 (iPad App)</a:t>
            </a:r>
            <a:endParaRPr lang="en-US" sz="1400" dirty="0" smtClean="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1406525" lvl="3" indent="-522288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 smtClean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Web Browser/Console (Web Application)</a:t>
            </a:r>
            <a:endParaRPr lang="en-US" sz="2400" dirty="0" smtClean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54897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AutoShape 1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algn="r"/>
            <a:r>
              <a:rPr lang="en-US" sz="1000"/>
              <a:t>*</a:t>
            </a:r>
            <a:endParaRPr lang="en-US"/>
          </a:p>
        </p:txBody>
      </p:sp>
      <p:sp>
        <p:nvSpPr>
          <p:cNvPr id="25602" name="AutoShape 2"/>
          <p:cNvSpPr>
            <a:spLocks/>
          </p:cNvSpPr>
          <p:nvPr/>
        </p:nvSpPr>
        <p:spPr bwMode="auto">
          <a:xfrm>
            <a:off x="566738" y="430213"/>
            <a:ext cx="6858000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 anchor="ctr"/>
          <a:lstStyle/>
          <a:p>
            <a:r>
              <a:rPr lang="en-US" sz="3600">
                <a:solidFill>
                  <a:srgbClr val="00ADEF"/>
                </a:solidFill>
              </a:rPr>
              <a:t>Formal Testing Goals</a:t>
            </a:r>
            <a:endParaRPr lang="en-US"/>
          </a:p>
        </p:txBody>
      </p:sp>
      <p:sp>
        <p:nvSpPr>
          <p:cNvPr id="25603" name="AutoShape 3"/>
          <p:cNvSpPr>
            <a:spLocks/>
          </p:cNvSpPr>
          <p:nvPr/>
        </p:nvSpPr>
        <p:spPr bwMode="auto">
          <a:xfrm>
            <a:off x="536575" y="1282700"/>
            <a:ext cx="8380413" cy="31765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marL="558800" lvl="1" indent="-48260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Testing goal was to ensure implementation satisfied requirements</a:t>
            </a:r>
          </a:p>
          <a:p>
            <a:pPr marL="558800" lvl="1" indent="-48260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Direct performance (speed, load times etc.) were not required from the client </a:t>
            </a:r>
          </a:p>
          <a:p>
            <a:pPr marL="558800" lvl="1" indent="-48260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endParaRPr lang="en-US" sz="2400">
              <a:solidFill>
                <a:srgbClr val="666666"/>
              </a:solidFill>
            </a:endParaRPr>
          </a:p>
          <a:p>
            <a:endParaRPr lang="en-US" sz="2400">
              <a:solidFill>
                <a:srgbClr val="666666"/>
              </a:solidFill>
            </a:endParaRPr>
          </a:p>
          <a:p>
            <a:endParaRPr lang="en-US" sz="2400">
              <a:solidFill>
                <a:srgbClr val="666666"/>
              </a:solidFill>
            </a:endParaRPr>
          </a:p>
        </p:txBody>
      </p:sp>
      <p:sp>
        <p:nvSpPr>
          <p:cNvPr id="25604" name="AutoShape 4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fld id="{583F92B6-A4B9-3149-99F4-B36A74B11911}" type="slidenum">
              <a:rPr lang="en-US" sz="1000"/>
              <a:pPr/>
              <a:t>11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 descr="image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00000">
            <a:off x="1201738" y="1238250"/>
            <a:ext cx="5588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7650" name="AutoShape 2"/>
          <p:cNvSpPr>
            <a:spLocks/>
          </p:cNvSpPr>
          <p:nvPr/>
        </p:nvSpPr>
        <p:spPr bwMode="auto">
          <a:xfrm>
            <a:off x="566738" y="430213"/>
            <a:ext cx="6858000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 anchor="ctr"/>
          <a:lstStyle/>
          <a:p>
            <a:r>
              <a:rPr lang="en-US" sz="3600">
                <a:solidFill>
                  <a:srgbClr val="00ADEF"/>
                </a:solidFill>
              </a:rPr>
              <a:t>Formal Testing Example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1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algn="r"/>
            <a:r>
              <a:rPr lang="en-US" sz="1000"/>
              <a:t>*</a:t>
            </a:r>
            <a:endParaRPr lang="en-US"/>
          </a:p>
        </p:txBody>
      </p:sp>
      <p:sp>
        <p:nvSpPr>
          <p:cNvPr id="28674" name="AutoShape 2"/>
          <p:cNvSpPr>
            <a:spLocks/>
          </p:cNvSpPr>
          <p:nvPr/>
        </p:nvSpPr>
        <p:spPr bwMode="auto">
          <a:xfrm>
            <a:off x="384175" y="436563"/>
            <a:ext cx="6858000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 anchor="ctr"/>
          <a:lstStyle/>
          <a:p>
            <a:r>
              <a:rPr lang="en-US" sz="3600">
                <a:solidFill>
                  <a:srgbClr val="00ADEF"/>
                </a:solidFill>
              </a:rPr>
              <a:t>Project Challenges</a:t>
            </a:r>
            <a:endParaRPr lang="en-US"/>
          </a:p>
        </p:txBody>
      </p:sp>
      <p:sp>
        <p:nvSpPr>
          <p:cNvPr id="28675" name="AutoShape 3"/>
          <p:cNvSpPr>
            <a:spLocks/>
          </p:cNvSpPr>
          <p:nvPr/>
        </p:nvSpPr>
        <p:spPr bwMode="auto">
          <a:xfrm>
            <a:off x="536575" y="1282700"/>
            <a:ext cx="8380413" cy="36798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marL="558800" lvl="1" indent="-48260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Keeping track of different versions of templates</a:t>
            </a:r>
          </a:p>
          <a:p>
            <a:pPr marL="558800" lvl="1" indent="-48260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Client communication after relocation</a:t>
            </a:r>
          </a:p>
          <a:p>
            <a:pPr marL="558800" lvl="1" indent="-48260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Handling media across all 3 platforms</a:t>
            </a:r>
          </a:p>
          <a:p>
            <a:pPr marL="558800" lvl="1" indent="-48260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Managing customer requests during different prototypes </a:t>
            </a:r>
          </a:p>
          <a:p>
            <a:pPr marL="558800" lvl="1" indent="-48260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endParaRPr lang="en-US" sz="2400">
              <a:solidFill>
                <a:srgbClr val="666666"/>
              </a:solidFill>
            </a:endParaRPr>
          </a:p>
          <a:p>
            <a:pPr marL="558800" lvl="1" indent="-48260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endParaRPr lang="en-US" sz="2400">
              <a:solidFill>
                <a:srgbClr val="666666"/>
              </a:solidFill>
            </a:endParaRPr>
          </a:p>
          <a:p>
            <a:endParaRPr lang="en-US" sz="2400">
              <a:solidFill>
                <a:srgbClr val="666666"/>
              </a:solidFill>
            </a:endParaRPr>
          </a:p>
          <a:p>
            <a:endParaRPr lang="en-US" sz="2400">
              <a:solidFill>
                <a:srgbClr val="666666"/>
              </a:solidFill>
            </a:endParaRPr>
          </a:p>
        </p:txBody>
      </p:sp>
      <p:sp>
        <p:nvSpPr>
          <p:cNvPr id="28676" name="AutoShape 4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fld id="{4279DB01-82A7-9040-AFB9-5540095A779A}" type="slidenum">
              <a:rPr lang="en-US" sz="1000"/>
              <a:pPr/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1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algn="r"/>
            <a:r>
              <a:rPr lang="en-US" sz="1000"/>
              <a:t>*</a:t>
            </a:r>
            <a:endParaRPr lang="en-US"/>
          </a:p>
        </p:txBody>
      </p:sp>
      <p:sp>
        <p:nvSpPr>
          <p:cNvPr id="30722" name="AutoShape 2"/>
          <p:cNvSpPr>
            <a:spLocks/>
          </p:cNvSpPr>
          <p:nvPr/>
        </p:nvSpPr>
        <p:spPr bwMode="auto">
          <a:xfrm>
            <a:off x="384175" y="436563"/>
            <a:ext cx="6858000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 anchor="ctr"/>
          <a:lstStyle/>
          <a:p>
            <a:r>
              <a:rPr lang="en-US" sz="3600">
                <a:solidFill>
                  <a:srgbClr val="00ADEF"/>
                </a:solidFill>
              </a:rPr>
              <a:t>Formal Recommendations</a:t>
            </a:r>
            <a:endParaRPr lang="en-US"/>
          </a:p>
        </p:txBody>
      </p:sp>
      <p:sp>
        <p:nvSpPr>
          <p:cNvPr id="30723" name="AutoShape 3"/>
          <p:cNvSpPr>
            <a:spLocks/>
          </p:cNvSpPr>
          <p:nvPr/>
        </p:nvSpPr>
        <p:spPr bwMode="auto">
          <a:xfrm>
            <a:off x="536575" y="1282700"/>
            <a:ext cx="8380413" cy="6135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marL="585788" lvl="1" indent="-50958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Hire firm to perform heuristic evaluation</a:t>
            </a:r>
          </a:p>
          <a:p>
            <a:pPr marL="585788" lvl="1" indent="-50958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Switch to a SQL database</a:t>
            </a:r>
          </a:p>
          <a:p>
            <a:pPr marL="585788" lvl="1" indent="-50958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Involve technicians in design of iPad UX</a:t>
            </a:r>
          </a:p>
          <a:p>
            <a:pPr marL="585788" lvl="1" indent="-50958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Leverage existing internal web applications as a base for the engineers' web application </a:t>
            </a:r>
          </a:p>
          <a:p>
            <a:pPr marL="585788" lvl="1" indent="-50958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Utilize web framework to better handle data efficiently (EmberJS, AngularJS, Knockout)</a:t>
            </a:r>
          </a:p>
          <a:p>
            <a:pPr marL="585788" lvl="1" indent="-50958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Add drag and drop UI builder for creating and editing templates</a:t>
            </a:r>
          </a:p>
          <a:p>
            <a:pPr marL="585788" lvl="1" indent="-50958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Add SAP Integration and exporting to Excel</a:t>
            </a:r>
          </a:p>
          <a:p>
            <a:pPr marL="585788" lvl="1" indent="-50958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endParaRPr lang="en-US" sz="2400">
              <a:solidFill>
                <a:srgbClr val="666666"/>
              </a:solidFill>
            </a:endParaRPr>
          </a:p>
          <a:p>
            <a:pPr marL="585788" lvl="1" indent="-50958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endParaRPr lang="en-US" sz="2400">
              <a:solidFill>
                <a:srgbClr val="666666"/>
              </a:solidFill>
            </a:endParaRPr>
          </a:p>
          <a:p>
            <a:endParaRPr lang="en-US" sz="2400">
              <a:solidFill>
                <a:srgbClr val="666666"/>
              </a:solidFill>
            </a:endParaRPr>
          </a:p>
          <a:p>
            <a:endParaRPr lang="en-US" sz="2400">
              <a:solidFill>
                <a:srgbClr val="666666"/>
              </a:solidFill>
            </a:endParaRPr>
          </a:p>
        </p:txBody>
      </p:sp>
      <p:sp>
        <p:nvSpPr>
          <p:cNvPr id="30724" name="AutoShape 4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fld id="{EDAF0D1D-1C1C-D046-BB8D-B86F06868C76}" type="slidenum">
              <a:rPr lang="en-US" sz="1000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1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algn="r"/>
            <a:r>
              <a:rPr lang="en-US" sz="1000"/>
              <a:t>*</a:t>
            </a:r>
            <a:endParaRPr lang="en-US"/>
          </a:p>
        </p:txBody>
      </p:sp>
      <p:sp>
        <p:nvSpPr>
          <p:cNvPr id="32770" name="AutoShape 2"/>
          <p:cNvSpPr>
            <a:spLocks/>
          </p:cNvSpPr>
          <p:nvPr/>
        </p:nvSpPr>
        <p:spPr bwMode="auto">
          <a:xfrm>
            <a:off x="384175" y="436563"/>
            <a:ext cx="6858000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 anchor="ctr"/>
          <a:lstStyle/>
          <a:p>
            <a:r>
              <a:rPr lang="en-US" sz="3600">
                <a:solidFill>
                  <a:srgbClr val="00ADEF"/>
                </a:solidFill>
              </a:rPr>
              <a:t>Client Sign-off</a:t>
            </a:r>
            <a:endParaRPr lang="en-US"/>
          </a:p>
        </p:txBody>
      </p:sp>
      <p:sp>
        <p:nvSpPr>
          <p:cNvPr id="32771" name="AutoShape 3"/>
          <p:cNvSpPr>
            <a:spLocks/>
          </p:cNvSpPr>
          <p:nvPr/>
        </p:nvSpPr>
        <p:spPr bwMode="auto">
          <a:xfrm>
            <a:off x="536575" y="1282700"/>
            <a:ext cx="8380413" cy="32527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marL="590550" lvl="1" indent="-51435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</a:rPr>
              <a:t>Handing off Github repositories</a:t>
            </a:r>
          </a:p>
          <a:p>
            <a:pPr marL="590550" lvl="1" indent="-51435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</a:rPr>
              <a:t>Handing off project design artifacts</a:t>
            </a:r>
          </a:p>
          <a:p>
            <a:pPr marL="590550" lvl="1" indent="-51435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</a:rPr>
              <a:t>Client did not request user documentation</a:t>
            </a:r>
          </a:p>
          <a:p>
            <a:pPr marL="590550" lvl="1" indent="-51435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</a:rPr>
              <a:t>All issues and bugs being tracked will be handed off</a:t>
            </a:r>
          </a:p>
          <a:p>
            <a:pPr marL="590550" lvl="1" indent="-51435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endParaRPr lang="en-US" sz="2400" dirty="0">
              <a:solidFill>
                <a:srgbClr val="666666"/>
              </a:solidFill>
            </a:endParaRPr>
          </a:p>
          <a:p>
            <a:endParaRPr lang="en-US" sz="2400" dirty="0">
              <a:solidFill>
                <a:srgbClr val="666666"/>
              </a:solidFill>
            </a:endParaRPr>
          </a:p>
          <a:p>
            <a:endParaRPr lang="en-US" sz="2400" dirty="0">
              <a:solidFill>
                <a:srgbClr val="666666"/>
              </a:solidFill>
            </a:endParaRPr>
          </a:p>
        </p:txBody>
      </p:sp>
      <p:sp>
        <p:nvSpPr>
          <p:cNvPr id="32772" name="AutoShape 4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fld id="{3C750EB8-1BD3-8145-98AD-1BACDF1F0B1A}" type="slidenum">
              <a:rPr lang="en-US" sz="1000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1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algn="r"/>
            <a:r>
              <a:rPr lang="en-US" sz="1000"/>
              <a:t>*</a:t>
            </a:r>
            <a:endParaRPr lang="en-US"/>
          </a:p>
        </p:txBody>
      </p:sp>
      <p:sp>
        <p:nvSpPr>
          <p:cNvPr id="34818" name="AutoShape 2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algn="r"/>
            <a:r>
              <a:rPr lang="en-US" sz="1000"/>
              <a:t>*</a:t>
            </a:r>
            <a:endParaRPr lang="en-US"/>
          </a:p>
        </p:txBody>
      </p:sp>
      <p:sp>
        <p:nvSpPr>
          <p:cNvPr id="34819" name="AutoShape 3"/>
          <p:cNvSpPr>
            <a:spLocks/>
          </p:cNvSpPr>
          <p:nvPr/>
        </p:nvSpPr>
        <p:spPr bwMode="auto">
          <a:xfrm>
            <a:off x="1143000" y="3122613"/>
            <a:ext cx="6858000" cy="6111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 anchor="ctr"/>
          <a:lstStyle/>
          <a:p>
            <a:pPr algn="ctr"/>
            <a:r>
              <a:rPr lang="en-US" sz="3600">
                <a:solidFill>
                  <a:srgbClr val="00ADEF"/>
                </a:solidFill>
              </a:rPr>
              <a:t>Questions?</a:t>
            </a:r>
            <a:endParaRPr lang="en-US"/>
          </a:p>
        </p:txBody>
      </p:sp>
      <p:sp>
        <p:nvSpPr>
          <p:cNvPr id="34820" name="AutoShape 4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fld id="{E53AAAD0-ACBA-1C47-85FB-B19CF14E026B}" type="slidenum">
              <a:rPr lang="en-US" sz="1000"/>
              <a:pPr/>
              <a:t>16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>
            <p:ph type="title"/>
          </p:nvPr>
        </p:nvSpPr>
        <p:spPr>
          <a:xfrm>
            <a:off x="384175" y="368300"/>
            <a:ext cx="6858000" cy="746125"/>
          </a:xfrm>
        </p:spPr>
        <p:txBody>
          <a:bodyPr lIns="0" tIns="0" rIns="0" bIns="0"/>
          <a:lstStyle/>
          <a:p>
            <a:pPr defTabSz="914400"/>
            <a:r>
              <a:rPr lang="en-US" sz="3600">
                <a:solidFill>
                  <a:srgbClr val="00ADEF"/>
                </a:solidFill>
                <a:latin typeface="Arial" charset="0"/>
                <a:cs typeface="Arial" charset="0"/>
                <a:sym typeface="Arial" charset="0"/>
              </a:rPr>
              <a:t>Risk Management</a:t>
            </a:r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>
            <p:ph type="body" idx="1"/>
          </p:nvPr>
        </p:nvSpPr>
        <p:spPr>
          <a:xfrm>
            <a:off x="396875" y="1276350"/>
            <a:ext cx="8382000" cy="5329238"/>
          </a:xfrm>
        </p:spPr>
        <p:txBody>
          <a:bodyPr lIns="0" tIns="0" rIns="0" bIns="0"/>
          <a:lstStyle/>
          <a:p>
            <a:pPr marL="949325" lvl="1" indent="-522288" algn="just" defTabSz="914400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First Step: Classification</a:t>
            </a:r>
          </a:p>
          <a:p>
            <a:pPr marL="1406525" lvl="3" indent="-522288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By Category (User, Product/Service or Technical)</a:t>
            </a:r>
            <a:endParaRPr lang="en-US" sz="1400" dirty="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1406525" lvl="3" indent="-522288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By Impact</a:t>
            </a:r>
            <a:endParaRPr lang="en-US" sz="1400" dirty="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1406525" lvl="3" indent="-522288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By frequency of occurrence</a:t>
            </a:r>
            <a:endParaRPr lang="en-US" sz="1400" dirty="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1406525" lvl="3" indent="-522288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By Severity</a:t>
            </a:r>
            <a:endParaRPr lang="en-US" sz="2400" dirty="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949325" lvl="1" indent="-522288" algn="just" defTabSz="914400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We compute a </a:t>
            </a:r>
            <a:r>
              <a:rPr lang="ja-JP" altLang="en-US" sz="24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“</a:t>
            </a:r>
            <a:r>
              <a:rPr lang="en-US" sz="24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Risk Factor</a:t>
            </a:r>
            <a:r>
              <a:rPr lang="ja-JP" altLang="en-US" sz="24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”</a:t>
            </a:r>
            <a:r>
              <a:rPr lang="en-US" sz="24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 for each risk based on the 4 attributes</a:t>
            </a:r>
          </a:p>
          <a:p>
            <a:pPr marL="949325" lvl="1" indent="-522288" algn="just" defTabSz="914400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For each risk, we as a team discuss whether the risk should be:</a:t>
            </a:r>
          </a:p>
          <a:p>
            <a:pPr marL="1406525" lvl="3" indent="-522288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Accepted</a:t>
            </a:r>
            <a:endParaRPr lang="en-US" sz="1400" dirty="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1406525" lvl="3" indent="-522288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Mitigated (and how)</a:t>
            </a:r>
            <a:endParaRPr lang="en-US" sz="1400" dirty="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1406525" lvl="3" indent="-522288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Avoided</a:t>
            </a:r>
            <a:endParaRPr lang="en-US" sz="1400" dirty="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1406525" lvl="3" indent="-522288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Transferred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>
            <p:ph type="title"/>
          </p:nvPr>
        </p:nvSpPr>
        <p:spPr>
          <a:xfrm>
            <a:off x="384175" y="368300"/>
            <a:ext cx="6858000" cy="746125"/>
          </a:xfrm>
        </p:spPr>
        <p:txBody>
          <a:bodyPr lIns="0" tIns="0" rIns="0" bIns="0"/>
          <a:lstStyle/>
          <a:p>
            <a:pPr defTabSz="914400"/>
            <a:r>
              <a:rPr lang="en-US" sz="3600">
                <a:solidFill>
                  <a:srgbClr val="00ADEF"/>
                </a:solidFill>
                <a:latin typeface="Arial" charset="0"/>
                <a:cs typeface="Arial" charset="0"/>
                <a:sym typeface="Arial" charset="0"/>
              </a:rPr>
              <a:t>Non-functional Requirements</a:t>
            </a:r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>
            <p:ph type="body" idx="1"/>
          </p:nvPr>
        </p:nvSpPr>
        <p:spPr>
          <a:xfrm>
            <a:off x="396875" y="1276350"/>
            <a:ext cx="8382000" cy="5329238"/>
          </a:xfrm>
        </p:spPr>
        <p:txBody>
          <a:bodyPr lIns="0" tIns="0" rIns="0" bIns="0"/>
          <a:lstStyle/>
          <a:p>
            <a:pPr marL="871538" lvl="1" indent="-533400" algn="just" defTabSz="914400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Security</a:t>
            </a:r>
          </a:p>
          <a:p>
            <a:pPr marL="1328738" lvl="3" indent="-533400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Use LDAP for User Authentication</a:t>
            </a:r>
            <a:endParaRPr lang="en-US" sz="2400" dirty="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871538" lvl="1" indent="-533400" algn="just" defTabSz="914400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Auditability</a:t>
            </a:r>
          </a:p>
          <a:p>
            <a:pPr marL="1328738" lvl="3" indent="-533400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No requirement from BC Hydro</a:t>
            </a:r>
            <a:endParaRPr lang="en-US" sz="2400" dirty="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871538" lvl="1" indent="-533400" algn="just" defTabSz="914400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Font typeface="Arial" charset="0"/>
              <a:buChar char="▪"/>
            </a:pPr>
            <a:r>
              <a:rPr lang="en-US" sz="2400" dirty="0" err="1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Deployability</a:t>
            </a:r>
            <a:endParaRPr lang="en-US" sz="2400" dirty="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1328738" lvl="3" indent="-533400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Web Application will be hosted on BC Hydro</a:t>
            </a:r>
            <a:r>
              <a:rPr lang="ja-JP" alt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’</a:t>
            </a:r>
            <a:r>
              <a:rPr 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 servers</a:t>
            </a:r>
          </a:p>
          <a:p>
            <a:pPr marL="1328738" lvl="3" indent="-533400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iPad application will be distributed using BC Hydro</a:t>
            </a:r>
            <a:r>
              <a:rPr lang="ja-JP" alt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’</a:t>
            </a:r>
            <a:r>
              <a:rPr 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 enterprise account</a:t>
            </a:r>
            <a:endParaRPr lang="en-US" sz="2400" dirty="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871538" lvl="1" indent="-533400" algn="just" defTabSz="914400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Client Documentation</a:t>
            </a:r>
          </a:p>
          <a:p>
            <a:pPr marL="1328738" lvl="3" indent="-533400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Engineering Design Documents</a:t>
            </a:r>
            <a:endParaRPr lang="en-US" sz="2400" dirty="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871538" lvl="1" indent="-533400" algn="just" defTabSz="914400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Training</a:t>
            </a:r>
          </a:p>
          <a:p>
            <a:pPr marL="1328738" lvl="3" indent="-533400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At this time, there is no expectation to provide training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1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algn="r"/>
            <a:r>
              <a:rPr lang="en-US" sz="1000"/>
              <a:t>*</a:t>
            </a:r>
            <a:endParaRPr lang="en-US"/>
          </a:p>
        </p:txBody>
      </p:sp>
      <p:sp>
        <p:nvSpPr>
          <p:cNvPr id="38914" name="AutoShape 2"/>
          <p:cNvSpPr>
            <a:spLocks/>
          </p:cNvSpPr>
          <p:nvPr/>
        </p:nvSpPr>
        <p:spPr bwMode="auto">
          <a:xfrm>
            <a:off x="384175" y="436563"/>
            <a:ext cx="6858000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 anchor="ctr"/>
          <a:lstStyle/>
          <a:p>
            <a:r>
              <a:rPr lang="en-US" sz="3600">
                <a:solidFill>
                  <a:srgbClr val="00ADEF"/>
                </a:solidFill>
              </a:rPr>
              <a:t>Automated Testing</a:t>
            </a:r>
            <a:endParaRPr lang="en-US"/>
          </a:p>
        </p:txBody>
      </p:sp>
      <p:sp>
        <p:nvSpPr>
          <p:cNvPr id="38915" name="AutoShape 3"/>
          <p:cNvSpPr>
            <a:spLocks/>
          </p:cNvSpPr>
          <p:nvPr/>
        </p:nvSpPr>
        <p:spPr bwMode="auto">
          <a:xfrm>
            <a:off x="536575" y="1282700"/>
            <a:ext cx="8380413" cy="4813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marL="590550" lvl="1" indent="-51435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Used automated testing to verify some of the functional requirements for the iPad App.</a:t>
            </a:r>
          </a:p>
          <a:p>
            <a:pPr marL="590550" lvl="1" indent="-51435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Used OCunit to write unit test cases and execute them automatically.</a:t>
            </a:r>
          </a:p>
          <a:p>
            <a:pPr marL="590550" lvl="1" indent="-51435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Maintain the test suite on the github repository and add new tests as new features are added.</a:t>
            </a:r>
          </a:p>
          <a:p>
            <a:pPr marL="590550" lvl="1" indent="-51435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Rerun the test suite after the addition of new features to make sure old functionality still works (regression testing).</a:t>
            </a:r>
          </a:p>
          <a:p>
            <a:pPr marL="590550" lvl="1" indent="-51435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endParaRPr lang="en-US" sz="2400">
              <a:solidFill>
                <a:srgbClr val="666666"/>
              </a:solidFill>
            </a:endParaRPr>
          </a:p>
          <a:p>
            <a:endParaRPr lang="en-US" sz="2400">
              <a:solidFill>
                <a:srgbClr val="666666"/>
              </a:solidFill>
            </a:endParaRPr>
          </a:p>
          <a:p>
            <a:endParaRPr lang="en-US" sz="2400">
              <a:solidFill>
                <a:srgbClr val="666666"/>
              </a:solidFill>
            </a:endParaRPr>
          </a:p>
        </p:txBody>
      </p:sp>
      <p:sp>
        <p:nvSpPr>
          <p:cNvPr id="38916" name="AutoShape 4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fld id="{D2C595A8-3BF7-B940-AC32-49E018204B9D}" type="slidenum">
              <a:rPr lang="en-US" sz="1000"/>
              <a:pPr/>
              <a:t>19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/>
          </p:cNvSpPr>
          <p:nvPr/>
        </p:nvSpPr>
        <p:spPr bwMode="auto">
          <a:xfrm>
            <a:off x="384175" y="436563"/>
            <a:ext cx="6858000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 anchor="ctr"/>
          <a:lstStyle/>
          <a:p>
            <a:r>
              <a:rPr lang="en-US" sz="3600">
                <a:solidFill>
                  <a:srgbClr val="00ADEF"/>
                </a:solidFill>
              </a:rPr>
              <a:t>Outline</a:t>
            </a:r>
            <a:endParaRPr lang="en-US"/>
          </a:p>
        </p:txBody>
      </p:sp>
      <p:sp>
        <p:nvSpPr>
          <p:cNvPr id="7170" name="AutoShape 2"/>
          <p:cNvSpPr>
            <a:spLocks/>
          </p:cNvSpPr>
          <p:nvPr/>
        </p:nvSpPr>
        <p:spPr bwMode="auto">
          <a:xfrm>
            <a:off x="396875" y="1289050"/>
            <a:ext cx="8380413" cy="30067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marL="638175" lvl="1" indent="-561975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</a:rPr>
              <a:t>Video</a:t>
            </a:r>
          </a:p>
          <a:p>
            <a:pPr marL="638175" lvl="1" indent="-561975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</a:rPr>
              <a:t>Client Info &amp; Problem</a:t>
            </a:r>
          </a:p>
          <a:p>
            <a:pPr marL="638175" lvl="1" indent="-561975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</a:rPr>
              <a:t>Solution</a:t>
            </a:r>
          </a:p>
          <a:p>
            <a:pPr marL="638175" lvl="1" indent="-561975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 smtClean="0">
                <a:solidFill>
                  <a:srgbClr val="666666"/>
                </a:solidFill>
              </a:rPr>
              <a:t>Demo</a:t>
            </a:r>
          </a:p>
          <a:p>
            <a:pPr marL="638175" lvl="1" indent="-561975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 smtClean="0">
                <a:solidFill>
                  <a:srgbClr val="666666"/>
                </a:solidFill>
              </a:rPr>
              <a:t>Formal Testing</a:t>
            </a:r>
            <a:endParaRPr lang="en-US" sz="2400" dirty="0">
              <a:solidFill>
                <a:srgbClr val="666666"/>
              </a:solidFill>
            </a:endParaRPr>
          </a:p>
          <a:p>
            <a:pPr marL="638175" lvl="1" indent="-561975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</a:rPr>
              <a:t>Project </a:t>
            </a:r>
            <a:r>
              <a:rPr lang="en-US" sz="2400" dirty="0" smtClean="0">
                <a:solidFill>
                  <a:srgbClr val="666666"/>
                </a:solidFill>
              </a:rPr>
              <a:t>Challenges</a:t>
            </a:r>
            <a:endParaRPr lang="en-US" sz="2400" dirty="0">
              <a:solidFill>
                <a:srgbClr val="666666"/>
              </a:solidFill>
            </a:endParaRPr>
          </a:p>
          <a:p>
            <a:pPr marL="638175" lvl="1" indent="-561975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</a:rPr>
              <a:t>Reflection &amp; Recommendations</a:t>
            </a:r>
          </a:p>
          <a:p>
            <a:pPr marL="638175" lvl="1" indent="-561975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>
                <a:solidFill>
                  <a:srgbClr val="666666"/>
                </a:solidFill>
              </a:rPr>
              <a:t>Q&amp;A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AutoShape 1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algn="r"/>
            <a:r>
              <a:rPr lang="en-US" sz="1000"/>
              <a:t>*</a:t>
            </a:r>
            <a:endParaRPr lang="en-US"/>
          </a:p>
        </p:txBody>
      </p:sp>
      <p:sp>
        <p:nvSpPr>
          <p:cNvPr id="40962" name="AutoShape 2"/>
          <p:cNvSpPr>
            <a:spLocks/>
          </p:cNvSpPr>
          <p:nvPr/>
        </p:nvSpPr>
        <p:spPr bwMode="auto">
          <a:xfrm>
            <a:off x="384175" y="436563"/>
            <a:ext cx="6858000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 anchor="ctr"/>
          <a:lstStyle/>
          <a:p>
            <a:r>
              <a:rPr lang="en-US" sz="3600">
                <a:solidFill>
                  <a:srgbClr val="00ADEF"/>
                </a:solidFill>
              </a:rPr>
              <a:t>Traceability Matrix</a:t>
            </a:r>
            <a:endParaRPr lang="en-US"/>
          </a:p>
        </p:txBody>
      </p:sp>
      <p:sp>
        <p:nvSpPr>
          <p:cNvPr id="40963" name="AutoShape 3"/>
          <p:cNvSpPr>
            <a:spLocks/>
          </p:cNvSpPr>
          <p:nvPr/>
        </p:nvSpPr>
        <p:spPr bwMode="auto">
          <a:xfrm>
            <a:off x="508000" y="5054600"/>
            <a:ext cx="8380413" cy="23574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marL="520700" lvl="1" indent="-44450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Trace requirements to use cases, specific tests and location in source code</a:t>
            </a:r>
          </a:p>
          <a:p>
            <a:pPr marL="520700" lvl="1" indent="-444500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endParaRPr lang="en-US" sz="2400">
              <a:solidFill>
                <a:srgbClr val="666666"/>
              </a:solidFill>
            </a:endParaRPr>
          </a:p>
          <a:p>
            <a:endParaRPr lang="en-US" sz="2400">
              <a:solidFill>
                <a:srgbClr val="666666"/>
              </a:solidFill>
            </a:endParaRPr>
          </a:p>
          <a:p>
            <a:endParaRPr lang="en-US" sz="2400">
              <a:solidFill>
                <a:srgbClr val="666666"/>
              </a:solidFill>
            </a:endParaRPr>
          </a:p>
        </p:txBody>
      </p:sp>
      <p:sp>
        <p:nvSpPr>
          <p:cNvPr id="40964" name="AutoShape 4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fld id="{755A0146-C9BA-2343-A8F7-8A61D31C42A0}" type="slidenum">
              <a:rPr lang="en-US" sz="1000"/>
              <a:pPr/>
              <a:t>20</a:t>
            </a:fld>
            <a:endParaRPr lang="en-US"/>
          </a:p>
        </p:txBody>
      </p:sp>
      <p:pic>
        <p:nvPicPr>
          <p:cNvPr id="40965" name="Picture 5" descr="image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1381125"/>
            <a:ext cx="6011863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>
            <p:ph type="title"/>
          </p:nvPr>
        </p:nvSpPr>
        <p:spPr>
          <a:xfrm>
            <a:off x="384175" y="368300"/>
            <a:ext cx="6858000" cy="746125"/>
          </a:xfrm>
        </p:spPr>
        <p:txBody>
          <a:bodyPr lIns="0" tIns="0" rIns="0" bIns="0"/>
          <a:lstStyle/>
          <a:p>
            <a:pPr defTabSz="914400"/>
            <a:r>
              <a:rPr lang="en-US" sz="3600">
                <a:solidFill>
                  <a:srgbClr val="00ADEF"/>
                </a:solidFill>
                <a:latin typeface="Arial" charset="0"/>
                <a:cs typeface="Arial" charset="0"/>
                <a:sym typeface="Arial" charset="0"/>
              </a:rPr>
              <a:t>Bug &amp; Issue Tracking</a:t>
            </a:r>
            <a:endParaRPr lang="en-US"/>
          </a:p>
        </p:txBody>
      </p:sp>
      <p:pic>
        <p:nvPicPr>
          <p:cNvPr id="43010" name="Picture 2" descr="image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1114425"/>
            <a:ext cx="4487863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>
            <p:ph type="title"/>
          </p:nvPr>
        </p:nvSpPr>
        <p:spPr>
          <a:xfrm>
            <a:off x="384175" y="368300"/>
            <a:ext cx="6858000" cy="746125"/>
          </a:xfrm>
        </p:spPr>
        <p:txBody>
          <a:bodyPr lIns="0" tIns="0" rIns="0" bIns="0"/>
          <a:lstStyle/>
          <a:p>
            <a:pPr defTabSz="914400"/>
            <a:r>
              <a:rPr lang="en-US" sz="3600">
                <a:solidFill>
                  <a:srgbClr val="00ADEF"/>
                </a:solidFill>
                <a:latin typeface="Arial" charset="0"/>
                <a:cs typeface="Arial" charset="0"/>
                <a:sym typeface="Arial" charset="0"/>
              </a:rPr>
              <a:t>Bug &amp; Issue Tracking</a:t>
            </a:r>
            <a:endParaRPr lang="en-US"/>
          </a:p>
        </p:txBody>
      </p:sp>
      <p:pic>
        <p:nvPicPr>
          <p:cNvPr id="44034" name="Picture 2" descr="image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600200"/>
            <a:ext cx="7780337" cy="36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>
          <a:xfrm>
            <a:off x="384175" y="368300"/>
            <a:ext cx="6858000" cy="746125"/>
          </a:xfrm>
        </p:spPr>
        <p:txBody>
          <a:bodyPr lIns="0" tIns="0" rIns="0" bIns="0"/>
          <a:lstStyle/>
          <a:p>
            <a:pPr defTabSz="914400"/>
            <a:r>
              <a:rPr lang="en-US" sz="3600">
                <a:solidFill>
                  <a:srgbClr val="00ADEF"/>
                </a:solidFill>
                <a:latin typeface="Arial" charset="0"/>
                <a:cs typeface="Arial" charset="0"/>
                <a:sym typeface="Arial" charset="0"/>
              </a:rPr>
              <a:t>Supplementary Documentation</a:t>
            </a:r>
            <a:r>
              <a:rPr lang="en-US" sz="2800">
                <a:solidFill>
                  <a:srgbClr val="00ADEF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>
            <p:ph type="body" idx="1"/>
          </p:nvPr>
        </p:nvSpPr>
        <p:spPr>
          <a:xfrm>
            <a:off x="396875" y="1289050"/>
            <a:ext cx="8382000" cy="5329238"/>
          </a:xfrm>
        </p:spPr>
        <p:txBody>
          <a:bodyPr lIns="0" tIns="0" rIns="0" bIns="0"/>
          <a:lstStyle/>
          <a:p>
            <a:pPr marL="423863" indent="-295275" defTabSz="914400">
              <a:spcBef>
                <a:spcPts val="300"/>
              </a:spcBef>
            </a:pPr>
            <a:r>
              <a:rPr lang="en-US" sz="2000">
                <a:solidFill>
                  <a:srgbClr val="00ADEF"/>
                </a:solidFill>
                <a:latin typeface="Arial" charset="0"/>
                <a:cs typeface="Arial" charset="0"/>
                <a:sym typeface="Arial" charset="0"/>
              </a:rPr>
              <a:t>Supplementary documentation is provided in a binder, and the following artifacts are present</a:t>
            </a:r>
          </a:p>
          <a:p>
            <a:pPr marL="423863" indent="-295275" defTabSz="914400">
              <a:spcBef>
                <a:spcPts val="300"/>
              </a:spcBef>
              <a:buClr>
                <a:srgbClr val="666666"/>
              </a:buClr>
              <a:buSzPct val="77000"/>
              <a:buFontTx/>
              <a:buAutoNum type="arabicPeriod"/>
            </a:pPr>
            <a:r>
              <a:rPr lang="en-US" sz="2000">
                <a:solidFill>
                  <a:srgbClr val="666666"/>
                </a:solidFill>
                <a:latin typeface="Arial" charset="0"/>
                <a:cs typeface="Arial" charset="0"/>
                <a:sym typeface="Arial" charset="0"/>
              </a:rPr>
              <a:t>Scope</a:t>
            </a:r>
          </a:p>
          <a:p>
            <a:pPr marL="423863" indent="-295275" defTabSz="914400">
              <a:spcBef>
                <a:spcPts val="300"/>
              </a:spcBef>
              <a:buClr>
                <a:srgbClr val="666666"/>
              </a:buClr>
              <a:buSzPct val="77000"/>
              <a:buFontTx/>
              <a:buAutoNum type="arabicPeriod"/>
            </a:pPr>
            <a:r>
              <a:rPr lang="en-US" sz="2000">
                <a:solidFill>
                  <a:srgbClr val="666666"/>
                </a:solidFill>
                <a:latin typeface="Arial" charset="0"/>
                <a:cs typeface="Arial" charset="0"/>
                <a:sym typeface="Arial" charset="0"/>
              </a:rPr>
              <a:t>Functional requirements</a:t>
            </a:r>
          </a:p>
          <a:p>
            <a:pPr marL="423863" indent="-295275" defTabSz="914400">
              <a:spcBef>
                <a:spcPts val="300"/>
              </a:spcBef>
              <a:buClr>
                <a:srgbClr val="666666"/>
              </a:buClr>
              <a:buSzPct val="77000"/>
              <a:buFontTx/>
              <a:buAutoNum type="arabicPeriod"/>
            </a:pPr>
            <a:r>
              <a:rPr lang="en-US" sz="2000">
                <a:solidFill>
                  <a:srgbClr val="666666"/>
                </a:solidFill>
                <a:latin typeface="Arial" charset="0"/>
                <a:cs typeface="Arial" charset="0"/>
                <a:sym typeface="Arial" charset="0"/>
              </a:rPr>
              <a:t>Non-Functional requirements</a:t>
            </a:r>
          </a:p>
          <a:p>
            <a:pPr marL="423863" indent="-295275" defTabSz="914400">
              <a:spcBef>
                <a:spcPts val="300"/>
              </a:spcBef>
              <a:buClr>
                <a:srgbClr val="666666"/>
              </a:buClr>
              <a:buSzPct val="77000"/>
              <a:buFontTx/>
              <a:buAutoNum type="arabicPeriod"/>
            </a:pPr>
            <a:r>
              <a:rPr lang="en-US" sz="2000">
                <a:solidFill>
                  <a:srgbClr val="666666"/>
                </a:solidFill>
                <a:latin typeface="Arial" charset="0"/>
                <a:cs typeface="Arial" charset="0"/>
                <a:sym typeface="Arial" charset="0"/>
              </a:rPr>
              <a:t>Use cases</a:t>
            </a:r>
          </a:p>
          <a:p>
            <a:pPr marL="423863" indent="-295275" defTabSz="914400">
              <a:spcBef>
                <a:spcPts val="300"/>
              </a:spcBef>
              <a:buClr>
                <a:srgbClr val="666666"/>
              </a:buClr>
              <a:buSzPct val="77000"/>
              <a:buFontTx/>
              <a:buAutoNum type="arabicPeriod"/>
            </a:pPr>
            <a:r>
              <a:rPr lang="en-US" sz="2000">
                <a:solidFill>
                  <a:srgbClr val="666666"/>
                </a:solidFill>
                <a:latin typeface="Arial" charset="0"/>
                <a:cs typeface="Arial" charset="0"/>
                <a:sym typeface="Arial" charset="0"/>
              </a:rPr>
              <a:t>Test cases</a:t>
            </a:r>
          </a:p>
          <a:p>
            <a:pPr marL="423863" indent="-295275" defTabSz="914400">
              <a:spcBef>
                <a:spcPts val="300"/>
              </a:spcBef>
              <a:buClr>
                <a:srgbClr val="666666"/>
              </a:buClr>
              <a:buSzPct val="77000"/>
              <a:buFontTx/>
              <a:buAutoNum type="arabicPeriod"/>
            </a:pPr>
            <a:r>
              <a:rPr lang="en-US" sz="2000">
                <a:solidFill>
                  <a:srgbClr val="666666"/>
                </a:solidFill>
                <a:latin typeface="Arial" charset="0"/>
                <a:cs typeface="Arial" charset="0"/>
                <a:sym typeface="Arial" charset="0"/>
              </a:rPr>
              <a:t>Architecture</a:t>
            </a:r>
          </a:p>
          <a:p>
            <a:pPr marL="423863" indent="-295275" defTabSz="914400">
              <a:spcBef>
                <a:spcPts val="300"/>
              </a:spcBef>
              <a:buClr>
                <a:srgbClr val="666666"/>
              </a:buClr>
              <a:buSzPct val="77000"/>
              <a:buFontTx/>
              <a:buAutoNum type="arabicPeriod"/>
            </a:pPr>
            <a:r>
              <a:rPr lang="en-US" sz="2000">
                <a:solidFill>
                  <a:srgbClr val="666666"/>
                </a:solidFill>
                <a:latin typeface="Arial" charset="0"/>
                <a:cs typeface="Arial" charset="0"/>
                <a:sym typeface="Arial" charset="0"/>
              </a:rPr>
              <a:t>Design</a:t>
            </a:r>
          </a:p>
          <a:p>
            <a:pPr marL="423863" indent="-295275" defTabSz="914400">
              <a:spcBef>
                <a:spcPts val="300"/>
              </a:spcBef>
              <a:buClr>
                <a:srgbClr val="666666"/>
              </a:buClr>
              <a:buSzPct val="77000"/>
              <a:buFontTx/>
              <a:buAutoNum type="arabicPeriod"/>
            </a:pPr>
            <a:r>
              <a:rPr lang="en-US" sz="2000">
                <a:solidFill>
                  <a:srgbClr val="666666"/>
                </a:solidFill>
                <a:latin typeface="Arial" charset="0"/>
                <a:cs typeface="Arial" charset="0"/>
                <a:sym typeface="Arial" charset="0"/>
              </a:rPr>
              <a:t>Constraints</a:t>
            </a:r>
          </a:p>
          <a:p>
            <a:pPr marL="423863" indent="-295275" defTabSz="914400">
              <a:spcBef>
                <a:spcPts val="300"/>
              </a:spcBef>
              <a:buClr>
                <a:srgbClr val="666666"/>
              </a:buClr>
              <a:buSzPct val="77000"/>
              <a:buFontTx/>
              <a:buAutoNum type="arabicPeriod"/>
            </a:pPr>
            <a:r>
              <a:rPr lang="en-US" sz="2000">
                <a:solidFill>
                  <a:srgbClr val="666666"/>
                </a:solidFill>
                <a:latin typeface="Arial" charset="0"/>
                <a:cs typeface="Arial" charset="0"/>
                <a:sym typeface="Arial" charset="0"/>
              </a:rPr>
              <a:t>Risk</a:t>
            </a:r>
          </a:p>
          <a:p>
            <a:pPr marL="423863" indent="-295275" defTabSz="914400">
              <a:spcBef>
                <a:spcPts val="300"/>
              </a:spcBef>
              <a:buClr>
                <a:srgbClr val="666666"/>
              </a:buClr>
              <a:buSzPct val="77000"/>
              <a:buFontTx/>
              <a:buAutoNum type="arabicPeriod"/>
            </a:pPr>
            <a:r>
              <a:rPr lang="en-US" sz="2000">
                <a:solidFill>
                  <a:srgbClr val="666666"/>
                </a:solidFill>
                <a:latin typeface="Arial" charset="0"/>
                <a:cs typeface="Arial" charset="0"/>
                <a:sym typeface="Arial" charset="0"/>
              </a:rPr>
              <a:t>Schedule</a:t>
            </a:r>
          </a:p>
          <a:p>
            <a:pPr marL="423863" indent="-295275" defTabSz="914400">
              <a:spcBef>
                <a:spcPts val="300"/>
              </a:spcBef>
              <a:buClr>
                <a:srgbClr val="666666"/>
              </a:buClr>
              <a:buSzPct val="77000"/>
              <a:buFontTx/>
              <a:buAutoNum type="arabicPeriod"/>
            </a:pPr>
            <a:r>
              <a:rPr lang="en-US" sz="2000">
                <a:solidFill>
                  <a:srgbClr val="666666"/>
                </a:solidFill>
                <a:latin typeface="Arial" charset="0"/>
                <a:cs typeface="Arial" charset="0"/>
                <a:sym typeface="Arial" charset="0"/>
              </a:rPr>
              <a:t>Budget</a:t>
            </a:r>
          </a:p>
          <a:p>
            <a:pPr marL="423863" indent="-295275" defTabSz="914400">
              <a:spcBef>
                <a:spcPts val="300"/>
              </a:spcBef>
              <a:buClr>
                <a:srgbClr val="666666"/>
              </a:buClr>
              <a:buSzPct val="77000"/>
              <a:buFontTx/>
              <a:buAutoNum type="arabicPeriod"/>
            </a:pPr>
            <a:r>
              <a:rPr lang="en-US" sz="2000">
                <a:solidFill>
                  <a:srgbClr val="666666"/>
                </a:solidFill>
                <a:latin typeface="Arial" charset="0"/>
                <a:cs typeface="Arial" charset="0"/>
                <a:sym typeface="Arial" charset="0"/>
              </a:rPr>
              <a:t>traceability/Roadmap</a:t>
            </a:r>
          </a:p>
          <a:p>
            <a:pPr marL="423863" indent="-295275" defTabSz="914400">
              <a:spcBef>
                <a:spcPts val="300"/>
              </a:spcBef>
              <a:buClr>
                <a:srgbClr val="666666"/>
              </a:buClr>
              <a:buSzPct val="77000"/>
              <a:buFontTx/>
              <a:buAutoNum type="arabicPeriod"/>
            </a:pPr>
            <a:r>
              <a:rPr lang="en-US" sz="2000">
                <a:solidFill>
                  <a:srgbClr val="666666"/>
                </a:solidFill>
                <a:latin typeface="Arial" charset="0"/>
                <a:cs typeface="Arial" charset="0"/>
                <a:sym typeface="Arial" charset="0"/>
              </a:rPr>
              <a:t>Problem Management (Bug list, open issues)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algn="r"/>
            <a:r>
              <a:rPr lang="en-US" sz="1000"/>
              <a:t>*</a:t>
            </a:r>
            <a:endParaRPr lang="en-US"/>
          </a:p>
        </p:txBody>
      </p:sp>
      <p:sp>
        <p:nvSpPr>
          <p:cNvPr id="11266" name="AutoShape 2"/>
          <p:cNvSpPr>
            <a:spLocks/>
          </p:cNvSpPr>
          <p:nvPr/>
        </p:nvSpPr>
        <p:spPr bwMode="auto">
          <a:xfrm>
            <a:off x="384175" y="436563"/>
            <a:ext cx="6858000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 anchor="ctr"/>
          <a:lstStyle/>
          <a:p>
            <a:r>
              <a:rPr lang="en-US" sz="3600">
                <a:solidFill>
                  <a:srgbClr val="00ADEF"/>
                </a:solidFill>
              </a:rPr>
              <a:t>The Client &amp; The Problem</a:t>
            </a:r>
            <a:endParaRPr lang="en-US"/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396875" y="1289050"/>
            <a:ext cx="8382000" cy="4927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marL="579438" lvl="1" indent="-50323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Client is Mattias Gibbs, engineer at BC Hydro</a:t>
            </a:r>
          </a:p>
          <a:p>
            <a:pPr marL="579438" lvl="1" indent="-50323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Need to handle maintenance on hundreds of machines across various locations</a:t>
            </a:r>
          </a:p>
          <a:p>
            <a:pPr marL="579438" lvl="1" indent="-50323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BC Hydro uses forms called Maintenance Instructions (MI)</a:t>
            </a:r>
          </a:p>
          <a:p>
            <a:pPr marL="579438" lvl="1" indent="-50323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Technicians fill out forms by hand on site during inspection</a:t>
            </a:r>
          </a:p>
          <a:p>
            <a:pPr marL="579438" lvl="1" indent="-50323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Completed MIs are reviewed by a foreman</a:t>
            </a:r>
          </a:p>
          <a:p>
            <a:pPr marL="579438" lvl="1" indent="-50323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Completed and reviewed forms stored in filing cabinets</a:t>
            </a:r>
          </a:p>
          <a:p>
            <a:pPr marL="579438" lvl="1" indent="-50323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endParaRPr lang="en-US" sz="2400">
              <a:solidFill>
                <a:srgbClr val="666666"/>
              </a:solidFill>
            </a:endParaRPr>
          </a:p>
          <a:p>
            <a:pPr marL="579438" lvl="1" indent="-50323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endParaRPr lang="en-US" sz="2400">
              <a:solidFill>
                <a:srgbClr val="666666"/>
              </a:solidFill>
            </a:endParaRPr>
          </a:p>
          <a:p>
            <a:endParaRPr lang="en-US" sz="2400">
              <a:solidFill>
                <a:srgbClr val="666666"/>
              </a:solidFill>
            </a:endParaRPr>
          </a:p>
          <a:p>
            <a:endParaRPr lang="en-US" sz="2400">
              <a:solidFill>
                <a:srgbClr val="666666"/>
              </a:solidFill>
            </a:endParaRPr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fld id="{B686B263-A9B3-5E45-8656-D7DB194FF772}" type="slidenum">
              <a:rPr lang="en-US" sz="1000"/>
              <a:pPr/>
              <a:t>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algn="r"/>
            <a:r>
              <a:rPr lang="en-US" sz="1000"/>
              <a:t>*</a:t>
            </a:r>
            <a:endParaRPr lang="en-US"/>
          </a:p>
        </p:txBody>
      </p:sp>
      <p:sp>
        <p:nvSpPr>
          <p:cNvPr id="13314" name="AutoShape 2"/>
          <p:cNvSpPr>
            <a:spLocks/>
          </p:cNvSpPr>
          <p:nvPr/>
        </p:nvSpPr>
        <p:spPr bwMode="auto">
          <a:xfrm>
            <a:off x="384175" y="436563"/>
            <a:ext cx="6858000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 anchor="ctr"/>
          <a:lstStyle/>
          <a:p>
            <a:r>
              <a:rPr lang="en-US" sz="3600">
                <a:solidFill>
                  <a:srgbClr val="00ADEF"/>
                </a:solidFill>
              </a:rPr>
              <a:t>Issues of Current Process</a:t>
            </a:r>
            <a:endParaRPr lang="en-US"/>
          </a:p>
        </p:txBody>
      </p:sp>
      <p:sp>
        <p:nvSpPr>
          <p:cNvPr id="13315" name="AutoShape 3"/>
          <p:cNvSpPr>
            <a:spLocks/>
          </p:cNvSpPr>
          <p:nvPr/>
        </p:nvSpPr>
        <p:spPr bwMode="auto">
          <a:xfrm>
            <a:off x="396875" y="1289050"/>
            <a:ext cx="8382000" cy="4927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marL="579438" lvl="1" indent="-50323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Searching for forms is tedious and inefficient</a:t>
            </a:r>
          </a:p>
          <a:p>
            <a:pPr marL="579438" lvl="1" indent="-50323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Technicians do not fully complete MIs</a:t>
            </a:r>
          </a:p>
          <a:p>
            <a:pPr marL="579438" lvl="1" indent="-50323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Difficult to analyze data using software like Excel</a:t>
            </a:r>
          </a:p>
          <a:p>
            <a:pPr marL="579438" lvl="1" indent="-50323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No way to easily attach additional information</a:t>
            </a:r>
          </a:p>
          <a:p>
            <a:pPr marL="579438" lvl="1" indent="-50323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Technicians use whatever form is printed out, not necessarily the latest revision</a:t>
            </a:r>
          </a:p>
          <a:p>
            <a:pPr marL="579438" lvl="1" indent="-50323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</a:rPr>
              <a:t>Forms get lost between completion and filing</a:t>
            </a:r>
          </a:p>
          <a:p>
            <a:pPr marL="579438" lvl="1" indent="-50323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endParaRPr lang="en-US" sz="2400">
              <a:solidFill>
                <a:srgbClr val="666666"/>
              </a:solidFill>
            </a:endParaRPr>
          </a:p>
          <a:p>
            <a:pPr marL="579438" lvl="1" indent="-503238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endParaRPr lang="en-US" sz="2400">
              <a:solidFill>
                <a:srgbClr val="666666"/>
              </a:solidFill>
            </a:endParaRPr>
          </a:p>
          <a:p>
            <a:endParaRPr lang="en-US" sz="2400">
              <a:solidFill>
                <a:srgbClr val="666666"/>
              </a:solidFill>
            </a:endParaRPr>
          </a:p>
          <a:p>
            <a:endParaRPr lang="en-US" sz="2400">
              <a:solidFill>
                <a:srgbClr val="666666"/>
              </a:solidFill>
            </a:endParaRPr>
          </a:p>
        </p:txBody>
      </p:sp>
      <p:sp>
        <p:nvSpPr>
          <p:cNvPr id="13316" name="AutoShape 4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fld id="{C30FE649-66C4-824B-BDC5-E8ACBBE9B21D}" type="slidenum">
              <a:rPr lang="en-US" sz="1000"/>
              <a:pPr/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>
            <p:ph type="title"/>
          </p:nvPr>
        </p:nvSpPr>
        <p:spPr>
          <a:xfrm>
            <a:off x="384175" y="368300"/>
            <a:ext cx="6858000" cy="746125"/>
          </a:xfrm>
        </p:spPr>
        <p:txBody>
          <a:bodyPr lIns="0" tIns="0" rIns="0" bIns="0"/>
          <a:lstStyle/>
          <a:p>
            <a:pPr defTabSz="914400"/>
            <a:r>
              <a:rPr lang="en-US" sz="3600" dirty="0" smtClean="0">
                <a:solidFill>
                  <a:srgbClr val="00ADEF"/>
                </a:solidFill>
                <a:latin typeface="Arial" charset="0"/>
                <a:cs typeface="Arial" charset="0"/>
                <a:sym typeface="Arial" charset="0"/>
              </a:rPr>
              <a:t>Solution</a:t>
            </a:r>
            <a:endParaRPr lang="en-US" dirty="0"/>
          </a:p>
        </p:txBody>
      </p:sp>
      <p:sp>
        <p:nvSpPr>
          <p:cNvPr id="36866" name="Rectangle 2"/>
          <p:cNvSpPr>
            <a:spLocks noChangeArrowheads="1"/>
          </p:cNvSpPr>
          <p:nvPr>
            <p:ph type="body" idx="1"/>
          </p:nvPr>
        </p:nvSpPr>
        <p:spPr>
          <a:xfrm>
            <a:off x="396875" y="1276350"/>
            <a:ext cx="8382000" cy="5329238"/>
          </a:xfrm>
        </p:spPr>
        <p:txBody>
          <a:bodyPr lIns="0" tIns="0" rIns="0" bIns="0"/>
          <a:lstStyle/>
          <a:p>
            <a:pPr marL="612775" lvl="1" indent="-479425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 smtClean="0">
                <a:solidFill>
                  <a:srgbClr val="666666"/>
                </a:solidFill>
              </a:rPr>
              <a:t>Switch from paper based process to digital process</a:t>
            </a:r>
          </a:p>
          <a:p>
            <a:pPr marL="612775" lvl="1" indent="-479425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 smtClean="0">
                <a:solidFill>
                  <a:srgbClr val="666666"/>
                </a:solidFill>
              </a:rPr>
              <a:t>Technicians fill out MIs on iPad and submit for review</a:t>
            </a:r>
          </a:p>
          <a:p>
            <a:pPr marL="612775" lvl="1" indent="-479425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 smtClean="0">
                <a:solidFill>
                  <a:srgbClr val="666666"/>
                </a:solidFill>
              </a:rPr>
              <a:t>Foremen review and approve MIs on iPad</a:t>
            </a:r>
          </a:p>
          <a:p>
            <a:pPr marL="612775" lvl="1" indent="-479425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 smtClean="0">
                <a:solidFill>
                  <a:srgbClr val="666666"/>
                </a:solidFill>
              </a:rPr>
              <a:t>Engineers use a web application to view completed MIs</a:t>
            </a:r>
          </a:p>
          <a:p>
            <a:pPr marL="1406525" lvl="3" indent="-522288" defTabSz="914400">
              <a:lnSpc>
                <a:spcPct val="110000"/>
              </a:lnSpc>
              <a:spcBef>
                <a:spcPts val="300"/>
              </a:spcBef>
              <a:buClr>
                <a:srgbClr val="50B848"/>
              </a:buClr>
              <a:buFont typeface="Arial" charset="0"/>
              <a:buChar char="▪"/>
            </a:pPr>
            <a:r>
              <a:rPr lang="en-US" sz="2000" dirty="0" smtClean="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Able to search for specific MI data</a:t>
            </a:r>
            <a:endParaRPr lang="en-US" sz="1400" dirty="0" smtClean="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612775" lvl="1" indent="-479425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r>
              <a:rPr lang="en-US" sz="2400" dirty="0" smtClean="0">
                <a:solidFill>
                  <a:srgbClr val="666666"/>
                </a:solidFill>
              </a:rPr>
              <a:t>Engineers create MI templates using the web application</a:t>
            </a:r>
          </a:p>
          <a:p>
            <a:pPr marL="612775" lvl="1" indent="-479425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endParaRPr lang="en-US" sz="2400" dirty="0" smtClean="0">
              <a:solidFill>
                <a:srgbClr val="666666"/>
              </a:solidFill>
            </a:endParaRPr>
          </a:p>
          <a:p>
            <a:pPr marL="1069975" lvl="3" indent="-479425" algn="just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SzPct val="100000"/>
              <a:buFont typeface="Arial" charset="0"/>
              <a:buChar char="▪"/>
            </a:pPr>
            <a:endParaRPr lang="en-US" sz="2400" dirty="0" smtClean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27978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1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algn="r"/>
            <a:r>
              <a:rPr lang="en-US" sz="1000"/>
              <a:t>*</a:t>
            </a:r>
            <a:endParaRPr lang="en-US"/>
          </a:p>
        </p:txBody>
      </p:sp>
      <p:sp>
        <p:nvSpPr>
          <p:cNvPr id="17410" name="AutoShape 2"/>
          <p:cNvSpPr>
            <a:spLocks/>
          </p:cNvSpPr>
          <p:nvPr/>
        </p:nvSpPr>
        <p:spPr bwMode="auto">
          <a:xfrm>
            <a:off x="384175" y="436563"/>
            <a:ext cx="6858000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 anchor="ctr"/>
          <a:lstStyle/>
          <a:p>
            <a:r>
              <a:rPr lang="en-US" sz="3600">
                <a:solidFill>
                  <a:srgbClr val="00ADEF"/>
                </a:solidFill>
              </a:rPr>
              <a:t>Project Architecture</a:t>
            </a:r>
            <a:endParaRPr lang="en-US"/>
          </a:p>
        </p:txBody>
      </p:sp>
      <p:sp>
        <p:nvSpPr>
          <p:cNvPr id="17411" name="AutoShape 3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fld id="{35DCA6E6-EB76-5344-831D-64E8EECBBD94}" type="slidenum">
              <a:rPr lang="en-US" sz="1000"/>
              <a:pPr/>
              <a:t>7</a:t>
            </a:fld>
            <a:endParaRPr lang="en-US"/>
          </a:p>
        </p:txBody>
      </p:sp>
      <p:pic>
        <p:nvPicPr>
          <p:cNvPr id="17412" name="Picture 4" descr="Screen Shot 2014-03-31 at 4.0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350963"/>
            <a:ext cx="5322887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>
            <p:ph type="title"/>
          </p:nvPr>
        </p:nvSpPr>
        <p:spPr>
          <a:xfrm>
            <a:off x="384175" y="368300"/>
            <a:ext cx="6858000" cy="746125"/>
          </a:xfrm>
        </p:spPr>
        <p:txBody>
          <a:bodyPr lIns="0" tIns="0" rIns="0" bIns="0"/>
          <a:lstStyle/>
          <a:p>
            <a:pPr defTabSz="914400"/>
            <a:r>
              <a:rPr lang="en-US" sz="3600">
                <a:solidFill>
                  <a:srgbClr val="00ADEF"/>
                </a:solidFill>
                <a:latin typeface="Arial" charset="0"/>
                <a:cs typeface="Arial" charset="0"/>
                <a:sym typeface="Arial" charset="0"/>
              </a:rPr>
              <a:t>Use Cases</a:t>
            </a:r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>
            <p:ph type="body" idx="1"/>
          </p:nvPr>
        </p:nvSpPr>
        <p:spPr>
          <a:xfrm>
            <a:off x="396875" y="1289050"/>
            <a:ext cx="8382000" cy="2913063"/>
          </a:xfrm>
        </p:spPr>
        <p:txBody>
          <a:bodyPr lIns="0" tIns="0" rIns="0" bIns="0"/>
          <a:lstStyle/>
          <a:p>
            <a:pPr marL="638175" lvl="1" indent="-561975" defTabSz="914400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Completing MIs</a:t>
            </a:r>
            <a:endParaRPr lang="en-US" sz="140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638175" lvl="1" indent="-561975" defTabSz="914400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Creating new MI templates</a:t>
            </a:r>
            <a:endParaRPr lang="en-US" sz="140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638175" lvl="1" indent="-561975" defTabSz="914400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Modifying existing MI templates</a:t>
            </a:r>
            <a:endParaRPr lang="en-US" sz="140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638175" lvl="1" indent="-561975" defTabSz="914400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Search existing MI submissions</a:t>
            </a:r>
            <a:endParaRPr lang="en-US" sz="140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638175" lvl="1" indent="-561975" defTabSz="914400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Alert Engineers of MI issues</a:t>
            </a:r>
            <a:endParaRPr lang="en-US" sz="1400">
              <a:solidFill>
                <a:srgbClr val="666666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638175" lvl="1" indent="-561975" defTabSz="914400">
              <a:lnSpc>
                <a:spcPct val="110000"/>
              </a:lnSpc>
              <a:spcBef>
                <a:spcPts val="300"/>
              </a:spcBef>
              <a:buClr>
                <a:srgbClr val="00ADEF"/>
              </a:buClr>
              <a:buFont typeface="Arial" charset="0"/>
              <a:buChar char="▪"/>
            </a:pPr>
            <a:r>
              <a:rPr lang="en-US" sz="2400">
                <a:solidFill>
                  <a:srgbClr val="666666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Review MI and upload to server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algn="r"/>
            <a:r>
              <a:rPr lang="en-US" sz="1000"/>
              <a:t>*</a:t>
            </a:r>
            <a:endParaRPr lang="en-US"/>
          </a:p>
        </p:txBody>
      </p:sp>
      <p:sp>
        <p:nvSpPr>
          <p:cNvPr id="21506" name="AutoShape 2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pPr algn="r"/>
            <a:r>
              <a:rPr lang="en-US" sz="1000"/>
              <a:t>*</a:t>
            </a:r>
            <a:endParaRPr lang="en-US"/>
          </a:p>
        </p:txBody>
      </p:sp>
      <p:sp>
        <p:nvSpPr>
          <p:cNvPr id="21507" name="AutoShape 3"/>
          <p:cNvSpPr>
            <a:spLocks/>
          </p:cNvSpPr>
          <p:nvPr/>
        </p:nvSpPr>
        <p:spPr bwMode="auto">
          <a:xfrm>
            <a:off x="1143000" y="3122613"/>
            <a:ext cx="6858000" cy="6111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 anchor="ctr"/>
          <a:lstStyle/>
          <a:p>
            <a:pPr algn="ctr"/>
            <a:r>
              <a:rPr lang="en-US" sz="3600">
                <a:solidFill>
                  <a:srgbClr val="00ADEF"/>
                </a:solidFill>
              </a:rPr>
              <a:t>DEMO</a:t>
            </a:r>
            <a:endParaRPr lang="en-US"/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8610600" y="6559550"/>
            <a:ext cx="531813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699" tIns="45699" rIns="45699" bIns="45699"/>
          <a:lstStyle/>
          <a:p>
            <a:fld id="{57F0C7DC-0D91-0349-876B-A3D629C97AFB}" type="slidenum">
              <a:rPr lang="en-US" sz="1000"/>
              <a:pPr/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58738C"/>
      </a:lt1>
      <a:dk2>
        <a:srgbClr val="A7A7A7"/>
      </a:dk2>
      <a:lt2>
        <a:srgbClr val="535353"/>
      </a:lt2>
      <a:accent1>
        <a:srgbClr val="00ADEF"/>
      </a:accent1>
      <a:accent2>
        <a:srgbClr val="00B0B8"/>
      </a:accent2>
      <a:accent3>
        <a:srgbClr val="B4BCC5"/>
      </a:accent3>
      <a:accent4>
        <a:srgbClr val="000000"/>
      </a:accent4>
      <a:accent5>
        <a:srgbClr val="AAD3F6"/>
      </a:accent5>
      <a:accent6>
        <a:srgbClr val="009FA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ADEF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ADEF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58738C"/>
      </a:lt1>
      <a:dk2>
        <a:srgbClr val="A7A7A7"/>
      </a:dk2>
      <a:lt2>
        <a:srgbClr val="535353"/>
      </a:lt2>
      <a:accent1>
        <a:srgbClr val="00ADEF"/>
      </a:accent1>
      <a:accent2>
        <a:srgbClr val="00B0B8"/>
      </a:accent2>
      <a:accent3>
        <a:srgbClr val="B4BCC5"/>
      </a:accent3>
      <a:accent4>
        <a:srgbClr val="000000"/>
      </a:accent4>
      <a:accent5>
        <a:srgbClr val="AAD3F6"/>
      </a:accent5>
      <a:accent6>
        <a:srgbClr val="009FA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ADEF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ADEF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58738C"/>
      </a:lt1>
      <a:dk2>
        <a:srgbClr val="A7A7A7"/>
      </a:dk2>
      <a:lt2>
        <a:srgbClr val="535353"/>
      </a:lt2>
      <a:accent1>
        <a:srgbClr val="00ADEF"/>
      </a:accent1>
      <a:accent2>
        <a:srgbClr val="00B0B8"/>
      </a:accent2>
      <a:accent3>
        <a:srgbClr val="B4BCC5"/>
      </a:accent3>
      <a:accent4>
        <a:srgbClr val="000000"/>
      </a:accent4>
      <a:accent5>
        <a:srgbClr val="AAD3F6"/>
      </a:accent5>
      <a:accent6>
        <a:srgbClr val="009FA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ADEF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ADEF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DEF"/>
      </a:accent1>
      <a:accent2>
        <a:srgbClr val="00B0B8"/>
      </a:accent2>
      <a:accent3>
        <a:srgbClr val="FFFFFF"/>
      </a:accent3>
      <a:accent4>
        <a:srgbClr val="000000"/>
      </a:accent4>
      <a:accent5>
        <a:srgbClr val="AAD3F6"/>
      </a:accent5>
      <a:accent6>
        <a:srgbClr val="009FA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807</Words>
  <Application>Microsoft Macintosh PowerPoint</Application>
  <PresentationFormat>On-screen Show (4:3)</PresentationFormat>
  <Paragraphs>192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Helvetica</vt:lpstr>
      <vt:lpstr>Avenir Roman</vt:lpstr>
      <vt:lpstr>Office Theme</vt:lpstr>
      <vt:lpstr>Office Theme</vt:lpstr>
      <vt:lpstr>Office Theme</vt:lpstr>
      <vt:lpstr>PowerPoint Presentation</vt:lpstr>
      <vt:lpstr>PowerPoint Presentation</vt:lpstr>
      <vt:lpstr>Supplementary Documentation </vt:lpstr>
      <vt:lpstr>PowerPoint Presentation</vt:lpstr>
      <vt:lpstr>PowerPoint Presentation</vt:lpstr>
      <vt:lpstr>Solution</vt:lpstr>
      <vt:lpstr>PowerPoint Presentation</vt:lpstr>
      <vt:lpstr>Use Cases</vt:lpstr>
      <vt:lpstr>PowerPoint Presentation</vt:lpstr>
      <vt:lpstr>Formal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 Management</vt:lpstr>
      <vt:lpstr>Non-functional Requirements</vt:lpstr>
      <vt:lpstr>PowerPoint Presentation</vt:lpstr>
      <vt:lpstr>PowerPoint Presentation</vt:lpstr>
      <vt:lpstr>Bug &amp; Issue Tracking</vt:lpstr>
      <vt:lpstr>Bug &amp; Issue Tracking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Jag Dhami</cp:lastModifiedBy>
  <cp:revision>4</cp:revision>
  <dcterms:modified xsi:type="dcterms:W3CDTF">2014-04-01T19:35:54Z</dcterms:modified>
</cp:coreProperties>
</file>