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76" r:id="rId27"/>
    <p:sldId id="281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BC%80%E5%A7%8B%E5%92%8C%E7%BB%93%E6%9D%9F&amp;tn=44039180_cpr&amp;fenlei=mv6quAkxTZn0IZRqIHckPjm4nH00T1Y4mH0dnWn4rjT4uWmsPhf30ZwV5Hcvrjm3rH6sPfKWUMw85HfYnjn4nH6sgvPsT6KdThsqpZwYTjCEQLGCpyw9Uz4Bmy-bIi4WUvYETgN-TLwGUv3EPj6sPHnvnjf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演讲者：谢泳涛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2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分枝条件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说白了。就是把两个正则表达式拼在一起。（两者关系为或）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0" dirty="0"/>
              <a:t>0\d{2}-\d{8}|0\d{3}-\d{7}</a:t>
            </a:r>
            <a:r>
              <a:rPr lang="zh-CN" altLang="en-US" b="0" dirty="0"/>
              <a:t>这个表达式能</a:t>
            </a:r>
            <a:r>
              <a:rPr lang="zh-CN" altLang="en-US" b="0" u="sng" dirty="0"/>
              <a:t>匹配两种以连字号分隔的电话号码：一种是三位区号，</a:t>
            </a:r>
            <a:r>
              <a:rPr lang="en-US" altLang="zh-CN" b="0" u="sng" dirty="0"/>
              <a:t>8</a:t>
            </a:r>
            <a:r>
              <a:rPr lang="zh-CN" altLang="en-US" b="0" u="sng" dirty="0"/>
              <a:t>位本地号</a:t>
            </a:r>
            <a:r>
              <a:rPr lang="en-US" altLang="zh-CN" b="0" u="sng" dirty="0"/>
              <a:t>(</a:t>
            </a:r>
            <a:r>
              <a:rPr lang="zh-CN" altLang="en-US" b="0" u="sng" dirty="0"/>
              <a:t>如</a:t>
            </a:r>
            <a:r>
              <a:rPr lang="en-US" altLang="zh-CN" b="0" u="sng" dirty="0"/>
              <a:t>010-12345678)</a:t>
            </a:r>
            <a:r>
              <a:rPr lang="zh-CN" altLang="en-US" b="0" u="sng" dirty="0"/>
              <a:t>，一种是</a:t>
            </a:r>
            <a:r>
              <a:rPr lang="en-US" altLang="zh-CN" b="0" u="sng" dirty="0"/>
              <a:t>4</a:t>
            </a:r>
            <a:r>
              <a:rPr lang="zh-CN" altLang="en-US" b="0" u="sng" dirty="0"/>
              <a:t>位区号，</a:t>
            </a:r>
            <a:r>
              <a:rPr lang="en-US" altLang="zh-CN" b="0" u="sng" dirty="0"/>
              <a:t>7</a:t>
            </a:r>
            <a:r>
              <a:rPr lang="zh-CN" altLang="en-US" b="0" u="sng" dirty="0"/>
              <a:t>位本地号</a:t>
            </a:r>
            <a:r>
              <a:rPr lang="en-US" altLang="zh-CN" b="0" u="sng" dirty="0"/>
              <a:t>(0376-2233445)</a:t>
            </a:r>
            <a:r>
              <a:rPr lang="zh-CN" altLang="en-US" b="0" dirty="0"/>
              <a:t>。</a:t>
            </a:r>
          </a:p>
          <a:p>
            <a:r>
              <a:rPr lang="en-US" altLang="zh-CN" b="0" dirty="0"/>
              <a:t>\(?0\d{2}\)?[- ]?\d{8}|0\d{2}[- ]?\d{8}</a:t>
            </a:r>
            <a:r>
              <a:rPr lang="zh-CN" altLang="en-US" b="0" dirty="0"/>
              <a:t>这个表达式</a:t>
            </a:r>
            <a:r>
              <a:rPr lang="zh-CN" altLang="en-US" b="0" u="sng" dirty="0"/>
              <a:t>匹配</a:t>
            </a:r>
            <a:r>
              <a:rPr lang="en-US" altLang="zh-CN" b="0" u="sng" dirty="0"/>
              <a:t>3</a:t>
            </a:r>
            <a:r>
              <a:rPr lang="zh-CN" altLang="en-US" b="0" u="sng" dirty="0"/>
              <a:t>位区号的电话号码，其中区号可以用小括号括起来，也可以不用，区号与本地号间可以用连字号或空格间隔，也可以没有间隔</a:t>
            </a:r>
            <a:r>
              <a:rPr lang="zh-CN" altLang="en-US" b="0" dirty="0"/>
              <a:t>。你可以试试用分枝条件把这个表达式扩展成也支持</a:t>
            </a:r>
            <a:r>
              <a:rPr lang="en-US" altLang="zh-CN" b="0" dirty="0"/>
              <a:t>4</a:t>
            </a:r>
            <a:r>
              <a:rPr lang="zh-CN" altLang="en-US" b="0" dirty="0"/>
              <a:t>位区号的。</a:t>
            </a:r>
          </a:p>
          <a:p>
            <a:r>
              <a:rPr lang="en-US" altLang="zh-CN" b="0" dirty="0"/>
              <a:t>\d{5}-\d{4}|\d{5}</a:t>
            </a:r>
            <a:r>
              <a:rPr lang="zh-CN" altLang="en-US" b="0" dirty="0"/>
              <a:t>这个表达式用于匹配美国的邮政编码。美国邮编的规则是</a:t>
            </a:r>
            <a:r>
              <a:rPr lang="en-US" altLang="zh-CN" b="0" dirty="0"/>
              <a:t>5</a:t>
            </a:r>
            <a:r>
              <a:rPr lang="zh-CN" altLang="en-US" b="0" dirty="0"/>
              <a:t>位数字，或者用连字号间隔的</a:t>
            </a:r>
            <a:r>
              <a:rPr lang="en-US" altLang="zh-CN" b="0" dirty="0"/>
              <a:t>9</a:t>
            </a:r>
            <a:r>
              <a:rPr lang="zh-CN" altLang="en-US" b="0" dirty="0"/>
              <a:t>位数字。之所以要给出这个例子是因为它能说明一个问题：</a:t>
            </a:r>
            <a:r>
              <a:rPr lang="zh-CN" altLang="en-US" dirty="0">
                <a:solidFill>
                  <a:srgbClr val="FF0000"/>
                </a:solidFill>
              </a:rPr>
              <a:t>使用分枝条件时，要注意各个条件的顺序</a:t>
            </a:r>
            <a:r>
              <a:rPr lang="zh-CN" altLang="en-US" b="0" dirty="0"/>
              <a:t>。如果你把它改成</a:t>
            </a:r>
            <a:r>
              <a:rPr lang="en-US" altLang="zh-CN" b="0" dirty="0"/>
              <a:t>\d{5}|\d{5}-\d{4}</a:t>
            </a:r>
            <a:r>
              <a:rPr lang="zh-CN" altLang="en-US" b="0" dirty="0"/>
              <a:t>的话，那么就只会匹配</a:t>
            </a:r>
            <a:r>
              <a:rPr lang="en-US" altLang="zh-CN" b="0" dirty="0"/>
              <a:t>5</a:t>
            </a:r>
            <a:r>
              <a:rPr lang="zh-CN" altLang="en-US" b="0" dirty="0"/>
              <a:t>位的邮编</a:t>
            </a:r>
            <a:r>
              <a:rPr lang="en-US" altLang="zh-CN" b="0" dirty="0"/>
              <a:t>(</a:t>
            </a:r>
            <a:r>
              <a:rPr lang="zh-CN" altLang="en-US" b="0" dirty="0"/>
              <a:t>以及</a:t>
            </a:r>
            <a:r>
              <a:rPr lang="en-US" altLang="zh-CN" b="0" dirty="0"/>
              <a:t>9</a:t>
            </a:r>
            <a:r>
              <a:rPr lang="zh-CN" altLang="en-US" b="0" dirty="0"/>
              <a:t>位邮编的前</a:t>
            </a:r>
            <a:r>
              <a:rPr lang="en-US" altLang="zh-CN" b="0" dirty="0"/>
              <a:t>5</a:t>
            </a:r>
            <a:r>
              <a:rPr lang="zh-CN" altLang="en-US" b="0" dirty="0"/>
              <a:t>位</a:t>
            </a:r>
            <a:r>
              <a:rPr lang="en-US" altLang="zh-CN" b="0" dirty="0"/>
              <a:t>)</a:t>
            </a:r>
            <a:r>
              <a:rPr lang="zh-CN" altLang="en-US" b="0" dirty="0"/>
              <a:t>。</a:t>
            </a:r>
            <a:r>
              <a:rPr lang="zh-CN" altLang="en-US" b="0" dirty="0">
                <a:solidFill>
                  <a:srgbClr val="FF0000"/>
                </a:solidFill>
              </a:rPr>
              <a:t>原因是匹配分枝条件时，将会从左到右地测试每个条件，如果满足了某个分枝的话，就不会去再管其它的条件了。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0" dirty="0" smtClean="0"/>
              <a:t>(\</a:t>
            </a:r>
            <a:r>
              <a:rPr lang="en-US" altLang="zh-CN" b="0" dirty="0"/>
              <a:t>d{1,3}\.){3}\d{1,3}</a:t>
            </a:r>
            <a:r>
              <a:rPr lang="zh-CN" altLang="en-US" b="0" dirty="0"/>
              <a:t>是一个</a:t>
            </a:r>
            <a:r>
              <a:rPr lang="zh-CN" altLang="en-US" b="0" u="sng" dirty="0"/>
              <a:t>简单的</a:t>
            </a:r>
            <a:r>
              <a:rPr lang="en-US" altLang="zh-CN" b="0" u="sng" dirty="0"/>
              <a:t>IP</a:t>
            </a:r>
            <a:r>
              <a:rPr lang="zh-CN" altLang="en-US" b="0" u="sng" dirty="0"/>
              <a:t>地址匹配</a:t>
            </a:r>
            <a:r>
              <a:rPr lang="zh-CN" altLang="en-US" b="0" dirty="0"/>
              <a:t>表达式。要理解这个表达式，请按下列顺序分析它：</a:t>
            </a:r>
            <a:r>
              <a:rPr lang="en-US" altLang="zh-CN" b="0" dirty="0"/>
              <a:t>\d{1,3}</a:t>
            </a:r>
            <a:r>
              <a:rPr lang="zh-CN" altLang="en-US" b="0" dirty="0"/>
              <a:t>匹配</a:t>
            </a:r>
            <a:r>
              <a:rPr lang="en-US" altLang="zh-CN" b="0" u="sng" dirty="0"/>
              <a:t>1</a:t>
            </a:r>
            <a:r>
              <a:rPr lang="zh-CN" altLang="en-US" b="0" u="sng" dirty="0"/>
              <a:t>到</a:t>
            </a:r>
            <a:r>
              <a:rPr lang="en-US" altLang="zh-CN" b="0" u="sng" dirty="0"/>
              <a:t>3</a:t>
            </a:r>
            <a:r>
              <a:rPr lang="zh-CN" altLang="en-US" b="0" u="sng" dirty="0"/>
              <a:t>位的数字</a:t>
            </a:r>
            <a:r>
              <a:rPr lang="zh-CN" altLang="en-US" b="0" dirty="0"/>
              <a:t>，</a:t>
            </a:r>
            <a:r>
              <a:rPr lang="en-US" altLang="zh-CN" b="0" dirty="0"/>
              <a:t>(\d{1,3}\.){3}</a:t>
            </a:r>
            <a:r>
              <a:rPr lang="zh-CN" altLang="en-US" b="0" dirty="0"/>
              <a:t>匹配</a:t>
            </a:r>
            <a:r>
              <a:rPr lang="zh-CN" altLang="en-US" b="0" u="sng" dirty="0"/>
              <a:t>三位数字加上一个英文句号</a:t>
            </a:r>
            <a:r>
              <a:rPr lang="en-US" altLang="zh-CN" b="0" u="sng" dirty="0"/>
              <a:t>(</a:t>
            </a:r>
            <a:r>
              <a:rPr lang="zh-CN" altLang="en-US" b="0" u="sng" dirty="0"/>
              <a:t>这个整体也就是这个</a:t>
            </a:r>
            <a:r>
              <a:rPr lang="zh-CN" altLang="en-US" u="sng" dirty="0"/>
              <a:t>分组</a:t>
            </a:r>
            <a:r>
              <a:rPr lang="en-US" altLang="zh-CN" b="0" u="sng" dirty="0"/>
              <a:t>)</a:t>
            </a:r>
            <a:r>
              <a:rPr lang="zh-CN" altLang="en-US" b="0" u="sng" dirty="0"/>
              <a:t>重复</a:t>
            </a:r>
            <a:r>
              <a:rPr lang="en-US" altLang="zh-CN" b="0" u="sng" dirty="0"/>
              <a:t>3</a:t>
            </a:r>
            <a:r>
              <a:rPr lang="zh-CN" altLang="en-US" b="0" u="sng" dirty="0"/>
              <a:t>次</a:t>
            </a:r>
            <a:r>
              <a:rPr lang="zh-CN" altLang="en-US" b="0" dirty="0"/>
              <a:t>，最后再加上</a:t>
            </a:r>
            <a:r>
              <a:rPr lang="zh-CN" altLang="en-US" b="0" u="sng" dirty="0"/>
              <a:t>一个一到三位的数字</a:t>
            </a:r>
            <a:r>
              <a:rPr lang="en-US" altLang="zh-CN" b="0" dirty="0"/>
              <a:t>(\d{1,3})</a:t>
            </a:r>
            <a:r>
              <a:rPr lang="zh-CN" altLang="en-US" b="0" dirty="0" smtClean="0"/>
              <a:t>。不幸</a:t>
            </a:r>
            <a:r>
              <a:rPr lang="zh-CN" altLang="en-US" b="0" dirty="0"/>
              <a:t>的是，它也将匹配</a:t>
            </a:r>
            <a:r>
              <a:rPr lang="en-US" altLang="zh-CN" b="0" i="1" dirty="0"/>
              <a:t>256.300.888.999</a:t>
            </a:r>
            <a:r>
              <a:rPr lang="zh-CN" altLang="en-US" b="0" dirty="0"/>
              <a:t>这种不可能存在的</a:t>
            </a:r>
            <a:r>
              <a:rPr lang="en-US" altLang="zh-CN" b="0" dirty="0"/>
              <a:t>IP</a:t>
            </a:r>
            <a:r>
              <a:rPr lang="zh-CN" altLang="en-US" b="0" dirty="0"/>
              <a:t>地址。如果能使用算术比较的话，或许能简单地解决这个问题，但是正则表达式中并不提供关于数学的任何功能，所以只能使用冗长的分组，选择，字符类来描述一个正确的</a:t>
            </a:r>
            <a:r>
              <a:rPr lang="en-US" altLang="zh-CN" b="0" dirty="0"/>
              <a:t>IP</a:t>
            </a:r>
            <a:r>
              <a:rPr lang="zh-CN" altLang="en-US" b="0" dirty="0"/>
              <a:t>地址：</a:t>
            </a:r>
            <a:r>
              <a:rPr lang="en-US" altLang="zh-CN" b="0" dirty="0"/>
              <a:t>((2[0-4]\d|25[0-5]|[01]?\d\d?)\.){3}(2[0-4]\d|25[0-5]|[01]?\d\d?)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zh-CN" altLang="en-US" b="0" dirty="0"/>
          </a:p>
          <a:p>
            <a:r>
              <a:rPr lang="zh-CN" altLang="en-US" b="0" dirty="0"/>
              <a:t>理解这个表达式的关键是理解</a:t>
            </a:r>
            <a:r>
              <a:rPr lang="en-US" altLang="zh-CN" b="0" dirty="0"/>
              <a:t>2[0-4]\d|25[0-5]|[01]?\d\d?</a:t>
            </a:r>
            <a:r>
              <a:rPr lang="zh-CN" altLang="en-US" b="0" dirty="0"/>
              <a:t>，这里我就不细说了，你自己应该能分析得出来它的意义。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括号有很重要的作用！！后面讲！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</a:t>
            </a:r>
            <a:r>
              <a:rPr lang="zh-CN" altLang="en-US" smtClean="0"/>
              <a:t>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553019"/>
              </p:ext>
            </p:extLst>
          </p:nvPr>
        </p:nvGraphicFramePr>
        <p:xfrm>
          <a:off x="822325" y="1335564"/>
          <a:ext cx="7521574" cy="3108960"/>
        </p:xfrm>
        <a:graphic>
          <a:graphicData uri="http://schemas.openxmlformats.org/drawingml/2006/table">
            <a:tbl>
              <a:tblPr/>
              <a:tblGrid>
                <a:gridCol w="3760787"/>
                <a:gridCol w="3760787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代码</a:t>
                      </a:r>
                      <a:r>
                        <a:rPr lang="en-US" altLang="zh-CN" sz="1800" dirty="0">
                          <a:effectLst/>
                        </a:rPr>
                        <a:t>/</a:t>
                      </a:r>
                      <a:r>
                        <a:rPr lang="zh-CN" altLang="en-US" sz="1800" dirty="0"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匹配任意不是字母，数字，下划线，汉字的字符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匹配任意不是空白符的字符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匹配任意非数字的字符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匹配不是单词开头或结束的位置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[^x]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匹配除了</a:t>
                      </a:r>
                      <a:r>
                        <a:rPr 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zh-CN" alt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以外的任意字符</a:t>
                      </a:r>
                      <a:endParaRPr lang="zh-CN" alt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[^aeiou]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匹配除了</a:t>
                      </a:r>
                      <a:r>
                        <a:rPr lang="en-US" altLang="zh-CN" sz="1800" u="sng" dirty="0" err="1">
                          <a:solidFill>
                            <a:srgbClr val="FF0000"/>
                          </a:solidFill>
                          <a:effectLst/>
                        </a:rPr>
                        <a:t>aeiou</a:t>
                      </a:r>
                      <a:r>
                        <a:rPr lang="zh-CN" alt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这几个字母以外的任意字符</a:t>
                      </a:r>
                      <a:endParaRPr lang="zh-CN" alt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例子：</a:t>
            </a:r>
            <a:r>
              <a:rPr lang="en-US" altLang="zh-CN" b="0" dirty="0"/>
              <a:t>\S+</a:t>
            </a:r>
            <a:r>
              <a:rPr lang="zh-CN" altLang="en-US" b="0" dirty="0"/>
              <a:t>匹配</a:t>
            </a:r>
            <a:r>
              <a:rPr lang="zh-CN" altLang="en-US" b="0" u="sng" dirty="0"/>
              <a:t>不包含空白符的字符串</a:t>
            </a:r>
            <a:r>
              <a:rPr lang="zh-CN" altLang="en-US" b="0" dirty="0"/>
              <a:t>。</a:t>
            </a:r>
          </a:p>
          <a:p>
            <a:r>
              <a:rPr lang="en-US" altLang="zh-CN" b="0" dirty="0"/>
              <a:t>&lt;a[^&gt;]+&gt;</a:t>
            </a:r>
            <a:r>
              <a:rPr lang="zh-CN" altLang="en-US" b="0" dirty="0"/>
              <a:t>匹配</a:t>
            </a:r>
            <a:r>
              <a:rPr lang="zh-CN" altLang="en-US" b="0" u="sng" dirty="0"/>
              <a:t>用尖括号括起来的以</a:t>
            </a:r>
            <a:r>
              <a:rPr lang="en-US" altLang="zh-CN" b="0" u="sng" dirty="0"/>
              <a:t>a</a:t>
            </a:r>
            <a:r>
              <a:rPr lang="zh-CN" altLang="en-US" b="0" u="sng" dirty="0"/>
              <a:t>开头的字符串</a:t>
            </a:r>
            <a:r>
              <a:rPr lang="zh-CN" altLang="en-US" b="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后向引用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用（）来包住，然后在后面的表达式里面去引用前面的（）的内容。</a:t>
            </a:r>
            <a:endParaRPr lang="en-US" altLang="zh-CN" dirty="0" smtClean="0"/>
          </a:p>
          <a:p>
            <a:r>
              <a:rPr lang="zh-CN" altLang="en-US" dirty="0" smtClean="0"/>
              <a:t>第一个（）就是</a:t>
            </a:r>
            <a:r>
              <a:rPr lang="zh-CN" altLang="en-US" dirty="0"/>
              <a:t>用</a:t>
            </a:r>
            <a:r>
              <a:rPr lang="en-US" altLang="zh-CN" dirty="0" smtClean="0"/>
              <a:t>\1</a:t>
            </a:r>
            <a:r>
              <a:rPr lang="zh-CN" altLang="en-US" dirty="0" smtClean="0"/>
              <a:t>来获取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个（）就是用</a:t>
            </a:r>
            <a:r>
              <a:rPr lang="en-US" altLang="zh-CN" dirty="0" smtClean="0"/>
              <a:t>\2</a:t>
            </a:r>
            <a:r>
              <a:rPr lang="zh-CN" altLang="en-US" dirty="0" smtClean="0"/>
              <a:t>来获取</a:t>
            </a:r>
            <a:endParaRPr lang="en-US" altLang="zh-CN" dirty="0" smtClean="0"/>
          </a:p>
          <a:p>
            <a:r>
              <a:rPr lang="zh-CN" altLang="en-US" dirty="0" smtClean="0"/>
              <a:t>以此类推。。。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b="0" dirty="0"/>
              <a:t>\b(\w+)\b\s+\1\b</a:t>
            </a:r>
            <a:r>
              <a:rPr lang="zh-CN" altLang="en-US" b="0" dirty="0"/>
              <a:t>可以用来匹配</a:t>
            </a:r>
            <a:r>
              <a:rPr lang="zh-CN" altLang="en-US" b="0" u="sng" dirty="0"/>
              <a:t>重复的单词</a:t>
            </a:r>
            <a:r>
              <a:rPr lang="zh-CN" altLang="en-US" b="0" dirty="0"/>
              <a:t>，像</a:t>
            </a:r>
            <a:r>
              <a:rPr lang="en-US" altLang="zh-CN" b="0" i="1" dirty="0"/>
              <a:t>go </a:t>
            </a:r>
            <a:r>
              <a:rPr lang="en-US" altLang="zh-CN" b="0" i="1" dirty="0" err="1"/>
              <a:t>go</a:t>
            </a:r>
            <a:r>
              <a:rPr lang="en-US" altLang="zh-CN" b="0" dirty="0"/>
              <a:t>, </a:t>
            </a:r>
            <a:r>
              <a:rPr lang="zh-CN" altLang="en-US" b="0" dirty="0"/>
              <a:t>或者</a:t>
            </a:r>
            <a:r>
              <a:rPr lang="en-US" altLang="zh-CN" b="0" i="1" dirty="0"/>
              <a:t>kitty </a:t>
            </a:r>
            <a:r>
              <a:rPr lang="en-US" altLang="zh-CN" b="0" i="1" dirty="0" err="1"/>
              <a:t>kitty</a:t>
            </a:r>
            <a:r>
              <a:rPr lang="zh-CN" altLang="en-US" b="0" dirty="0"/>
              <a:t>。这个表达式首先是</a:t>
            </a:r>
            <a:r>
              <a:rPr lang="zh-CN" altLang="en-US" b="0" u="sng" dirty="0"/>
              <a:t>一个单词</a:t>
            </a:r>
            <a:r>
              <a:rPr lang="zh-CN" altLang="en-US" b="0" dirty="0"/>
              <a:t>，也就是</a:t>
            </a:r>
            <a:r>
              <a:rPr lang="zh-CN" altLang="en-US" b="0" u="sng" dirty="0"/>
              <a:t>单词开始处和结束处之间的多于一个的字母或数字</a:t>
            </a:r>
            <a:r>
              <a:rPr lang="en-US" altLang="zh-CN" b="0" dirty="0"/>
              <a:t>(\b(\w+)\b)</a:t>
            </a:r>
            <a:r>
              <a:rPr lang="zh-CN" altLang="en-US" b="0" dirty="0"/>
              <a:t>，这个单词会被捕获到编号为</a:t>
            </a:r>
            <a:r>
              <a:rPr lang="en-US" altLang="zh-CN" b="0" dirty="0"/>
              <a:t>1</a:t>
            </a:r>
            <a:r>
              <a:rPr lang="zh-CN" altLang="en-US" b="0" dirty="0"/>
              <a:t>的分组中，然后是</a:t>
            </a:r>
            <a:r>
              <a:rPr lang="en-US" altLang="zh-CN" b="0" u="sng" dirty="0"/>
              <a:t>1</a:t>
            </a:r>
            <a:r>
              <a:rPr lang="zh-CN" altLang="en-US" b="0" u="sng" dirty="0"/>
              <a:t>个或几个空白符</a:t>
            </a:r>
            <a:r>
              <a:rPr lang="en-US" altLang="zh-CN" b="0" dirty="0"/>
              <a:t>(\s+)</a:t>
            </a:r>
            <a:r>
              <a:rPr lang="zh-CN" altLang="en-US" b="0" dirty="0"/>
              <a:t>，最后是</a:t>
            </a:r>
            <a:r>
              <a:rPr lang="zh-CN" altLang="en-US" b="0" u="sng" dirty="0"/>
              <a:t>分组</a:t>
            </a:r>
            <a:r>
              <a:rPr lang="en-US" altLang="zh-CN" b="0" u="sng" dirty="0"/>
              <a:t>1</a:t>
            </a:r>
            <a:r>
              <a:rPr lang="zh-CN" altLang="en-US" b="0" u="sng" dirty="0"/>
              <a:t>中捕获的内容（也就是前面匹配的那个单词）</a:t>
            </a:r>
            <a:r>
              <a:rPr lang="en-US" altLang="zh-CN" b="0" dirty="0"/>
              <a:t>(\1)</a:t>
            </a:r>
            <a:r>
              <a:rPr lang="zh-CN" altLang="en-US" b="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0" dirty="0"/>
              <a:t>你也可以自己指定子表达式的</a:t>
            </a:r>
            <a:r>
              <a:rPr lang="zh-CN" altLang="en-US" dirty="0"/>
              <a:t>组名</a:t>
            </a:r>
            <a:r>
              <a:rPr lang="zh-CN" altLang="en-US" b="0" dirty="0"/>
              <a:t>。要指定一个子表达式的组名，请使用这样的语法：</a:t>
            </a:r>
            <a:r>
              <a:rPr lang="en-US" altLang="zh-CN" b="0" dirty="0"/>
              <a:t>(?&lt;Word&gt;\w+)(</a:t>
            </a:r>
            <a:r>
              <a:rPr lang="zh-CN" altLang="en-US" b="0" dirty="0"/>
              <a:t>或者把尖括号换成</a:t>
            </a:r>
            <a:r>
              <a:rPr lang="en-US" altLang="zh-CN" b="0" dirty="0"/>
              <a:t>'</a:t>
            </a:r>
            <a:r>
              <a:rPr lang="zh-CN" altLang="en-US" b="0" dirty="0"/>
              <a:t>也行：</a:t>
            </a:r>
            <a:r>
              <a:rPr lang="en-US" altLang="zh-CN" b="0" dirty="0"/>
              <a:t>(?'Word'\w+)),</a:t>
            </a:r>
            <a:r>
              <a:rPr lang="zh-CN" altLang="en-US" b="0" dirty="0"/>
              <a:t>这样就把</a:t>
            </a:r>
            <a:r>
              <a:rPr lang="en-US" altLang="zh-CN" b="0" dirty="0"/>
              <a:t>\w+</a:t>
            </a:r>
            <a:r>
              <a:rPr lang="zh-CN" altLang="en-US" b="0" dirty="0"/>
              <a:t>的组名指定为</a:t>
            </a:r>
            <a:r>
              <a:rPr lang="en-US" altLang="zh-CN" b="0" dirty="0"/>
              <a:t>Word</a:t>
            </a:r>
            <a:r>
              <a:rPr lang="zh-CN" altLang="en-US" b="0" dirty="0"/>
              <a:t>了。要反向引用这个分组</a:t>
            </a:r>
            <a:r>
              <a:rPr lang="zh-CN" altLang="en-US" dirty="0"/>
              <a:t>捕获</a:t>
            </a:r>
            <a:r>
              <a:rPr lang="zh-CN" altLang="en-US" b="0" dirty="0"/>
              <a:t>的内容，你可以使用</a:t>
            </a:r>
            <a:r>
              <a:rPr lang="en-US" altLang="zh-CN" b="0" dirty="0"/>
              <a:t>\k&lt;Word&gt;,</a:t>
            </a:r>
            <a:r>
              <a:rPr lang="zh-CN" altLang="en-US" b="0" dirty="0"/>
              <a:t>所以上一个例子也可以写成</a:t>
            </a:r>
            <a:r>
              <a:rPr lang="zh-CN" altLang="en-US" b="0" dirty="0" smtClean="0"/>
              <a:t>这样：</a:t>
            </a:r>
            <a:r>
              <a:rPr lang="en-US" altLang="zh-CN" b="0" dirty="0"/>
              <a:t>\b(?&lt;Word&gt;\w+)\b\s+\k&lt;Word&gt;\b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我的建议：这个就是多余的！不要用这个！！简直是给自己添堵！就使用默认的</a:t>
            </a:r>
            <a:r>
              <a:rPr lang="en-US" altLang="zh-CN" b="0" dirty="0" smtClean="0"/>
              <a:t>1</a:t>
            </a:r>
            <a:r>
              <a:rPr lang="en-US" altLang="zh-CN" b="0" dirty="0"/>
              <a:t>,</a:t>
            </a:r>
            <a:r>
              <a:rPr lang="en-US" altLang="zh-CN" b="0" dirty="0" smtClean="0"/>
              <a:t>2,3…</a:t>
            </a:r>
          </a:p>
          <a:p>
            <a:r>
              <a:rPr lang="zh-CN" altLang="en-US" b="0" dirty="0" smtClean="0"/>
              <a:t>当然你想用这些</a:t>
            </a:r>
            <a:r>
              <a:rPr lang="zh-CN" altLang="en-US" b="0" dirty="0"/>
              <a:t>组</a:t>
            </a:r>
            <a:r>
              <a:rPr lang="zh-CN" altLang="en-US" b="0" dirty="0" smtClean="0"/>
              <a:t>名来标清你的表达式的语义的话，还是可以用的。</a:t>
            </a:r>
            <a:endParaRPr lang="en-US" altLang="zh-CN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零宽</a:t>
            </a:r>
            <a:r>
              <a:rPr lang="zh-CN" altLang="en-US" dirty="0" smtClean="0"/>
              <a:t>断言（可以不学）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0" dirty="0"/>
              <a:t>(?=</a:t>
            </a:r>
            <a:r>
              <a:rPr lang="en-US" altLang="zh-CN" b="0" dirty="0" err="1"/>
              <a:t>exp</a:t>
            </a:r>
            <a:r>
              <a:rPr lang="en-US" altLang="zh-CN" b="0" dirty="0"/>
              <a:t>)</a:t>
            </a:r>
            <a:r>
              <a:rPr lang="zh-CN" altLang="en-US" b="0" dirty="0"/>
              <a:t>也叫</a:t>
            </a:r>
            <a:r>
              <a:rPr lang="zh-CN" altLang="en-US" dirty="0"/>
              <a:t>零宽度正预测先行断言</a:t>
            </a:r>
            <a:r>
              <a:rPr lang="zh-CN" altLang="en-US" b="0" dirty="0"/>
              <a:t>，它</a:t>
            </a:r>
            <a:r>
              <a:rPr lang="zh-CN" altLang="en-US" b="0" u="sng" dirty="0"/>
              <a:t>断言自身出现的位置的后面能匹配表达式</a:t>
            </a:r>
            <a:r>
              <a:rPr lang="en-US" altLang="zh-CN" b="0" u="sng" dirty="0" err="1"/>
              <a:t>exp</a:t>
            </a:r>
            <a:r>
              <a:rPr lang="zh-CN" altLang="en-US" b="0" dirty="0"/>
              <a:t>。比如</a:t>
            </a:r>
            <a:r>
              <a:rPr lang="en-US" altLang="zh-CN" b="0" dirty="0"/>
              <a:t>\b\w+(?=</a:t>
            </a:r>
            <a:r>
              <a:rPr lang="en-US" altLang="zh-CN" b="0" dirty="0" err="1"/>
              <a:t>ing</a:t>
            </a:r>
            <a:r>
              <a:rPr lang="en-US" altLang="zh-CN" b="0" dirty="0"/>
              <a:t>\b)</a:t>
            </a:r>
            <a:r>
              <a:rPr lang="zh-CN" altLang="en-US" b="0" dirty="0"/>
              <a:t>，匹配</a:t>
            </a:r>
            <a:r>
              <a:rPr lang="zh-CN" altLang="en-US" b="0" u="sng" dirty="0"/>
              <a:t>以</a:t>
            </a:r>
            <a:r>
              <a:rPr lang="en-US" altLang="zh-CN" b="0" u="sng" dirty="0" err="1"/>
              <a:t>ing</a:t>
            </a:r>
            <a:r>
              <a:rPr lang="zh-CN" altLang="en-US" b="0" u="sng" dirty="0"/>
              <a:t>结尾的单词的前面部分</a:t>
            </a:r>
            <a:r>
              <a:rPr lang="en-US" altLang="zh-CN" b="0" u="sng" dirty="0"/>
              <a:t>(</a:t>
            </a:r>
            <a:r>
              <a:rPr lang="zh-CN" altLang="en-US" b="0" u="sng" dirty="0"/>
              <a:t>除了</a:t>
            </a:r>
            <a:r>
              <a:rPr lang="en-US" altLang="zh-CN" b="0" u="sng" dirty="0" err="1"/>
              <a:t>ing</a:t>
            </a:r>
            <a:r>
              <a:rPr lang="zh-CN" altLang="en-US" b="0" u="sng" dirty="0"/>
              <a:t>以外的部分</a:t>
            </a:r>
            <a:r>
              <a:rPr lang="en-US" altLang="zh-CN" b="0" u="sng" dirty="0"/>
              <a:t>)</a:t>
            </a:r>
            <a:r>
              <a:rPr lang="zh-CN" altLang="en-US" b="0" dirty="0"/>
              <a:t>，如查找</a:t>
            </a:r>
            <a:r>
              <a:rPr lang="en-US" altLang="zh-CN" b="0" i="1" dirty="0"/>
              <a:t>I'm singing while you're dancing.</a:t>
            </a:r>
            <a:r>
              <a:rPr lang="zh-CN" altLang="en-US" b="0" dirty="0"/>
              <a:t>时，它会匹配</a:t>
            </a:r>
            <a:r>
              <a:rPr lang="en-US" altLang="zh-CN" b="0" u="sng" dirty="0"/>
              <a:t>sing</a:t>
            </a:r>
            <a:r>
              <a:rPr lang="zh-CN" altLang="en-US" b="0" dirty="0"/>
              <a:t>和</a:t>
            </a:r>
            <a:r>
              <a:rPr lang="en-US" altLang="zh-CN" b="0" u="sng" dirty="0" err="1"/>
              <a:t>danc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zh-CN" altLang="en-US" b="0" dirty="0"/>
          </a:p>
          <a:p>
            <a:r>
              <a:rPr lang="en-US" altLang="zh-CN" b="0" dirty="0"/>
              <a:t>(?&lt;=</a:t>
            </a:r>
            <a:r>
              <a:rPr lang="en-US" altLang="zh-CN" b="0" dirty="0" err="1"/>
              <a:t>exp</a:t>
            </a:r>
            <a:r>
              <a:rPr lang="en-US" altLang="zh-CN" b="0" dirty="0"/>
              <a:t>)</a:t>
            </a:r>
            <a:r>
              <a:rPr lang="zh-CN" altLang="en-US" b="0" dirty="0"/>
              <a:t>也叫</a:t>
            </a:r>
            <a:r>
              <a:rPr lang="zh-CN" altLang="en-US" dirty="0"/>
              <a:t>零宽度正回顾后发断言</a:t>
            </a:r>
            <a:r>
              <a:rPr lang="zh-CN" altLang="en-US" b="0" dirty="0"/>
              <a:t>，它</a:t>
            </a:r>
            <a:r>
              <a:rPr lang="zh-CN" altLang="en-US" b="0" u="sng" dirty="0"/>
              <a:t>断言自身出现的位置的前面能匹配表达式</a:t>
            </a:r>
            <a:r>
              <a:rPr lang="en-US" altLang="zh-CN" b="0" u="sng" dirty="0" err="1"/>
              <a:t>exp</a:t>
            </a:r>
            <a:r>
              <a:rPr lang="zh-CN" altLang="en-US" b="0" dirty="0"/>
              <a:t>。比如</a:t>
            </a:r>
            <a:r>
              <a:rPr lang="en-US" altLang="zh-CN" b="0" dirty="0"/>
              <a:t>(?&lt;=\</a:t>
            </a:r>
            <a:r>
              <a:rPr lang="en-US" altLang="zh-CN" b="0" dirty="0" err="1"/>
              <a:t>bre</a:t>
            </a:r>
            <a:r>
              <a:rPr lang="en-US" altLang="zh-CN" b="0" dirty="0"/>
              <a:t>)\w+\b</a:t>
            </a:r>
            <a:r>
              <a:rPr lang="zh-CN" altLang="en-US" b="0" dirty="0"/>
              <a:t>会匹配</a:t>
            </a:r>
            <a:r>
              <a:rPr lang="zh-CN" altLang="en-US" b="0" u="sng" dirty="0"/>
              <a:t>以</a:t>
            </a:r>
            <a:r>
              <a:rPr lang="en-US" altLang="zh-CN" b="0" u="sng" dirty="0"/>
              <a:t>re</a:t>
            </a:r>
            <a:r>
              <a:rPr lang="zh-CN" altLang="en-US" b="0" u="sng" dirty="0"/>
              <a:t>开头的单词的后半部分</a:t>
            </a:r>
            <a:r>
              <a:rPr lang="en-US" altLang="zh-CN" b="0" u="sng" dirty="0"/>
              <a:t>(</a:t>
            </a:r>
            <a:r>
              <a:rPr lang="zh-CN" altLang="en-US" b="0" u="sng" dirty="0"/>
              <a:t>除了</a:t>
            </a:r>
            <a:r>
              <a:rPr lang="en-US" altLang="zh-CN" b="0" u="sng" dirty="0"/>
              <a:t>re</a:t>
            </a:r>
            <a:r>
              <a:rPr lang="zh-CN" altLang="en-US" b="0" u="sng" dirty="0"/>
              <a:t>以外的部分</a:t>
            </a:r>
            <a:r>
              <a:rPr lang="en-US" altLang="zh-CN" b="0" u="sng" dirty="0"/>
              <a:t>)</a:t>
            </a:r>
            <a:r>
              <a:rPr lang="zh-CN" altLang="en-US" b="0" dirty="0"/>
              <a:t>，例如在查找</a:t>
            </a:r>
            <a:r>
              <a:rPr lang="en-US" altLang="zh-CN" b="0" i="1" dirty="0"/>
              <a:t>reading a book</a:t>
            </a:r>
            <a:r>
              <a:rPr lang="zh-CN" altLang="en-US" b="0" dirty="0"/>
              <a:t>时，它匹配</a:t>
            </a:r>
            <a:r>
              <a:rPr lang="en-US" altLang="zh-CN" b="0" u="sng" dirty="0" err="1"/>
              <a:t>ading</a:t>
            </a:r>
            <a:r>
              <a:rPr lang="zh-CN" altLang="en-US" b="0" dirty="0"/>
              <a:t>。</a:t>
            </a:r>
          </a:p>
          <a:p>
            <a:endParaRPr lang="en-US" altLang="zh-CN" dirty="0" smtClean="0"/>
          </a:p>
          <a:p>
            <a:r>
              <a:rPr lang="zh-CN" altLang="en-US" dirty="0"/>
              <a:t>负向零宽</a:t>
            </a:r>
            <a:r>
              <a:rPr lang="zh-CN" altLang="en-US" dirty="0" smtClean="0"/>
              <a:t>断言这个东西我也没怎么用过。想了解就去百度吧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4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注释（不用）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0" dirty="0"/>
              <a:t>小括号的另一种用途是通过语法</a:t>
            </a:r>
            <a:r>
              <a:rPr lang="en-US" altLang="zh-CN" b="0" dirty="0"/>
              <a:t>(?#comment)</a:t>
            </a:r>
            <a:r>
              <a:rPr lang="zh-CN" altLang="en-US" b="0" dirty="0"/>
              <a:t>来包含注释。例如：</a:t>
            </a:r>
            <a:r>
              <a:rPr lang="en-US" altLang="zh-CN" b="0" dirty="0"/>
              <a:t>2[0-4]\d(?#200-249)|25[0-5](?#250-255)|[01]?\d\d?(?#0-199)</a:t>
            </a:r>
            <a:r>
              <a:rPr lang="zh-CN" altLang="en-US" b="0" dirty="0"/>
              <a:t>。</a:t>
            </a:r>
          </a:p>
          <a:p>
            <a:r>
              <a:rPr lang="zh-CN" altLang="en-US" b="0" dirty="0"/>
              <a:t>要包含注释的话，最好是启用“忽略模式里的空白符”选项，这样在编写表达式时能任意的添加空格，</a:t>
            </a:r>
            <a:r>
              <a:rPr lang="en-US" altLang="zh-CN" b="0" dirty="0"/>
              <a:t>Tab</a:t>
            </a:r>
            <a:r>
              <a:rPr lang="zh-CN" altLang="en-US" b="0" dirty="0"/>
              <a:t>，换行，而实际使用时这些都将被忽略。启用这个选项后，在</a:t>
            </a:r>
            <a:r>
              <a:rPr lang="en-US" altLang="zh-CN" b="0" dirty="0"/>
              <a:t>#</a:t>
            </a:r>
            <a:r>
              <a:rPr lang="zh-CN" altLang="en-US" b="0" dirty="0"/>
              <a:t>后面到这一行结束的所有文本都将被当成注释忽略掉。例如，我们可以前面的一个表达式写成这样：</a:t>
            </a:r>
          </a:p>
          <a:p>
            <a:r>
              <a:rPr lang="en-US" altLang="zh-CN" dirty="0"/>
              <a:t>(?&lt;= # </a:t>
            </a:r>
            <a:r>
              <a:rPr lang="zh-CN" altLang="en-US" dirty="0"/>
              <a:t>断言要匹配的文本的前缀 </a:t>
            </a:r>
            <a:endParaRPr lang="en-US" altLang="zh-CN" dirty="0" smtClean="0"/>
          </a:p>
          <a:p>
            <a:r>
              <a:rPr lang="en-US" altLang="zh-CN" dirty="0" smtClean="0"/>
              <a:t>&lt;(\</a:t>
            </a:r>
            <a:r>
              <a:rPr lang="en-US" altLang="zh-CN" dirty="0"/>
              <a:t>w+)&gt; # </a:t>
            </a:r>
            <a:r>
              <a:rPr lang="zh-CN" altLang="en-US" dirty="0"/>
              <a:t>查找尖括号括起来的字母或数字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HTML/XML</a:t>
            </a:r>
            <a:r>
              <a:rPr lang="zh-CN" altLang="en-US" dirty="0"/>
              <a:t>标签</a:t>
            </a:r>
            <a:r>
              <a:rPr lang="en-US" altLang="zh-CN" dirty="0"/>
              <a:t>) ) # </a:t>
            </a:r>
            <a:r>
              <a:rPr lang="zh-CN" altLang="en-US" dirty="0"/>
              <a:t>前缀结束 </a:t>
            </a:r>
            <a:endParaRPr lang="en-US" altLang="zh-CN" dirty="0" smtClean="0"/>
          </a:p>
          <a:p>
            <a:r>
              <a:rPr lang="en-US" altLang="zh-CN" dirty="0" smtClean="0"/>
              <a:t>.* </a:t>
            </a:r>
            <a:r>
              <a:rPr lang="en-US" altLang="zh-CN" dirty="0"/>
              <a:t># </a:t>
            </a:r>
            <a:r>
              <a:rPr lang="zh-CN" altLang="en-US" dirty="0"/>
              <a:t>匹配任意文本 </a:t>
            </a:r>
            <a:endParaRPr lang="en-US" altLang="zh-CN" dirty="0" smtClean="0"/>
          </a:p>
          <a:p>
            <a:r>
              <a:rPr lang="en-US" altLang="zh-CN" dirty="0" smtClean="0"/>
              <a:t>(?= </a:t>
            </a:r>
            <a:r>
              <a:rPr lang="en-US" altLang="zh-CN" dirty="0"/>
              <a:t># </a:t>
            </a:r>
            <a:r>
              <a:rPr lang="zh-CN" altLang="en-US" dirty="0"/>
              <a:t>断言要匹配的文本的后缀 </a:t>
            </a:r>
            <a:endParaRPr lang="en-US" altLang="zh-CN" dirty="0" smtClean="0"/>
          </a:p>
          <a:p>
            <a:r>
              <a:rPr lang="en-US" altLang="zh-CN" dirty="0" smtClean="0"/>
              <a:t>&lt;\/\</a:t>
            </a:r>
            <a:r>
              <a:rPr lang="en-US" altLang="zh-CN" dirty="0"/>
              <a:t>1&gt; # </a:t>
            </a:r>
            <a:r>
              <a:rPr lang="zh-CN" altLang="en-US" dirty="0"/>
              <a:t>查找尖括号括起来的内容：前面是一个</a:t>
            </a:r>
            <a:r>
              <a:rPr lang="en-US" altLang="zh-CN" dirty="0"/>
              <a:t>"/"</a:t>
            </a:r>
            <a:r>
              <a:rPr lang="zh-CN" altLang="en-US" dirty="0"/>
              <a:t>，后面是先前捕获的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) # </a:t>
            </a:r>
            <a:r>
              <a:rPr lang="zh-CN" altLang="en-US" dirty="0"/>
              <a:t>后缀结束</a:t>
            </a:r>
          </a:p>
        </p:txBody>
      </p:sp>
    </p:spTree>
    <p:extLst>
      <p:ext uri="{BB962C8B-B14F-4D97-AF65-F5344CB8AC3E}">
        <p14:creationId xmlns:p14="http://schemas.microsoft.com/office/powerpoint/2010/main" val="103046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贪婪与</a:t>
            </a:r>
            <a:r>
              <a:rPr lang="zh-CN" altLang="en-US" dirty="0" smtClean="0"/>
              <a:t>懒惰（难点）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0" dirty="0"/>
              <a:t>当正则表达式中包含能接受重复的限定符时，通常的行为是（在使整个表达式能得到匹配的前提下）匹配</a:t>
            </a:r>
            <a:r>
              <a:rPr lang="zh-CN" altLang="en-US" dirty="0"/>
              <a:t>尽可能多</a:t>
            </a:r>
            <a:r>
              <a:rPr lang="zh-CN" altLang="en-US" b="0" dirty="0"/>
              <a:t>的字符。以这个表达式为例：</a:t>
            </a:r>
            <a:r>
              <a:rPr lang="en-US" altLang="zh-CN" b="0" dirty="0"/>
              <a:t>a.*b</a:t>
            </a:r>
            <a:r>
              <a:rPr lang="zh-CN" altLang="en-US" b="0" dirty="0"/>
              <a:t>，它将会匹配</a:t>
            </a:r>
            <a:r>
              <a:rPr lang="zh-CN" altLang="en-US" b="0" u="sng" dirty="0"/>
              <a:t>最长的以</a:t>
            </a:r>
            <a:r>
              <a:rPr lang="en-US" altLang="zh-CN" b="0" u="sng" dirty="0"/>
              <a:t>a</a:t>
            </a:r>
            <a:r>
              <a:rPr lang="zh-CN" altLang="en-US" b="0" u="sng" dirty="0"/>
              <a:t>开始，以</a:t>
            </a:r>
            <a:r>
              <a:rPr lang="en-US" altLang="zh-CN" b="0" u="sng" dirty="0"/>
              <a:t>b</a:t>
            </a:r>
            <a:r>
              <a:rPr lang="zh-CN" altLang="en-US" b="0" u="sng" dirty="0"/>
              <a:t>结束的字符串</a:t>
            </a:r>
            <a:r>
              <a:rPr lang="zh-CN" altLang="en-US" b="0" dirty="0"/>
              <a:t>。如果用它来搜索</a:t>
            </a:r>
            <a:r>
              <a:rPr lang="en-US" altLang="zh-CN" b="0" i="1" dirty="0" err="1"/>
              <a:t>aabab</a:t>
            </a:r>
            <a:r>
              <a:rPr lang="zh-CN" altLang="en-US" b="0" dirty="0"/>
              <a:t>的话，它会匹配整个字符串</a:t>
            </a:r>
            <a:r>
              <a:rPr lang="en-US" altLang="zh-CN" b="0" u="sng" dirty="0" err="1"/>
              <a:t>aabab</a:t>
            </a:r>
            <a:r>
              <a:rPr lang="zh-CN" altLang="en-US" b="0" dirty="0"/>
              <a:t>。这被称为</a:t>
            </a:r>
            <a:r>
              <a:rPr lang="zh-CN" altLang="en-US" dirty="0"/>
              <a:t>贪婪</a:t>
            </a:r>
            <a:r>
              <a:rPr lang="zh-CN" altLang="en-US" b="0" dirty="0"/>
              <a:t>匹配。</a:t>
            </a:r>
          </a:p>
          <a:p>
            <a:r>
              <a:rPr lang="zh-CN" altLang="en-US" b="0" dirty="0"/>
              <a:t>有时，我们更需要</a:t>
            </a:r>
            <a:r>
              <a:rPr lang="zh-CN" altLang="en-US" dirty="0"/>
              <a:t>懒惰</a:t>
            </a:r>
            <a:r>
              <a:rPr lang="zh-CN" altLang="en-US" b="0" dirty="0"/>
              <a:t>匹配，也就是匹配</a:t>
            </a:r>
            <a:r>
              <a:rPr lang="zh-CN" altLang="en-US" dirty="0"/>
              <a:t>尽可能少</a:t>
            </a:r>
            <a:r>
              <a:rPr lang="zh-CN" altLang="en-US" b="0" dirty="0"/>
              <a:t>的字符。前面给出的限定符都可以被转化为懒惰匹配模式，只要在它后面加上一个问号</a:t>
            </a:r>
            <a:r>
              <a:rPr lang="en-US" altLang="zh-CN" b="0" dirty="0"/>
              <a:t>?</a:t>
            </a:r>
            <a:r>
              <a:rPr lang="zh-CN" altLang="en-US" b="0" dirty="0"/>
              <a:t>。这样</a:t>
            </a:r>
            <a:r>
              <a:rPr lang="en-US" altLang="zh-CN" b="0" dirty="0"/>
              <a:t>.*?</a:t>
            </a:r>
            <a:r>
              <a:rPr lang="zh-CN" altLang="en-US" b="0" dirty="0"/>
              <a:t>就意味着</a:t>
            </a:r>
            <a:r>
              <a:rPr lang="zh-CN" altLang="en-US" b="0" u="sng" dirty="0"/>
              <a:t>匹配任意数量的重复，但是在能使整个匹配成功的前提下使用最少的重复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en-US" b="0" dirty="0" smtClean="0"/>
              <a:t>现在</a:t>
            </a:r>
            <a:r>
              <a:rPr lang="zh-CN" altLang="en-US" b="0" dirty="0"/>
              <a:t>看看懒惰版的例子吧：</a:t>
            </a:r>
          </a:p>
          <a:p>
            <a:r>
              <a:rPr lang="en-US" altLang="zh-CN" b="0" dirty="0"/>
              <a:t>a.*?b</a:t>
            </a:r>
            <a:r>
              <a:rPr lang="zh-CN" altLang="en-US" b="0" dirty="0"/>
              <a:t>匹配</a:t>
            </a:r>
            <a:r>
              <a:rPr lang="zh-CN" altLang="en-US" b="0" u="sng" dirty="0"/>
              <a:t>最短的，以</a:t>
            </a:r>
            <a:r>
              <a:rPr lang="en-US" altLang="zh-CN" b="0" u="sng" dirty="0"/>
              <a:t>a</a:t>
            </a:r>
            <a:r>
              <a:rPr lang="zh-CN" altLang="en-US" b="0" u="sng" dirty="0"/>
              <a:t>开始，以</a:t>
            </a:r>
            <a:r>
              <a:rPr lang="en-US" altLang="zh-CN" b="0" u="sng" dirty="0"/>
              <a:t>b</a:t>
            </a:r>
            <a:r>
              <a:rPr lang="zh-CN" altLang="en-US" b="0" u="sng" dirty="0"/>
              <a:t>结束的字符串</a:t>
            </a:r>
            <a:r>
              <a:rPr lang="zh-CN" altLang="en-US" b="0" dirty="0"/>
              <a:t>。如果把它应用于</a:t>
            </a:r>
            <a:r>
              <a:rPr lang="en-US" altLang="zh-CN" b="0" i="1" dirty="0" err="1"/>
              <a:t>aabab</a:t>
            </a:r>
            <a:r>
              <a:rPr lang="zh-CN" altLang="en-US" b="0" dirty="0"/>
              <a:t>的话，它会匹配</a:t>
            </a:r>
            <a:r>
              <a:rPr lang="en-US" altLang="zh-CN" b="0" u="sng" dirty="0" err="1"/>
              <a:t>aab</a:t>
            </a:r>
            <a:r>
              <a:rPr lang="zh-CN" altLang="en-US" b="0" u="sng" dirty="0"/>
              <a:t>（第一到第三个字符）</a:t>
            </a:r>
            <a:r>
              <a:rPr lang="zh-CN" altLang="en-US" b="0" dirty="0"/>
              <a:t>和</a:t>
            </a:r>
            <a:r>
              <a:rPr lang="en-US" altLang="zh-CN" b="0" u="sng" dirty="0"/>
              <a:t>ab</a:t>
            </a:r>
            <a:r>
              <a:rPr lang="zh-CN" altLang="en-US" b="0" u="sng" dirty="0"/>
              <a:t>（第四到第五个字符）</a:t>
            </a:r>
            <a:r>
              <a:rPr lang="zh-CN" altLang="en-US" b="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懒惰限定符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792764"/>
          <a:ext cx="7521574" cy="2194560"/>
        </p:xfrm>
        <a:graphic>
          <a:graphicData uri="http://schemas.openxmlformats.org/drawingml/2006/table">
            <a:tbl>
              <a:tblPr/>
              <a:tblGrid>
                <a:gridCol w="3760787"/>
                <a:gridCol w="3760787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代码</a:t>
                      </a:r>
                      <a:r>
                        <a:rPr lang="en-US" altLang="zh-CN" sz="1800">
                          <a:effectLst/>
                        </a:rPr>
                        <a:t>/</a:t>
                      </a:r>
                      <a:r>
                        <a:rPr lang="zh-CN" altLang="en-US" sz="1800"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重复任意次，但尽可能少重复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+?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</a:t>
                      </a:r>
                      <a:r>
                        <a:rPr lang="en-US" altLang="zh-CN" sz="1800" u="sng">
                          <a:effectLst/>
                        </a:rPr>
                        <a:t>1</a:t>
                      </a:r>
                      <a:r>
                        <a:rPr lang="zh-CN" altLang="en-US" sz="1800" u="sng">
                          <a:effectLst/>
                        </a:rPr>
                        <a:t>次或更多次，但尽可能少重复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??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</a:t>
                      </a:r>
                      <a:r>
                        <a:rPr lang="en-US" altLang="zh-CN" sz="1800" u="sng">
                          <a:effectLst/>
                        </a:rPr>
                        <a:t>0</a:t>
                      </a:r>
                      <a:r>
                        <a:rPr lang="zh-CN" altLang="en-US" sz="1800" u="sng">
                          <a:effectLst/>
                        </a:rPr>
                        <a:t>次或</a:t>
                      </a:r>
                      <a:r>
                        <a:rPr lang="en-US" altLang="zh-CN" sz="1800" u="sng">
                          <a:effectLst/>
                        </a:rPr>
                        <a:t>1</a:t>
                      </a:r>
                      <a:r>
                        <a:rPr lang="zh-CN" altLang="en-US" sz="1800" u="sng">
                          <a:effectLst/>
                        </a:rPr>
                        <a:t>次，但尽可能少重复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{n,m}?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</a:t>
                      </a:r>
                      <a:r>
                        <a:rPr lang="en-US" altLang="zh-CN" sz="1800" u="sng">
                          <a:effectLst/>
                        </a:rPr>
                        <a:t>n</a:t>
                      </a:r>
                      <a:r>
                        <a:rPr lang="zh-CN" altLang="en-US" sz="1800" u="sng">
                          <a:effectLst/>
                        </a:rPr>
                        <a:t>到</a:t>
                      </a:r>
                      <a:r>
                        <a:rPr lang="en-US" altLang="zh-CN" sz="1800" u="sng">
                          <a:effectLst/>
                        </a:rPr>
                        <a:t>m</a:t>
                      </a:r>
                      <a:r>
                        <a:rPr lang="zh-CN" altLang="en-US" sz="1800" u="sng">
                          <a:effectLst/>
                        </a:rPr>
                        <a:t>次，但尽可能少重复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{n,}?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effectLst/>
                        </a:rPr>
                        <a:t>重复</a:t>
                      </a:r>
                      <a:r>
                        <a:rPr lang="en-US" altLang="zh-CN" sz="1800" u="sng" dirty="0">
                          <a:effectLst/>
                        </a:rPr>
                        <a:t>n</a:t>
                      </a:r>
                      <a:r>
                        <a:rPr lang="zh-CN" altLang="en-US" sz="1800" u="sng" dirty="0">
                          <a:effectLst/>
                        </a:rPr>
                        <a:t>次以上，但尽可能少重复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什么是正则表达式？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这里不讲任何难懂的概念，要官方的概念的话，自行百度。</a:t>
            </a:r>
            <a:endParaRPr lang="en-US" altLang="zh-CN" dirty="0" smtClean="0"/>
          </a:p>
          <a:p>
            <a:r>
              <a:rPr lang="zh-CN" altLang="en-US" dirty="0" smtClean="0"/>
              <a:t>简单的说就是写一个匹配的格式。</a:t>
            </a:r>
            <a:endParaRPr lang="en-US" altLang="zh-CN" dirty="0" smtClean="0"/>
          </a:p>
          <a:p>
            <a:r>
              <a:rPr lang="zh-CN" altLang="en-US" dirty="0" smtClean="0"/>
              <a:t>可以用于在一篇文章中筛选出你想要的东西。</a:t>
            </a:r>
            <a:endParaRPr lang="en-US" altLang="zh-CN" dirty="0" smtClean="0"/>
          </a:p>
          <a:p>
            <a:r>
              <a:rPr lang="zh-CN" altLang="en-US" dirty="0" smtClean="0"/>
              <a:t>判断一个文本是否符合某种格式。</a:t>
            </a:r>
            <a:endParaRPr lang="en-US" altLang="zh-CN" dirty="0"/>
          </a:p>
          <a:p>
            <a:r>
              <a:rPr lang="zh-CN" altLang="en-US" dirty="0" smtClean="0"/>
              <a:t>或者是替换掉你想要替换掉的文本。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r>
              <a:rPr lang="zh-CN" altLang="en-US" dirty="0" smtClean="0"/>
              <a:t>正则表达式都是使用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把正则表达式给包住。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然后有些可以使用</a:t>
            </a:r>
            <a:endParaRPr lang="en-US" altLang="zh-CN" dirty="0" smtClean="0"/>
          </a:p>
          <a:p>
            <a:r>
              <a:rPr lang="en-US" altLang="zh-CN" b="0" dirty="0" smtClean="0"/>
              <a:t>	/</a:t>
            </a:r>
            <a:r>
              <a:rPr lang="en-US" altLang="zh-CN" b="0" dirty="0" err="1"/>
              <a:t>i</a:t>
            </a:r>
            <a:r>
              <a:rPr lang="en-US" altLang="zh-CN" b="0" dirty="0"/>
              <a:t> (</a:t>
            </a:r>
            <a:r>
              <a:rPr lang="zh-CN" altLang="en-US" b="0" dirty="0"/>
              <a:t>忽略大小写</a:t>
            </a:r>
            <a:r>
              <a:rPr lang="en-US" altLang="zh-CN" b="0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0" dirty="0" smtClean="0"/>
              <a:t>/g (</a:t>
            </a:r>
            <a:r>
              <a:rPr lang="zh-CN" altLang="en-US" b="0" dirty="0" smtClean="0"/>
              <a:t>全文查找出现的所有匹配字符</a:t>
            </a:r>
            <a:r>
              <a:rPr lang="en-US" altLang="zh-CN" b="0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dirty="0" smtClean="0"/>
              <a:t>/m (</a:t>
            </a:r>
            <a:r>
              <a:rPr lang="zh-CN" altLang="en-US" b="0" dirty="0" smtClean="0"/>
              <a:t>多行查找</a:t>
            </a:r>
            <a:r>
              <a:rPr lang="en-US" altLang="zh-CN" b="0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dirty="0" smtClean="0"/>
              <a:t>/</a:t>
            </a:r>
            <a:r>
              <a:rPr lang="en-US" altLang="zh-CN" b="0" dirty="0" err="1" smtClean="0"/>
              <a:t>gi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全文查找、忽略大小写</a:t>
            </a:r>
            <a:r>
              <a:rPr lang="en-US" altLang="zh-CN" b="0" dirty="0" smtClean="0"/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dirty="0" smtClean="0"/>
              <a:t>/</a:t>
            </a:r>
            <a:r>
              <a:rPr lang="en-US" altLang="zh-CN" b="0" dirty="0" err="1" smtClean="0"/>
              <a:t>ig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全文查找、忽略大小写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	/</a:t>
            </a:r>
            <a:r>
              <a:rPr lang="en-US" altLang="zh-CN" b="0" dirty="0"/>
              <a:t>u </a:t>
            </a:r>
            <a:r>
              <a:rPr lang="zh-CN" altLang="en-US" b="0" dirty="0"/>
              <a:t>表示按</a:t>
            </a:r>
            <a:r>
              <a:rPr lang="en-US" altLang="zh-CN" b="0" dirty="0" err="1"/>
              <a:t>unicode</a:t>
            </a:r>
            <a:r>
              <a:rPr lang="en-US" altLang="zh-CN" b="0" dirty="0"/>
              <a:t>(utf-8)</a:t>
            </a:r>
            <a:r>
              <a:rPr lang="zh-CN" altLang="en-US" b="0" dirty="0"/>
              <a:t>匹配（主要针对多字节比如汉字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的作用是匹配串中所有匹配的子串（如果没有，找到一个之后匹配就结束了）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的作用是让</a:t>
            </a:r>
            <a:r>
              <a:rPr lang="en-US" altLang="zh-CN" dirty="0">
                <a:solidFill>
                  <a:srgbClr val="FF0000"/>
                </a:solidFill>
              </a:rPr>
              <a:t>^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匹配每一行的</a:t>
            </a:r>
            <a:r>
              <a:rPr lang="zh-CN" altLang="en-US" dirty="0">
                <a:solidFill>
                  <a:srgbClr val="FF0000"/>
                </a:solidFill>
                <a:hlinkClick r:id="rId2"/>
              </a:rPr>
              <a:t>开始和结束</a:t>
            </a:r>
            <a:r>
              <a:rPr lang="zh-CN" altLang="en-US" dirty="0">
                <a:solidFill>
                  <a:srgbClr val="FF0000"/>
                </a:solidFill>
              </a:rPr>
              <a:t>（如果没有，是匹配整个串的</a:t>
            </a:r>
            <a:r>
              <a:rPr lang="zh-CN" altLang="en-US" dirty="0">
                <a:solidFill>
                  <a:srgbClr val="FF0000"/>
                </a:solidFill>
                <a:hlinkClick r:id="rId2"/>
              </a:rPr>
              <a:t>开始和结束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6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0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中的一个内置对象。为正则表达式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对象有 </a:t>
            </a:r>
            <a:r>
              <a:rPr lang="en-US" altLang="zh-CN" dirty="0"/>
              <a:t>3 </a:t>
            </a:r>
            <a:r>
              <a:rPr lang="zh-CN" altLang="en-US" dirty="0"/>
              <a:t>个方法：</a:t>
            </a:r>
            <a:r>
              <a:rPr lang="en-US" altLang="zh-CN" dirty="0"/>
              <a:t>test()</a:t>
            </a:r>
            <a:r>
              <a:rPr lang="zh-CN" altLang="en-US" dirty="0"/>
              <a:t>、</a:t>
            </a:r>
            <a:r>
              <a:rPr lang="en-US" altLang="zh-CN" dirty="0"/>
              <a:t>exec() </a:t>
            </a:r>
            <a:r>
              <a:rPr lang="zh-CN" altLang="en-US" dirty="0"/>
              <a:t>以及 </a:t>
            </a:r>
            <a:r>
              <a:rPr lang="en-US" altLang="zh-CN" dirty="0"/>
              <a:t>compile()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test()</a:t>
            </a:r>
          </a:p>
          <a:p>
            <a:r>
              <a:rPr lang="en-US" altLang="zh-CN" dirty="0"/>
              <a:t>test() </a:t>
            </a:r>
            <a:r>
              <a:rPr lang="zh-CN" altLang="en-US" dirty="0"/>
              <a:t>方法检索字符串中的指定值。返回值是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exec()</a:t>
            </a:r>
          </a:p>
          <a:p>
            <a:r>
              <a:rPr lang="en-US" altLang="zh-CN" dirty="0"/>
              <a:t>exec() </a:t>
            </a:r>
            <a:r>
              <a:rPr lang="zh-CN" altLang="en-US" dirty="0"/>
              <a:t>方法检索字符串中的指定值。返回值是被找到的值。如果没有发现匹配，则返回 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compile()</a:t>
            </a:r>
          </a:p>
          <a:p>
            <a:r>
              <a:rPr lang="en-US" altLang="zh-CN" dirty="0"/>
              <a:t>compile() </a:t>
            </a:r>
            <a:r>
              <a:rPr lang="zh-CN" altLang="en-US" dirty="0"/>
              <a:t>方法用于改变 </a:t>
            </a:r>
            <a:r>
              <a:rPr lang="en-US" altLang="zh-CN" dirty="0" err="1"/>
              <a:t>RegExp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compile() </a:t>
            </a:r>
            <a:r>
              <a:rPr lang="zh-CN" altLang="en-US" dirty="0"/>
              <a:t>既可以改变检索模式，也可以添加或删除第二个参数。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patt</a:t>
            </a:r>
            <a:r>
              <a:rPr lang="en-US" altLang="zh-CN" dirty="0"/>
              <a:t> = new </a:t>
            </a:r>
            <a:r>
              <a:rPr lang="en-US" altLang="zh-CN" dirty="0" err="1"/>
              <a:t>RegExp</a:t>
            </a:r>
            <a:r>
              <a:rPr lang="en-US" altLang="zh-CN" dirty="0"/>
              <a:t>("W3School","g</a:t>
            </a:r>
            <a:r>
              <a:rPr lang="en-US" altLang="zh-CN" dirty="0" smtClean="0"/>
              <a:t>");</a:t>
            </a:r>
          </a:p>
          <a:p>
            <a:r>
              <a:rPr lang="en-US" altLang="zh-CN" dirty="0" err="1" smtClean="0"/>
              <a:t>patt</a:t>
            </a:r>
            <a:r>
              <a:rPr lang="zh-CN" altLang="en-US" dirty="0" smtClean="0"/>
              <a:t>就相当于</a:t>
            </a:r>
            <a:r>
              <a:rPr lang="en-US" altLang="zh-CN" dirty="0" smtClean="0"/>
              <a:t>/W3School/g</a:t>
            </a:r>
          </a:p>
          <a:p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 </a:t>
            </a:r>
            <a:r>
              <a:rPr lang="zh-CN" altLang="en-US" dirty="0" smtClean="0"/>
              <a:t>就相当于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了一个</a:t>
            </a:r>
            <a:r>
              <a:rPr lang="en-US" altLang="zh-CN" dirty="0" err="1" smtClean="0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 a =  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(‘</a:t>
            </a:r>
            <a:r>
              <a:rPr lang="en-US" altLang="zh-CN" dirty="0" err="1"/>
              <a:t>abc</a:t>
            </a:r>
            <a:r>
              <a:rPr lang="en-US" altLang="zh-CN" dirty="0" smtClean="0"/>
              <a:t>’);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31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RegExp.$1</a:t>
            </a:r>
            <a:r>
              <a:rPr lang="zh-CN" altLang="en-US" dirty="0"/>
              <a:t>是</a:t>
            </a:r>
            <a:r>
              <a:rPr lang="en-US" altLang="zh-CN" dirty="0" err="1"/>
              <a:t>RegExp</a:t>
            </a:r>
            <a:r>
              <a:rPr lang="zh-CN" altLang="en-US" dirty="0"/>
              <a:t>的一个属性</a:t>
            </a:r>
            <a:r>
              <a:rPr lang="en-US" altLang="zh-CN" dirty="0"/>
              <a:t>,</a:t>
            </a:r>
            <a:r>
              <a:rPr lang="zh-CN" altLang="en-US" dirty="0"/>
              <a:t>指的是与正则表达式匹配的第一个 子匹配</a:t>
            </a:r>
            <a:r>
              <a:rPr lang="en-US" altLang="zh-CN" dirty="0"/>
              <a:t>(</a:t>
            </a:r>
            <a:r>
              <a:rPr lang="zh-CN" altLang="en-US" dirty="0"/>
              <a:t>以括号为标志</a:t>
            </a:r>
            <a:r>
              <a:rPr lang="en-US" altLang="zh-CN" dirty="0"/>
              <a:t>)</a:t>
            </a:r>
            <a:r>
              <a:rPr lang="zh-CN" altLang="en-US" dirty="0"/>
              <a:t>字符串，以此类推，</a:t>
            </a:r>
            <a:r>
              <a:rPr lang="en-US" altLang="zh-CN" dirty="0"/>
              <a:t>RegExp.$2</a:t>
            </a:r>
            <a:r>
              <a:rPr lang="zh-CN" altLang="en-US" dirty="0"/>
              <a:t>，</a:t>
            </a:r>
            <a:r>
              <a:rPr lang="en-US" altLang="zh-CN" dirty="0"/>
              <a:t>RegExp.$3</a:t>
            </a:r>
            <a:r>
              <a:rPr lang="zh-CN" altLang="en-US" dirty="0"/>
              <a:t>，</a:t>
            </a:r>
            <a:r>
              <a:rPr lang="en-US" altLang="zh-CN" dirty="0"/>
              <a:t>..RegExp.$99</a:t>
            </a:r>
            <a:r>
              <a:rPr lang="zh-CN" altLang="en-US" dirty="0"/>
              <a:t>总共可以有</a:t>
            </a:r>
            <a:r>
              <a:rPr lang="en-US" altLang="zh-CN" dirty="0"/>
              <a:t>99</a:t>
            </a:r>
            <a:r>
              <a:rPr lang="zh-CN" altLang="en-US" dirty="0"/>
              <a:t>个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43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给你看了例子就知道了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r= /^(\d{4})-(\d{1,2})-(\d{1,2})$/; //</a:t>
            </a:r>
            <a:r>
              <a:rPr lang="zh-CN" altLang="en-US" dirty="0"/>
              <a:t>正则表达式 匹配出生日期</a:t>
            </a:r>
            <a:r>
              <a:rPr lang="en-US" altLang="zh-CN" dirty="0"/>
              <a:t>(</a:t>
            </a:r>
            <a:r>
              <a:rPr lang="zh-CN" altLang="en-US" dirty="0"/>
              <a:t>简单匹配</a:t>
            </a:r>
            <a:r>
              <a:rPr lang="en-US" altLang="zh-CN" dirty="0"/>
              <a:t>)     </a:t>
            </a:r>
          </a:p>
          <a:p>
            <a:r>
              <a:rPr lang="en-US" altLang="zh-CN" dirty="0" err="1"/>
              <a:t>r.exec</a:t>
            </a:r>
            <a:r>
              <a:rPr lang="en-US" altLang="zh-CN" dirty="0"/>
              <a:t>('1985-10-15');</a:t>
            </a:r>
          </a:p>
          <a:p>
            <a:r>
              <a:rPr lang="en-US" altLang="zh-CN" dirty="0"/>
              <a:t>s1=RegExp.$1;</a:t>
            </a:r>
          </a:p>
          <a:p>
            <a:r>
              <a:rPr lang="en-US" altLang="zh-CN" dirty="0"/>
              <a:t>s2=RegExp.$2;</a:t>
            </a:r>
          </a:p>
          <a:p>
            <a:r>
              <a:rPr lang="en-US" altLang="zh-CN" dirty="0"/>
              <a:t>s3=RegExp.$3;</a:t>
            </a:r>
          </a:p>
          <a:p>
            <a:r>
              <a:rPr lang="en-US" altLang="zh-CN" dirty="0"/>
              <a:t>alert(s1+" "+s2+" "+s3)//</a:t>
            </a:r>
            <a:r>
              <a:rPr lang="zh-CN" altLang="en-US" dirty="0"/>
              <a:t>结果为</a:t>
            </a:r>
            <a:r>
              <a:rPr lang="en-US" altLang="zh-CN" dirty="0"/>
              <a:t>1985 10 15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8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smtClean="0"/>
              <a:t>JS</a:t>
            </a:r>
            <a:r>
              <a:rPr lang="zh-CN" altLang="en-US" dirty="0"/>
              <a:t>将数字转换成三位逗号分隔的样式的</a:t>
            </a:r>
            <a:r>
              <a:rPr lang="zh-CN" altLang="en-US" dirty="0" smtClean="0"/>
              <a:t>做法</a:t>
            </a:r>
            <a:endParaRPr lang="en-US" altLang="zh-CN" dirty="0" smtClean="0"/>
          </a:p>
          <a:p>
            <a:r>
              <a:rPr lang="zh-CN" altLang="en-US" dirty="0" smtClean="0"/>
              <a:t>如：把</a:t>
            </a:r>
            <a:r>
              <a:rPr lang="en-US" altLang="zh-CN" dirty="0" smtClean="0"/>
              <a:t>1000000000</a:t>
            </a:r>
            <a:r>
              <a:rPr lang="zh-CN" altLang="en-US" dirty="0" smtClean="0"/>
              <a:t>转成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这样的方法。</a:t>
            </a:r>
            <a:endParaRPr lang="en-US" altLang="zh-CN" dirty="0" smtClean="0"/>
          </a:p>
          <a:p>
            <a:r>
              <a:rPr lang="zh-CN" altLang="en-US" dirty="0" smtClean="0"/>
              <a:t>写一个这样的</a:t>
            </a:r>
            <a:r>
              <a:rPr lang="en-US" altLang="zh-CN" dirty="0" smtClean="0"/>
              <a:t>function,</a:t>
            </a:r>
            <a:r>
              <a:rPr lang="zh-CN" altLang="en-US" dirty="0" smtClean="0"/>
              <a:t>利用正则表达式来实现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8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function   </a:t>
            </a:r>
            <a:r>
              <a:rPr lang="en-US" altLang="zh-CN" dirty="0" err="1"/>
              <a:t>formatNum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   </a:t>
            </a:r>
          </a:p>
          <a:p>
            <a:r>
              <a:rPr lang="en-US" altLang="zh-CN" dirty="0"/>
              <a:t>    if(!/^(\+|-)?(\d+)(\.\d+)?$/.test(</a:t>
            </a:r>
            <a:r>
              <a:rPr lang="en-US" altLang="zh-CN" dirty="0" err="1"/>
              <a:t>num</a:t>
            </a:r>
            <a:r>
              <a:rPr lang="en-US" altLang="zh-CN" dirty="0" smtClean="0"/>
              <a:t>)){alert</a:t>
            </a:r>
            <a:r>
              <a:rPr lang="en-US" altLang="zh-CN" dirty="0"/>
              <a:t>("wrong!");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/>
              <a:t>return   </a:t>
            </a:r>
            <a:r>
              <a:rPr lang="en-US" altLang="zh-CN" dirty="0" err="1"/>
              <a:t>num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/>
            <a:r>
              <a:rPr lang="en-US" altLang="zh-CN" dirty="0" smtClean="0"/>
              <a:t>}   </a:t>
            </a:r>
            <a:r>
              <a:rPr lang="en-US" altLang="zh-CN" dirty="0"/>
              <a:t>//</a:t>
            </a:r>
            <a:r>
              <a:rPr lang="zh-CN" altLang="en-US" dirty="0"/>
              <a:t>那个正则就相当与</a:t>
            </a:r>
            <a:r>
              <a:rPr lang="en-US" altLang="zh-CN" dirty="0"/>
              <a:t>new</a:t>
            </a:r>
            <a:r>
              <a:rPr lang="zh-CN" altLang="en-US" dirty="0"/>
              <a:t>了一个</a:t>
            </a:r>
            <a:r>
              <a:rPr lang="en-US" altLang="zh-CN" dirty="0" err="1"/>
              <a:t>RegExp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  a   =   RegExp.$1,   b   =   RegExp.$2,   c   =   RegExp.$3;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第一为是</a:t>
            </a:r>
            <a:r>
              <a:rPr lang="en-US" altLang="zh-CN" dirty="0"/>
              <a:t>+-</a:t>
            </a:r>
            <a:r>
              <a:rPr lang="zh-CN" altLang="en-US" dirty="0"/>
              <a:t>号，第二位是整数部分。第三位是小数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  re   =   new   </a:t>
            </a:r>
            <a:r>
              <a:rPr lang="en-US" altLang="zh-CN" dirty="0" err="1"/>
              <a:t>RegExp</a:t>
            </a:r>
            <a:r>
              <a:rPr lang="en-US" altLang="zh-CN" dirty="0"/>
              <a:t>().compile("(\\d)(\\d{3})(,|$)");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这里的，和</a:t>
            </a:r>
            <a:r>
              <a:rPr lang="en-US" altLang="zh-CN" dirty="0"/>
              <a:t>$</a:t>
            </a:r>
            <a:r>
              <a:rPr lang="zh-CN" altLang="en-US" dirty="0"/>
              <a:t>是为了后面作准备的。就是说只要匹配到的前面有一位数字，然后后面还跟着三个数字（</a:t>
            </a:r>
            <a:r>
              <a:rPr lang="en-US" altLang="zh-CN" dirty="0"/>
              <a:t>$</a:t>
            </a:r>
            <a:r>
              <a:rPr lang="zh-CN" altLang="en-US" dirty="0"/>
              <a:t>是直接匹配到最后，而逗号的话是代表在后续循环中已经添加的逗号）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while(</a:t>
            </a:r>
            <a:r>
              <a:rPr lang="en-US" altLang="zh-CN" dirty="0" err="1"/>
              <a:t>re.test</a:t>
            </a:r>
            <a:r>
              <a:rPr lang="en-US" altLang="zh-CN" dirty="0"/>
              <a:t>(b))   b   =   </a:t>
            </a:r>
            <a:r>
              <a:rPr lang="en-US" altLang="zh-CN" dirty="0" err="1"/>
              <a:t>b.replace</a:t>
            </a:r>
            <a:r>
              <a:rPr lang="en-US" altLang="zh-CN" dirty="0"/>
              <a:t>(re,   "$1,$2$3");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这里的</a:t>
            </a:r>
            <a:r>
              <a:rPr lang="en-US" altLang="zh-CN" dirty="0"/>
              <a:t>while</a:t>
            </a:r>
            <a:r>
              <a:rPr lang="zh-CN" altLang="en-US" dirty="0"/>
              <a:t>循环的意思是一直匹配看有没有满足条件的，有的话就继续替换循环下去，直到匹配不到这种类型的正则表达式时，停止。提示一下，这里第一个匹配到的就是字符串的最后。所以算下来的话，其实是从后面开始匹配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return   a   +""+   b   +""+   c;   //</a:t>
            </a:r>
            <a:r>
              <a:rPr lang="zh-CN" altLang="en-US" dirty="0"/>
              <a:t>避免变成数字相加。所以中间加入</a:t>
            </a:r>
            <a:r>
              <a:rPr lang="en-US" altLang="zh-CN" dirty="0"/>
              <a:t>""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6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RegExp</a:t>
            </a:r>
            <a:r>
              <a:rPr lang="en-US" altLang="zh-CN" dirty="0"/>
              <a:t>().compile</a:t>
            </a:r>
            <a:r>
              <a:rPr lang="zh-CN" altLang="en-US" dirty="0"/>
              <a:t>详解：</a:t>
            </a:r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 "abc12456def45646ghi";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regExp</a:t>
            </a:r>
            <a:r>
              <a:rPr lang="en-US" altLang="zh-CN" dirty="0"/>
              <a:t> = new </a:t>
            </a:r>
            <a:r>
              <a:rPr lang="en-US" altLang="zh-CN" dirty="0" err="1"/>
              <a:t>RegExp</a:t>
            </a:r>
            <a:r>
              <a:rPr lang="en-US" altLang="zh-CN" dirty="0"/>
              <a:t>("[a-z]+");</a:t>
            </a:r>
          </a:p>
          <a:p>
            <a:r>
              <a:rPr lang="en-US" altLang="zh-CN" dirty="0" err="1"/>
              <a:t>document.writeln</a:t>
            </a:r>
            <a:r>
              <a:rPr lang="en-US" altLang="zh-CN" dirty="0"/>
              <a:t>( </a:t>
            </a:r>
            <a:r>
              <a:rPr lang="en-US" altLang="zh-CN" dirty="0" err="1"/>
              <a:t>regExp.exec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); // </a:t>
            </a:r>
            <a:r>
              <a:rPr lang="en-US" altLang="zh-CN" dirty="0" err="1"/>
              <a:t>abc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更改</a:t>
            </a:r>
            <a:r>
              <a:rPr lang="en-US" altLang="zh-CN" dirty="0" err="1"/>
              <a:t>regExp</a:t>
            </a:r>
            <a:r>
              <a:rPr lang="zh-CN" altLang="en-US" dirty="0"/>
              <a:t>的正则表达式模式，并进行编译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这与下列语句的作用是相同的：</a:t>
            </a:r>
            <a:r>
              <a:rPr lang="en-US" altLang="zh-CN" dirty="0" err="1"/>
              <a:t>regExp</a:t>
            </a:r>
            <a:r>
              <a:rPr lang="en-US" altLang="zh-CN" dirty="0"/>
              <a:t> = /\d+/;</a:t>
            </a:r>
          </a:p>
          <a:p>
            <a:r>
              <a:rPr lang="en-US" altLang="zh-CN" dirty="0" err="1"/>
              <a:t>regExp.compile</a:t>
            </a:r>
            <a:r>
              <a:rPr lang="en-US" altLang="zh-CN" dirty="0"/>
              <a:t>("\\d+");</a:t>
            </a:r>
          </a:p>
          <a:p>
            <a:r>
              <a:rPr lang="en-US" altLang="zh-CN" dirty="0" err="1"/>
              <a:t>document.writeln</a:t>
            </a:r>
            <a:r>
              <a:rPr lang="en-US" altLang="zh-CN" dirty="0"/>
              <a:t>( </a:t>
            </a:r>
            <a:r>
              <a:rPr lang="en-US" altLang="zh-CN" dirty="0" err="1"/>
              <a:t>regExp.exec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); // 12456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2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replace</a:t>
            </a:r>
            <a:r>
              <a:rPr lang="zh-CN" altLang="en-US" dirty="0"/>
              <a:t>方法</a:t>
            </a:r>
          </a:p>
          <a:p>
            <a:r>
              <a:rPr lang="en-US" altLang="zh-CN" dirty="0"/>
              <a:t>replace() </a:t>
            </a:r>
            <a:r>
              <a:rPr lang="zh-CN" altLang="en-US" dirty="0"/>
              <a:t>方法用于在字符串中用一些字符替换另一些字符，或替换一个与正则表达式匹配的子串。</a:t>
            </a:r>
          </a:p>
          <a:p>
            <a:endParaRPr lang="zh-CN" altLang="en-US" dirty="0"/>
          </a:p>
          <a:p>
            <a:r>
              <a:rPr lang="en-US" altLang="zh-CN" dirty="0" err="1"/>
              <a:t>stringObject.replace</a:t>
            </a:r>
            <a:r>
              <a:rPr lang="en-US" altLang="zh-CN" dirty="0"/>
              <a:t>(</a:t>
            </a:r>
            <a:r>
              <a:rPr lang="en-US" altLang="zh-CN" dirty="0" err="1"/>
              <a:t>regexp,replacement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必需。规定了要替换的模式的 </a:t>
            </a:r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对象。请注意，如果该值是一个字符串，则将它作为要检索的直接量文本模式，而不是首先被转换为 </a:t>
            </a:r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对象。 </a:t>
            </a:r>
          </a:p>
          <a:p>
            <a:r>
              <a:rPr lang="en-US" altLang="zh-CN" dirty="0"/>
              <a:t>replacement </a:t>
            </a:r>
            <a:r>
              <a:rPr lang="zh-CN" altLang="en-US" dirty="0"/>
              <a:t>必需。一个字符串值。规定了替换文本或生成替换文本的函数。 </a:t>
            </a:r>
          </a:p>
          <a:p>
            <a:r>
              <a:rPr lang="en-US" altLang="zh-CN" dirty="0"/>
              <a:t>replacement </a:t>
            </a:r>
            <a:r>
              <a:rPr lang="zh-CN" altLang="en-US" dirty="0"/>
              <a:t>中的 </a:t>
            </a:r>
            <a:r>
              <a:rPr lang="en-US" altLang="zh-CN" dirty="0"/>
              <a:t>$ </a:t>
            </a:r>
            <a:r>
              <a:rPr lang="zh-CN" altLang="en-US" dirty="0"/>
              <a:t>字符具有特定的含义。如下表所示，它说明从模式匹配得到的字符串将用于替换。</a:t>
            </a:r>
          </a:p>
          <a:p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$2</a:t>
            </a:r>
            <a:r>
              <a:rPr lang="zh-CN" altLang="en-US" dirty="0"/>
              <a:t>、</a:t>
            </a:r>
            <a:r>
              <a:rPr lang="en-US" altLang="zh-CN" dirty="0"/>
              <a:t>...</a:t>
            </a:r>
            <a:r>
              <a:rPr lang="zh-CN" altLang="en-US" dirty="0"/>
              <a:t>、</a:t>
            </a:r>
            <a:r>
              <a:rPr lang="en-US" altLang="zh-CN" dirty="0"/>
              <a:t>$99 </a:t>
            </a:r>
            <a:r>
              <a:rPr lang="zh-CN" altLang="en-US" dirty="0"/>
              <a:t>与 </a:t>
            </a:r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中的第 </a:t>
            </a:r>
            <a:r>
              <a:rPr lang="en-US" altLang="zh-CN" dirty="0"/>
              <a:t>1 </a:t>
            </a:r>
            <a:r>
              <a:rPr lang="zh-CN" altLang="en-US" dirty="0"/>
              <a:t>到第 </a:t>
            </a:r>
            <a:r>
              <a:rPr lang="en-US" altLang="zh-CN" dirty="0"/>
              <a:t>99 </a:t>
            </a:r>
            <a:r>
              <a:rPr lang="zh-CN" altLang="en-US" dirty="0"/>
              <a:t>个子表达式相匹配的文本。 </a:t>
            </a:r>
          </a:p>
          <a:p>
            <a:endParaRPr lang="zh-CN" altLang="en-US" dirty="0"/>
          </a:p>
          <a:p>
            <a:r>
              <a:rPr lang="zh-CN" altLang="en-US" dirty="0"/>
              <a:t>例子</a:t>
            </a:r>
          </a:p>
          <a:p>
            <a:r>
              <a:rPr lang="zh-CN" altLang="en-US" dirty="0"/>
              <a:t>在本例中，我们将把 </a:t>
            </a:r>
            <a:r>
              <a:rPr lang="en-US" altLang="zh-CN" dirty="0"/>
              <a:t>"Doe, John" </a:t>
            </a:r>
            <a:r>
              <a:rPr lang="zh-CN" altLang="en-US" dirty="0"/>
              <a:t>转换为 </a:t>
            </a:r>
            <a:r>
              <a:rPr lang="en-US" altLang="zh-CN" dirty="0"/>
              <a:t>"John Doe" </a:t>
            </a:r>
            <a:r>
              <a:rPr lang="zh-CN" altLang="en-US" dirty="0"/>
              <a:t>的形式：</a:t>
            </a:r>
          </a:p>
          <a:p>
            <a:endParaRPr lang="zh-CN" altLang="en-US" dirty="0"/>
          </a:p>
          <a:p>
            <a:r>
              <a:rPr lang="en-US" altLang="zh-CN" dirty="0"/>
              <a:t>name = "Doe, John";</a:t>
            </a:r>
          </a:p>
          <a:p>
            <a:r>
              <a:rPr lang="en-US" altLang="zh-CN" dirty="0" err="1"/>
              <a:t>name.replace</a:t>
            </a:r>
            <a:r>
              <a:rPr lang="en-US" altLang="zh-CN" dirty="0"/>
              <a:t>(/(\w+)\s*, \s*(\w+)/, "$2 $1");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5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常用的几个元字符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6989"/>
              </p:ext>
            </p:extLst>
          </p:nvPr>
        </p:nvGraphicFramePr>
        <p:xfrm>
          <a:off x="822325" y="1609884"/>
          <a:ext cx="7521574" cy="2834640"/>
        </p:xfrm>
        <a:graphic>
          <a:graphicData uri="http://schemas.openxmlformats.org/drawingml/2006/table">
            <a:tbl>
              <a:tblPr/>
              <a:tblGrid>
                <a:gridCol w="3760787"/>
                <a:gridCol w="3760787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匹配除换行符以外的任意字符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匹配字母或数字或下划线或汉字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匹配任意的空白符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匹配数字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\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  <a:effectLst/>
                        </a:rPr>
                        <a:t>（可以说这个基本没人用，我觉得）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effectLst/>
                        </a:rPr>
                        <a:t>匹配单词的开始或结束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匹配字符串的开始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effectLst/>
                        </a:rPr>
                        <a:t>匹配字符串的结束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51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</a:t>
            </a:r>
          </a:p>
          <a:p>
            <a:r>
              <a:rPr lang="zh-CN" altLang="en-US" dirty="0" smtClean="0"/>
              <a:t>与其他语法都是相似的</a:t>
            </a:r>
            <a:endParaRPr lang="en-US" altLang="zh-CN" dirty="0" smtClean="0"/>
          </a:p>
          <a:p>
            <a:r>
              <a:rPr lang="en-US" altLang="zh-CN" dirty="0" smtClean="0"/>
              <a:t>\.</a:t>
            </a:r>
          </a:p>
          <a:p>
            <a:r>
              <a:rPr lang="en-US" altLang="zh-CN" dirty="0" smtClean="0"/>
              <a:t>\*</a:t>
            </a:r>
          </a:p>
          <a:p>
            <a:r>
              <a:rPr lang="en-US" altLang="zh-CN" dirty="0" smtClean="0"/>
              <a:t>\\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8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0" dirty="0" smtClean="0"/>
              <a:t>\</a:t>
            </a:r>
            <a:r>
              <a:rPr lang="en-US" altLang="zh-CN" b="0" dirty="0" err="1" smtClean="0"/>
              <a:t>ba</a:t>
            </a:r>
            <a:r>
              <a:rPr lang="en-US" altLang="zh-CN" b="0" dirty="0" smtClean="0"/>
              <a:t>\w*\b</a:t>
            </a:r>
          </a:p>
          <a:p>
            <a:r>
              <a:rPr lang="zh-CN" altLang="en-US" b="0" dirty="0" smtClean="0"/>
              <a:t>匹配</a:t>
            </a:r>
            <a:r>
              <a:rPr lang="zh-CN" altLang="en-US" b="0" u="sng" dirty="0" smtClean="0"/>
              <a:t>以字母</a:t>
            </a:r>
            <a:r>
              <a:rPr lang="en-US" altLang="zh-CN" b="0" u="sng" dirty="0" smtClean="0"/>
              <a:t>a</a:t>
            </a:r>
            <a:r>
              <a:rPr lang="zh-CN" altLang="en-US" b="0" u="sng" dirty="0" smtClean="0"/>
              <a:t>开头的单词</a:t>
            </a:r>
            <a:r>
              <a:rPr lang="en-US" altLang="zh-CN" b="0" u="sng" dirty="0" smtClean="0"/>
              <a:t>——</a:t>
            </a:r>
            <a:r>
              <a:rPr lang="zh-CN" altLang="en-US" b="0" u="sng" dirty="0" smtClean="0"/>
              <a:t>先是某个单词开始处</a:t>
            </a:r>
            <a:r>
              <a:rPr lang="en-US" altLang="zh-CN" b="0" u="sng" dirty="0" smtClean="0"/>
              <a:t>(\b)</a:t>
            </a:r>
            <a:r>
              <a:rPr lang="zh-CN" altLang="en-US" b="0" u="sng" dirty="0" smtClean="0"/>
              <a:t>，然后是字母</a:t>
            </a:r>
            <a:r>
              <a:rPr lang="en-US" altLang="zh-CN" b="0" u="sng" dirty="0" smtClean="0"/>
              <a:t>a,</a:t>
            </a:r>
            <a:r>
              <a:rPr lang="zh-CN" altLang="en-US" b="0" u="sng" dirty="0" smtClean="0"/>
              <a:t>然后是任意数量的字母或数字</a:t>
            </a:r>
            <a:r>
              <a:rPr lang="en-US" altLang="zh-CN" b="0" u="sng" dirty="0" smtClean="0"/>
              <a:t>(\w*)</a:t>
            </a:r>
            <a:r>
              <a:rPr lang="zh-CN" altLang="en-US" b="0" u="sng" dirty="0" smtClean="0"/>
              <a:t>，最后是单词结束处</a:t>
            </a:r>
            <a:r>
              <a:rPr lang="en-US" altLang="zh-CN" b="0" u="sng" dirty="0" smtClean="0"/>
              <a:t>(\b)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\d+</a:t>
            </a: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匹配</a:t>
            </a:r>
            <a:r>
              <a:rPr lang="en-US" altLang="zh-CN" b="0" u="sng" dirty="0" smtClean="0">
                <a:solidFill>
                  <a:srgbClr val="FF0000"/>
                </a:solidFill>
              </a:rPr>
              <a:t>1</a:t>
            </a:r>
            <a:r>
              <a:rPr lang="zh-CN" altLang="en-US" b="0" u="sng" dirty="0" smtClean="0">
                <a:solidFill>
                  <a:srgbClr val="FF0000"/>
                </a:solidFill>
              </a:rPr>
              <a:t>个或更多连续的数字</a:t>
            </a:r>
            <a:r>
              <a:rPr lang="zh-CN" altLang="en-US" b="0" dirty="0" smtClean="0">
                <a:solidFill>
                  <a:srgbClr val="FF0000"/>
                </a:solidFill>
              </a:rPr>
              <a:t>。这里的</a:t>
            </a:r>
            <a:r>
              <a:rPr lang="en-US" altLang="zh-CN" b="0" dirty="0" smtClean="0">
                <a:solidFill>
                  <a:srgbClr val="FF0000"/>
                </a:solidFill>
              </a:rPr>
              <a:t>+</a:t>
            </a:r>
            <a:r>
              <a:rPr lang="zh-CN" altLang="en-US" b="0" dirty="0" smtClean="0">
                <a:solidFill>
                  <a:srgbClr val="FF0000"/>
                </a:solidFill>
              </a:rPr>
              <a:t>是和*类似的元字符，不同的是*匹配</a:t>
            </a:r>
            <a:r>
              <a:rPr lang="zh-CN" altLang="en-US" b="0" u="sng" dirty="0" smtClean="0">
                <a:solidFill>
                  <a:srgbClr val="FF0000"/>
                </a:solidFill>
              </a:rPr>
              <a:t>重复任意次</a:t>
            </a:r>
            <a:r>
              <a:rPr lang="en-US" altLang="zh-CN" b="0" u="sng" dirty="0" smtClean="0">
                <a:solidFill>
                  <a:srgbClr val="FF0000"/>
                </a:solidFill>
              </a:rPr>
              <a:t>(</a:t>
            </a:r>
            <a:r>
              <a:rPr lang="zh-CN" altLang="en-US" b="0" u="sng" dirty="0" smtClean="0">
                <a:solidFill>
                  <a:srgbClr val="FF0000"/>
                </a:solidFill>
              </a:rPr>
              <a:t>可能是</a:t>
            </a:r>
            <a:r>
              <a:rPr lang="en-US" altLang="zh-CN" b="0" u="sng" dirty="0" smtClean="0">
                <a:solidFill>
                  <a:srgbClr val="FF0000"/>
                </a:solidFill>
              </a:rPr>
              <a:t>0</a:t>
            </a:r>
            <a:r>
              <a:rPr lang="zh-CN" altLang="en-US" b="0" u="sng" dirty="0" smtClean="0">
                <a:solidFill>
                  <a:srgbClr val="FF0000"/>
                </a:solidFill>
              </a:rPr>
              <a:t>次</a:t>
            </a:r>
            <a:r>
              <a:rPr lang="en-US" altLang="zh-CN" b="0" u="sng" dirty="0" smtClean="0">
                <a:solidFill>
                  <a:srgbClr val="FF0000"/>
                </a:solidFill>
              </a:rPr>
              <a:t>)</a:t>
            </a:r>
            <a:r>
              <a:rPr lang="zh-CN" altLang="en-US" b="0" dirty="0" smtClean="0">
                <a:solidFill>
                  <a:srgbClr val="FF0000"/>
                </a:solidFill>
              </a:rPr>
              <a:t>，而</a:t>
            </a:r>
            <a:r>
              <a:rPr lang="en-US" altLang="zh-CN" b="0" dirty="0" smtClean="0">
                <a:solidFill>
                  <a:srgbClr val="FF0000"/>
                </a:solidFill>
              </a:rPr>
              <a:t>+</a:t>
            </a:r>
            <a:r>
              <a:rPr lang="zh-CN" altLang="en-US" b="0" dirty="0" smtClean="0">
                <a:solidFill>
                  <a:srgbClr val="FF0000"/>
                </a:solidFill>
              </a:rPr>
              <a:t>则匹配</a:t>
            </a:r>
            <a:r>
              <a:rPr lang="zh-CN" altLang="en-US" b="0" u="sng" dirty="0" smtClean="0">
                <a:solidFill>
                  <a:srgbClr val="FF0000"/>
                </a:solidFill>
              </a:rPr>
              <a:t>重复</a:t>
            </a:r>
            <a:r>
              <a:rPr lang="en-US" altLang="zh-CN" b="0" u="sng" dirty="0" smtClean="0">
                <a:solidFill>
                  <a:srgbClr val="FF0000"/>
                </a:solidFill>
              </a:rPr>
              <a:t>1</a:t>
            </a:r>
            <a:r>
              <a:rPr lang="zh-CN" altLang="en-US" b="0" u="sng" dirty="0" smtClean="0">
                <a:solidFill>
                  <a:srgbClr val="FF0000"/>
                </a:solidFill>
              </a:rPr>
              <a:t>次或更多次</a:t>
            </a:r>
            <a:r>
              <a:rPr lang="zh-CN" altLang="en-US" b="0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b="0" dirty="0" smtClean="0"/>
              <a:t>\b\w{6}\b</a:t>
            </a:r>
            <a:r>
              <a:rPr lang="zh-CN" altLang="en-US" b="0" dirty="0" smtClean="0"/>
              <a:t> 匹配</a:t>
            </a:r>
            <a:r>
              <a:rPr lang="zh-CN" altLang="en-US" b="0" u="sng" dirty="0" smtClean="0"/>
              <a:t>刚好</a:t>
            </a:r>
            <a:r>
              <a:rPr lang="en-US" altLang="zh-CN" b="0" u="sng" dirty="0" smtClean="0"/>
              <a:t>6</a:t>
            </a:r>
            <a:r>
              <a:rPr lang="zh-CN" altLang="en-US" b="0" u="sng" dirty="0" smtClean="0"/>
              <a:t>个字符的单词</a:t>
            </a:r>
            <a:r>
              <a:rPr lang="zh-CN" altLang="en-US" b="0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3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常用的限定符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2325" y="1609884"/>
          <a:ext cx="7521574" cy="2560320"/>
        </p:xfrm>
        <a:graphic>
          <a:graphicData uri="http://schemas.openxmlformats.org/drawingml/2006/table">
            <a:tbl>
              <a:tblPr/>
              <a:tblGrid>
                <a:gridCol w="3760787"/>
                <a:gridCol w="3760787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代码</a:t>
                      </a:r>
                      <a:r>
                        <a:rPr lang="en-US" altLang="zh-CN" sz="1800">
                          <a:effectLst/>
                        </a:rPr>
                        <a:t>/</a:t>
                      </a:r>
                      <a:r>
                        <a:rPr lang="zh-CN" altLang="en-US" sz="1800"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重复零次或更多次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重复一次或更多次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重复零次或一次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</a:t>
                      </a:r>
                      <a:r>
                        <a:rPr lang="en-US" sz="1800" u="sng">
                          <a:effectLst/>
                        </a:rPr>
                        <a:t>n</a:t>
                      </a:r>
                      <a:r>
                        <a:rPr lang="zh-CN" altLang="en-US" sz="1800" u="sng">
                          <a:effectLst/>
                        </a:rPr>
                        <a:t>次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>
                          <a:effectLst/>
                        </a:rPr>
                        <a:t>重复</a:t>
                      </a:r>
                      <a:r>
                        <a:rPr lang="en-US" sz="1800" u="sng">
                          <a:effectLst/>
                        </a:rPr>
                        <a:t>n</a:t>
                      </a:r>
                      <a:r>
                        <a:rPr lang="zh-CN" altLang="en-US" sz="1800" u="sng">
                          <a:effectLst/>
                        </a:rPr>
                        <a:t>次或更多次</a:t>
                      </a:r>
                      <a:endParaRPr lang="zh-CN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effectLst/>
                        </a:rPr>
                        <a:t>重复</a:t>
                      </a:r>
                      <a:r>
                        <a:rPr lang="en-US" sz="1800" u="sng" dirty="0">
                          <a:effectLst/>
                        </a:rPr>
                        <a:t>n</a:t>
                      </a:r>
                      <a:r>
                        <a:rPr lang="zh-CN" altLang="en-US" sz="1800" u="sng" dirty="0">
                          <a:effectLst/>
                        </a:rPr>
                        <a:t>到</a:t>
                      </a:r>
                      <a:r>
                        <a:rPr lang="en-US" sz="1800" u="sng" dirty="0">
                          <a:effectLst/>
                        </a:rPr>
                        <a:t>m</a:t>
                      </a:r>
                      <a:r>
                        <a:rPr lang="zh-CN" altLang="en-US" sz="1800" u="sng" dirty="0">
                          <a:effectLst/>
                        </a:rPr>
                        <a:t>次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abc</a:t>
            </a:r>
            <a:r>
              <a:rPr lang="en-US" altLang="zh-CN" dirty="0" smtClean="0"/>
              <a:t>{2,3}</a:t>
            </a:r>
          </a:p>
          <a:p>
            <a:r>
              <a:rPr lang="en-US" altLang="zh-CN" dirty="0" err="1" smtClean="0"/>
              <a:t>abc</a:t>
            </a:r>
            <a:endParaRPr lang="en-US" altLang="zh-CN" dirty="0" smtClean="0"/>
          </a:p>
          <a:p>
            <a:r>
              <a:rPr lang="en-US" altLang="zh-CN" dirty="0" err="1" smtClean="0"/>
              <a:t>abcabc</a:t>
            </a:r>
            <a:endParaRPr lang="en-US" altLang="zh-CN" dirty="0" smtClean="0"/>
          </a:p>
          <a:p>
            <a:r>
              <a:rPr lang="en-US" altLang="zh-CN" dirty="0" err="1" smtClean="0"/>
              <a:t>abcabcabc</a:t>
            </a:r>
            <a:endParaRPr lang="en-US" altLang="zh-CN" dirty="0" smtClean="0"/>
          </a:p>
          <a:p>
            <a:r>
              <a:rPr lang="en-US" altLang="zh-CN" dirty="0" err="1" smtClean="0"/>
              <a:t>abcabcabcabc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0" dirty="0"/>
              <a:t>要想查找数字，字母或数字，空白是很简单的，因为已经有了对应这些字符集合的</a:t>
            </a:r>
            <a:r>
              <a:rPr lang="zh-CN" altLang="en-US" b="0" dirty="0" smtClean="0"/>
              <a:t>元字符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但是</a:t>
            </a:r>
            <a:r>
              <a:rPr lang="zh-CN" altLang="en-US" b="0" dirty="0"/>
              <a:t>如果你想匹配没有预定义元字符的字符集合</a:t>
            </a:r>
            <a:r>
              <a:rPr lang="en-US" altLang="zh-CN" b="0" dirty="0"/>
              <a:t>(</a:t>
            </a:r>
            <a:r>
              <a:rPr lang="zh-CN" altLang="en-US" b="0" dirty="0"/>
              <a:t>比如元音字母</a:t>
            </a:r>
            <a:r>
              <a:rPr lang="en-US" altLang="zh-CN" b="0" dirty="0" err="1"/>
              <a:t>a,e,i,o,u</a:t>
            </a:r>
            <a:r>
              <a:rPr lang="en-US" altLang="zh-CN" b="0" dirty="0"/>
              <a:t>),</a:t>
            </a:r>
            <a:r>
              <a:rPr lang="zh-CN" altLang="en-US" b="0" dirty="0"/>
              <a:t>应该怎么办？</a:t>
            </a:r>
          </a:p>
          <a:p>
            <a:r>
              <a:rPr lang="zh-CN" altLang="en-US" b="0" dirty="0"/>
              <a:t>很简单，你只需要在方括号里列出它们就行了，像</a:t>
            </a:r>
            <a:r>
              <a:rPr lang="en-US" altLang="zh-CN" b="0" dirty="0"/>
              <a:t>[</a:t>
            </a:r>
            <a:r>
              <a:rPr lang="en-US" altLang="zh-CN" b="0" dirty="0" err="1"/>
              <a:t>aeiou</a:t>
            </a:r>
            <a:r>
              <a:rPr lang="en-US" altLang="zh-CN" b="0" dirty="0"/>
              <a:t>]</a:t>
            </a:r>
            <a:r>
              <a:rPr lang="zh-CN" altLang="en-US" b="0" dirty="0"/>
              <a:t>就匹配</a:t>
            </a:r>
            <a:r>
              <a:rPr lang="zh-CN" altLang="en-US" b="0" u="sng" dirty="0"/>
              <a:t>任何一个英文元音字母</a:t>
            </a:r>
            <a:r>
              <a:rPr lang="zh-CN" altLang="en-US" b="0" dirty="0"/>
              <a:t>，</a:t>
            </a:r>
            <a:r>
              <a:rPr lang="en-US" altLang="zh-CN" b="0" dirty="0"/>
              <a:t>[.?!]</a:t>
            </a:r>
            <a:r>
              <a:rPr lang="zh-CN" altLang="en-US" b="0" dirty="0"/>
              <a:t>匹配</a:t>
            </a:r>
            <a:r>
              <a:rPr lang="zh-CN" altLang="en-US" b="0" u="sng" dirty="0"/>
              <a:t>标点符号</a:t>
            </a:r>
            <a:r>
              <a:rPr lang="en-US" altLang="zh-CN" b="0" u="sng" dirty="0"/>
              <a:t>(.</a:t>
            </a:r>
            <a:r>
              <a:rPr lang="zh-CN" altLang="en-US" b="0" u="sng" dirty="0"/>
              <a:t>或</a:t>
            </a:r>
            <a:r>
              <a:rPr lang="en-US" altLang="zh-CN" b="0" u="sng" dirty="0"/>
              <a:t>?</a:t>
            </a:r>
            <a:r>
              <a:rPr lang="zh-CN" altLang="en-US" b="0" u="sng" dirty="0"/>
              <a:t>或</a:t>
            </a:r>
            <a:r>
              <a:rPr lang="en-US" altLang="zh-CN" b="0" u="sng" dirty="0"/>
              <a:t>!)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 smtClean="0"/>
              <a:t>[]</a:t>
            </a:r>
            <a:r>
              <a:rPr lang="zh-CN" altLang="en-US" b="0" dirty="0" smtClean="0"/>
              <a:t>的用处就体现在这啦。里面的就相当于一个个</a:t>
            </a:r>
            <a:r>
              <a:rPr lang="en-US" altLang="zh-CN" b="0" dirty="0"/>
              <a:t> </a:t>
            </a:r>
            <a:r>
              <a:rPr lang="zh-CN" altLang="en-US" b="0" dirty="0" smtClean="0"/>
              <a:t>或 的关系。</a:t>
            </a:r>
            <a:endParaRPr lang="en-US" altLang="zh-CN" b="0" dirty="0" smtClean="0"/>
          </a:p>
          <a:p>
            <a:r>
              <a:rPr lang="zh-CN" altLang="en-US" b="0" dirty="0"/>
              <a:t>我们也可以轻松地指定一个字符</a:t>
            </a:r>
            <a:r>
              <a:rPr lang="zh-CN" altLang="en-US" dirty="0"/>
              <a:t>范围</a:t>
            </a:r>
            <a:r>
              <a:rPr lang="zh-CN" altLang="en-US" b="0" dirty="0"/>
              <a:t>，像</a:t>
            </a:r>
            <a:r>
              <a:rPr lang="en-US" altLang="zh-CN" b="0" dirty="0"/>
              <a:t>[0-9]</a:t>
            </a:r>
            <a:r>
              <a:rPr lang="zh-CN" altLang="en-US" b="0" dirty="0"/>
              <a:t>代表的含意与</a:t>
            </a:r>
            <a:r>
              <a:rPr lang="en-US" altLang="zh-CN" b="0" dirty="0"/>
              <a:t>\d</a:t>
            </a:r>
            <a:r>
              <a:rPr lang="zh-CN" altLang="en-US" b="0" dirty="0"/>
              <a:t>就是完全一致的：</a:t>
            </a:r>
            <a:r>
              <a:rPr lang="zh-CN" altLang="en-US" b="0" u="sng" dirty="0"/>
              <a:t>一位数字</a:t>
            </a:r>
            <a:r>
              <a:rPr lang="zh-CN" altLang="en-US" b="0" dirty="0"/>
              <a:t>；同理</a:t>
            </a:r>
            <a:r>
              <a:rPr lang="en-US" altLang="zh-CN" b="0" dirty="0"/>
              <a:t>[a-z0-9A-Z_]</a:t>
            </a:r>
            <a:r>
              <a:rPr lang="zh-CN" altLang="en-US" b="0" dirty="0"/>
              <a:t>也完全等同于</a:t>
            </a:r>
            <a:r>
              <a:rPr lang="en-US" altLang="zh-CN" b="0" dirty="0"/>
              <a:t>\w</a:t>
            </a:r>
            <a:r>
              <a:rPr lang="zh-CN" altLang="en-US" b="0" dirty="0"/>
              <a:t>（如果只考虑英文的话）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9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0" dirty="0"/>
              <a:t>下面是一个更复杂的表达式：</a:t>
            </a:r>
            <a:r>
              <a:rPr lang="en-US" altLang="zh-CN" b="0" dirty="0"/>
              <a:t>\(?0\d{2</a:t>
            </a:r>
            <a:r>
              <a:rPr lang="en-US" altLang="zh-CN" b="0" dirty="0" smtClean="0"/>
              <a:t>}[) -]?\</a:t>
            </a:r>
            <a:r>
              <a:rPr lang="en-US" altLang="zh-CN" b="0" dirty="0"/>
              <a:t>d{8}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这个</a:t>
            </a:r>
            <a:r>
              <a:rPr lang="zh-CN" altLang="en-US" b="0" dirty="0"/>
              <a:t>表达式可以匹配</a:t>
            </a:r>
            <a:r>
              <a:rPr lang="zh-CN" altLang="en-US" b="0" u="sng" dirty="0"/>
              <a:t>几种格式的电话号码</a:t>
            </a:r>
            <a:r>
              <a:rPr lang="zh-CN" altLang="en-US" b="0" dirty="0"/>
              <a:t>，像</a:t>
            </a:r>
            <a:r>
              <a:rPr lang="en-US" altLang="zh-CN" b="0" i="1" dirty="0"/>
              <a:t>(010)88886666</a:t>
            </a:r>
            <a:r>
              <a:rPr lang="zh-CN" altLang="en-US" b="0" dirty="0"/>
              <a:t>，或</a:t>
            </a:r>
            <a:r>
              <a:rPr lang="en-US" altLang="zh-CN" b="0" i="1" dirty="0"/>
              <a:t>022-22334455</a:t>
            </a:r>
            <a:r>
              <a:rPr lang="zh-CN" altLang="en-US" b="0" dirty="0"/>
              <a:t>，或</a:t>
            </a:r>
            <a:r>
              <a:rPr lang="en-US" altLang="zh-CN" b="0" i="1" dirty="0"/>
              <a:t>02912345678</a:t>
            </a:r>
            <a:r>
              <a:rPr lang="zh-CN" altLang="en-US" b="0" dirty="0"/>
              <a:t>等。我们对它进行一些分析吧：首先是一个转义字符</a:t>
            </a:r>
            <a:r>
              <a:rPr lang="en-US" altLang="zh-CN" b="0" dirty="0"/>
              <a:t>\(,</a:t>
            </a:r>
            <a:r>
              <a:rPr lang="zh-CN" altLang="en-US" b="0" dirty="0"/>
              <a:t>它能出现</a:t>
            </a:r>
            <a:r>
              <a:rPr lang="en-US" altLang="zh-CN" b="0" dirty="0"/>
              <a:t>0</a:t>
            </a:r>
            <a:r>
              <a:rPr lang="zh-CN" altLang="en-US" b="0" dirty="0"/>
              <a:t>次或</a:t>
            </a:r>
            <a:r>
              <a:rPr lang="en-US" altLang="zh-CN" b="0" dirty="0"/>
              <a:t>1</a:t>
            </a:r>
            <a:r>
              <a:rPr lang="zh-CN" altLang="en-US" b="0" dirty="0"/>
              <a:t>次</a:t>
            </a:r>
            <a:r>
              <a:rPr lang="en-US" altLang="zh-CN" b="0" dirty="0"/>
              <a:t>(?),</a:t>
            </a:r>
            <a:r>
              <a:rPr lang="zh-CN" altLang="en-US" b="0" dirty="0"/>
              <a:t>然后是一个</a:t>
            </a:r>
            <a:r>
              <a:rPr lang="en-US" altLang="zh-CN" b="0" dirty="0"/>
              <a:t>0</a:t>
            </a:r>
            <a:r>
              <a:rPr lang="zh-CN" altLang="en-US" b="0" dirty="0"/>
              <a:t>，后面跟着</a:t>
            </a:r>
            <a:r>
              <a:rPr lang="en-US" altLang="zh-CN" b="0" dirty="0"/>
              <a:t>2</a:t>
            </a:r>
            <a:r>
              <a:rPr lang="zh-CN" altLang="en-US" b="0" dirty="0"/>
              <a:t>个数字</a:t>
            </a:r>
            <a:r>
              <a:rPr lang="en-US" altLang="zh-CN" b="0" dirty="0"/>
              <a:t>(\d{2})</a:t>
            </a:r>
            <a:r>
              <a:rPr lang="zh-CN" altLang="en-US" b="0" dirty="0"/>
              <a:t>，然后是</a:t>
            </a:r>
            <a:r>
              <a:rPr lang="en-US" altLang="zh-CN" b="0" dirty="0"/>
              <a:t>)</a:t>
            </a:r>
            <a:r>
              <a:rPr lang="zh-CN" altLang="en-US" b="0" dirty="0"/>
              <a:t>或</a:t>
            </a:r>
            <a:r>
              <a:rPr lang="en-US" altLang="zh-CN" b="0" dirty="0"/>
              <a:t>-</a:t>
            </a:r>
            <a:r>
              <a:rPr lang="zh-CN" altLang="en-US" b="0" dirty="0"/>
              <a:t>或空格中的一个，它出现</a:t>
            </a:r>
            <a:r>
              <a:rPr lang="en-US" altLang="zh-CN" b="0" dirty="0"/>
              <a:t>1</a:t>
            </a:r>
            <a:r>
              <a:rPr lang="zh-CN" altLang="en-US" b="0" dirty="0"/>
              <a:t>次或不出现</a:t>
            </a:r>
            <a:r>
              <a:rPr lang="en-US" altLang="zh-CN" b="0" dirty="0"/>
              <a:t>(?)</a:t>
            </a:r>
            <a:r>
              <a:rPr lang="zh-CN" altLang="en-US" b="0" dirty="0"/>
              <a:t>，最后是</a:t>
            </a:r>
            <a:r>
              <a:rPr lang="en-US" altLang="zh-CN" b="0" dirty="0"/>
              <a:t>8</a:t>
            </a:r>
            <a:r>
              <a:rPr lang="zh-CN" altLang="en-US" b="0" dirty="0"/>
              <a:t>个数字</a:t>
            </a:r>
            <a:r>
              <a:rPr lang="en-US" altLang="zh-CN" b="0" dirty="0"/>
              <a:t>(\d{8})</a:t>
            </a:r>
            <a:r>
              <a:rPr lang="zh-CN" altLang="en-US" b="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7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96</TotalTime>
  <Words>2631</Words>
  <Application>Microsoft Office PowerPoint</Application>
  <PresentationFormat>全屏显示(4:3)</PresentationFormat>
  <Paragraphs>222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暗香扑面</vt:lpstr>
      <vt:lpstr>正则表达式</vt:lpstr>
      <vt:lpstr>什么是正则表达式？</vt:lpstr>
      <vt:lpstr>常用的几个元字符</vt:lpstr>
      <vt:lpstr>字符转义</vt:lpstr>
      <vt:lpstr>重复</vt:lpstr>
      <vt:lpstr>常用的限定符</vt:lpstr>
      <vt:lpstr>PowerPoint 演示文稿</vt:lpstr>
      <vt:lpstr>字符类</vt:lpstr>
      <vt:lpstr>PowerPoint 演示文稿</vt:lpstr>
      <vt:lpstr>分枝条件</vt:lpstr>
      <vt:lpstr>分组</vt:lpstr>
      <vt:lpstr>反义</vt:lpstr>
      <vt:lpstr>PowerPoint 演示文稿</vt:lpstr>
      <vt:lpstr>后向引用</vt:lpstr>
      <vt:lpstr>PowerPoint 演示文稿</vt:lpstr>
      <vt:lpstr>零宽断言（可以不学）</vt:lpstr>
      <vt:lpstr>注释（不用）</vt:lpstr>
      <vt:lpstr>贪婪与懒惰（难点）</vt:lpstr>
      <vt:lpstr>懒惰限定符</vt:lpstr>
      <vt:lpstr>使用方面</vt:lpstr>
      <vt:lpstr>PowerPoint 演示文稿</vt:lpstr>
      <vt:lpstr>RegExp对象 </vt:lpstr>
      <vt:lpstr>PowerPoint 演示文稿</vt:lpstr>
      <vt:lpstr>PowerPoint 演示文稿</vt:lpstr>
      <vt:lpstr>PowerPoint 演示文稿</vt:lpstr>
      <vt:lpstr>练习题</vt:lpstr>
      <vt:lpstr>答案</vt:lpstr>
      <vt:lpstr>补充讲解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</dc:title>
  <dc:creator>Kelvin Xie</dc:creator>
  <cp:lastModifiedBy>Kelvin Xie</cp:lastModifiedBy>
  <cp:revision>35</cp:revision>
  <dcterms:created xsi:type="dcterms:W3CDTF">2015-12-30T01:49:49Z</dcterms:created>
  <dcterms:modified xsi:type="dcterms:W3CDTF">2015-12-30T03:53:54Z</dcterms:modified>
</cp:coreProperties>
</file>