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9146"/>
    <a:srgbClr val="538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5B909-3F7E-F7F2-2156-9927E79C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734535-916D-5118-702C-97158455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EC4D-DC5D-44A1-9E0F-B937A1F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823418-E5F9-33CC-1816-C7302389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2C856F-73D5-0D15-6FE6-08674FE1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60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EAB7F-81D2-1E3A-5A16-88CBEDD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7B4B76-6866-0AE4-4108-FC532C86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57826D-FC9B-5669-EC8A-8DB363A2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E37F4E-BA49-6E78-E2F6-340D7C9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45C7E-6DF7-CF0E-EB55-FE54F7D5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017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E6505F8-0BD2-F7AA-8891-01E9718F8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05DF1C-CE96-125A-98DA-59953AC8C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C3CA50-C53A-200E-C5F6-34E6318F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A0B34D-AAA0-4C0E-9D27-1F124138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FDAF20-1481-A8BB-4A94-70F69A79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145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CE872-28E7-F887-84BD-6F9C3848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B9A9B9-B04B-AA0C-8ED3-79B2C5FE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E4E2E5-F1A2-E426-017D-BE5F19E3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FDB5608-EA34-B18C-3D4E-7E054CEF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7A7328-7C75-EF95-F249-D7F22BF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09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5DB14-8547-0DA8-9847-D719C7D1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2CD83D-FD88-7A16-5FDF-89D78677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D5F1F9-CD80-A579-6047-381E7BA1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144943-4BBB-B332-3725-60F04B0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E6922-C68D-7EA9-577A-9DE5B262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85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C0CDD6-8102-F05A-A728-5B967DF8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948CB-3C8C-CE08-A213-B3035F2EA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98F1978-8473-5E49-BCE6-4F5C2513B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96F823-BFC4-42FA-E96D-E49155C16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BF967E-1728-950A-E440-11755442E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04F423-C234-44D9-3252-783ED5162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03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F42B-45E9-67F8-4BDA-7BC57C16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DA3E451-0CA6-35BF-B5ED-C6D9C00A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3F0303-EA0A-A9FB-25CF-E5D20D803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603B37-ECAF-5072-7D4B-B0F0A7E0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2F8289B-72A9-53D7-594A-6E2246189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2D7808-CDD1-CAE3-8B89-2AEA9C66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13C6A27-E2EE-5128-5349-7095C71C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85431CA-13BB-EEDD-38C3-B3CDCCB0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633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3CE1C-18C8-8774-DE76-B231B163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9993458-EC0D-D3CF-F5C5-4D8048B4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2BF5D3-1AE2-D41E-4D45-6E67FA9E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6A2125-95D3-9EB5-D444-2B487F5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017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6895459-472D-F559-A66C-EB3E59A3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8A53366-79DC-9D46-7FF0-0C8D526E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FD1FA4-5F7A-333B-AD2B-146D4E38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731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AFB86-EA1F-05E1-59F1-93459DF0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6B9BCE-279F-B849-8089-E1C23A3B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208DA-23F1-830C-EB38-82D213FA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0CC886-B51B-D903-9A2B-A3B2AB46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874285-9E1F-78FC-67B5-62480ADD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9E18E9B-3BCB-B0AC-D52B-0D35402EF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3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59C8B-C88D-8876-C873-7B34FA3B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A1E6745-F46C-E552-4869-E575AD5823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E5AE21A-60E6-2209-716D-6168D551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8D2DB47-081E-A559-14FD-AABEC3E9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AD9859-6B2F-00F8-D612-73395551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DC52A3-F623-BDAF-EACE-A6A71E79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1797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350A4C4-8E91-80C9-C909-393E7669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D8998D-F097-4796-B394-3BF19CF95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5AE3E07-4A58-44AF-49E3-4E0B471D7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4EF8E-FC9A-49DE-8701-A7A978F33154}" type="datetimeFigureOut">
              <a:rPr lang="nl-NL" smtClean="0"/>
              <a:t>27-10-2025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34754A9-8C75-25C4-586D-E1D019BAF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FDC11D-FD82-D82A-8D1B-F4E49554C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DBA9A-6016-4A5F-AECF-A4BA49E3696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343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B0E17-4909-0141-4FE0-698FA8F7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564" y="334601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79146"/>
                </a:solidFill>
              </a:rPr>
              <a:t>Building a </a:t>
            </a:r>
            <a:br>
              <a:rPr lang="en-US" dirty="0">
                <a:solidFill>
                  <a:srgbClr val="479146"/>
                </a:solidFill>
              </a:rPr>
            </a:br>
            <a:br>
              <a:rPr lang="en-US" dirty="0">
                <a:solidFill>
                  <a:srgbClr val="479146"/>
                </a:solidFill>
              </a:rPr>
            </a:br>
            <a:br>
              <a:rPr lang="en-US" dirty="0">
                <a:solidFill>
                  <a:srgbClr val="479146"/>
                </a:solidFill>
              </a:rPr>
            </a:br>
            <a:br>
              <a:rPr lang="en-US" dirty="0">
                <a:solidFill>
                  <a:srgbClr val="479146"/>
                </a:solidFill>
              </a:rPr>
            </a:br>
            <a:br>
              <a:rPr lang="en-US" dirty="0">
                <a:solidFill>
                  <a:srgbClr val="479146"/>
                </a:solidFill>
              </a:rPr>
            </a:br>
            <a:r>
              <a:rPr lang="en-US" dirty="0">
                <a:solidFill>
                  <a:srgbClr val="479146"/>
                </a:solidFill>
              </a:rPr>
              <a:t> server in .NET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1032" name="Picture 8" descr="GraphQL Editor Academy: Learn what is GraphQL used for">
            <a:extLst>
              <a:ext uri="{FF2B5EF4-FFF2-40B4-BE49-F238E27FC236}">
                <a16:creationId xmlns:a16="http://schemas.microsoft.com/office/drawing/2014/main" id="{97CBC874-45CD-96E3-6958-E7EEFD6E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504" y="2228504"/>
            <a:ext cx="2400992" cy="24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6E08DB22-7515-1F2A-529B-05CBCCE44909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6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57571-286F-21B6-08DF-9DAC5BC0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Wat is het?</a:t>
            </a:r>
            <a:endParaRPr lang="nl-NL" dirty="0">
              <a:solidFill>
                <a:srgbClr val="47914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5E0FCA-72D3-5467-5C78-0D8E3649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3991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Api query language / runtime</a:t>
            </a:r>
          </a:p>
          <a:p>
            <a:r>
              <a:rPr lang="en-US" dirty="0">
                <a:solidFill>
                  <a:srgbClr val="479146"/>
                </a:solidFill>
              </a:rPr>
              <a:t>2012 - 2015</a:t>
            </a:r>
          </a:p>
          <a:p>
            <a:r>
              <a:rPr lang="en-US" dirty="0">
                <a:solidFill>
                  <a:srgbClr val="479146"/>
                </a:solidFill>
              </a:rPr>
              <a:t>Meta</a:t>
            </a:r>
          </a:p>
          <a:p>
            <a:r>
              <a:rPr lang="en-US" dirty="0" err="1">
                <a:solidFill>
                  <a:srgbClr val="479146"/>
                </a:solidFill>
              </a:rPr>
              <a:t>Gebruikt</a:t>
            </a:r>
            <a:r>
              <a:rPr lang="en-US" dirty="0">
                <a:solidFill>
                  <a:srgbClr val="479146"/>
                </a:solidFill>
              </a:rPr>
              <a:t> door GitHub, Pinterest, Netflix, Airbnb, Shopify….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09770DF-D81C-3E12-366A-CC53BCDE3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FB52A937-730B-09FE-9B2C-7221A9ED09E8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2574E9D-6748-C11F-8786-A8E618EF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755" y="460116"/>
            <a:ext cx="5517111" cy="3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4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E06E-5BAE-0B36-9A38-841DBED5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E6E91-4445-6948-AB40-26375907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79146"/>
                </a:solidFill>
              </a:rPr>
              <a:t>GraphQL</a:t>
            </a:r>
            <a:r>
              <a:rPr lang="en-US" dirty="0">
                <a:solidFill>
                  <a:srgbClr val="479146"/>
                </a:solidFill>
              </a:rPr>
              <a:t> vs REST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28CA5F-6EDC-E2F3-779B-E440DF99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1655FEB-E033-8BCA-E39F-872EBCB0BC6F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  <p:pic>
        <p:nvPicPr>
          <p:cNvPr id="1030" name="Picture 6" descr="🆚 GraphQL vs REST: Detailed Comparison">
            <a:extLst>
              <a:ext uri="{FF2B5EF4-FFF2-40B4-BE49-F238E27FC236}">
                <a16:creationId xmlns:a16="http://schemas.microsoft.com/office/drawing/2014/main" id="{039EF0B4-8AF3-1695-BE3C-90C488FF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82" y="2445004"/>
            <a:ext cx="5206667" cy="337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revisited: Difference between REST and GraphQL API with Example">
            <a:extLst>
              <a:ext uri="{FF2B5EF4-FFF2-40B4-BE49-F238E27FC236}">
                <a16:creationId xmlns:a16="http://schemas.microsoft.com/office/drawing/2014/main" id="{74CC7271-0DEB-67B2-B2F4-9C25E33A9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43" y="1690688"/>
            <a:ext cx="5854931" cy="30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4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0CDCD-AF62-7B65-F1D7-E12B8414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48C87-4F8B-BAFF-45EE-8D8B0A08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Schema &amp; Types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3ED3B08-57F4-96B1-3018-3D4BC747A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BF04AAE-C20F-E174-D3CA-1752842D658E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D9CB70B-CF64-6F48-F8FE-44DBBB8FE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2" y="1384388"/>
            <a:ext cx="7868332" cy="2800593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63DE05E-68A0-875F-9D01-2EA36901F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46" y="79994"/>
            <a:ext cx="4667654" cy="437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1770-19CF-6C38-E1ED-1B694931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23AA3C-F3CD-59CB-99D6-07D419CA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Demo</a:t>
            </a:r>
            <a:endParaRPr lang="nl-NL" dirty="0">
              <a:solidFill>
                <a:srgbClr val="47914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8CA969-3143-B307-F7F4-FA9F59F35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Hot Chocolate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1FAE344-5187-DA22-0501-FA533E962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C50CA770-070B-5258-DF30-E4485D59DAF4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0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27751-5065-9CE2-68D7-AC5931E0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3817E-FCD0-B3E4-5ABB-CCF7FDDF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79146"/>
                </a:solidFill>
              </a:rPr>
              <a:t>Voor- </a:t>
            </a:r>
            <a:r>
              <a:rPr lang="en-US" dirty="0" err="1">
                <a:solidFill>
                  <a:srgbClr val="479146"/>
                </a:solidFill>
              </a:rPr>
              <a:t>en</a:t>
            </a:r>
            <a:r>
              <a:rPr lang="en-US" dirty="0">
                <a:solidFill>
                  <a:srgbClr val="479146"/>
                </a:solidFill>
              </a:rPr>
              <a:t> </a:t>
            </a:r>
            <a:r>
              <a:rPr lang="en-US" dirty="0" err="1">
                <a:solidFill>
                  <a:srgbClr val="479146"/>
                </a:solidFill>
              </a:rPr>
              <a:t>nadelen</a:t>
            </a:r>
            <a:endParaRPr lang="nl-NL" dirty="0">
              <a:solidFill>
                <a:srgbClr val="479146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F4BA22-507C-EFD2-F554-81DEB5A8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0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rgbClr val="479146"/>
                </a:solidFill>
              </a:rPr>
              <a:t>Leercurve</a:t>
            </a:r>
            <a:endParaRPr lang="en-US" dirty="0">
              <a:solidFill>
                <a:srgbClr val="479146"/>
              </a:solidFill>
            </a:endParaRPr>
          </a:p>
          <a:p>
            <a:pPr lvl="1"/>
            <a:r>
              <a:rPr lang="en-US" dirty="0" err="1">
                <a:solidFill>
                  <a:srgbClr val="479146"/>
                </a:solidFill>
              </a:rPr>
              <a:t>Techniek</a:t>
            </a:r>
            <a:endParaRPr lang="en-US" dirty="0">
              <a:solidFill>
                <a:srgbClr val="479146"/>
              </a:solidFill>
            </a:endParaRPr>
          </a:p>
          <a:p>
            <a:pPr lvl="1"/>
            <a:r>
              <a:rPr lang="en-US" dirty="0" err="1">
                <a:solidFill>
                  <a:srgbClr val="479146"/>
                </a:solidFill>
              </a:rPr>
              <a:t>Leercurve</a:t>
            </a:r>
            <a:endParaRPr lang="en-US" dirty="0">
              <a:solidFill>
                <a:srgbClr val="479146"/>
              </a:solidFill>
            </a:endParaRPr>
          </a:p>
          <a:p>
            <a:r>
              <a:rPr lang="en-US" dirty="0" err="1">
                <a:solidFill>
                  <a:srgbClr val="479146"/>
                </a:solidFill>
              </a:rPr>
              <a:t>Complexe</a:t>
            </a:r>
            <a:r>
              <a:rPr lang="en-US" dirty="0">
                <a:solidFill>
                  <a:srgbClr val="479146"/>
                </a:solidFill>
              </a:rPr>
              <a:t> queries</a:t>
            </a:r>
          </a:p>
          <a:p>
            <a:pPr lvl="1"/>
            <a:r>
              <a:rPr lang="en-US" dirty="0">
                <a:solidFill>
                  <a:srgbClr val="479146"/>
                </a:solidFill>
              </a:rPr>
              <a:t>performance</a:t>
            </a:r>
          </a:p>
          <a:p>
            <a:r>
              <a:rPr lang="en-US" dirty="0">
                <a:solidFill>
                  <a:srgbClr val="479146"/>
                </a:solidFill>
              </a:rPr>
              <a:t>File upload</a:t>
            </a:r>
          </a:p>
          <a:p>
            <a:r>
              <a:rPr lang="en-US" dirty="0">
                <a:solidFill>
                  <a:srgbClr val="479146"/>
                </a:solidFill>
              </a:rPr>
              <a:t>Caching door </a:t>
            </a:r>
            <a:r>
              <a:rPr lang="en-US" dirty="0" err="1">
                <a:solidFill>
                  <a:srgbClr val="479146"/>
                </a:solidFill>
              </a:rPr>
              <a:t>dynamische</a:t>
            </a:r>
            <a:r>
              <a:rPr lang="en-US" dirty="0">
                <a:solidFill>
                  <a:srgbClr val="479146"/>
                </a:solidFill>
              </a:rPr>
              <a:t> queries</a:t>
            </a:r>
          </a:p>
          <a:p>
            <a:endParaRPr lang="en-US" dirty="0">
              <a:solidFill>
                <a:srgbClr val="479146"/>
              </a:solidFill>
            </a:endParaRPr>
          </a:p>
          <a:p>
            <a:r>
              <a:rPr lang="en-US" dirty="0">
                <a:solidFill>
                  <a:srgbClr val="479146"/>
                </a:solidFill>
              </a:rPr>
              <a:t>1 call per use case </a:t>
            </a:r>
          </a:p>
          <a:p>
            <a:pPr lvl="1"/>
            <a:r>
              <a:rPr lang="en-US" dirty="0">
                <a:solidFill>
                  <a:srgbClr val="479146"/>
                </a:solidFill>
              </a:rPr>
              <a:t>minder </a:t>
            </a:r>
            <a:r>
              <a:rPr lang="en-US" dirty="0" err="1">
                <a:solidFill>
                  <a:srgbClr val="479146"/>
                </a:solidFill>
              </a:rPr>
              <a:t>complexe</a:t>
            </a:r>
            <a:r>
              <a:rPr lang="en-US" dirty="0">
                <a:solidFill>
                  <a:srgbClr val="479146"/>
                </a:solidFill>
              </a:rPr>
              <a:t> </a:t>
            </a:r>
            <a:r>
              <a:rPr lang="en-US" dirty="0" err="1">
                <a:solidFill>
                  <a:srgbClr val="479146"/>
                </a:solidFill>
              </a:rPr>
              <a:t>datasources</a:t>
            </a:r>
            <a:endParaRPr lang="en-US" dirty="0">
              <a:solidFill>
                <a:srgbClr val="479146"/>
              </a:solidFill>
            </a:endParaRPr>
          </a:p>
          <a:p>
            <a:pPr lvl="1"/>
            <a:r>
              <a:rPr lang="en-US" dirty="0">
                <a:solidFill>
                  <a:srgbClr val="479146"/>
                </a:solidFill>
              </a:rPr>
              <a:t>minder </a:t>
            </a:r>
            <a:r>
              <a:rPr lang="en-US" dirty="0" err="1">
                <a:solidFill>
                  <a:srgbClr val="479146"/>
                </a:solidFill>
              </a:rPr>
              <a:t>complexe</a:t>
            </a:r>
            <a:r>
              <a:rPr lang="en-US" dirty="0">
                <a:solidFill>
                  <a:srgbClr val="479146"/>
                </a:solidFill>
              </a:rPr>
              <a:t> SPA’s</a:t>
            </a:r>
          </a:p>
          <a:p>
            <a:r>
              <a:rPr lang="en-US" dirty="0">
                <a:solidFill>
                  <a:srgbClr val="479146"/>
                </a:solidFill>
              </a:rPr>
              <a:t>Nooit </a:t>
            </a:r>
            <a:r>
              <a:rPr lang="en-US" dirty="0" err="1">
                <a:solidFill>
                  <a:srgbClr val="479146"/>
                </a:solidFill>
              </a:rPr>
              <a:t>te</a:t>
            </a:r>
            <a:r>
              <a:rPr lang="en-US" dirty="0">
                <a:solidFill>
                  <a:srgbClr val="479146"/>
                </a:solidFill>
              </a:rPr>
              <a:t> </a:t>
            </a:r>
            <a:r>
              <a:rPr lang="en-US" dirty="0" err="1">
                <a:solidFill>
                  <a:srgbClr val="479146"/>
                </a:solidFill>
              </a:rPr>
              <a:t>veel</a:t>
            </a:r>
            <a:r>
              <a:rPr lang="en-US" dirty="0">
                <a:solidFill>
                  <a:srgbClr val="479146"/>
                </a:solidFill>
              </a:rPr>
              <a:t>/</a:t>
            </a:r>
            <a:r>
              <a:rPr lang="en-US" dirty="0" err="1">
                <a:solidFill>
                  <a:srgbClr val="479146"/>
                </a:solidFill>
              </a:rPr>
              <a:t>weinig</a:t>
            </a:r>
            <a:r>
              <a:rPr lang="en-US" dirty="0">
                <a:solidFill>
                  <a:srgbClr val="479146"/>
                </a:solidFill>
              </a:rPr>
              <a:t> data</a:t>
            </a:r>
          </a:p>
          <a:p>
            <a:pPr lvl="1"/>
            <a:r>
              <a:rPr lang="en-US" dirty="0">
                <a:solidFill>
                  <a:srgbClr val="479146"/>
                </a:solidFill>
              </a:rPr>
              <a:t>performance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068FA3-66DC-4873-4697-36B2CE6FA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D0A03FB3-925F-A808-6FFF-2DD9A454EFC4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6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E0F25-E216-E426-D376-D3F20CC41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D9347-06A8-D784-9A40-80DCCCE6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479146"/>
                </a:solidFill>
              </a:rPr>
              <a:t>Bruikbaarheid</a:t>
            </a:r>
            <a:endParaRPr lang="nl-NL" dirty="0">
              <a:solidFill>
                <a:srgbClr val="479146"/>
              </a:solidFill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7930429-3484-B34C-3F06-33319F79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650" y="5235212"/>
            <a:ext cx="2871168" cy="2153376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90AC857-8D2C-E958-047B-FD5188ED7CB1}"/>
              </a:ext>
            </a:extLst>
          </p:cNvPr>
          <p:cNvSpPr/>
          <p:nvPr/>
        </p:nvSpPr>
        <p:spPr>
          <a:xfrm>
            <a:off x="1" y="6679276"/>
            <a:ext cx="12192000" cy="220288"/>
          </a:xfrm>
          <a:prstGeom prst="rect">
            <a:avLst/>
          </a:prstGeom>
          <a:solidFill>
            <a:srgbClr val="479146"/>
          </a:solidFill>
          <a:ln>
            <a:solidFill>
              <a:srgbClr val="4791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479146"/>
              </a:solidFill>
            </a:endParaRPr>
          </a:p>
        </p:txBody>
      </p:sp>
      <p:pic>
        <p:nvPicPr>
          <p:cNvPr id="2050" name="Picture 2" descr="When and How to use GraphQL with microservice architecture - Stack Overflow">
            <a:extLst>
              <a:ext uri="{FF2B5EF4-FFF2-40B4-BE49-F238E27FC236}">
                <a16:creationId xmlns:a16="http://schemas.microsoft.com/office/drawing/2014/main" id="{01C0805B-2CA7-4A2F-6D1B-88CC7488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6" y="1690688"/>
            <a:ext cx="6697287" cy="335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4426F62-AE54-8BE6-C16D-0DCDDE67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893" y="960785"/>
            <a:ext cx="4700078" cy="29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106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80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Building a       server in .NET</vt:lpstr>
      <vt:lpstr>Wat is het?</vt:lpstr>
      <vt:lpstr>GraphQL vs REST</vt:lpstr>
      <vt:lpstr>Schema &amp; Types</vt:lpstr>
      <vt:lpstr>Demo</vt:lpstr>
      <vt:lpstr>Voor- en nadelen</vt:lpstr>
      <vt:lpstr>Bruikbaarheid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XPRTZ | Kelvin Broekman</dc:creator>
  <cp:lastModifiedBy>XPRTZ | Kelvin Broekman</cp:lastModifiedBy>
  <cp:revision>10</cp:revision>
  <dcterms:created xsi:type="dcterms:W3CDTF">2025-10-22T08:07:22Z</dcterms:created>
  <dcterms:modified xsi:type="dcterms:W3CDTF">2025-10-27T08:03:05Z</dcterms:modified>
</cp:coreProperties>
</file>