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879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1758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26382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3517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ineau, Bastien" initials="MB" lastIdx="1" clrIdx="0"/>
  <p:cmAuthor id="1" name="Kelvin" initials="K" lastIdx="5" clrIdx="1">
    <p:extLst>
      <p:ext uri="{19B8F6BF-5375-455C-9EA6-DF929625EA0E}">
        <p15:presenceInfo xmlns:p15="http://schemas.microsoft.com/office/powerpoint/2012/main" userId="Kel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7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5332" autoAdjust="0"/>
  </p:normalViewPr>
  <p:slideViewPr>
    <p:cSldViewPr snapToGrid="0" showGuides="1">
      <p:cViewPr>
        <p:scale>
          <a:sx n="33" d="100"/>
          <a:sy n="33" d="100"/>
        </p:scale>
        <p:origin x="-1716" y="-1464"/>
      </p:cViewPr>
      <p:guideLst>
        <p:guide orient="horz" pos="9536"/>
        <p:guide pos="134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26" Type="http://schemas.openxmlformats.org/officeDocument/2006/relationships/image" Target="../media/image32.wmf"/><Relationship Id="rId3" Type="http://schemas.openxmlformats.org/officeDocument/2006/relationships/image" Target="../media/image9.wmf"/><Relationship Id="rId21" Type="http://schemas.openxmlformats.org/officeDocument/2006/relationships/image" Target="../media/image27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5" Type="http://schemas.openxmlformats.org/officeDocument/2006/relationships/image" Target="../media/image31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20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24" Type="http://schemas.openxmlformats.org/officeDocument/2006/relationships/image" Target="../media/image30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23" Type="http://schemas.openxmlformats.org/officeDocument/2006/relationships/image" Target="../media/image29.wmf"/><Relationship Id="rId10" Type="http://schemas.openxmlformats.org/officeDocument/2006/relationships/image" Target="../media/image16.wmf"/><Relationship Id="rId19" Type="http://schemas.openxmlformats.org/officeDocument/2006/relationships/image" Target="../media/image25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Relationship Id="rId22" Type="http://schemas.openxmlformats.org/officeDocument/2006/relationships/image" Target="../media/image28.wmf"/><Relationship Id="rId27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5F6FA-5181-4DB3-8143-C6C5BB01B4A9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287E-D7BD-47AD-B034-E38F0A72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hardware</a:t>
            </a:r>
            <a:r>
              <a:rPr lang="en-US" baseline="0" dirty="0"/>
              <a:t> design</a:t>
            </a:r>
          </a:p>
          <a:p>
            <a:r>
              <a:rPr lang="en-US" baseline="0" dirty="0"/>
              <a:t>Swap methods and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0287E-D7BD-47AD-B034-E38F0A7225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23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41614552" y="23651620"/>
            <a:ext cx="400110" cy="2078751"/>
            <a:chOff x="29106978" y="36013373"/>
            <a:chExt cx="489025" cy="2702397"/>
          </a:xfrm>
        </p:grpSpPr>
        <p:sp>
          <p:nvSpPr>
            <p:cNvPr id="42" name="TextBox 41"/>
            <p:cNvSpPr txBox="1"/>
            <p:nvPr userDrawn="1"/>
          </p:nvSpPr>
          <p:spPr>
            <a:xfrm rot="16200000">
              <a:off x="28139483" y="37259250"/>
              <a:ext cx="2424015" cy="489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Made in Canada</a:t>
              </a:r>
            </a:p>
          </p:txBody>
        </p:sp>
        <p:pic>
          <p:nvPicPr>
            <p:cNvPr id="43" name="Picture 14" descr="Image result for red maple leaf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16" t="8148" r="28229" b="4176"/>
            <a:stretch/>
          </p:blipFill>
          <p:spPr bwMode="auto">
            <a:xfrm rot="16200000">
              <a:off x="29173206" y="36012215"/>
              <a:ext cx="356619" cy="35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10" descr="REL_600dpi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 bwMode="auto">
          <a:xfrm>
            <a:off x="1280725" y="28210136"/>
            <a:ext cx="3795694" cy="188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" descr="TRI_logo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137" y="2382064"/>
            <a:ext cx="6740109" cy="112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1280725" y="3314341"/>
            <a:ext cx="40240046" cy="731520"/>
            <a:chOff x="2131860" y="4475469"/>
            <a:chExt cx="49182276" cy="950984"/>
          </a:xfrm>
        </p:grpSpPr>
        <p:sp>
          <p:nvSpPr>
            <p:cNvPr id="23" name="Line 32"/>
            <p:cNvSpPr>
              <a:spLocks noChangeShapeType="1"/>
            </p:cNvSpPr>
            <p:nvPr userDrawn="1"/>
          </p:nvSpPr>
          <p:spPr bwMode="auto">
            <a:xfrm>
              <a:off x="2896097" y="4950961"/>
              <a:ext cx="47693469" cy="0"/>
            </a:xfrm>
            <a:prstGeom prst="lin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131860" y="4475469"/>
              <a:ext cx="894080" cy="950984"/>
              <a:chOff x="2131860" y="4475469"/>
              <a:chExt cx="894080" cy="950984"/>
            </a:xfrm>
          </p:grpSpPr>
          <p:sp>
            <p:nvSpPr>
              <p:cNvPr id="28" name="Oval 27"/>
              <p:cNvSpPr/>
              <p:nvPr userDrawn="1"/>
            </p:nvSpPr>
            <p:spPr>
              <a:xfrm>
                <a:off x="2210092" y="4558680"/>
                <a:ext cx="737616" cy="784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lus 28"/>
              <p:cNvSpPr/>
              <p:nvPr userDrawn="1"/>
            </p:nvSpPr>
            <p:spPr>
              <a:xfrm>
                <a:off x="2131860" y="4475469"/>
                <a:ext cx="894080" cy="950984"/>
              </a:xfrm>
              <a:prstGeom prst="mathPlus">
                <a:avLst>
                  <a:gd name="adj1" fmla="val 13597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576520" y="4555801"/>
              <a:ext cx="737616" cy="784562"/>
              <a:chOff x="50576520" y="4555801"/>
              <a:chExt cx="737616" cy="784562"/>
            </a:xfrm>
          </p:grpSpPr>
          <p:sp>
            <p:nvSpPr>
              <p:cNvPr id="26" name="Oval 25"/>
              <p:cNvSpPr/>
              <p:nvPr userDrawn="1"/>
            </p:nvSpPr>
            <p:spPr>
              <a:xfrm>
                <a:off x="50576520" y="4555801"/>
                <a:ext cx="737616" cy="7845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50610048" y="4887729"/>
                <a:ext cx="670560" cy="11887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1793179" y="2234832"/>
            <a:ext cx="6348499" cy="1399032"/>
            <a:chOff x="950119" y="3016407"/>
            <a:chExt cx="6241704" cy="1463040"/>
          </a:xfrm>
        </p:grpSpPr>
        <p:pic>
          <p:nvPicPr>
            <p:cNvPr id="31" name="Picture 33" descr="C:\My Documents\DAVIDE\University(Graduate)\Research\REL\Posters\2009_TRI Posters\Template\Logos\IBBME.pn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/>
            <a:stretch/>
          </p:blipFill>
          <p:spPr bwMode="auto">
            <a:xfrm>
              <a:off x="1619250" y="3016407"/>
              <a:ext cx="5572573" cy="146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2" descr="Image result for IBBME University of toronto logo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22" r="27042"/>
            <a:stretch/>
          </p:blipFill>
          <p:spPr bwMode="auto">
            <a:xfrm>
              <a:off x="950119" y="3016407"/>
              <a:ext cx="669131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 userDrawn="1"/>
        </p:nvGrpSpPr>
        <p:grpSpPr>
          <a:xfrm>
            <a:off x="1344733" y="27778153"/>
            <a:ext cx="40240046" cy="731520"/>
            <a:chOff x="2131860" y="4475469"/>
            <a:chExt cx="49182276" cy="950984"/>
          </a:xfrm>
        </p:grpSpPr>
        <p:sp>
          <p:nvSpPr>
            <p:cNvPr id="34" name="Line 32"/>
            <p:cNvSpPr>
              <a:spLocks noChangeShapeType="1"/>
            </p:cNvSpPr>
            <p:nvPr userDrawn="1"/>
          </p:nvSpPr>
          <p:spPr bwMode="auto">
            <a:xfrm>
              <a:off x="2896097" y="4950961"/>
              <a:ext cx="47693469" cy="0"/>
            </a:xfrm>
            <a:prstGeom prst="lin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grpSp>
          <p:nvGrpSpPr>
            <p:cNvPr id="35" name="Group 34"/>
            <p:cNvGrpSpPr/>
            <p:nvPr userDrawn="1"/>
          </p:nvGrpSpPr>
          <p:grpSpPr>
            <a:xfrm>
              <a:off x="2131860" y="4475469"/>
              <a:ext cx="894080" cy="950984"/>
              <a:chOff x="2131860" y="4475469"/>
              <a:chExt cx="894080" cy="950984"/>
            </a:xfrm>
          </p:grpSpPr>
          <p:sp>
            <p:nvSpPr>
              <p:cNvPr id="39" name="Oval 38"/>
              <p:cNvSpPr/>
              <p:nvPr userDrawn="1"/>
            </p:nvSpPr>
            <p:spPr>
              <a:xfrm>
                <a:off x="2210092" y="4558680"/>
                <a:ext cx="737616" cy="784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lus 39"/>
              <p:cNvSpPr/>
              <p:nvPr userDrawn="1"/>
            </p:nvSpPr>
            <p:spPr>
              <a:xfrm>
                <a:off x="2131860" y="4475469"/>
                <a:ext cx="894080" cy="950984"/>
              </a:xfrm>
              <a:prstGeom prst="mathPlus">
                <a:avLst>
                  <a:gd name="adj1" fmla="val 13597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50576520" y="4555801"/>
              <a:ext cx="737616" cy="784562"/>
              <a:chOff x="50576520" y="4555801"/>
              <a:chExt cx="737616" cy="784562"/>
            </a:xfrm>
          </p:grpSpPr>
          <p:sp>
            <p:nvSpPr>
              <p:cNvPr id="37" name="Oval 36"/>
              <p:cNvSpPr/>
              <p:nvPr userDrawn="1"/>
            </p:nvSpPr>
            <p:spPr>
              <a:xfrm>
                <a:off x="50576520" y="4555801"/>
                <a:ext cx="737616" cy="7845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50610048" y="4887729"/>
                <a:ext cx="670560" cy="11887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/>
          <p:cNvGrpSpPr/>
          <p:nvPr userDrawn="1"/>
        </p:nvGrpSpPr>
        <p:grpSpPr>
          <a:xfrm>
            <a:off x="31718880" y="28180617"/>
            <a:ext cx="10302240" cy="1998866"/>
            <a:chOff x="15661255" y="39063463"/>
            <a:chExt cx="17244632" cy="4488218"/>
          </a:xfrm>
        </p:grpSpPr>
        <p:pic>
          <p:nvPicPr>
            <p:cNvPr id="47" name="Picture 46"/>
            <p:cNvPicPr>
              <a:picLocks noChangeAspect="1" noChangeArrowheads="1"/>
            </p:cNvPicPr>
            <p:nvPr userDrawn="1"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15661255" y="39063463"/>
              <a:ext cx="16624870" cy="439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 userDrawn="1"/>
          </p:nvSpPr>
          <p:spPr>
            <a:xfrm>
              <a:off x="16666946" y="42791498"/>
              <a:ext cx="16238941" cy="7601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views</a:t>
              </a:r>
              <a:r>
                <a:rPr lang="en-US" sz="1600" b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expressed in this poster do not necessarily reflect those of any of the granting agencies.</a:t>
              </a:r>
              <a:endPara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208794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6pPr>
      <a:lvl7pPr marL="4175882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7pPr>
      <a:lvl8pPr marL="6263823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8pPr>
      <a:lvl9pPr marL="8351764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565956" indent="-1565956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392904" indent="-1304963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19852" indent="-1043970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7793" indent="-1043970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5734" indent="-1043970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1483675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3571616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5659557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7747498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image" Target="../media/image11.wmf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47" Type="http://schemas.openxmlformats.org/officeDocument/2006/relationships/oleObject" Target="../embeddings/oleObject18.bin"/><Relationship Id="rId50" Type="http://schemas.openxmlformats.org/officeDocument/2006/relationships/image" Target="../media/image25.wmf"/><Relationship Id="rId55" Type="http://schemas.openxmlformats.org/officeDocument/2006/relationships/oleObject" Target="../embeddings/oleObject22.bin"/><Relationship Id="rId63" Type="http://schemas.openxmlformats.org/officeDocument/2006/relationships/image" Target="../media/image31.wmf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.bin"/><Relationship Id="rId29" Type="http://schemas.openxmlformats.org/officeDocument/2006/relationships/oleObject" Target="../embeddings/oleObject9.bin"/><Relationship Id="rId11" Type="http://schemas.openxmlformats.org/officeDocument/2006/relationships/image" Target="../media/image41.png"/><Relationship Id="rId24" Type="http://schemas.openxmlformats.org/officeDocument/2006/relationships/image" Target="../media/image42.png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3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17.bin"/><Relationship Id="rId53" Type="http://schemas.openxmlformats.org/officeDocument/2006/relationships/oleObject" Target="../embeddings/oleObject21.bin"/><Relationship Id="rId58" Type="http://schemas.openxmlformats.org/officeDocument/2006/relationships/image" Target="../media/image29.wmf"/><Relationship Id="rId66" Type="http://schemas.openxmlformats.org/officeDocument/2006/relationships/oleObject" Target="../embeddings/oleObject27.bin"/><Relationship Id="rId5" Type="http://schemas.openxmlformats.org/officeDocument/2006/relationships/image" Target="../media/image35.png"/><Relationship Id="rId61" Type="http://schemas.openxmlformats.org/officeDocument/2006/relationships/image" Target="../media/image30.wmf"/><Relationship Id="rId19" Type="http://schemas.openxmlformats.org/officeDocument/2006/relationships/image" Target="../media/image10.wmf"/><Relationship Id="rId14" Type="http://schemas.openxmlformats.org/officeDocument/2006/relationships/oleObject" Target="../embeddings/oleObject2.bin"/><Relationship Id="rId22" Type="http://schemas.openxmlformats.org/officeDocument/2006/relationships/oleObject" Target="../embeddings/oleObject6.bin"/><Relationship Id="rId27" Type="http://schemas.openxmlformats.org/officeDocument/2006/relationships/oleObject" Target="../embeddings/oleObject8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2.bin"/><Relationship Id="rId43" Type="http://schemas.openxmlformats.org/officeDocument/2006/relationships/oleObject" Target="../embeddings/oleObject16.bin"/><Relationship Id="rId48" Type="http://schemas.openxmlformats.org/officeDocument/2006/relationships/image" Target="../media/image24.wmf"/><Relationship Id="rId56" Type="http://schemas.openxmlformats.org/officeDocument/2006/relationships/image" Target="../media/image28.wmf"/><Relationship Id="rId64" Type="http://schemas.openxmlformats.org/officeDocument/2006/relationships/oleObject" Target="../embeddings/oleObject26.bin"/><Relationship Id="rId8" Type="http://schemas.openxmlformats.org/officeDocument/2006/relationships/image" Target="../media/image38.png"/><Relationship Id="rId51" Type="http://schemas.openxmlformats.org/officeDocument/2006/relationships/oleObject" Target="../embeddings/oleObject20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7.bin"/><Relationship Id="rId33" Type="http://schemas.openxmlformats.org/officeDocument/2006/relationships/oleObject" Target="../embeddings/oleObject11.bin"/><Relationship Id="rId38" Type="http://schemas.openxmlformats.org/officeDocument/2006/relationships/image" Target="../media/image19.wmf"/><Relationship Id="rId46" Type="http://schemas.openxmlformats.org/officeDocument/2006/relationships/image" Target="../media/image23.wmf"/><Relationship Id="rId59" Type="http://schemas.openxmlformats.org/officeDocument/2006/relationships/image" Target="../media/image43.png"/><Relationship Id="rId67" Type="http://schemas.openxmlformats.org/officeDocument/2006/relationships/image" Target="../media/image33.wmf"/><Relationship Id="rId20" Type="http://schemas.openxmlformats.org/officeDocument/2006/relationships/oleObject" Target="../embeddings/oleObject5.bin"/><Relationship Id="rId41" Type="http://schemas.openxmlformats.org/officeDocument/2006/relationships/oleObject" Target="../embeddings/oleObject15.bin"/><Relationship Id="rId54" Type="http://schemas.openxmlformats.org/officeDocument/2006/relationships/image" Target="../media/image27.wmf"/><Relationship Id="rId62" Type="http://schemas.openxmlformats.org/officeDocument/2006/relationships/oleObject" Target="../embeddings/oleObject2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png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19.bin"/><Relationship Id="rId57" Type="http://schemas.openxmlformats.org/officeDocument/2006/relationships/oleObject" Target="../embeddings/oleObject23.bin"/><Relationship Id="rId10" Type="http://schemas.openxmlformats.org/officeDocument/2006/relationships/image" Target="../media/image40.png"/><Relationship Id="rId31" Type="http://schemas.openxmlformats.org/officeDocument/2006/relationships/oleObject" Target="../embeddings/oleObject10.bin"/><Relationship Id="rId44" Type="http://schemas.openxmlformats.org/officeDocument/2006/relationships/image" Target="../media/image22.wmf"/><Relationship Id="rId52" Type="http://schemas.openxmlformats.org/officeDocument/2006/relationships/image" Target="../media/image26.wmf"/><Relationship Id="rId60" Type="http://schemas.openxmlformats.org/officeDocument/2006/relationships/oleObject" Target="../embeddings/oleObject24.bin"/><Relationship Id="rId65" Type="http://schemas.openxmlformats.org/officeDocument/2006/relationships/image" Target="../media/image32.wmf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4.bin"/><Relationship Id="rId3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A4F4F4B-38AD-4AA1-9F84-C6C1CC0F61E0}"/>
              </a:ext>
            </a:extLst>
          </p:cNvPr>
          <p:cNvSpPr txBox="1"/>
          <p:nvPr/>
        </p:nvSpPr>
        <p:spPr>
          <a:xfrm>
            <a:off x="28941709" y="26743833"/>
            <a:ext cx="12993610" cy="10556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Incorporate functional electrical stimulation with training system created by [3]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Test on healthy able-bodied participants to finalize the system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867555" y="28351434"/>
            <a:ext cx="8795575" cy="205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417588" tIns="0" rIns="417588" bIns="208794">
            <a:spAutoFit/>
          </a:bodyPr>
          <a:lstStyle/>
          <a:p>
            <a:pPr>
              <a:defRPr/>
            </a:pPr>
            <a:r>
              <a:rPr lang="en-US" sz="2000" b="1" dirty="0">
                <a:latin typeface="Arial"/>
                <a:ea typeface="ＭＳ Ｐゴシック" charset="0"/>
                <a:cs typeface="Arial"/>
              </a:rPr>
              <a:t>Rehabilitation Engineering Laboratory</a:t>
            </a:r>
          </a:p>
          <a:p>
            <a:pPr>
              <a:defRPr/>
            </a:pPr>
            <a:r>
              <a:rPr lang="en-US" sz="2000" b="1" dirty="0">
                <a:latin typeface="Arial"/>
                <a:ea typeface="ＭＳ Ｐゴシック" charset="0"/>
                <a:cs typeface="Arial"/>
              </a:rPr>
              <a:t>Institute of Biomaterials and Biomedical Engineering </a:t>
            </a:r>
          </a:p>
          <a:p>
            <a:pPr>
              <a:defRPr/>
            </a:pPr>
            <a:r>
              <a:rPr lang="en-US" sz="2000" b="1" dirty="0">
                <a:latin typeface="Arial"/>
                <a:ea typeface="ＭＳ Ｐゴシック" charset="0"/>
                <a:cs typeface="Arial"/>
              </a:rPr>
              <a:t>University of Toronto</a:t>
            </a:r>
          </a:p>
          <a:p>
            <a:pPr>
              <a:defRPr/>
            </a:pPr>
            <a:r>
              <a:rPr lang="en-US" sz="2000" b="1" dirty="0">
                <a:latin typeface="Arial"/>
                <a:ea typeface="ＭＳ Ｐゴシック" charset="0"/>
                <a:cs typeface="Arial"/>
              </a:rPr>
              <a:t>Toronto Rehabilitation Institute | University Health Network</a:t>
            </a:r>
          </a:p>
          <a:p>
            <a:pPr>
              <a:defRPr/>
            </a:pPr>
            <a:r>
              <a:rPr lang="en-US" sz="2000" b="1" dirty="0">
                <a:latin typeface="Arial"/>
                <a:ea typeface="ＭＳ Ｐゴシック" charset="0"/>
                <a:cs typeface="Arial"/>
              </a:rPr>
              <a:t>k.masani@utoronto.ca</a:t>
            </a:r>
            <a:endParaRPr lang="en-US" sz="2000" dirty="0">
              <a:latin typeface="Arial"/>
              <a:ea typeface="ＭＳ Ｐゴシック" charset="0"/>
              <a:cs typeface="Arial"/>
            </a:endParaRPr>
          </a:p>
          <a:p>
            <a:pPr>
              <a:defRPr/>
            </a:pPr>
            <a:r>
              <a:rPr lang="en-US" sz="2000" b="1" dirty="0">
                <a:solidFill>
                  <a:srgbClr val="990000"/>
                </a:solidFill>
                <a:latin typeface="Arial"/>
                <a:ea typeface="ＭＳ Ｐゴシック" charset="0"/>
                <a:cs typeface="Arial"/>
              </a:rPr>
              <a:t>www.toronto-fes.ca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426794" y="-107576"/>
            <a:ext cx="40083941" cy="245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08794" rIns="0" bIns="20879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6600" b="1" dirty="0">
                <a:solidFill>
                  <a:srgbClr val="990000"/>
                </a:solidFill>
                <a:latin typeface="+mj-lt"/>
                <a:cs typeface="Arial" pitchFamily="34" charset="0"/>
              </a:rPr>
              <a:t>DEVELOPMENT OF VISUAL FEEDBACK TRAINING FOR FUNCTIONAL ELECTRICAL STIMULATION THERAPY FOR BALANCE REHABILITATION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86242" y="1992683"/>
            <a:ext cx="401433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4400" b="1" dirty="0">
                <a:latin typeface="+mj-lt"/>
                <a:ea typeface="ＭＳ Ｐゴシック" charset="0"/>
                <a:cs typeface="Arial"/>
              </a:rPr>
              <a:t>Kelvin Chow</a:t>
            </a:r>
            <a:r>
              <a:rPr lang="en-US" sz="4400" b="1" baseline="30000" dirty="0">
                <a:latin typeface="+mj-lt"/>
                <a:ea typeface="ＭＳ Ｐゴシック" charset="0"/>
                <a:cs typeface="Arial"/>
              </a:rPr>
              <a:t>1</a:t>
            </a:r>
            <a:r>
              <a:rPr lang="en-US" sz="4400" b="1" dirty="0">
                <a:latin typeface="+mj-lt"/>
                <a:ea typeface="ＭＳ Ｐゴシック" charset="0"/>
                <a:cs typeface="Arial"/>
              </a:rPr>
              <a:t>, Emerson Grabke</a:t>
            </a:r>
            <a:r>
              <a:rPr lang="en-US" sz="4400" b="1" baseline="30000" dirty="0">
                <a:latin typeface="+mj-lt"/>
                <a:ea typeface="ＭＳ Ｐゴシック" charset="0"/>
                <a:cs typeface="Arial"/>
              </a:rPr>
              <a:t>1</a:t>
            </a:r>
            <a:r>
              <a:rPr lang="en-US" sz="4400" b="1" dirty="0">
                <a:latin typeface="+mj-lt"/>
                <a:ea typeface="ＭＳ Ｐゴシック" charset="0"/>
                <a:cs typeface="Arial"/>
              </a:rPr>
              <a:t>, </a:t>
            </a:r>
            <a:r>
              <a:rPr lang="en-US" sz="4400" b="1" dirty="0" err="1">
                <a:latin typeface="+mj-lt"/>
                <a:ea typeface="ＭＳ Ｐゴシック" charset="0"/>
                <a:cs typeface="Arial"/>
              </a:rPr>
              <a:t>Jaeeun</a:t>
            </a:r>
            <a:r>
              <a:rPr lang="en-US" sz="4400" b="1" dirty="0">
                <a:latin typeface="+mj-lt"/>
                <a:ea typeface="ＭＳ Ｐゴシック" charset="0"/>
                <a:cs typeface="Arial"/>
              </a:rPr>
              <a:t> Yoo</a:t>
            </a:r>
            <a:r>
              <a:rPr lang="en-US" sz="4400" b="1" baseline="30000" dirty="0">
                <a:latin typeface="+mj-lt"/>
                <a:ea typeface="ＭＳ Ｐゴシック" charset="0"/>
                <a:cs typeface="Arial"/>
              </a:rPr>
              <a:t>1</a:t>
            </a:r>
            <a:r>
              <a:rPr lang="en-US" sz="4400" b="1" dirty="0">
                <a:latin typeface="+mj-lt"/>
                <a:ea typeface="ＭＳ Ｐゴシック" charset="0"/>
                <a:cs typeface="Arial"/>
              </a:rPr>
              <a:t>, Jae Lee</a:t>
            </a:r>
            <a:r>
              <a:rPr lang="en-US" sz="4400" b="1" baseline="30000" dirty="0">
                <a:latin typeface="+mj-lt"/>
                <a:ea typeface="ＭＳ Ｐゴシック" charset="0"/>
                <a:cs typeface="Arial"/>
              </a:rPr>
              <a:t>1</a:t>
            </a:r>
            <a:r>
              <a:rPr lang="en-US" sz="4400" b="1" dirty="0">
                <a:latin typeface="+mj-lt"/>
                <a:ea typeface="ＭＳ Ｐゴシック" charset="0"/>
                <a:cs typeface="Arial"/>
              </a:rPr>
              <a:t>, Kristin Musselman</a:t>
            </a:r>
            <a:r>
              <a:rPr lang="en-US" sz="4400" b="1" baseline="30000" dirty="0">
                <a:latin typeface="+mj-lt"/>
                <a:ea typeface="ＭＳ Ｐゴシック" charset="0"/>
                <a:cs typeface="Arial"/>
              </a:rPr>
              <a:t>2</a:t>
            </a:r>
            <a:r>
              <a:rPr lang="en-US" sz="4400" b="1" dirty="0">
                <a:latin typeface="+mj-lt"/>
                <a:ea typeface="ＭＳ Ｐゴシック" charset="0"/>
                <a:cs typeface="Arial"/>
              </a:rPr>
              <a:t>, Kei Masani</a:t>
            </a:r>
            <a:r>
              <a:rPr lang="en-US" sz="4400" b="1" baseline="30000" dirty="0">
                <a:latin typeface="+mj-lt"/>
                <a:ea typeface="ＭＳ Ｐゴシック" charset="0"/>
                <a:cs typeface="Arial"/>
              </a:rPr>
              <a:t>1,2</a:t>
            </a: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32031844" y="9444830"/>
            <a:ext cx="843397" cy="69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17588" tIns="208794" rIns="417588" bIns="208794">
            <a:spAutoFit/>
          </a:bodyPr>
          <a:lstStyle/>
          <a:p>
            <a:pPr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2082" name="Rectangle 4"/>
          <p:cNvSpPr>
            <a:spLocks noChangeArrowheads="1"/>
          </p:cNvSpPr>
          <p:nvPr/>
        </p:nvSpPr>
        <p:spPr bwMode="auto">
          <a:xfrm>
            <a:off x="8508739" y="2484569"/>
            <a:ext cx="26551707" cy="140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88" tIns="208794" rIns="417588" bIns="20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+mj-lt"/>
              </a:rPr>
              <a:t>1) Institute of Biomaterials and Biomedical Engineering, University of Toronto</a:t>
            </a:r>
          </a:p>
          <a:p>
            <a:pPr algn="ctr" eaLnBrk="1" hangingPunct="1"/>
            <a:r>
              <a:rPr lang="en-US" altLang="en-US" sz="3200" b="1" dirty="0">
                <a:latin typeface="+mj-lt"/>
              </a:rPr>
              <a:t>2) Toronto Rehabilitation Institute, University Health Network</a:t>
            </a:r>
          </a:p>
        </p:txBody>
      </p:sp>
      <p:sp>
        <p:nvSpPr>
          <p:cNvPr id="33" name="Rounded Rectangle 30">
            <a:extLst>
              <a:ext uri="{FF2B5EF4-FFF2-40B4-BE49-F238E27FC236}">
                <a16:creationId xmlns:a16="http://schemas.microsoft.com/office/drawing/2014/main" id="{C177C8F6-6FA7-4CE7-9341-B094411CD2E9}"/>
              </a:ext>
            </a:extLst>
          </p:cNvPr>
          <p:cNvSpPr/>
          <p:nvPr/>
        </p:nvSpPr>
        <p:spPr>
          <a:xfrm>
            <a:off x="1330432" y="6884274"/>
            <a:ext cx="12640489" cy="786256"/>
          </a:xfrm>
          <a:prstGeom prst="round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34" name="Rounded Rectangle 30">
            <a:extLst>
              <a:ext uri="{FF2B5EF4-FFF2-40B4-BE49-F238E27FC236}">
                <a16:creationId xmlns:a16="http://schemas.microsoft.com/office/drawing/2014/main" id="{C2E45593-368C-4E59-8ED2-FEB1AFBBCE84}"/>
              </a:ext>
            </a:extLst>
          </p:cNvPr>
          <p:cNvSpPr/>
          <p:nvPr/>
        </p:nvSpPr>
        <p:spPr>
          <a:xfrm>
            <a:off x="1302970" y="16681330"/>
            <a:ext cx="12640489" cy="772080"/>
          </a:xfrm>
          <a:prstGeom prst="round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>
                <a:solidFill>
                  <a:schemeClr val="tx1"/>
                </a:solidFill>
              </a:rPr>
              <a:t>Training System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1572A-2879-4450-BDE2-E62BC1E00E9F}"/>
              </a:ext>
            </a:extLst>
          </p:cNvPr>
          <p:cNvSpPr txBox="1"/>
          <p:nvPr/>
        </p:nvSpPr>
        <p:spPr>
          <a:xfrm>
            <a:off x="1418923" y="5160980"/>
            <a:ext cx="12521587" cy="10556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Develop a visual feedback training (VFT) system to integrate with functional electrical stimulation (FES) therapy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789DA7-8187-4264-9B0A-F6589E3614E2}"/>
              </a:ext>
            </a:extLst>
          </p:cNvPr>
          <p:cNvSpPr txBox="1"/>
          <p:nvPr/>
        </p:nvSpPr>
        <p:spPr>
          <a:xfrm>
            <a:off x="1197875" y="7733851"/>
            <a:ext cx="12812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Individuals with spinal cord injuries often haven balance instability caused by reduced control of lower-limbed muscles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Rehabilitation tools have shown improvements in balance stability</a:t>
            </a:r>
          </a:p>
          <a:p>
            <a:pPr marL="1209675" lvl="1" indent="-630238">
              <a:buFont typeface="Arial" panose="020B0604020202020204" pitchFamily="34" charset="0"/>
              <a:buChar char="•"/>
            </a:pPr>
            <a:r>
              <a:rPr lang="en-US" sz="2800" dirty="0"/>
              <a:t>Visual Feedback Training [1]</a:t>
            </a:r>
          </a:p>
          <a:p>
            <a:pPr marL="1209675" lvl="1" indent="-630238">
              <a:buFont typeface="Arial" panose="020B0604020202020204" pitchFamily="34" charset="0"/>
              <a:buChar char="•"/>
            </a:pPr>
            <a:r>
              <a:rPr lang="en-US" sz="2800" dirty="0"/>
              <a:t>Functional Electrical Stimulation Therapy [2]</a:t>
            </a:r>
          </a:p>
        </p:txBody>
      </p:sp>
      <p:sp>
        <p:nvSpPr>
          <p:cNvPr id="40" name="Rounded Rectangle 30">
            <a:extLst>
              <a:ext uri="{FF2B5EF4-FFF2-40B4-BE49-F238E27FC236}">
                <a16:creationId xmlns:a16="http://schemas.microsoft.com/office/drawing/2014/main" id="{A812201F-7195-4C68-A6DA-39CA241B1516}"/>
              </a:ext>
            </a:extLst>
          </p:cNvPr>
          <p:cNvSpPr/>
          <p:nvPr/>
        </p:nvSpPr>
        <p:spPr>
          <a:xfrm>
            <a:off x="1323967" y="10324007"/>
            <a:ext cx="12640489" cy="763628"/>
          </a:xfrm>
          <a:prstGeom prst="round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>
                <a:solidFill>
                  <a:schemeClr val="tx1"/>
                </a:solidFill>
              </a:rPr>
              <a:t>Hardware Design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BE971E-4CE8-4343-B668-2DFD89FC3344}"/>
              </a:ext>
            </a:extLst>
          </p:cNvPr>
          <p:cNvSpPr txBox="1"/>
          <p:nvPr/>
        </p:nvSpPr>
        <p:spPr>
          <a:xfrm>
            <a:off x="1234782" y="11195180"/>
            <a:ext cx="96196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CENTRE OF PRESSURE FEEDBACK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/>
              <a:t>Force plate acquires 16 analog signals passed through NI DAQ; used to calculate centre of pressure (COP)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/>
              <a:t>Visual COP feedback displayed on monitor (LabVIEW)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ctr"/>
            <a:r>
              <a:rPr lang="en-US" sz="3200" b="1" u="sng" dirty="0"/>
              <a:t>ELECTRICAL MUSCLE STIMULATOR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/>
              <a:t>4 surface electrodes placed on participant’s shank muscles (tibialis anterior and gastrocnemius)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/>
              <a:t>Electrodes control only anterior-posterior motion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/>
              <a:t>Stimulation current controlled by PD controller using </a:t>
            </a:r>
            <a:r>
              <a:rPr lang="en-US" sz="2800" dirty="0" err="1"/>
              <a:t>Compex</a:t>
            </a:r>
            <a:r>
              <a:rPr lang="en-US" sz="2800" dirty="0"/>
              <a:t> muscle stimulator system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/>
              <a:t>Completed by [3]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16EB4-75BE-4CC3-8AA8-25C82267E9BA}"/>
              </a:ext>
            </a:extLst>
          </p:cNvPr>
          <p:cNvSpPr txBox="1"/>
          <p:nvPr/>
        </p:nvSpPr>
        <p:spPr>
          <a:xfrm>
            <a:off x="18728899" y="4081662"/>
            <a:ext cx="522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REHABILITATION GAMES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0CEE25-81F7-4F59-9147-C33617698716}"/>
              </a:ext>
            </a:extLst>
          </p:cNvPr>
          <p:cNvSpPr txBox="1"/>
          <p:nvPr/>
        </p:nvSpPr>
        <p:spPr>
          <a:xfrm>
            <a:off x="1239143" y="17493396"/>
            <a:ext cx="126826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TRAINING 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Duration: 1 hour (30-40 minutes of standing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Static and dynamic balance assessments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Rehabilitation-based training games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606361-8583-4A40-80D5-29C3DD9F2236}"/>
              </a:ext>
            </a:extLst>
          </p:cNvPr>
          <p:cNvSpPr txBox="1"/>
          <p:nvPr/>
        </p:nvSpPr>
        <p:spPr>
          <a:xfrm>
            <a:off x="3971615" y="20726706"/>
            <a:ext cx="745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STATIC BALANCE ASSESSMENT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8A4E80-3FD0-458F-823A-63BA2621E3AA}"/>
              </a:ext>
            </a:extLst>
          </p:cNvPr>
          <p:cNvSpPr txBox="1"/>
          <p:nvPr/>
        </p:nvSpPr>
        <p:spPr>
          <a:xfrm>
            <a:off x="3941740" y="24386988"/>
            <a:ext cx="765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DYNAMIC BALANCE ASSESSMENT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D4C4CA-1D43-47B2-936D-19E4783DB236}"/>
              </a:ext>
            </a:extLst>
          </p:cNvPr>
          <p:cNvSpPr txBox="1"/>
          <p:nvPr/>
        </p:nvSpPr>
        <p:spPr>
          <a:xfrm>
            <a:off x="7250085" y="21246190"/>
            <a:ext cx="679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Assessment Performance Indicators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3B08EB-D331-43DB-AEC4-48E4C5E2A579}"/>
              </a:ext>
            </a:extLst>
          </p:cNvPr>
          <p:cNvSpPr txBox="1"/>
          <p:nvPr/>
        </p:nvSpPr>
        <p:spPr>
          <a:xfrm>
            <a:off x="7668391" y="21712182"/>
            <a:ext cx="61132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Root mean square distance – AP </a:t>
            </a:r>
            <a:r>
              <a:rPr lang="en-US" sz="2400" dirty="0"/>
              <a:t>(RMS-AP)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Root mean square distance – ML </a:t>
            </a:r>
            <a:r>
              <a:rPr lang="en-US" sz="2400" dirty="0"/>
              <a:t>(RMS-ML)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95% Confidence Ellipse Area  </a:t>
            </a:r>
            <a:r>
              <a:rPr lang="en-US" sz="2400" dirty="0"/>
              <a:t>(95% CE AREA)</a:t>
            </a:r>
          </a:p>
        </p:txBody>
      </p:sp>
      <p:sp>
        <p:nvSpPr>
          <p:cNvPr id="63" name="Rounded Rectangle 30">
            <a:extLst>
              <a:ext uri="{FF2B5EF4-FFF2-40B4-BE49-F238E27FC236}">
                <a16:creationId xmlns:a16="http://schemas.microsoft.com/office/drawing/2014/main" id="{23A71C8B-8EF9-43B1-9F2A-61A3DF13DF77}"/>
              </a:ext>
            </a:extLst>
          </p:cNvPr>
          <p:cNvSpPr/>
          <p:nvPr/>
        </p:nvSpPr>
        <p:spPr>
          <a:xfrm>
            <a:off x="15227836" y="12726998"/>
            <a:ext cx="12640489" cy="772080"/>
          </a:xfrm>
          <a:prstGeom prst="round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>
                <a:solidFill>
                  <a:schemeClr val="tx1"/>
                </a:solidFill>
              </a:rPr>
              <a:t>Design Validation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E5BB28-5F4D-41F5-BC77-9908F19D43B7}"/>
              </a:ext>
            </a:extLst>
          </p:cNvPr>
          <p:cNvSpPr txBox="1"/>
          <p:nvPr/>
        </p:nvSpPr>
        <p:spPr>
          <a:xfrm>
            <a:off x="14077368" y="15531797"/>
            <a:ext cx="1478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CORRELATION BETWEEN GAME AND ASSESSMENT PERFORMANCE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287234-E7FE-4623-B287-7B71E352FB58}"/>
              </a:ext>
            </a:extLst>
          </p:cNvPr>
          <p:cNvSpPr txBox="1"/>
          <p:nvPr/>
        </p:nvSpPr>
        <p:spPr>
          <a:xfrm>
            <a:off x="29591931" y="4087841"/>
            <a:ext cx="11139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REST PROTOCOL TO MITIGATE FATIGUE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98EE3-C152-47B0-8867-EAF8EE1B7920}"/>
              </a:ext>
            </a:extLst>
          </p:cNvPr>
          <p:cNvSpPr txBox="1"/>
          <p:nvPr/>
        </p:nvSpPr>
        <p:spPr>
          <a:xfrm>
            <a:off x="15102860" y="13591263"/>
            <a:ext cx="13412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buFont typeface="Arial" panose="020B0604020202020204" pitchFamily="34" charset="0"/>
              <a:buChar char="•"/>
            </a:pPr>
            <a:r>
              <a:rPr lang="en-US" sz="2800" dirty="0"/>
              <a:t>10 healthy able-bodied participants completed one training session to gather data to validate the training system</a:t>
            </a:r>
          </a:p>
          <a:p>
            <a:pPr marL="531813" indent="-531813">
              <a:buFont typeface="Arial" panose="020B0604020202020204" pitchFamily="34" charset="0"/>
              <a:buChar char="•"/>
            </a:pPr>
            <a:r>
              <a:rPr lang="en-US" sz="2800" dirty="0"/>
              <a:t>2 participants completed 5 sessions each to test effectiveness of VFT over multiple training sessions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FE8579-8404-44B2-88A0-A28B00983977}"/>
              </a:ext>
            </a:extLst>
          </p:cNvPr>
          <p:cNvSpPr txBox="1"/>
          <p:nvPr/>
        </p:nvSpPr>
        <p:spPr>
          <a:xfrm>
            <a:off x="28479003" y="12689063"/>
            <a:ext cx="1478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EFFECTIVENESS OF MULTIPLE TRAINING 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470485-2A42-4059-AF1C-AFFC2574A117}"/>
              </a:ext>
            </a:extLst>
          </p:cNvPr>
          <p:cNvSpPr txBox="1"/>
          <p:nvPr/>
        </p:nvSpPr>
        <p:spPr>
          <a:xfrm>
            <a:off x="28981991" y="23753381"/>
            <a:ext cx="12118071" cy="20090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finalized visual feedback training system has been designed and validated, ready for clinical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system aims to help individuals with incomplete spinal cord injuries improve their balance ability, thus improving their quality of life</a:t>
            </a:r>
          </a:p>
        </p:txBody>
      </p:sp>
      <p:sp>
        <p:nvSpPr>
          <p:cNvPr id="68" name="Rounded Rectangle 30">
            <a:extLst>
              <a:ext uri="{FF2B5EF4-FFF2-40B4-BE49-F238E27FC236}">
                <a16:creationId xmlns:a16="http://schemas.microsoft.com/office/drawing/2014/main" id="{FE4FDD00-AC1A-4112-AB41-3FA658F3F4DC}"/>
              </a:ext>
            </a:extLst>
          </p:cNvPr>
          <p:cNvSpPr/>
          <p:nvPr/>
        </p:nvSpPr>
        <p:spPr>
          <a:xfrm>
            <a:off x="28941710" y="25979655"/>
            <a:ext cx="12640489" cy="772080"/>
          </a:xfrm>
          <a:prstGeom prst="round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>
                <a:solidFill>
                  <a:schemeClr val="tx1"/>
                </a:solidFill>
              </a:rPr>
              <a:t>Next Steps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9899" r="9984"/>
          <a:stretch/>
        </p:blipFill>
        <p:spPr>
          <a:xfrm>
            <a:off x="3437360" y="25018189"/>
            <a:ext cx="2933700" cy="2445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14118" t="10877" r="11925" b="2322"/>
          <a:stretch/>
        </p:blipFill>
        <p:spPr>
          <a:xfrm>
            <a:off x="16210691" y="4753055"/>
            <a:ext cx="4646676" cy="3157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8527" y="4745706"/>
            <a:ext cx="4646675" cy="3104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0691" y="8826983"/>
            <a:ext cx="4646675" cy="3120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81487" y="8812440"/>
            <a:ext cx="4633715" cy="3078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1" name="Rounded Rectangle 30">
            <a:extLst>
              <a:ext uri="{FF2B5EF4-FFF2-40B4-BE49-F238E27FC236}">
                <a16:creationId xmlns:a16="http://schemas.microsoft.com/office/drawing/2014/main" id="{FE4FDD00-AC1A-4112-AB41-3FA658F3F4DC}"/>
              </a:ext>
            </a:extLst>
          </p:cNvPr>
          <p:cNvSpPr/>
          <p:nvPr/>
        </p:nvSpPr>
        <p:spPr>
          <a:xfrm>
            <a:off x="15761242" y="28297474"/>
            <a:ext cx="12640489" cy="772080"/>
          </a:xfrm>
          <a:prstGeom prst="round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>
                <a:solidFill>
                  <a:schemeClr val="tx1"/>
                </a:solidFill>
              </a:rPr>
              <a:t>References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AC5347-16DB-4226-9BD1-A3323F90F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0275" y="25043408"/>
            <a:ext cx="3639359" cy="2394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ACF0708-CDDC-4BF4-8038-6D6CE5C7420C}"/>
              </a:ext>
            </a:extLst>
          </p:cNvPr>
          <p:cNvSpPr txBox="1"/>
          <p:nvPr/>
        </p:nvSpPr>
        <p:spPr>
          <a:xfrm>
            <a:off x="3427444" y="27525920"/>
            <a:ext cx="283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GUI Display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C9C08D-1DC8-468E-8A58-32DE611DE03B}"/>
              </a:ext>
            </a:extLst>
          </p:cNvPr>
          <p:cNvSpPr txBox="1"/>
          <p:nvPr/>
        </p:nvSpPr>
        <p:spPr>
          <a:xfrm>
            <a:off x="7059335" y="27463561"/>
            <a:ext cx="572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Balance Area (DB AREA)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83DC95E-E119-4D53-8440-F08038FB08A2}"/>
              </a:ext>
            </a:extLst>
          </p:cNvPr>
          <p:cNvSpPr/>
          <p:nvPr/>
        </p:nvSpPr>
        <p:spPr>
          <a:xfrm>
            <a:off x="1300022" y="4270446"/>
            <a:ext cx="12640488" cy="2018202"/>
          </a:xfrm>
          <a:prstGeom prst="roundRect">
            <a:avLst>
              <a:gd name="adj" fmla="val 5218"/>
            </a:avLst>
          </a:prstGeom>
          <a:noFill/>
          <a:ln w="28575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300022" y="4270445"/>
            <a:ext cx="12640489" cy="813974"/>
          </a:xfrm>
          <a:prstGeom prst="round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CF29755-6227-421C-8DA4-9D424EB136B1}"/>
              </a:ext>
            </a:extLst>
          </p:cNvPr>
          <p:cNvSpPr/>
          <p:nvPr/>
        </p:nvSpPr>
        <p:spPr>
          <a:xfrm>
            <a:off x="28941710" y="22976129"/>
            <a:ext cx="12642285" cy="2843604"/>
          </a:xfrm>
          <a:prstGeom prst="roundRect">
            <a:avLst>
              <a:gd name="adj" fmla="val 2932"/>
            </a:avLst>
          </a:prstGeom>
          <a:noFill/>
          <a:ln w="28575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30">
            <a:extLst>
              <a:ext uri="{FF2B5EF4-FFF2-40B4-BE49-F238E27FC236}">
                <a16:creationId xmlns:a16="http://schemas.microsoft.com/office/drawing/2014/main" id="{120AA76A-F29B-4302-97E9-6BE2BA18A5C3}"/>
              </a:ext>
            </a:extLst>
          </p:cNvPr>
          <p:cNvSpPr/>
          <p:nvPr/>
        </p:nvSpPr>
        <p:spPr>
          <a:xfrm>
            <a:off x="28943506" y="22976130"/>
            <a:ext cx="12640489" cy="772080"/>
          </a:xfrm>
          <a:prstGeom prst="round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7AE10-8EC9-4A4D-936A-A6D5DA127E2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631" r="3641"/>
          <a:stretch/>
        </p:blipFill>
        <p:spPr>
          <a:xfrm>
            <a:off x="10740160" y="11450523"/>
            <a:ext cx="3643280" cy="46196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87ACE82-FE03-4856-B4DB-D465BCCE9BE3}"/>
              </a:ext>
            </a:extLst>
          </p:cNvPr>
          <p:cNvSpPr txBox="1"/>
          <p:nvPr/>
        </p:nvSpPr>
        <p:spPr>
          <a:xfrm>
            <a:off x="16851623" y="7949213"/>
            <a:ext cx="336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TARGET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01D5D0-ECC3-4251-A494-25CEAA66FB59}"/>
              </a:ext>
            </a:extLst>
          </p:cNvPr>
          <p:cNvSpPr txBox="1"/>
          <p:nvPr/>
        </p:nvSpPr>
        <p:spPr>
          <a:xfrm>
            <a:off x="22670610" y="7910849"/>
            <a:ext cx="336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HUNTING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0AAA03-B52E-472E-9535-87A986451EFD}"/>
              </a:ext>
            </a:extLst>
          </p:cNvPr>
          <p:cNvSpPr txBox="1"/>
          <p:nvPr/>
        </p:nvSpPr>
        <p:spPr>
          <a:xfrm>
            <a:off x="16531156" y="12040913"/>
            <a:ext cx="400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COLOUR MATCHING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196123-ECAB-446D-81C8-4AD35AB9CE51}"/>
              </a:ext>
            </a:extLst>
          </p:cNvPr>
          <p:cNvSpPr txBox="1"/>
          <p:nvPr/>
        </p:nvSpPr>
        <p:spPr>
          <a:xfrm>
            <a:off x="22715939" y="11988378"/>
            <a:ext cx="336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ELLIPSE</a:t>
            </a:r>
            <a:endParaRPr lang="en-US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065C9C-9085-4F1E-B998-62B9F73139C1}"/>
              </a:ext>
            </a:extLst>
          </p:cNvPr>
          <p:cNvSpPr txBox="1"/>
          <p:nvPr/>
        </p:nvSpPr>
        <p:spPr>
          <a:xfrm>
            <a:off x="29091419" y="7413567"/>
            <a:ext cx="12475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Participants chose whether or not to take breaks in between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Participants under voluntary rest were affected by fatigue</a:t>
            </a:r>
            <a:endParaRPr lang="en-US" sz="2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659A74D-1E88-46AE-9244-46E7DCBD9D7B}"/>
              </a:ext>
            </a:extLst>
          </p:cNvPr>
          <p:cNvSpPr txBox="1"/>
          <p:nvPr/>
        </p:nvSpPr>
        <p:spPr>
          <a:xfrm>
            <a:off x="15825233" y="29026476"/>
            <a:ext cx="11241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[1]  </a:t>
            </a:r>
            <a:r>
              <a:rPr lang="en-US" sz="2200" dirty="0" err="1"/>
              <a:t>Sayenko</a:t>
            </a:r>
            <a:r>
              <a:rPr lang="en-US" sz="2200" dirty="0"/>
              <a:t> et al., Spinal Cord (2010) vol. 48, pp. 886-893</a:t>
            </a:r>
          </a:p>
          <a:p>
            <a:r>
              <a:rPr lang="en-US" sz="2200" dirty="0"/>
              <a:t>[2]  Rouhani et al., Front </a:t>
            </a:r>
            <a:r>
              <a:rPr lang="en-US" sz="2200" dirty="0" err="1"/>
              <a:t>Neurosci</a:t>
            </a:r>
            <a:r>
              <a:rPr lang="en-US" sz="2200" dirty="0"/>
              <a:t>. (2017) 11:347</a:t>
            </a:r>
          </a:p>
          <a:p>
            <a:r>
              <a:rPr lang="en-US" sz="2200" dirty="0"/>
              <a:t>[3]  </a:t>
            </a:r>
            <a:r>
              <a:rPr lang="en-US" sz="2200" dirty="0" err="1"/>
              <a:t>Grabke</a:t>
            </a:r>
            <a:r>
              <a:rPr lang="en-US" sz="2200" dirty="0"/>
              <a:t> et al., </a:t>
            </a:r>
            <a:r>
              <a:rPr lang="en-US" sz="2200" dirty="0" err="1"/>
              <a:t>UnERD</a:t>
            </a:r>
            <a:r>
              <a:rPr lang="en-US" sz="2200" dirty="0"/>
              <a:t> 2017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F69A51-943A-4B07-9861-63316D47785C}"/>
              </a:ext>
            </a:extLst>
          </p:cNvPr>
          <p:cNvSpPr txBox="1"/>
          <p:nvPr/>
        </p:nvSpPr>
        <p:spPr>
          <a:xfrm>
            <a:off x="29091419" y="21771787"/>
            <a:ext cx="12508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Participants show slight improvements over multiple training sessions in game and assessment performance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7DCF80-AB9C-4B2B-84A6-55B7BA183F8E}"/>
              </a:ext>
            </a:extLst>
          </p:cNvPr>
          <p:cNvSpPr txBox="1"/>
          <p:nvPr/>
        </p:nvSpPr>
        <p:spPr>
          <a:xfrm>
            <a:off x="15138973" y="27136615"/>
            <a:ext cx="13234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 of 4 games show significant correlation to static balance ability, suggesting participants playing these games can improve static balance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C7E3DA-C2FA-4461-9BC6-EEA008F253EC}"/>
              </a:ext>
            </a:extLst>
          </p:cNvPr>
          <p:cNvSpPr txBox="1"/>
          <p:nvPr/>
        </p:nvSpPr>
        <p:spPr>
          <a:xfrm>
            <a:off x="32891756" y="4618608"/>
            <a:ext cx="4539786" cy="54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VOLUNTARY REST</a:t>
            </a:r>
            <a:endParaRPr lang="en-US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C95A111-3066-4B5F-A025-BB0C0567B723}"/>
              </a:ext>
            </a:extLst>
          </p:cNvPr>
          <p:cNvSpPr txBox="1"/>
          <p:nvPr/>
        </p:nvSpPr>
        <p:spPr>
          <a:xfrm>
            <a:off x="29091419" y="11158526"/>
            <a:ext cx="12507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Participants forced to take a minimum of 6 breaks during session (&gt;1 min.)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Participants under mandatory rest were not affected by fatigue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training system protocol implements mandatory rest periods</a:t>
            </a:r>
            <a:endParaRPr lang="en-US" sz="2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7CCE33-D2B6-48C8-AAD2-1441096C21B6}"/>
              </a:ext>
            </a:extLst>
          </p:cNvPr>
          <p:cNvSpPr txBox="1"/>
          <p:nvPr/>
        </p:nvSpPr>
        <p:spPr>
          <a:xfrm>
            <a:off x="32921839" y="8313259"/>
            <a:ext cx="4539786" cy="54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MANDATORY REST</a:t>
            </a:r>
            <a:endParaRPr lang="en-US" sz="2400" dirty="0"/>
          </a:p>
        </p:txBody>
      </p:sp>
      <p:pic>
        <p:nvPicPr>
          <p:cNvPr id="2055" name="Picture 20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9029" y="21555835"/>
            <a:ext cx="6084404" cy="2433761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D703587-0B52-4E0E-8D96-B00FBFB43963}"/>
              </a:ext>
            </a:extLst>
          </p:cNvPr>
          <p:cNvGrpSpPr/>
          <p:nvPr/>
        </p:nvGrpSpPr>
        <p:grpSpPr>
          <a:xfrm>
            <a:off x="28458394" y="8779752"/>
            <a:ext cx="12826004" cy="2650691"/>
            <a:chOff x="26335354" y="9529929"/>
            <a:chExt cx="12826004" cy="2833235"/>
          </a:xfrm>
        </p:grpSpPr>
        <p:graphicFrame>
          <p:nvGraphicFramePr>
            <p:cNvPr id="141" name="Object 140">
              <a:extLst>
                <a:ext uri="{FF2B5EF4-FFF2-40B4-BE49-F238E27FC236}">
                  <a16:creationId xmlns:a16="http://schemas.microsoft.com/office/drawing/2014/main" id="{C6E1342F-9B60-4EBA-A138-DAC078C373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775243"/>
                </p:ext>
              </p:extLst>
            </p:nvPr>
          </p:nvGraphicFramePr>
          <p:xfrm>
            <a:off x="26335354" y="9529929"/>
            <a:ext cx="4396106" cy="2833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Graph" r:id="rId12" imgW="3718080" imgH="2895840" progId="Origin50.Graph">
                    <p:embed/>
                  </p:oleObj>
                </mc:Choice>
                <mc:Fallback>
                  <p:oleObj name="Graph" r:id="rId12" imgW="3718080" imgH="2895840" progId="Origin50.Graph">
                    <p:embed/>
                    <p:pic>
                      <p:nvPicPr>
                        <p:cNvPr id="34" name="Object 33">
                          <a:extLst>
                            <a:ext uri="{FF2B5EF4-FFF2-40B4-BE49-F238E27FC236}">
                              <a16:creationId xmlns:a16="http://schemas.microsoft.com/office/drawing/2014/main" id="{C6E1342F-9B60-4EBA-A138-DAC078C3738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6335354" y="9529929"/>
                          <a:ext cx="4396106" cy="2833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141">
              <a:extLst>
                <a:ext uri="{FF2B5EF4-FFF2-40B4-BE49-F238E27FC236}">
                  <a16:creationId xmlns:a16="http://schemas.microsoft.com/office/drawing/2014/main" id="{726D3A1B-ACB3-4A25-A253-B1B0F87914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535186"/>
                </p:ext>
              </p:extLst>
            </p:nvPr>
          </p:nvGraphicFramePr>
          <p:xfrm>
            <a:off x="34765252" y="9529929"/>
            <a:ext cx="4396106" cy="2833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Graph" r:id="rId14" imgW="3718080" imgH="2895840" progId="Origin50.Graph">
                    <p:embed/>
                  </p:oleObj>
                </mc:Choice>
                <mc:Fallback>
                  <p:oleObj name="Graph" r:id="rId14" imgW="3718080" imgH="2895840" progId="Origin50.Graph">
                    <p:embed/>
                    <p:pic>
                      <p:nvPicPr>
                        <p:cNvPr id="38" name="Object 37">
                          <a:extLst>
                            <a:ext uri="{FF2B5EF4-FFF2-40B4-BE49-F238E27FC236}">
                              <a16:creationId xmlns:a16="http://schemas.microsoft.com/office/drawing/2014/main" id="{726D3A1B-ACB3-4A25-A253-B1B0F87914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4765252" y="9529929"/>
                          <a:ext cx="4396106" cy="2833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Object 142">
              <a:extLst>
                <a:ext uri="{FF2B5EF4-FFF2-40B4-BE49-F238E27FC236}">
                  <a16:creationId xmlns:a16="http://schemas.microsoft.com/office/drawing/2014/main" id="{BCF618E3-C998-4E9A-BEB1-EA5E48B425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073905"/>
                </p:ext>
              </p:extLst>
            </p:nvPr>
          </p:nvGraphicFramePr>
          <p:xfrm>
            <a:off x="30331175" y="9612843"/>
            <a:ext cx="4249230" cy="2738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" name="Graph" r:id="rId16" imgW="3718080" imgH="2895840" progId="Origin50.Graph">
                    <p:embed/>
                  </p:oleObj>
                </mc:Choice>
                <mc:Fallback>
                  <p:oleObj name="Graph" r:id="rId16" imgW="3718080" imgH="2895840" progId="Origin50.Graph">
                    <p:embed/>
                    <p:pic>
                      <p:nvPicPr>
                        <p:cNvPr id="39" name="Object 38">
                          <a:extLst>
                            <a:ext uri="{FF2B5EF4-FFF2-40B4-BE49-F238E27FC236}">
                              <a16:creationId xmlns:a16="http://schemas.microsoft.com/office/drawing/2014/main" id="{BCF618E3-C998-4E9A-BEB1-EA5E48B425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0331175" y="9612843"/>
                          <a:ext cx="4249230" cy="27385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6D9DDC0-2500-42C5-94A5-CB762819D49F}"/>
              </a:ext>
            </a:extLst>
          </p:cNvPr>
          <p:cNvGrpSpPr/>
          <p:nvPr/>
        </p:nvGrpSpPr>
        <p:grpSpPr>
          <a:xfrm>
            <a:off x="28487862" y="4936468"/>
            <a:ext cx="12826004" cy="2650691"/>
            <a:chOff x="26335354" y="6218658"/>
            <a:chExt cx="12826004" cy="2833235"/>
          </a:xfrm>
        </p:grpSpPr>
        <p:graphicFrame>
          <p:nvGraphicFramePr>
            <p:cNvPr id="145" name="Object 144">
              <a:extLst>
                <a:ext uri="{FF2B5EF4-FFF2-40B4-BE49-F238E27FC236}">
                  <a16:creationId xmlns:a16="http://schemas.microsoft.com/office/drawing/2014/main" id="{FD720E52-993F-4ACF-840C-CAD859AEA5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055403"/>
                </p:ext>
              </p:extLst>
            </p:nvPr>
          </p:nvGraphicFramePr>
          <p:xfrm>
            <a:off x="26335354" y="6218658"/>
            <a:ext cx="4396106" cy="2833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" name="Graph" r:id="rId18" imgW="3718080" imgH="2895840" progId="Origin50.Graph">
                    <p:embed/>
                  </p:oleObj>
                </mc:Choice>
                <mc:Fallback>
                  <p:oleObj name="Graph" r:id="rId18" imgW="3718080" imgH="2895840" progId="Origin50.Graph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FD720E52-993F-4ACF-840C-CAD859AEA5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6335354" y="6218658"/>
                          <a:ext cx="4396106" cy="2833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Object 145">
              <a:extLst>
                <a:ext uri="{FF2B5EF4-FFF2-40B4-BE49-F238E27FC236}">
                  <a16:creationId xmlns:a16="http://schemas.microsoft.com/office/drawing/2014/main" id="{9A6F3686-31EC-4204-80E0-AF2503D647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637537"/>
                </p:ext>
              </p:extLst>
            </p:nvPr>
          </p:nvGraphicFramePr>
          <p:xfrm>
            <a:off x="34765252" y="6218658"/>
            <a:ext cx="4396106" cy="2833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" name="Graph" r:id="rId20" imgW="3718080" imgH="2895840" progId="Origin50.Graph">
                    <p:embed/>
                  </p:oleObj>
                </mc:Choice>
                <mc:Fallback>
                  <p:oleObj name="Graph" r:id="rId20" imgW="3718080" imgH="2895840" progId="Origin50.Graph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9A6F3686-31EC-4204-80E0-AF2503D647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4765252" y="6218658"/>
                          <a:ext cx="4396106" cy="2833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>
              <a:extLst>
                <a:ext uri="{FF2B5EF4-FFF2-40B4-BE49-F238E27FC236}">
                  <a16:creationId xmlns:a16="http://schemas.microsoft.com/office/drawing/2014/main" id="{6E7B6968-F5C8-4B4D-A292-CAF54F8B7F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834071"/>
                </p:ext>
              </p:extLst>
            </p:nvPr>
          </p:nvGraphicFramePr>
          <p:xfrm>
            <a:off x="30318475" y="6286500"/>
            <a:ext cx="4249230" cy="2738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name="Graph" r:id="rId22" imgW="3718080" imgH="2895840" progId="Origin50.Graph">
                    <p:embed/>
                  </p:oleObj>
                </mc:Choice>
                <mc:Fallback>
                  <p:oleObj name="Graph" r:id="rId22" imgW="3718080" imgH="2895840" progId="Origin50.Graph">
                    <p:embed/>
                    <p:pic>
                      <p:nvPicPr>
                        <p:cNvPr id="40" name="Object 39">
                          <a:extLst>
                            <a:ext uri="{FF2B5EF4-FFF2-40B4-BE49-F238E27FC236}">
                              <a16:creationId xmlns:a16="http://schemas.microsoft.com/office/drawing/2014/main" id="{6E7B6968-F5C8-4B4D-A292-CAF54F8B7F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0318475" y="6286500"/>
                          <a:ext cx="4249230" cy="27385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54880CFC-900F-40F9-8D06-E82ACAEEDD0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103776" y="14288173"/>
            <a:ext cx="1824084" cy="9216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A57CCE33-D2B6-48C8-AAD2-1441096C21B6}"/>
              </a:ext>
            </a:extLst>
          </p:cNvPr>
          <p:cNvSpPr txBox="1"/>
          <p:nvPr/>
        </p:nvSpPr>
        <p:spPr>
          <a:xfrm>
            <a:off x="30819576" y="13375671"/>
            <a:ext cx="4539786" cy="54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GAME PERFORMANCE</a:t>
            </a:r>
            <a:endParaRPr lang="en-US" sz="2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57CCE33-D2B6-48C8-AAD2-1441096C21B6}"/>
              </a:ext>
            </a:extLst>
          </p:cNvPr>
          <p:cNvSpPr txBox="1"/>
          <p:nvPr/>
        </p:nvSpPr>
        <p:spPr>
          <a:xfrm>
            <a:off x="29887325" y="18568635"/>
            <a:ext cx="640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BALANCE ASSESSMENT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57CCE33-D2B6-48C8-AAD2-1441096C21B6}"/>
              </a:ext>
            </a:extLst>
          </p:cNvPr>
          <p:cNvSpPr txBox="1"/>
          <p:nvPr/>
        </p:nvSpPr>
        <p:spPr>
          <a:xfrm>
            <a:off x="36977864" y="13247649"/>
            <a:ext cx="3966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STATIC BALANCE</a:t>
            </a:r>
          </a:p>
          <a:p>
            <a:pPr algn="ctr"/>
            <a:r>
              <a:rPr lang="en-US" sz="2800" dirty="0"/>
              <a:t> ASSESSMENT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23CD6C6-9FA7-452D-B301-8023E8CE0B32}"/>
              </a:ext>
            </a:extLst>
          </p:cNvPr>
          <p:cNvGrpSpPr/>
          <p:nvPr/>
        </p:nvGrpSpPr>
        <p:grpSpPr>
          <a:xfrm>
            <a:off x="14477089" y="15441899"/>
            <a:ext cx="14111501" cy="11547622"/>
            <a:chOff x="1789525" y="4283880"/>
            <a:chExt cx="14111501" cy="1154762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4E23025-A398-46B2-AB91-016F38E46C5B}"/>
                </a:ext>
              </a:extLst>
            </p:cNvPr>
            <p:cNvGrpSpPr/>
            <p:nvPr/>
          </p:nvGrpSpPr>
          <p:grpSpPr>
            <a:xfrm>
              <a:off x="1789525" y="4283880"/>
              <a:ext cx="14111501" cy="11547622"/>
              <a:chOff x="1675225" y="6646080"/>
              <a:chExt cx="14111501" cy="11547622"/>
            </a:xfrm>
          </p:grpSpPr>
          <p:graphicFrame>
            <p:nvGraphicFramePr>
              <p:cNvPr id="162" name="Object 161">
                <a:extLst>
                  <a:ext uri="{FF2B5EF4-FFF2-40B4-BE49-F238E27FC236}">
                    <a16:creationId xmlns:a16="http://schemas.microsoft.com/office/drawing/2014/main" id="{233F5306-FFB1-4318-A445-3693DBAECD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4286176"/>
                  </p:ext>
                </p:extLst>
              </p:nvPr>
            </p:nvGraphicFramePr>
            <p:xfrm>
              <a:off x="2086386" y="7194948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2" name="Graph" r:id="rId25" imgW="3718080" imgH="2895840" progId="Origin50.Graph">
                      <p:embed/>
                    </p:oleObj>
                  </mc:Choice>
                  <mc:Fallback>
                    <p:oleObj name="Graph" r:id="rId25" imgW="3718080" imgH="2895840" progId="Origin50.Graph">
                      <p:embed/>
                      <p:pic>
                        <p:nvPicPr>
                          <p:cNvPr id="3" name="Object 2">
                            <a:extLst>
                              <a:ext uri="{FF2B5EF4-FFF2-40B4-BE49-F238E27FC236}">
                                <a16:creationId xmlns:a16="http://schemas.microsoft.com/office/drawing/2014/main" id="{233F5306-FFB1-4318-A445-3693DBAECD8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086386" y="7194948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" name="Object 162">
                <a:extLst>
                  <a:ext uri="{FF2B5EF4-FFF2-40B4-BE49-F238E27FC236}">
                    <a16:creationId xmlns:a16="http://schemas.microsoft.com/office/drawing/2014/main" id="{1F80BD02-D348-4259-AF25-21EA50A41D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6938889"/>
                  </p:ext>
                </p:extLst>
              </p:nvPr>
            </p:nvGraphicFramePr>
            <p:xfrm>
              <a:off x="2018558" y="9736276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3" name="Graph" r:id="rId27" imgW="3718080" imgH="2895840" progId="Origin50.Graph">
                      <p:embed/>
                    </p:oleObj>
                  </mc:Choice>
                  <mc:Fallback>
                    <p:oleObj name="Graph" r:id="rId27" imgW="3718080" imgH="2895840" progId="Origin50.Graph">
                      <p:embed/>
                      <p:pic>
                        <p:nvPicPr>
                          <p:cNvPr id="5" name="Object 4">
                            <a:extLst>
                              <a:ext uri="{FF2B5EF4-FFF2-40B4-BE49-F238E27FC236}">
                                <a16:creationId xmlns:a16="http://schemas.microsoft.com/office/drawing/2014/main" id="{1F80BD02-D348-4259-AF25-21EA50A41D8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2018558" y="9736276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Object 163">
                <a:extLst>
                  <a:ext uri="{FF2B5EF4-FFF2-40B4-BE49-F238E27FC236}">
                    <a16:creationId xmlns:a16="http://schemas.microsoft.com/office/drawing/2014/main" id="{A1383E8C-531C-492A-8847-B05FF65480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6565961"/>
                  </p:ext>
                </p:extLst>
              </p:nvPr>
            </p:nvGraphicFramePr>
            <p:xfrm>
              <a:off x="2016612" y="12277604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4" name="Graph" r:id="rId29" imgW="3718080" imgH="2895840" progId="Origin50.Graph">
                      <p:embed/>
                    </p:oleObj>
                  </mc:Choice>
                  <mc:Fallback>
                    <p:oleObj name="Graph" r:id="rId29" imgW="3718080" imgH="2895840" progId="Origin50.Graph">
                      <p:embed/>
                      <p:pic>
                        <p:nvPicPr>
                          <p:cNvPr id="6" name="Object 5">
                            <a:extLst>
                              <a:ext uri="{FF2B5EF4-FFF2-40B4-BE49-F238E27FC236}">
                                <a16:creationId xmlns:a16="http://schemas.microsoft.com/office/drawing/2014/main" id="{A1383E8C-531C-492A-8847-B05FF654802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016612" y="12277604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" name="Object 164">
                <a:extLst>
                  <a:ext uri="{FF2B5EF4-FFF2-40B4-BE49-F238E27FC236}">
                    <a16:creationId xmlns:a16="http://schemas.microsoft.com/office/drawing/2014/main" id="{518F8ABB-7084-4E3C-97F3-FCF3081C23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7731883"/>
                  </p:ext>
                </p:extLst>
              </p:nvPr>
            </p:nvGraphicFramePr>
            <p:xfrm>
              <a:off x="2031258" y="14818932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" name="Graph" r:id="rId31" imgW="3718080" imgH="2895840" progId="Origin50.Graph">
                      <p:embed/>
                    </p:oleObj>
                  </mc:Choice>
                  <mc:Fallback>
                    <p:oleObj name="Graph" r:id="rId31" imgW="3718080" imgH="2895840" progId="Origin50.Graph">
                      <p:embed/>
                      <p:pic>
                        <p:nvPicPr>
                          <p:cNvPr id="7" name="Object 6">
                            <a:extLst>
                              <a:ext uri="{FF2B5EF4-FFF2-40B4-BE49-F238E27FC236}">
                                <a16:creationId xmlns:a16="http://schemas.microsoft.com/office/drawing/2014/main" id="{518F8ABB-7084-4E3C-97F3-FCF3081C23D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031258" y="14818932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" name="Object 165">
                <a:extLst>
                  <a:ext uri="{FF2B5EF4-FFF2-40B4-BE49-F238E27FC236}">
                    <a16:creationId xmlns:a16="http://schemas.microsoft.com/office/drawing/2014/main" id="{7DFE948E-A9A1-45A1-A653-22E1284837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9192556"/>
                  </p:ext>
                </p:extLst>
              </p:nvPr>
            </p:nvGraphicFramePr>
            <p:xfrm>
              <a:off x="5174706" y="7194948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6" name="Graph" r:id="rId33" imgW="3718080" imgH="2895840" progId="Origin50.Graph">
                      <p:embed/>
                    </p:oleObj>
                  </mc:Choice>
                  <mc:Fallback>
                    <p:oleObj name="Graph" r:id="rId33" imgW="3718080" imgH="2895840" progId="Origin50.Graph">
                      <p:embed/>
                      <p:pic>
                        <p:nvPicPr>
                          <p:cNvPr id="9" name="Object 8">
                            <a:extLst>
                              <a:ext uri="{FF2B5EF4-FFF2-40B4-BE49-F238E27FC236}">
                                <a16:creationId xmlns:a16="http://schemas.microsoft.com/office/drawing/2014/main" id="{7DFE948E-A9A1-45A1-A653-22E12848370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5174706" y="7194948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7" name="Object 166">
                <a:extLst>
                  <a:ext uri="{FF2B5EF4-FFF2-40B4-BE49-F238E27FC236}">
                    <a16:creationId xmlns:a16="http://schemas.microsoft.com/office/drawing/2014/main" id="{0CB206AD-3F7A-4A9A-96B3-276F70599E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8526682"/>
                  </p:ext>
                </p:extLst>
              </p:nvPr>
            </p:nvGraphicFramePr>
            <p:xfrm>
              <a:off x="8345502" y="7194948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7" name="Graph" r:id="rId35" imgW="3718080" imgH="2895840" progId="Origin50.Graph">
                      <p:embed/>
                    </p:oleObj>
                  </mc:Choice>
                  <mc:Fallback>
                    <p:oleObj name="Graph" r:id="rId35" imgW="3718080" imgH="2895840" progId="Origin50.Graph">
                      <p:embed/>
                      <p:pic>
                        <p:nvPicPr>
                          <p:cNvPr id="10" name="Object 9">
                            <a:extLst>
                              <a:ext uri="{FF2B5EF4-FFF2-40B4-BE49-F238E27FC236}">
                                <a16:creationId xmlns:a16="http://schemas.microsoft.com/office/drawing/2014/main" id="{0CB206AD-3F7A-4A9A-96B3-276F70599E3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8345502" y="7194948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" name="Object 167">
                <a:extLst>
                  <a:ext uri="{FF2B5EF4-FFF2-40B4-BE49-F238E27FC236}">
                    <a16:creationId xmlns:a16="http://schemas.microsoft.com/office/drawing/2014/main" id="{850A9C32-CD82-4AC1-9F4C-6F3F77F0FA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630703"/>
                  </p:ext>
                </p:extLst>
              </p:nvPr>
            </p:nvGraphicFramePr>
            <p:xfrm>
              <a:off x="5182030" y="9736276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8" name="Graph" r:id="rId37" imgW="3718080" imgH="2895840" progId="Origin50.Graph">
                      <p:embed/>
                    </p:oleObj>
                  </mc:Choice>
                  <mc:Fallback>
                    <p:oleObj name="Graph" r:id="rId37" imgW="3718080" imgH="2895840" progId="Origin50.Graph">
                      <p:embed/>
                      <p:pic>
                        <p:nvPicPr>
                          <p:cNvPr id="12" name="Object 11">
                            <a:extLst>
                              <a:ext uri="{FF2B5EF4-FFF2-40B4-BE49-F238E27FC236}">
                                <a16:creationId xmlns:a16="http://schemas.microsoft.com/office/drawing/2014/main" id="{850A9C32-CD82-4AC1-9F4C-6F3F77F0FA8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5182030" y="9736276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9" name="Object 168">
                <a:extLst>
                  <a:ext uri="{FF2B5EF4-FFF2-40B4-BE49-F238E27FC236}">
                    <a16:creationId xmlns:a16="http://schemas.microsoft.com/office/drawing/2014/main" id="{B6F8A99F-2A22-4B99-B85C-31BE243617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1290773"/>
                  </p:ext>
                </p:extLst>
              </p:nvPr>
            </p:nvGraphicFramePr>
            <p:xfrm>
              <a:off x="8362092" y="9736276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9" name="Graph" r:id="rId39" imgW="3718080" imgH="2895840" progId="Origin50.Graph">
                      <p:embed/>
                    </p:oleObj>
                  </mc:Choice>
                  <mc:Fallback>
                    <p:oleObj name="Graph" r:id="rId39" imgW="3718080" imgH="2895840" progId="Origin50.Graph">
                      <p:embed/>
                      <p:pic>
                        <p:nvPicPr>
                          <p:cNvPr id="13" name="Object 12">
                            <a:extLst>
                              <a:ext uri="{FF2B5EF4-FFF2-40B4-BE49-F238E27FC236}">
                                <a16:creationId xmlns:a16="http://schemas.microsoft.com/office/drawing/2014/main" id="{B6F8A99F-2A22-4B99-B85C-31BE2436172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8362092" y="9736276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" name="Object 169">
                <a:extLst>
                  <a:ext uri="{FF2B5EF4-FFF2-40B4-BE49-F238E27FC236}">
                    <a16:creationId xmlns:a16="http://schemas.microsoft.com/office/drawing/2014/main" id="{8CB8E649-8E99-4D88-BF7F-D6B1BA8AF3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528157"/>
                  </p:ext>
                </p:extLst>
              </p:nvPr>
            </p:nvGraphicFramePr>
            <p:xfrm>
              <a:off x="11450412" y="9736276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0" name="Graph" r:id="rId41" imgW="3718080" imgH="2895840" progId="Origin50.Graph">
                      <p:embed/>
                    </p:oleObj>
                  </mc:Choice>
                  <mc:Fallback>
                    <p:oleObj name="Graph" r:id="rId41" imgW="3718080" imgH="2895840" progId="Origin50.Graph">
                      <p:embed/>
                      <p:pic>
                        <p:nvPicPr>
                          <p:cNvPr id="14" name="Object 13">
                            <a:extLst>
                              <a:ext uri="{FF2B5EF4-FFF2-40B4-BE49-F238E27FC236}">
                                <a16:creationId xmlns:a16="http://schemas.microsoft.com/office/drawing/2014/main" id="{8CB8E649-8E99-4D88-BF7F-D6B1BA8AF3E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11450412" y="9736276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" name="Object 170">
                <a:extLst>
                  <a:ext uri="{FF2B5EF4-FFF2-40B4-BE49-F238E27FC236}">
                    <a16:creationId xmlns:a16="http://schemas.microsoft.com/office/drawing/2014/main" id="{A7A1D42E-F6BB-40B5-94B1-F00FB84C89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9501659"/>
                  </p:ext>
                </p:extLst>
              </p:nvPr>
            </p:nvGraphicFramePr>
            <p:xfrm>
              <a:off x="5182029" y="12276567"/>
              <a:ext cx="4033413" cy="3132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1" name="Graph" r:id="rId43" imgW="3731040" imgH="2897280" progId="Origin50.Graph">
                      <p:embed/>
                    </p:oleObj>
                  </mc:Choice>
                  <mc:Fallback>
                    <p:oleObj name="Graph" r:id="rId43" imgW="3731040" imgH="2897280" progId="Origin50.Graph">
                      <p:embed/>
                      <p:pic>
                        <p:nvPicPr>
                          <p:cNvPr id="15" name="Object 14">
                            <a:extLst>
                              <a:ext uri="{FF2B5EF4-FFF2-40B4-BE49-F238E27FC236}">
                                <a16:creationId xmlns:a16="http://schemas.microsoft.com/office/drawing/2014/main" id="{A7A1D42E-F6BB-40B5-94B1-F00FB84C89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5182029" y="12276567"/>
                            <a:ext cx="4033413" cy="31323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2" name="Object 171">
                <a:extLst>
                  <a:ext uri="{FF2B5EF4-FFF2-40B4-BE49-F238E27FC236}">
                    <a16:creationId xmlns:a16="http://schemas.microsoft.com/office/drawing/2014/main" id="{511E4134-E255-4FC4-BA74-BB322E874A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0507204"/>
                  </p:ext>
                </p:extLst>
              </p:nvPr>
            </p:nvGraphicFramePr>
            <p:xfrm>
              <a:off x="8362092" y="12275530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2" name="Graph" r:id="rId45" imgW="3718080" imgH="2895840" progId="Origin50.Graph">
                      <p:embed/>
                    </p:oleObj>
                  </mc:Choice>
                  <mc:Fallback>
                    <p:oleObj name="Graph" r:id="rId45" imgW="3718080" imgH="2895840" progId="Origin50.Graph">
                      <p:embed/>
                      <p:pic>
                        <p:nvPicPr>
                          <p:cNvPr id="16" name="Object 15">
                            <a:extLst>
                              <a:ext uri="{FF2B5EF4-FFF2-40B4-BE49-F238E27FC236}">
                                <a16:creationId xmlns:a16="http://schemas.microsoft.com/office/drawing/2014/main" id="{511E4134-E255-4FC4-BA74-BB322E874A1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8362092" y="12275530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3" name="Object 172">
                <a:extLst>
                  <a:ext uri="{FF2B5EF4-FFF2-40B4-BE49-F238E27FC236}">
                    <a16:creationId xmlns:a16="http://schemas.microsoft.com/office/drawing/2014/main" id="{E1DCCC52-27F8-4CBC-86D6-226EFACF12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4724118"/>
                  </p:ext>
                </p:extLst>
              </p:nvPr>
            </p:nvGraphicFramePr>
            <p:xfrm>
              <a:off x="11474327" y="12275530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3" name="Graph" r:id="rId47" imgW="3718080" imgH="2895840" progId="Origin50.Graph">
                      <p:embed/>
                    </p:oleObj>
                  </mc:Choice>
                  <mc:Fallback>
                    <p:oleObj name="Graph" r:id="rId47" imgW="3718080" imgH="2895840" progId="Origin50.Graph">
                      <p:embed/>
                      <p:pic>
                        <p:nvPicPr>
                          <p:cNvPr id="17" name="Object 16">
                            <a:extLst>
                              <a:ext uri="{FF2B5EF4-FFF2-40B4-BE49-F238E27FC236}">
                                <a16:creationId xmlns:a16="http://schemas.microsoft.com/office/drawing/2014/main" id="{E1DCCC52-27F8-4CBC-86D6-226EFACF12F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11474327" y="12275530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" name="Object 173">
                <a:extLst>
                  <a:ext uri="{FF2B5EF4-FFF2-40B4-BE49-F238E27FC236}">
                    <a16:creationId xmlns:a16="http://schemas.microsoft.com/office/drawing/2014/main" id="{90776975-4DAE-43C1-AFE0-3BC7527200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694874"/>
                  </p:ext>
                </p:extLst>
              </p:nvPr>
            </p:nvGraphicFramePr>
            <p:xfrm>
              <a:off x="5194729" y="14817895"/>
              <a:ext cx="4019683" cy="3130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4" name="Graph" r:id="rId49" imgW="3718080" imgH="2895840" progId="Origin50.Graph">
                      <p:embed/>
                    </p:oleObj>
                  </mc:Choice>
                  <mc:Fallback>
                    <p:oleObj name="Graph" r:id="rId49" imgW="3718080" imgH="2895840" progId="Origin50.Graph">
                      <p:embed/>
                      <p:pic>
                        <p:nvPicPr>
                          <p:cNvPr id="18" name="Object 17">
                            <a:extLst>
                              <a:ext uri="{FF2B5EF4-FFF2-40B4-BE49-F238E27FC236}">
                                <a16:creationId xmlns:a16="http://schemas.microsoft.com/office/drawing/2014/main" id="{90776975-4DAE-43C1-AFE0-3BC7527200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0"/>
                          <a:stretch>
                            <a:fillRect/>
                          </a:stretch>
                        </p:blipFill>
                        <p:spPr>
                          <a:xfrm>
                            <a:off x="5194729" y="14817895"/>
                            <a:ext cx="4019683" cy="31306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" name="Object 174">
                <a:extLst>
                  <a:ext uri="{FF2B5EF4-FFF2-40B4-BE49-F238E27FC236}">
                    <a16:creationId xmlns:a16="http://schemas.microsoft.com/office/drawing/2014/main" id="{D2FB887C-5A69-422D-AF58-5EB7AA8F69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6202898"/>
                  </p:ext>
                </p:extLst>
              </p:nvPr>
            </p:nvGraphicFramePr>
            <p:xfrm>
              <a:off x="11526262" y="14809574"/>
              <a:ext cx="4018529" cy="3130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5" name="Graph" r:id="rId51" imgW="3718080" imgH="2895840" progId="Origin50.Graph">
                      <p:embed/>
                    </p:oleObj>
                  </mc:Choice>
                  <mc:Fallback>
                    <p:oleObj name="Graph" r:id="rId51" imgW="3718080" imgH="2895840" progId="Origin50.Graph">
                      <p:embed/>
                      <p:pic>
                        <p:nvPicPr>
                          <p:cNvPr id="20" name="Object 19">
                            <a:extLst>
                              <a:ext uri="{FF2B5EF4-FFF2-40B4-BE49-F238E27FC236}">
                                <a16:creationId xmlns:a16="http://schemas.microsoft.com/office/drawing/2014/main" id="{D2FB887C-5A69-422D-AF58-5EB7AA8F693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2"/>
                          <a:stretch>
                            <a:fillRect/>
                          </a:stretch>
                        </p:blipFill>
                        <p:spPr>
                          <a:xfrm>
                            <a:off x="11526262" y="14809574"/>
                            <a:ext cx="4018529" cy="313048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" name="Object 175">
                <a:extLst>
                  <a:ext uri="{FF2B5EF4-FFF2-40B4-BE49-F238E27FC236}">
                    <a16:creationId xmlns:a16="http://schemas.microsoft.com/office/drawing/2014/main" id="{2D4ECDB6-D2E5-495C-B7E4-984CE0DBA6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2929017"/>
                  </p:ext>
                </p:extLst>
              </p:nvPr>
            </p:nvGraphicFramePr>
            <p:xfrm>
              <a:off x="11433822" y="7207316"/>
              <a:ext cx="4019683" cy="31216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6" name="Graph" r:id="rId53" imgW="3731040" imgH="2897280" progId="Origin50.Graph">
                      <p:embed/>
                    </p:oleObj>
                  </mc:Choice>
                  <mc:Fallback>
                    <p:oleObj name="Graph" r:id="rId53" imgW="3731040" imgH="2897280" progId="Origin50.Graph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2D4ECDB6-D2E5-495C-B7E4-984CE0DBA6B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11433822" y="7207316"/>
                            <a:ext cx="4019683" cy="31216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" name="Object 176">
                <a:extLst>
                  <a:ext uri="{FF2B5EF4-FFF2-40B4-BE49-F238E27FC236}">
                    <a16:creationId xmlns:a16="http://schemas.microsoft.com/office/drawing/2014/main" id="{DA4CDA02-C46D-43D0-90DC-B14038ABAE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1375244"/>
                  </p:ext>
                </p:extLst>
              </p:nvPr>
            </p:nvGraphicFramePr>
            <p:xfrm>
              <a:off x="8362092" y="14807333"/>
              <a:ext cx="4030209" cy="31388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7" name="Graph" r:id="rId55" imgW="3718080" imgH="2895840" progId="Origin50.Graph">
                      <p:embed/>
                    </p:oleObj>
                  </mc:Choice>
                  <mc:Fallback>
                    <p:oleObj name="Graph" r:id="rId55" imgW="3718080" imgH="2895840" progId="Origin50.Graph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DA4CDA02-C46D-43D0-90DC-B14038ABAE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8362092" y="14807333"/>
                            <a:ext cx="4030209" cy="31388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35F7F90-26C6-491B-9E05-D0B3A22B0E95}"/>
                  </a:ext>
                </a:extLst>
              </p:cNvPr>
              <p:cNvSpPr txBox="1"/>
              <p:nvPr/>
            </p:nvSpPr>
            <p:spPr>
              <a:xfrm rot="16200000">
                <a:off x="557871" y="7775732"/>
                <a:ext cx="2720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TARGET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CEDF171-9E3D-4FCD-93F3-2EF16F8F8E7A}"/>
                  </a:ext>
                </a:extLst>
              </p:cNvPr>
              <p:cNvSpPr txBox="1"/>
              <p:nvPr/>
            </p:nvSpPr>
            <p:spPr>
              <a:xfrm rot="16200000">
                <a:off x="545573" y="12744767"/>
                <a:ext cx="2720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ELLIPSE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AC02C9A-2579-4964-AF0B-FB4830824FF9}"/>
                  </a:ext>
                </a:extLst>
              </p:cNvPr>
              <p:cNvSpPr txBox="1"/>
              <p:nvPr/>
            </p:nvSpPr>
            <p:spPr>
              <a:xfrm rot="16200000">
                <a:off x="551722" y="10497220"/>
                <a:ext cx="2720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HUNTING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87E92B8-D336-4D2F-9FFA-65802DB997F1}"/>
                  </a:ext>
                </a:extLst>
              </p:cNvPr>
              <p:cNvSpPr txBox="1"/>
              <p:nvPr/>
            </p:nvSpPr>
            <p:spPr>
              <a:xfrm rot="16200000">
                <a:off x="545573" y="15286095"/>
                <a:ext cx="2720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COLOUR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113D80D-7EFE-4692-BD31-99DE9E8D1886}"/>
                  </a:ext>
                </a:extLst>
              </p:cNvPr>
              <p:cNvSpPr txBox="1"/>
              <p:nvPr/>
            </p:nvSpPr>
            <p:spPr>
              <a:xfrm>
                <a:off x="2963067" y="17732037"/>
                <a:ext cx="2720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RMS-AP (mm)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4F1432E-5266-43EB-BEDF-CC8C6FB3E309}"/>
                  </a:ext>
                </a:extLst>
              </p:cNvPr>
              <p:cNvSpPr txBox="1"/>
              <p:nvPr/>
            </p:nvSpPr>
            <p:spPr>
              <a:xfrm>
                <a:off x="6140976" y="17725876"/>
                <a:ext cx="2720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RMS-ML (mm)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C93378A-A8F6-465A-B844-0C63E8908A53}"/>
                  </a:ext>
                </a:extLst>
              </p:cNvPr>
              <p:cNvSpPr txBox="1"/>
              <p:nvPr/>
            </p:nvSpPr>
            <p:spPr>
              <a:xfrm>
                <a:off x="8913880" y="17725876"/>
                <a:ext cx="3325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95% CE AREA (mm</a:t>
                </a:r>
                <a:r>
                  <a:rPr lang="en-US" sz="2400" b="1" baseline="30000" dirty="0"/>
                  <a:t>2</a:t>
                </a:r>
                <a:r>
                  <a:rPr lang="en-US" sz="2400" b="1" dirty="0"/>
                  <a:t>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C8A1028-F4BD-4D72-8D82-5D3932F7F05B}"/>
                  </a:ext>
                </a:extLst>
              </p:cNvPr>
              <p:cNvSpPr txBox="1"/>
              <p:nvPr/>
            </p:nvSpPr>
            <p:spPr>
              <a:xfrm>
                <a:off x="12461146" y="17725876"/>
                <a:ext cx="3325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DB AREA (mm</a:t>
                </a:r>
                <a:r>
                  <a:rPr lang="en-US" sz="2400" b="1" baseline="30000" dirty="0"/>
                  <a:t>2</a:t>
                </a:r>
                <a:r>
                  <a:rPr lang="en-US" sz="2400" b="1" dirty="0"/>
                  <a:t>)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8F5ACB3-4A13-4004-8781-EA80F76F637A}"/>
                </a:ext>
              </a:extLst>
            </p:cNvPr>
            <p:cNvSpPr txBox="1"/>
            <p:nvPr/>
          </p:nvSpPr>
          <p:spPr>
            <a:xfrm>
              <a:off x="4228778" y="5021925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r=-0.87*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B19D4E-D840-4676-9CBD-4A8E010FDE89}"/>
                </a:ext>
              </a:extLst>
            </p:cNvPr>
            <p:cNvSpPr txBox="1"/>
            <p:nvPr/>
          </p:nvSpPr>
          <p:spPr>
            <a:xfrm>
              <a:off x="7785662" y="5021925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r=-0.79*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684B07-40E9-4E8D-831F-1084A0300C43}"/>
                </a:ext>
              </a:extLst>
            </p:cNvPr>
            <p:cNvSpPr txBox="1"/>
            <p:nvPr/>
          </p:nvSpPr>
          <p:spPr>
            <a:xfrm>
              <a:off x="10722621" y="5013277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r=-0.84*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7D61DD7-D77A-4A7A-A089-52CDBCF866FF}"/>
                </a:ext>
              </a:extLst>
            </p:cNvPr>
            <p:cNvSpPr txBox="1"/>
            <p:nvPr/>
          </p:nvSpPr>
          <p:spPr>
            <a:xfrm>
              <a:off x="4228778" y="7774050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r=-0.89*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21E47B8-2B9C-47E5-899D-5BF519798081}"/>
                </a:ext>
              </a:extLst>
            </p:cNvPr>
            <p:cNvSpPr txBox="1"/>
            <p:nvPr/>
          </p:nvSpPr>
          <p:spPr>
            <a:xfrm>
              <a:off x="7771542" y="7774050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r=-0.84*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5E79B55-A3C6-4C2B-A521-C64984CCEADA}"/>
                </a:ext>
              </a:extLst>
            </p:cNvPr>
            <p:cNvSpPr txBox="1"/>
            <p:nvPr/>
          </p:nvSpPr>
          <p:spPr>
            <a:xfrm>
              <a:off x="10725091" y="7764490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r=-0.92*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B8AE9F1-7745-4687-8387-E4B3FBA0AAD9}"/>
                </a:ext>
              </a:extLst>
            </p:cNvPr>
            <p:cNvSpPr txBox="1"/>
            <p:nvPr/>
          </p:nvSpPr>
          <p:spPr>
            <a:xfrm>
              <a:off x="13532668" y="5013277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r=-0.01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2F2674F-5572-4651-A02D-B6FBFB68FF42}"/>
                </a:ext>
              </a:extLst>
            </p:cNvPr>
            <p:cNvSpPr txBox="1"/>
            <p:nvPr/>
          </p:nvSpPr>
          <p:spPr>
            <a:xfrm>
              <a:off x="13532668" y="7791984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r=-0.16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85880C5-DA8C-4F0B-A3E0-FFB00E58DB90}"/>
                </a:ext>
              </a:extLst>
            </p:cNvPr>
            <p:cNvSpPr txBox="1"/>
            <p:nvPr/>
          </p:nvSpPr>
          <p:spPr>
            <a:xfrm>
              <a:off x="4228778" y="10271650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r=-0.08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8412E83-694A-43B7-BE34-C01F96254DA3}"/>
                </a:ext>
              </a:extLst>
            </p:cNvPr>
            <p:cNvSpPr txBox="1"/>
            <p:nvPr/>
          </p:nvSpPr>
          <p:spPr>
            <a:xfrm>
              <a:off x="7791955" y="10253716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r=0.18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D2D2CA-F654-4283-8509-45E66DDB731D}"/>
                </a:ext>
              </a:extLst>
            </p:cNvPr>
            <p:cNvSpPr txBox="1"/>
            <p:nvPr/>
          </p:nvSpPr>
          <p:spPr>
            <a:xfrm>
              <a:off x="10722621" y="10271650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r=-0.07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73E5EC4-0845-49C5-9AFD-383E17591453}"/>
                </a:ext>
              </a:extLst>
            </p:cNvPr>
            <p:cNvSpPr txBox="1"/>
            <p:nvPr/>
          </p:nvSpPr>
          <p:spPr>
            <a:xfrm>
              <a:off x="13532374" y="10271650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r=0.20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85E697C-3176-4AEA-9747-DBEC08729B24}"/>
                </a:ext>
              </a:extLst>
            </p:cNvPr>
            <p:cNvSpPr txBox="1"/>
            <p:nvPr/>
          </p:nvSpPr>
          <p:spPr>
            <a:xfrm>
              <a:off x="7785662" y="12954672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r=-0.58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93FDCC5-6DE8-4237-A019-19293A62FA31}"/>
                </a:ext>
              </a:extLst>
            </p:cNvPr>
            <p:cNvSpPr txBox="1"/>
            <p:nvPr/>
          </p:nvSpPr>
          <p:spPr>
            <a:xfrm>
              <a:off x="10723419" y="12954672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r=-0.72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C766538-D683-42E9-8F3D-C6C2C5A3BAC0}"/>
                </a:ext>
              </a:extLst>
            </p:cNvPr>
            <p:cNvSpPr txBox="1"/>
            <p:nvPr/>
          </p:nvSpPr>
          <p:spPr>
            <a:xfrm>
              <a:off x="13532374" y="12954672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r=0.10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3D06296-7D00-4C21-A590-7C855E49D079}"/>
                </a:ext>
              </a:extLst>
            </p:cNvPr>
            <p:cNvSpPr txBox="1"/>
            <p:nvPr/>
          </p:nvSpPr>
          <p:spPr>
            <a:xfrm>
              <a:off x="4228778" y="12954672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r=-0.78*</a:t>
              </a:r>
            </a:p>
          </p:txBody>
        </p:sp>
      </p:grpSp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E7EFA205-7EC2-4E1B-AFD7-6BF67BF9C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47923"/>
              </p:ext>
            </p:extLst>
          </p:nvPr>
        </p:nvGraphicFramePr>
        <p:xfrm>
          <a:off x="29896393" y="13813155"/>
          <a:ext cx="6115049" cy="403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Graph" r:id="rId57" imgW="4389120" imgH="2897280" progId="Origin50.Graph">
                  <p:embed/>
                </p:oleObj>
              </mc:Choice>
              <mc:Fallback>
                <p:oleObj name="Graph" r:id="rId57" imgW="4389120" imgH="2897280" progId="Origin50.Grap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7EFA205-7EC2-4E1B-AFD7-6BF67BF9CA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29896393" y="13813155"/>
                        <a:ext cx="6115049" cy="4036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B3B19D4E-D840-4676-9CBD-4A8E010FDE89}"/>
              </a:ext>
            </a:extLst>
          </p:cNvPr>
          <p:cNvSpPr txBox="1"/>
          <p:nvPr/>
        </p:nvSpPr>
        <p:spPr>
          <a:xfrm>
            <a:off x="33986930" y="5072649"/>
            <a:ext cx="12581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p=0.019*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3B19D4E-D840-4676-9CBD-4A8E010FDE89}"/>
              </a:ext>
            </a:extLst>
          </p:cNvPr>
          <p:cNvSpPr txBox="1"/>
          <p:nvPr/>
        </p:nvSpPr>
        <p:spPr>
          <a:xfrm>
            <a:off x="30151942" y="5052329"/>
            <a:ext cx="10090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p=0.27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3B19D4E-D840-4676-9CBD-4A8E010FDE89}"/>
              </a:ext>
            </a:extLst>
          </p:cNvPr>
          <p:cNvSpPr txBox="1"/>
          <p:nvPr/>
        </p:nvSpPr>
        <p:spPr>
          <a:xfrm>
            <a:off x="38677225" y="5064588"/>
            <a:ext cx="10090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p=0.12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3B19D4E-D840-4676-9CBD-4A8E010FDE89}"/>
              </a:ext>
            </a:extLst>
          </p:cNvPr>
          <p:cNvSpPr txBox="1"/>
          <p:nvPr/>
        </p:nvSpPr>
        <p:spPr>
          <a:xfrm>
            <a:off x="30244489" y="8860944"/>
            <a:ext cx="10090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p=0.21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3B19D4E-D840-4676-9CBD-4A8E010FDE89}"/>
              </a:ext>
            </a:extLst>
          </p:cNvPr>
          <p:cNvSpPr txBox="1"/>
          <p:nvPr/>
        </p:nvSpPr>
        <p:spPr>
          <a:xfrm>
            <a:off x="34136090" y="8863319"/>
            <a:ext cx="10090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p=0.54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3B19D4E-D840-4676-9CBD-4A8E010FDE89}"/>
              </a:ext>
            </a:extLst>
          </p:cNvPr>
          <p:cNvSpPr txBox="1"/>
          <p:nvPr/>
        </p:nvSpPr>
        <p:spPr>
          <a:xfrm>
            <a:off x="38677225" y="8857285"/>
            <a:ext cx="10090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p=0.73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73C4E-3760-457A-BEDC-80E8AE367FB8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307066" y="19630980"/>
            <a:ext cx="12658725" cy="104775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70127C-3345-4F1C-A2C3-FA8E7CD7C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26184"/>
              </p:ext>
            </p:extLst>
          </p:nvPr>
        </p:nvGraphicFramePr>
        <p:xfrm>
          <a:off x="37115976" y="18959686"/>
          <a:ext cx="3964191" cy="308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Graph" r:id="rId60" imgW="3718080" imgH="2895840" progId="Origin50.Graph">
                  <p:embed/>
                </p:oleObj>
              </mc:Choice>
              <mc:Fallback>
                <p:oleObj name="Graph" r:id="rId60" imgW="3718080" imgH="28958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7115976" y="18959686"/>
                        <a:ext cx="3964191" cy="3087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AC5A44D-6ABB-4C7D-9326-C5B6604C7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874998"/>
              </p:ext>
            </p:extLst>
          </p:nvPr>
        </p:nvGraphicFramePr>
        <p:xfrm>
          <a:off x="37108971" y="16417673"/>
          <a:ext cx="3964191" cy="308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Graph" r:id="rId62" imgW="3718080" imgH="2895840" progId="Origin50.Graph">
                  <p:embed/>
                </p:oleObj>
              </mc:Choice>
              <mc:Fallback>
                <p:oleObj name="Graph" r:id="rId62" imgW="3718080" imgH="28958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37108971" y="16417673"/>
                        <a:ext cx="3964191" cy="3087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FEA86-AD20-46AB-91A5-689851033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56258"/>
              </p:ext>
            </p:extLst>
          </p:nvPr>
        </p:nvGraphicFramePr>
        <p:xfrm>
          <a:off x="31310268" y="18950003"/>
          <a:ext cx="3964191" cy="308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Graph" r:id="rId64" imgW="3718080" imgH="2895840" progId="Origin50.Graph">
                  <p:embed/>
                </p:oleObj>
              </mc:Choice>
              <mc:Fallback>
                <p:oleObj name="Graph" r:id="rId64" imgW="3718080" imgH="28958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31310268" y="18950003"/>
                        <a:ext cx="3964191" cy="3087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CF483BE-BDCE-4432-920B-72931805A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147724"/>
              </p:ext>
            </p:extLst>
          </p:nvPr>
        </p:nvGraphicFramePr>
        <p:xfrm>
          <a:off x="37101966" y="13809217"/>
          <a:ext cx="3964191" cy="308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Graph" r:id="rId66" imgW="3718080" imgH="2895840" progId="Origin50.Graph">
                  <p:embed/>
                </p:oleObj>
              </mc:Choice>
              <mc:Fallback>
                <p:oleObj name="Graph" r:id="rId66" imgW="3718080" imgH="28958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37101966" y="13809217"/>
                        <a:ext cx="3964191" cy="3087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649</Words>
  <Application>Microsoft Office PowerPoint</Application>
  <PresentationFormat>Custom</PresentationFormat>
  <Paragraphs>107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Times New Roman</vt:lpstr>
      <vt:lpstr>Default Design</vt:lpstr>
      <vt:lpstr>Graph</vt:lpstr>
      <vt:lpstr>Origin Graph</vt:lpstr>
      <vt:lpstr>PowerPoint Presentation</vt:lpstr>
    </vt:vector>
  </TitlesOfParts>
  <Company>Toronto Rehabilitation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Moineau, Bastien</dc:creator>
  <cp:lastModifiedBy>Kelvin</cp:lastModifiedBy>
  <cp:revision>179</cp:revision>
  <dcterms:created xsi:type="dcterms:W3CDTF">2008-10-22T20:20:13Z</dcterms:created>
  <dcterms:modified xsi:type="dcterms:W3CDTF">2017-08-15T04:06:51Z</dcterms:modified>
</cp:coreProperties>
</file>