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6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pPr algn="ctr">
              <a:buNone/>
            </a:pPr>
            <a:r>
              <a:rPr lang="pt-BR" dirty="0" smtClean="0"/>
              <a:t>ACESSO A BANCO DE DADOS  - VB.NET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7158" y="428604"/>
            <a:ext cx="83582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Define um </a:t>
            </a:r>
            <a:r>
              <a:rPr lang="pt-BR" sz="4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comando sobre </a:t>
            </a:r>
            <a:r>
              <a:rPr lang="pt-BR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conexão para selecionar o usuário e a senha 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Dim cm As New </a:t>
            </a:r>
            <a:r>
              <a:rPr lang="en-US" sz="4000" dirty="0" err="1" smtClean="0">
                <a:solidFill>
                  <a:srgbClr val="FF0000"/>
                </a:solidFill>
              </a:rPr>
              <a:t>OleDb.OleDbCommand</a:t>
            </a:r>
            <a:r>
              <a:rPr lang="en-US" sz="4000" dirty="0" smtClean="0">
                <a:solidFill>
                  <a:srgbClr val="FF0000"/>
                </a:solidFill>
              </a:rPr>
              <a:t>(</a:t>
            </a:r>
            <a:r>
              <a:rPr lang="en-US" sz="4000" dirty="0" err="1" smtClean="0">
                <a:solidFill>
                  <a:srgbClr val="FF0000"/>
                </a:solidFill>
              </a:rPr>
              <a:t>sql</a:t>
            </a:r>
            <a:r>
              <a:rPr lang="en-US" sz="4000" dirty="0" smtClean="0">
                <a:solidFill>
                  <a:srgbClr val="FF0000"/>
                </a:solidFill>
              </a:rPr>
              <a:t>, </a:t>
            </a:r>
            <a:r>
              <a:rPr lang="en-US" sz="4000" dirty="0" err="1" smtClean="0">
                <a:solidFill>
                  <a:srgbClr val="FF0000"/>
                </a:solidFill>
              </a:rPr>
              <a:t>DBCon</a:t>
            </a:r>
            <a:r>
              <a:rPr lang="en-US" sz="4000" dirty="0" smtClean="0">
                <a:solidFill>
                  <a:srgbClr val="FF0000"/>
                </a:solidFill>
              </a:rPr>
              <a:t>)</a:t>
            </a:r>
          </a:p>
          <a:p>
            <a:endParaRPr lang="en-US" sz="4000" dirty="0" smtClean="0">
              <a:solidFill>
                <a:srgbClr val="FF0000"/>
              </a:solidFill>
            </a:endParaRPr>
          </a:p>
          <a:p>
            <a:r>
              <a:rPr lang="pt-BR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Cria um objeto </a:t>
            </a:r>
            <a:r>
              <a:rPr lang="pt-BR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datareader</a:t>
            </a:r>
            <a:endParaRPr lang="pt-BR" sz="4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sz="4000" dirty="0" err="1" smtClean="0">
                <a:solidFill>
                  <a:srgbClr val="FF0000"/>
                </a:solidFill>
              </a:rPr>
              <a:t>Dim</a:t>
            </a:r>
            <a:r>
              <a:rPr lang="pt-BR" sz="4000" dirty="0" smtClean="0">
                <a:solidFill>
                  <a:srgbClr val="FF0000"/>
                </a:solidFill>
              </a:rPr>
              <a:t> </a:t>
            </a:r>
            <a:r>
              <a:rPr lang="pt-BR" sz="4000" dirty="0" err="1" smtClean="0">
                <a:solidFill>
                  <a:srgbClr val="FF0000"/>
                </a:solidFill>
              </a:rPr>
              <a:t>dr</a:t>
            </a:r>
            <a:r>
              <a:rPr lang="pt-BR" sz="4000" dirty="0" smtClean="0">
                <a:solidFill>
                  <a:srgbClr val="FF0000"/>
                </a:solidFill>
              </a:rPr>
              <a:t> As </a:t>
            </a:r>
            <a:r>
              <a:rPr lang="pt-BR" sz="4000" dirty="0" err="1" smtClean="0">
                <a:solidFill>
                  <a:srgbClr val="FF0000"/>
                </a:solidFill>
              </a:rPr>
              <a:t>OleDb</a:t>
            </a:r>
            <a:r>
              <a:rPr lang="pt-BR" sz="4000" dirty="0" smtClean="0">
                <a:solidFill>
                  <a:srgbClr val="FF0000"/>
                </a:solidFill>
              </a:rPr>
              <a:t>.</a:t>
            </a:r>
            <a:r>
              <a:rPr lang="pt-BR" sz="4000" dirty="0" err="1" smtClean="0">
                <a:solidFill>
                  <a:srgbClr val="FF0000"/>
                </a:solidFill>
              </a:rPr>
              <a:t>OleDbDataReader</a:t>
            </a:r>
            <a:endParaRPr lang="pt-BR" sz="4000" dirty="0" smtClean="0">
              <a:solidFill>
                <a:srgbClr val="FF0000"/>
              </a:solidFill>
            </a:endParaRPr>
          </a:p>
          <a:p>
            <a:r>
              <a:rPr lang="pt-BR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Define uma variável de controle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Dim Flag As Boolean</a:t>
            </a:r>
            <a:endParaRPr lang="pt-BR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00034" y="1142984"/>
            <a:ext cx="835824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 err="1" smtClean="0">
                <a:solidFill>
                  <a:srgbClr val="C00000"/>
                </a:solidFill>
              </a:rPr>
              <a:t>Try</a:t>
            </a:r>
            <a:endParaRPr lang="pt-BR" sz="4400" dirty="0" smtClean="0">
              <a:solidFill>
                <a:srgbClr val="C00000"/>
              </a:solidFill>
            </a:endParaRPr>
          </a:p>
          <a:p>
            <a:r>
              <a:rPr lang="pt-BR" sz="4400" dirty="0" smtClean="0"/>
              <a:t>Abre a </a:t>
            </a:r>
            <a:r>
              <a:rPr lang="pt-BR" sz="4400" dirty="0" err="1" smtClean="0"/>
              <a:t>conexao</a:t>
            </a:r>
            <a:endParaRPr lang="pt-BR" sz="4400" dirty="0" smtClean="0"/>
          </a:p>
          <a:p>
            <a:r>
              <a:rPr lang="pt-BR" sz="4400" dirty="0" err="1" smtClean="0">
                <a:solidFill>
                  <a:srgbClr val="C00000"/>
                </a:solidFill>
              </a:rPr>
              <a:t>DBCon</a:t>
            </a:r>
            <a:r>
              <a:rPr lang="pt-BR" sz="4400" dirty="0" smtClean="0">
                <a:solidFill>
                  <a:srgbClr val="C00000"/>
                </a:solidFill>
              </a:rPr>
              <a:t>.Open()</a:t>
            </a:r>
          </a:p>
          <a:p>
            <a:r>
              <a:rPr lang="pt-BR" sz="4400" dirty="0" smtClean="0"/>
              <a:t>Executa um comando e gera um </a:t>
            </a:r>
            <a:r>
              <a:rPr lang="pt-BR" sz="4400" dirty="0" err="1" smtClean="0"/>
              <a:t>datareader</a:t>
            </a:r>
            <a:r>
              <a:rPr lang="pt-BR" sz="4400" dirty="0" smtClean="0"/>
              <a:t> (</a:t>
            </a:r>
            <a:r>
              <a:rPr lang="pt-BR" sz="4400" dirty="0" err="1" smtClean="0"/>
              <a:t>dr</a:t>
            </a:r>
            <a:r>
              <a:rPr lang="pt-BR" sz="4400" dirty="0" smtClean="0"/>
              <a:t>)</a:t>
            </a:r>
          </a:p>
          <a:p>
            <a:r>
              <a:rPr lang="pt-BR" sz="4400" dirty="0" err="1" smtClean="0">
                <a:solidFill>
                  <a:srgbClr val="C00000"/>
                </a:solidFill>
              </a:rPr>
              <a:t>dr</a:t>
            </a:r>
            <a:r>
              <a:rPr lang="pt-BR" sz="4400" dirty="0" smtClean="0">
                <a:solidFill>
                  <a:srgbClr val="C00000"/>
                </a:solidFill>
              </a:rPr>
              <a:t> = </a:t>
            </a:r>
            <a:r>
              <a:rPr lang="pt-BR" sz="4400" dirty="0" err="1" smtClean="0">
                <a:solidFill>
                  <a:srgbClr val="C00000"/>
                </a:solidFill>
              </a:rPr>
              <a:t>cm.ExecuteReader</a:t>
            </a:r>
            <a:endParaRPr lang="pt-BR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4282" y="357166"/>
            <a:ext cx="87154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Se houver dados retornados/encontrados</a:t>
            </a:r>
          </a:p>
          <a:p>
            <a:r>
              <a:rPr lang="pt-BR" sz="2800" dirty="0" err="1" smtClean="0">
                <a:solidFill>
                  <a:srgbClr val="C00000"/>
                </a:solidFill>
              </a:rPr>
              <a:t>If</a:t>
            </a:r>
            <a:r>
              <a:rPr lang="pt-BR" sz="2800" dirty="0" smtClean="0">
                <a:solidFill>
                  <a:srgbClr val="C00000"/>
                </a:solidFill>
              </a:rPr>
              <a:t> </a:t>
            </a:r>
            <a:r>
              <a:rPr lang="pt-BR" sz="2800" dirty="0" err="1" smtClean="0">
                <a:solidFill>
                  <a:srgbClr val="C00000"/>
                </a:solidFill>
              </a:rPr>
              <a:t>dr.HasRows</a:t>
            </a:r>
            <a:r>
              <a:rPr lang="pt-BR" sz="2800" dirty="0" smtClean="0">
                <a:solidFill>
                  <a:srgbClr val="C00000"/>
                </a:solidFill>
              </a:rPr>
              <a:t> </a:t>
            </a:r>
            <a:r>
              <a:rPr lang="pt-BR" sz="2800" dirty="0" err="1" smtClean="0">
                <a:solidFill>
                  <a:srgbClr val="C00000"/>
                </a:solidFill>
              </a:rPr>
              <a:t>Then</a:t>
            </a:r>
            <a:endParaRPr lang="pt-BR" sz="2800" dirty="0" smtClean="0">
              <a:solidFill>
                <a:srgbClr val="C00000"/>
              </a:solidFill>
            </a:endParaRPr>
          </a:p>
          <a:p>
            <a:r>
              <a:rPr lang="pt-BR" sz="2800" dirty="0" smtClean="0"/>
              <a:t>Percorre o </a:t>
            </a:r>
            <a:r>
              <a:rPr lang="pt-BR" sz="2800" dirty="0" err="1" smtClean="0"/>
              <a:t>datareader</a:t>
            </a:r>
            <a:endParaRPr lang="pt-BR" sz="2800" dirty="0" smtClean="0"/>
          </a:p>
          <a:p>
            <a:r>
              <a:rPr lang="pt-BR" sz="2800" dirty="0" err="1" smtClean="0">
                <a:solidFill>
                  <a:srgbClr val="C00000"/>
                </a:solidFill>
              </a:rPr>
              <a:t>While</a:t>
            </a:r>
            <a:r>
              <a:rPr lang="pt-BR" sz="2800" dirty="0" smtClean="0">
                <a:solidFill>
                  <a:srgbClr val="C00000"/>
                </a:solidFill>
              </a:rPr>
              <a:t> </a:t>
            </a:r>
            <a:r>
              <a:rPr lang="pt-BR" sz="2800" dirty="0" err="1" smtClean="0">
                <a:solidFill>
                  <a:srgbClr val="C00000"/>
                </a:solidFill>
              </a:rPr>
              <a:t>dr.Read</a:t>
            </a:r>
            <a:endParaRPr lang="pt-BR" sz="2800" dirty="0" smtClean="0">
              <a:solidFill>
                <a:srgbClr val="C00000"/>
              </a:solidFill>
            </a:endParaRPr>
          </a:p>
          <a:p>
            <a:r>
              <a:rPr lang="pt-BR" sz="2800" dirty="0" smtClean="0"/>
              <a:t>Se a senha informada for igual a senha do banco de dados define  </a:t>
            </a:r>
            <a:r>
              <a:rPr lang="pt-BR" sz="2800" dirty="0" smtClean="0">
                <a:solidFill>
                  <a:srgbClr val="C00000"/>
                </a:solidFill>
              </a:rPr>
              <a:t> </a:t>
            </a:r>
            <a:r>
              <a:rPr lang="pt-BR" sz="2800" dirty="0" smtClean="0"/>
              <a:t>variável FLAG  como </a:t>
            </a:r>
            <a:r>
              <a:rPr lang="pt-BR" sz="2800" dirty="0" err="1" smtClean="0"/>
              <a:t>True</a:t>
            </a:r>
            <a:endParaRPr lang="pt-BR" sz="2800" dirty="0" smtClean="0"/>
          </a:p>
          <a:p>
            <a:r>
              <a:rPr lang="pt-BR" sz="2800" dirty="0" err="1" smtClean="0">
                <a:solidFill>
                  <a:srgbClr val="C00000"/>
                </a:solidFill>
              </a:rPr>
              <a:t>If</a:t>
            </a:r>
            <a:r>
              <a:rPr lang="pt-BR" sz="2800" dirty="0" smtClean="0">
                <a:solidFill>
                  <a:srgbClr val="C00000"/>
                </a:solidFill>
              </a:rPr>
              <a:t> (</a:t>
            </a:r>
            <a:r>
              <a:rPr lang="pt-BR" sz="2800" dirty="0" err="1" smtClean="0">
                <a:solidFill>
                  <a:srgbClr val="C00000"/>
                </a:solidFill>
              </a:rPr>
              <a:t>dr.</a:t>
            </a:r>
            <a:r>
              <a:rPr lang="pt-BR" sz="2800" dirty="0" smtClean="0">
                <a:solidFill>
                  <a:srgbClr val="C00000"/>
                </a:solidFill>
              </a:rPr>
              <a:t>Item("Senha") = Senha) </a:t>
            </a:r>
            <a:r>
              <a:rPr lang="pt-BR" sz="2800" dirty="0" err="1" smtClean="0">
                <a:solidFill>
                  <a:srgbClr val="C00000"/>
                </a:solidFill>
              </a:rPr>
              <a:t>And</a:t>
            </a:r>
            <a:r>
              <a:rPr lang="pt-BR" sz="2800" dirty="0" smtClean="0">
                <a:solidFill>
                  <a:srgbClr val="C00000"/>
                </a:solidFill>
              </a:rPr>
              <a:t> (</a:t>
            </a:r>
            <a:r>
              <a:rPr lang="pt-BR" sz="2800" dirty="0" err="1" smtClean="0">
                <a:solidFill>
                  <a:srgbClr val="C00000"/>
                </a:solidFill>
              </a:rPr>
              <a:t>dr.</a:t>
            </a:r>
            <a:r>
              <a:rPr lang="pt-BR" sz="2800" dirty="0" smtClean="0">
                <a:solidFill>
                  <a:srgbClr val="C00000"/>
                </a:solidFill>
              </a:rPr>
              <a:t>Item("</a:t>
            </a:r>
            <a:r>
              <a:rPr lang="pt-BR" sz="2800" dirty="0" err="1" smtClean="0">
                <a:solidFill>
                  <a:srgbClr val="C00000"/>
                </a:solidFill>
              </a:rPr>
              <a:t>UsuarioId</a:t>
            </a:r>
            <a:r>
              <a:rPr lang="pt-BR" sz="2800" dirty="0" smtClean="0">
                <a:solidFill>
                  <a:srgbClr val="C00000"/>
                </a:solidFill>
              </a:rPr>
              <a:t>") = </a:t>
            </a:r>
            <a:r>
              <a:rPr lang="pt-BR" sz="2800" dirty="0" err="1" smtClean="0">
                <a:solidFill>
                  <a:srgbClr val="C00000"/>
                </a:solidFill>
              </a:rPr>
              <a:t>login</a:t>
            </a:r>
            <a:r>
              <a:rPr lang="pt-BR" sz="2800" dirty="0" smtClean="0">
                <a:solidFill>
                  <a:srgbClr val="C00000"/>
                </a:solidFill>
              </a:rPr>
              <a:t>) </a:t>
            </a:r>
            <a:r>
              <a:rPr lang="pt-BR" sz="2800" dirty="0" err="1" smtClean="0">
                <a:solidFill>
                  <a:srgbClr val="C00000"/>
                </a:solidFill>
              </a:rPr>
              <a:t>Then</a:t>
            </a:r>
            <a:r>
              <a:rPr lang="pt-BR" sz="2800" dirty="0" smtClean="0">
                <a:solidFill>
                  <a:srgbClr val="C00000"/>
                </a:solidFill>
              </a:rPr>
              <a:t> </a:t>
            </a:r>
            <a:r>
              <a:rPr lang="pt-BR" sz="2800" dirty="0" smtClean="0"/>
              <a:t>‘Verifica se senha e </a:t>
            </a:r>
            <a:r>
              <a:rPr lang="pt-BR" sz="2800" dirty="0" err="1" smtClean="0"/>
              <a:t>login</a:t>
            </a:r>
            <a:r>
              <a:rPr lang="pt-BR" sz="2800" dirty="0" smtClean="0"/>
              <a:t> estão corretos</a:t>
            </a:r>
          </a:p>
          <a:p>
            <a:r>
              <a:rPr lang="pt-BR" sz="2800" dirty="0" smtClean="0">
                <a:solidFill>
                  <a:srgbClr val="C00000"/>
                </a:solidFill>
              </a:rPr>
              <a:t>   </a:t>
            </a:r>
            <a:r>
              <a:rPr lang="pt-BR" sz="2800" dirty="0" err="1" smtClean="0">
                <a:solidFill>
                  <a:srgbClr val="C00000"/>
                </a:solidFill>
              </a:rPr>
              <a:t>Flag</a:t>
            </a:r>
            <a:r>
              <a:rPr lang="pt-BR" sz="2800" dirty="0" smtClean="0">
                <a:solidFill>
                  <a:srgbClr val="C00000"/>
                </a:solidFill>
              </a:rPr>
              <a:t> = </a:t>
            </a:r>
            <a:r>
              <a:rPr lang="pt-BR" sz="2800" dirty="0" err="1" smtClean="0">
                <a:solidFill>
                  <a:srgbClr val="C00000"/>
                </a:solidFill>
              </a:rPr>
              <a:t>True</a:t>
            </a:r>
            <a:endParaRPr lang="pt-BR" sz="2800" dirty="0" smtClean="0">
              <a:solidFill>
                <a:srgbClr val="C00000"/>
              </a:solidFill>
            </a:endParaRPr>
          </a:p>
          <a:p>
            <a:r>
              <a:rPr lang="pt-BR" sz="2800" dirty="0" err="1" smtClean="0">
                <a:solidFill>
                  <a:srgbClr val="C00000"/>
                </a:solidFill>
              </a:rPr>
              <a:t>End</a:t>
            </a:r>
            <a:r>
              <a:rPr lang="pt-BR" sz="2800" dirty="0" smtClean="0">
                <a:solidFill>
                  <a:srgbClr val="C00000"/>
                </a:solidFill>
              </a:rPr>
              <a:t> </a:t>
            </a:r>
            <a:r>
              <a:rPr lang="pt-BR" sz="2800" dirty="0" err="1" smtClean="0">
                <a:solidFill>
                  <a:srgbClr val="C00000"/>
                </a:solidFill>
              </a:rPr>
              <a:t>If</a:t>
            </a:r>
            <a:endParaRPr lang="pt-BR" sz="2800" dirty="0" smtClean="0">
              <a:solidFill>
                <a:srgbClr val="C00000"/>
              </a:solidFill>
            </a:endParaRPr>
          </a:p>
          <a:p>
            <a:r>
              <a:rPr lang="pt-BR" sz="2800" dirty="0" err="1" smtClean="0">
                <a:solidFill>
                  <a:srgbClr val="C00000"/>
                </a:solidFill>
              </a:rPr>
              <a:t>End</a:t>
            </a:r>
            <a:r>
              <a:rPr lang="pt-BR" sz="2800" dirty="0" smtClean="0">
                <a:solidFill>
                  <a:srgbClr val="C00000"/>
                </a:solidFill>
              </a:rPr>
              <a:t> </a:t>
            </a:r>
            <a:r>
              <a:rPr lang="pt-BR" sz="2800" dirty="0" err="1" smtClean="0">
                <a:solidFill>
                  <a:srgbClr val="C00000"/>
                </a:solidFill>
              </a:rPr>
              <a:t>While</a:t>
            </a:r>
            <a:endParaRPr lang="pt-BR" sz="2800" dirty="0" smtClean="0">
              <a:solidFill>
                <a:srgbClr val="C00000"/>
              </a:solidFill>
            </a:endParaRPr>
          </a:p>
          <a:p>
            <a:r>
              <a:rPr lang="pt-BR" sz="2800" dirty="0" err="1" smtClean="0">
                <a:solidFill>
                  <a:srgbClr val="C00000"/>
                </a:solidFill>
              </a:rPr>
              <a:t>End</a:t>
            </a:r>
            <a:r>
              <a:rPr lang="pt-BR" sz="2800" dirty="0" smtClean="0">
                <a:solidFill>
                  <a:srgbClr val="C00000"/>
                </a:solidFill>
              </a:rPr>
              <a:t> </a:t>
            </a:r>
            <a:r>
              <a:rPr lang="pt-BR" sz="2800" dirty="0" err="1" smtClean="0">
                <a:solidFill>
                  <a:srgbClr val="C00000"/>
                </a:solidFill>
              </a:rPr>
              <a:t>If</a:t>
            </a:r>
            <a:endParaRPr lang="pt-BR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7158" y="357166"/>
            <a:ext cx="878684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 err="1" smtClean="0">
                <a:solidFill>
                  <a:srgbClr val="C00000"/>
                </a:solidFill>
              </a:rPr>
              <a:t>If</a:t>
            </a:r>
            <a:r>
              <a:rPr lang="pt-BR" sz="3000" dirty="0" smtClean="0">
                <a:solidFill>
                  <a:srgbClr val="C00000"/>
                </a:solidFill>
              </a:rPr>
              <a:t> </a:t>
            </a:r>
            <a:r>
              <a:rPr lang="pt-BR" sz="3000" dirty="0" err="1" smtClean="0">
                <a:solidFill>
                  <a:srgbClr val="C00000"/>
                </a:solidFill>
              </a:rPr>
              <a:t>Flag</a:t>
            </a:r>
            <a:r>
              <a:rPr lang="pt-BR" sz="3000" dirty="0" smtClean="0">
                <a:solidFill>
                  <a:srgbClr val="C00000"/>
                </a:solidFill>
              </a:rPr>
              <a:t> = </a:t>
            </a:r>
            <a:r>
              <a:rPr lang="pt-BR" sz="3000" dirty="0" err="1" smtClean="0">
                <a:solidFill>
                  <a:srgbClr val="C00000"/>
                </a:solidFill>
              </a:rPr>
              <a:t>True</a:t>
            </a:r>
            <a:r>
              <a:rPr lang="pt-BR" sz="3000" dirty="0" smtClean="0">
                <a:solidFill>
                  <a:srgbClr val="C00000"/>
                </a:solidFill>
              </a:rPr>
              <a:t> </a:t>
            </a:r>
            <a:r>
              <a:rPr lang="pt-BR" sz="3000" dirty="0" err="1" smtClean="0">
                <a:solidFill>
                  <a:srgbClr val="C00000"/>
                </a:solidFill>
              </a:rPr>
              <a:t>Then</a:t>
            </a:r>
            <a:endParaRPr lang="pt-BR" sz="3000" dirty="0" smtClean="0">
              <a:solidFill>
                <a:srgbClr val="C00000"/>
              </a:solidFill>
            </a:endParaRPr>
          </a:p>
          <a:p>
            <a:r>
              <a:rPr lang="pt-BR" sz="3000" dirty="0" err="1" smtClean="0">
                <a:solidFill>
                  <a:srgbClr val="C00000"/>
                </a:solidFill>
              </a:rPr>
              <a:t>MessageBox</a:t>
            </a:r>
            <a:r>
              <a:rPr lang="pt-BR" sz="3000" dirty="0" smtClean="0">
                <a:solidFill>
                  <a:srgbClr val="C00000"/>
                </a:solidFill>
              </a:rPr>
              <a:t>.Show("Acesso Permitido!")</a:t>
            </a:r>
          </a:p>
          <a:p>
            <a:r>
              <a:rPr lang="pt-BR" sz="3000" dirty="0" err="1" smtClean="0">
                <a:solidFill>
                  <a:srgbClr val="C00000"/>
                </a:solidFill>
              </a:rPr>
              <a:t>Else</a:t>
            </a:r>
            <a:endParaRPr lang="pt-BR" sz="3000" dirty="0" smtClean="0">
              <a:solidFill>
                <a:srgbClr val="C00000"/>
              </a:solidFill>
            </a:endParaRPr>
          </a:p>
          <a:p>
            <a:r>
              <a:rPr lang="pt-BR" sz="3000" dirty="0" err="1" smtClean="0">
                <a:solidFill>
                  <a:srgbClr val="C00000"/>
                </a:solidFill>
              </a:rPr>
              <a:t>MessageBox</a:t>
            </a:r>
            <a:r>
              <a:rPr lang="pt-BR" sz="3000" dirty="0" smtClean="0">
                <a:solidFill>
                  <a:srgbClr val="C00000"/>
                </a:solidFill>
              </a:rPr>
              <a:t>.Show("Dados Incorretos")</a:t>
            </a:r>
          </a:p>
          <a:p>
            <a:r>
              <a:rPr lang="pt-BR" sz="3000" dirty="0" smtClean="0"/>
              <a:t>Incrementa o contador de tentativas</a:t>
            </a:r>
          </a:p>
          <a:p>
            <a:r>
              <a:rPr lang="pt-BR" sz="3000" dirty="0" smtClean="0">
                <a:solidFill>
                  <a:srgbClr val="C00000"/>
                </a:solidFill>
              </a:rPr>
              <a:t>Conta = Conta + 1</a:t>
            </a:r>
          </a:p>
          <a:p>
            <a:r>
              <a:rPr lang="pt-BR" sz="3000" dirty="0" err="1" smtClean="0">
                <a:solidFill>
                  <a:srgbClr val="C00000"/>
                </a:solidFill>
              </a:rPr>
              <a:t>End</a:t>
            </a:r>
            <a:r>
              <a:rPr lang="pt-BR" sz="3000" dirty="0" smtClean="0">
                <a:solidFill>
                  <a:srgbClr val="C00000"/>
                </a:solidFill>
              </a:rPr>
              <a:t> </a:t>
            </a:r>
            <a:r>
              <a:rPr lang="pt-BR" sz="3000" dirty="0" err="1" smtClean="0">
                <a:solidFill>
                  <a:srgbClr val="C00000"/>
                </a:solidFill>
              </a:rPr>
              <a:t>If</a:t>
            </a:r>
            <a:endParaRPr lang="pt-BR" sz="3000" dirty="0" smtClean="0">
              <a:solidFill>
                <a:srgbClr val="C00000"/>
              </a:solidFill>
            </a:endParaRPr>
          </a:p>
          <a:p>
            <a:r>
              <a:rPr lang="pt-BR" sz="3000" dirty="0" err="1" smtClean="0">
                <a:solidFill>
                  <a:srgbClr val="C00000"/>
                </a:solidFill>
              </a:rPr>
              <a:t>If</a:t>
            </a:r>
            <a:r>
              <a:rPr lang="pt-BR" sz="3000" dirty="0" smtClean="0">
                <a:solidFill>
                  <a:srgbClr val="C00000"/>
                </a:solidFill>
              </a:rPr>
              <a:t> Conta = 3 </a:t>
            </a:r>
            <a:r>
              <a:rPr lang="pt-BR" sz="3000" dirty="0" err="1" smtClean="0">
                <a:solidFill>
                  <a:srgbClr val="C00000"/>
                </a:solidFill>
              </a:rPr>
              <a:t>Then</a:t>
            </a:r>
            <a:endParaRPr lang="pt-BR" sz="3000" dirty="0" smtClean="0">
              <a:solidFill>
                <a:srgbClr val="C00000"/>
              </a:solidFill>
            </a:endParaRPr>
          </a:p>
          <a:p>
            <a:r>
              <a:rPr lang="pt-BR" sz="3000" dirty="0" err="1" smtClean="0">
                <a:solidFill>
                  <a:srgbClr val="C00000"/>
                </a:solidFill>
              </a:rPr>
              <a:t>MessageBox</a:t>
            </a:r>
            <a:r>
              <a:rPr lang="pt-BR" sz="3000" dirty="0" smtClean="0">
                <a:solidFill>
                  <a:srgbClr val="C00000"/>
                </a:solidFill>
              </a:rPr>
              <a:t>.Show("limite das tentativas alcançadas.”)</a:t>
            </a:r>
          </a:p>
          <a:p>
            <a:r>
              <a:rPr lang="pt-BR" sz="3000" dirty="0" err="1" smtClean="0">
                <a:solidFill>
                  <a:srgbClr val="C00000"/>
                </a:solidFill>
              </a:rPr>
              <a:t>End</a:t>
            </a:r>
            <a:endParaRPr lang="pt-BR" sz="3000" dirty="0" smtClean="0">
              <a:solidFill>
                <a:srgbClr val="C00000"/>
              </a:solidFill>
            </a:endParaRPr>
          </a:p>
          <a:p>
            <a:r>
              <a:rPr lang="pt-BR" sz="3000" dirty="0" err="1" smtClean="0">
                <a:solidFill>
                  <a:srgbClr val="C00000"/>
                </a:solidFill>
              </a:rPr>
              <a:t>End</a:t>
            </a:r>
            <a:r>
              <a:rPr lang="pt-BR" sz="3000" dirty="0" smtClean="0">
                <a:solidFill>
                  <a:srgbClr val="C00000"/>
                </a:solidFill>
              </a:rPr>
              <a:t> </a:t>
            </a:r>
            <a:r>
              <a:rPr lang="pt-BR" sz="3000" dirty="0" err="1" smtClean="0">
                <a:solidFill>
                  <a:srgbClr val="C00000"/>
                </a:solidFill>
              </a:rPr>
              <a:t>If</a:t>
            </a:r>
            <a:endParaRPr lang="pt-BR" sz="3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4282" y="214290"/>
            <a:ext cx="87154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err="1" smtClean="0">
                <a:solidFill>
                  <a:srgbClr val="C00000"/>
                </a:solidFill>
              </a:rPr>
              <a:t>Dbcon</a:t>
            </a:r>
            <a:r>
              <a:rPr lang="pt-BR" sz="3200" dirty="0" smtClean="0">
                <a:solidFill>
                  <a:srgbClr val="C00000"/>
                </a:solidFill>
              </a:rPr>
              <a:t>.close()</a:t>
            </a:r>
          </a:p>
          <a:p>
            <a:r>
              <a:rPr lang="pt-BR" sz="3200" dirty="0" smtClean="0"/>
              <a:t>Tratando  as exceções / possíveis erros</a:t>
            </a:r>
          </a:p>
          <a:p>
            <a:r>
              <a:rPr lang="pt-BR" sz="3200" dirty="0" smtClean="0">
                <a:solidFill>
                  <a:srgbClr val="C00000"/>
                </a:solidFill>
              </a:rPr>
              <a:t>Catch ex As Exception</a:t>
            </a:r>
          </a:p>
          <a:p>
            <a:r>
              <a:rPr lang="pt-BR" sz="3200" dirty="0" smtClean="0">
                <a:solidFill>
                  <a:srgbClr val="C00000"/>
                </a:solidFill>
              </a:rPr>
              <a:t>            </a:t>
            </a:r>
            <a:r>
              <a:rPr lang="pt-BR" sz="3200" dirty="0" err="1" smtClean="0">
                <a:solidFill>
                  <a:srgbClr val="C00000"/>
                </a:solidFill>
              </a:rPr>
              <a:t>MessageBox</a:t>
            </a:r>
            <a:r>
              <a:rPr lang="pt-BR" sz="3200" dirty="0" smtClean="0">
                <a:solidFill>
                  <a:srgbClr val="C00000"/>
                </a:solidFill>
              </a:rPr>
              <a:t>.Show(</a:t>
            </a:r>
            <a:r>
              <a:rPr lang="pt-BR" sz="3200" dirty="0" err="1" smtClean="0">
                <a:solidFill>
                  <a:srgbClr val="C00000"/>
                </a:solidFill>
              </a:rPr>
              <a:t>ex.Message</a:t>
            </a:r>
            <a:r>
              <a:rPr lang="pt-BR" sz="3200" dirty="0" smtClean="0">
                <a:solidFill>
                  <a:srgbClr val="C00000"/>
                </a:solidFill>
              </a:rPr>
              <a:t>, "Erro genérico", </a:t>
            </a:r>
            <a:r>
              <a:rPr lang="pt-BR" sz="3200" dirty="0" err="1" smtClean="0">
                <a:solidFill>
                  <a:srgbClr val="C00000"/>
                </a:solidFill>
              </a:rPr>
              <a:t>MessageBoxButtons</a:t>
            </a:r>
            <a:r>
              <a:rPr lang="pt-BR" sz="3200" dirty="0" smtClean="0">
                <a:solidFill>
                  <a:srgbClr val="C00000"/>
                </a:solidFill>
              </a:rPr>
              <a:t>.OK, </a:t>
            </a:r>
            <a:r>
              <a:rPr lang="pt-BR" sz="3200" dirty="0" err="1" smtClean="0">
                <a:solidFill>
                  <a:srgbClr val="C00000"/>
                </a:solidFill>
              </a:rPr>
              <a:t>MessageBoxIcon</a:t>
            </a:r>
            <a:r>
              <a:rPr lang="pt-BR" sz="3200" dirty="0" smtClean="0">
                <a:solidFill>
                  <a:srgbClr val="C00000"/>
                </a:solidFill>
              </a:rPr>
              <a:t>.</a:t>
            </a:r>
            <a:r>
              <a:rPr lang="pt-BR" sz="3200" dirty="0" err="1" smtClean="0">
                <a:solidFill>
                  <a:srgbClr val="C00000"/>
                </a:solidFill>
              </a:rPr>
              <a:t>Error</a:t>
            </a:r>
            <a:r>
              <a:rPr lang="pt-BR" sz="32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pt-BR" sz="3200" dirty="0" smtClean="0">
                <a:solidFill>
                  <a:srgbClr val="C00000"/>
                </a:solidFill>
              </a:rPr>
              <a:t>          </a:t>
            </a:r>
            <a:r>
              <a:rPr lang="pt-BR" sz="3200" dirty="0" err="1" smtClean="0">
                <a:solidFill>
                  <a:srgbClr val="C00000"/>
                </a:solidFill>
              </a:rPr>
              <a:t>End</a:t>
            </a:r>
            <a:r>
              <a:rPr lang="pt-BR" sz="3200" dirty="0" smtClean="0">
                <a:solidFill>
                  <a:srgbClr val="C00000"/>
                </a:solidFill>
              </a:rPr>
              <a:t> </a:t>
            </a:r>
            <a:r>
              <a:rPr lang="pt-BR" sz="3200" dirty="0" err="1" smtClean="0">
                <a:solidFill>
                  <a:srgbClr val="C00000"/>
                </a:solidFill>
              </a:rPr>
              <a:t>Try</a:t>
            </a:r>
            <a:endParaRPr lang="pt-BR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8596" y="357166"/>
            <a:ext cx="850112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solidFill>
                  <a:srgbClr val="C00000"/>
                </a:solidFill>
              </a:rPr>
              <a:t> </a:t>
            </a:r>
            <a:r>
              <a:rPr lang="pt-BR" sz="3600" dirty="0" err="1" smtClean="0">
                <a:solidFill>
                  <a:srgbClr val="C00000"/>
                </a:solidFill>
              </a:rPr>
              <a:t>Private</a:t>
            </a:r>
            <a:r>
              <a:rPr lang="pt-BR" sz="3600" dirty="0" smtClean="0">
                <a:solidFill>
                  <a:srgbClr val="C00000"/>
                </a:solidFill>
              </a:rPr>
              <a:t> Sub textbox1_</a:t>
            </a:r>
            <a:r>
              <a:rPr lang="pt-BR" sz="3600" dirty="0" err="1" smtClean="0">
                <a:solidFill>
                  <a:srgbClr val="C00000"/>
                </a:solidFill>
              </a:rPr>
              <a:t>KeyDown</a:t>
            </a:r>
            <a:r>
              <a:rPr lang="pt-BR" sz="3600" dirty="0" smtClean="0">
                <a:solidFill>
                  <a:srgbClr val="C00000"/>
                </a:solidFill>
              </a:rPr>
              <a:t>...</a:t>
            </a:r>
          </a:p>
          <a:p>
            <a:r>
              <a:rPr lang="pt-BR" sz="3600" dirty="0" smtClean="0">
                <a:solidFill>
                  <a:srgbClr val="C00000"/>
                </a:solidFill>
              </a:rPr>
              <a:t>        </a:t>
            </a:r>
            <a:r>
              <a:rPr lang="pt-BR" sz="3600" dirty="0" err="1" smtClean="0">
                <a:solidFill>
                  <a:srgbClr val="C00000"/>
                </a:solidFill>
              </a:rPr>
              <a:t>If</a:t>
            </a:r>
            <a:r>
              <a:rPr lang="pt-BR" sz="3600" dirty="0" smtClean="0">
                <a:solidFill>
                  <a:srgbClr val="C00000"/>
                </a:solidFill>
              </a:rPr>
              <a:t> </a:t>
            </a:r>
            <a:r>
              <a:rPr lang="pt-BR" sz="3600" dirty="0" err="1" smtClean="0">
                <a:solidFill>
                  <a:srgbClr val="C00000"/>
                </a:solidFill>
              </a:rPr>
              <a:t>e.KeyCode</a:t>
            </a:r>
            <a:r>
              <a:rPr lang="pt-BR" sz="3600" dirty="0" smtClean="0">
                <a:solidFill>
                  <a:srgbClr val="C00000"/>
                </a:solidFill>
              </a:rPr>
              <a:t> = Keys.</a:t>
            </a:r>
            <a:r>
              <a:rPr lang="pt-BR" sz="3600" dirty="0" err="1" smtClean="0">
                <a:solidFill>
                  <a:srgbClr val="C00000"/>
                </a:solidFill>
              </a:rPr>
              <a:t>Enter</a:t>
            </a:r>
            <a:r>
              <a:rPr lang="pt-BR" sz="3600" dirty="0" smtClean="0">
                <a:solidFill>
                  <a:srgbClr val="C00000"/>
                </a:solidFill>
              </a:rPr>
              <a:t> </a:t>
            </a:r>
            <a:r>
              <a:rPr lang="pt-BR" sz="3600" dirty="0" err="1" smtClean="0">
                <a:solidFill>
                  <a:srgbClr val="C00000"/>
                </a:solidFill>
              </a:rPr>
              <a:t>Then</a:t>
            </a:r>
            <a:endParaRPr lang="pt-BR" sz="3600" dirty="0" smtClean="0">
              <a:solidFill>
                <a:srgbClr val="C00000"/>
              </a:solidFill>
            </a:endParaRPr>
          </a:p>
          <a:p>
            <a:r>
              <a:rPr lang="pt-BR" sz="3600" dirty="0" smtClean="0">
                <a:solidFill>
                  <a:srgbClr val="C00000"/>
                </a:solidFill>
              </a:rPr>
              <a:t>            Me.textbox2.</a:t>
            </a:r>
            <a:r>
              <a:rPr lang="pt-BR" sz="3600" dirty="0" err="1" smtClean="0">
                <a:solidFill>
                  <a:srgbClr val="C00000"/>
                </a:solidFill>
              </a:rPr>
              <a:t>Focus</a:t>
            </a:r>
            <a:r>
              <a:rPr lang="pt-BR" sz="3600" dirty="0" smtClean="0">
                <a:solidFill>
                  <a:srgbClr val="C00000"/>
                </a:solidFill>
              </a:rPr>
              <a:t>()</a:t>
            </a:r>
          </a:p>
          <a:p>
            <a:r>
              <a:rPr lang="pt-BR" sz="3600" dirty="0" smtClean="0">
                <a:solidFill>
                  <a:srgbClr val="C00000"/>
                </a:solidFill>
              </a:rPr>
              <a:t>        </a:t>
            </a:r>
            <a:r>
              <a:rPr lang="pt-BR" sz="3600" dirty="0" err="1" smtClean="0">
                <a:solidFill>
                  <a:srgbClr val="C00000"/>
                </a:solidFill>
              </a:rPr>
              <a:t>End</a:t>
            </a:r>
            <a:r>
              <a:rPr lang="pt-BR" sz="3600" dirty="0" smtClean="0">
                <a:solidFill>
                  <a:srgbClr val="C00000"/>
                </a:solidFill>
              </a:rPr>
              <a:t> </a:t>
            </a:r>
            <a:r>
              <a:rPr lang="pt-BR" sz="3600" dirty="0" err="1" smtClean="0">
                <a:solidFill>
                  <a:srgbClr val="C00000"/>
                </a:solidFill>
              </a:rPr>
              <a:t>If</a:t>
            </a:r>
            <a:endParaRPr lang="pt-BR" sz="3600" dirty="0" smtClean="0">
              <a:solidFill>
                <a:srgbClr val="C00000"/>
              </a:solidFill>
            </a:endParaRPr>
          </a:p>
          <a:p>
            <a:r>
              <a:rPr lang="pt-BR" sz="3600" dirty="0" smtClean="0">
                <a:solidFill>
                  <a:srgbClr val="C00000"/>
                </a:solidFill>
              </a:rPr>
              <a:t>    </a:t>
            </a:r>
            <a:r>
              <a:rPr lang="pt-BR" sz="3600" dirty="0" err="1" smtClean="0">
                <a:solidFill>
                  <a:srgbClr val="C00000"/>
                </a:solidFill>
              </a:rPr>
              <a:t>End</a:t>
            </a:r>
            <a:r>
              <a:rPr lang="pt-BR" sz="3600" dirty="0" smtClean="0">
                <a:solidFill>
                  <a:srgbClr val="C00000"/>
                </a:solidFill>
              </a:rPr>
              <a:t> Sub</a:t>
            </a:r>
          </a:p>
          <a:p>
            <a:endParaRPr lang="pt-BR" sz="3600" dirty="0" smtClean="0">
              <a:solidFill>
                <a:srgbClr val="C00000"/>
              </a:solidFill>
            </a:endParaRPr>
          </a:p>
          <a:p>
            <a:r>
              <a:rPr lang="pt-BR" sz="3600" dirty="0" smtClean="0">
                <a:solidFill>
                  <a:srgbClr val="C00000"/>
                </a:solidFill>
              </a:rPr>
              <a:t>    </a:t>
            </a:r>
            <a:r>
              <a:rPr lang="pt-BR" sz="3600" dirty="0" err="1" smtClean="0">
                <a:solidFill>
                  <a:srgbClr val="C00000"/>
                </a:solidFill>
              </a:rPr>
              <a:t>Private</a:t>
            </a:r>
            <a:r>
              <a:rPr lang="pt-BR" sz="3600" dirty="0" smtClean="0">
                <a:solidFill>
                  <a:srgbClr val="C00000"/>
                </a:solidFill>
              </a:rPr>
              <a:t> </a:t>
            </a:r>
            <a:r>
              <a:rPr lang="pt-BR" sz="3600" smtClean="0">
                <a:solidFill>
                  <a:srgbClr val="C00000"/>
                </a:solidFill>
              </a:rPr>
              <a:t>Sub textbox2_</a:t>
            </a:r>
            <a:r>
              <a:rPr lang="pt-BR" sz="3600" dirty="0" err="1" smtClean="0">
                <a:solidFill>
                  <a:srgbClr val="C00000"/>
                </a:solidFill>
              </a:rPr>
              <a:t>KeyDown</a:t>
            </a:r>
            <a:r>
              <a:rPr lang="pt-BR" sz="3600" dirty="0" smtClean="0">
                <a:solidFill>
                  <a:srgbClr val="C00000"/>
                </a:solidFill>
              </a:rPr>
              <a:t>...</a:t>
            </a:r>
          </a:p>
          <a:p>
            <a:r>
              <a:rPr lang="pt-BR" sz="3600" dirty="0" smtClean="0">
                <a:solidFill>
                  <a:srgbClr val="C00000"/>
                </a:solidFill>
              </a:rPr>
              <a:t>        </a:t>
            </a:r>
            <a:r>
              <a:rPr lang="pt-BR" sz="3600" dirty="0" err="1" smtClean="0">
                <a:solidFill>
                  <a:srgbClr val="C00000"/>
                </a:solidFill>
              </a:rPr>
              <a:t>If</a:t>
            </a:r>
            <a:r>
              <a:rPr lang="pt-BR" sz="3600" dirty="0" smtClean="0">
                <a:solidFill>
                  <a:srgbClr val="C00000"/>
                </a:solidFill>
              </a:rPr>
              <a:t> </a:t>
            </a:r>
            <a:r>
              <a:rPr lang="pt-BR" sz="3600" dirty="0" err="1" smtClean="0">
                <a:solidFill>
                  <a:srgbClr val="C00000"/>
                </a:solidFill>
              </a:rPr>
              <a:t>e.KeyCode</a:t>
            </a:r>
            <a:r>
              <a:rPr lang="pt-BR" sz="3600" dirty="0" smtClean="0">
                <a:solidFill>
                  <a:srgbClr val="C00000"/>
                </a:solidFill>
              </a:rPr>
              <a:t> = Keys.</a:t>
            </a:r>
            <a:r>
              <a:rPr lang="pt-BR" sz="3600" dirty="0" err="1" smtClean="0">
                <a:solidFill>
                  <a:srgbClr val="C00000"/>
                </a:solidFill>
              </a:rPr>
              <a:t>Enter</a:t>
            </a:r>
            <a:r>
              <a:rPr lang="pt-BR" sz="3600" dirty="0" smtClean="0">
                <a:solidFill>
                  <a:srgbClr val="C00000"/>
                </a:solidFill>
              </a:rPr>
              <a:t> </a:t>
            </a:r>
            <a:r>
              <a:rPr lang="pt-BR" sz="3600" dirty="0" err="1" smtClean="0">
                <a:solidFill>
                  <a:srgbClr val="C00000"/>
                </a:solidFill>
              </a:rPr>
              <a:t>Then</a:t>
            </a:r>
            <a:endParaRPr lang="pt-BR" sz="3600" dirty="0" smtClean="0">
              <a:solidFill>
                <a:srgbClr val="C00000"/>
              </a:solidFill>
            </a:endParaRPr>
          </a:p>
          <a:p>
            <a:r>
              <a:rPr lang="pt-BR" sz="3600" dirty="0" smtClean="0">
                <a:solidFill>
                  <a:srgbClr val="C00000"/>
                </a:solidFill>
              </a:rPr>
              <a:t>            Me.button1.</a:t>
            </a:r>
            <a:r>
              <a:rPr lang="pt-BR" sz="3600" dirty="0" err="1" smtClean="0">
                <a:solidFill>
                  <a:srgbClr val="C00000"/>
                </a:solidFill>
              </a:rPr>
              <a:t>PerformClick</a:t>
            </a:r>
            <a:r>
              <a:rPr lang="pt-BR" sz="3600" dirty="0" smtClean="0">
                <a:solidFill>
                  <a:srgbClr val="C00000"/>
                </a:solidFill>
              </a:rPr>
              <a:t>()</a:t>
            </a:r>
          </a:p>
          <a:p>
            <a:r>
              <a:rPr lang="pt-BR" sz="3600" dirty="0" smtClean="0">
                <a:solidFill>
                  <a:srgbClr val="C00000"/>
                </a:solidFill>
              </a:rPr>
              <a:t>        </a:t>
            </a:r>
            <a:r>
              <a:rPr lang="pt-BR" sz="3600" dirty="0" err="1" smtClean="0">
                <a:solidFill>
                  <a:srgbClr val="C00000"/>
                </a:solidFill>
              </a:rPr>
              <a:t>End</a:t>
            </a:r>
            <a:r>
              <a:rPr lang="pt-BR" sz="3600" dirty="0" smtClean="0">
                <a:solidFill>
                  <a:srgbClr val="C00000"/>
                </a:solidFill>
              </a:rPr>
              <a:t> </a:t>
            </a:r>
            <a:r>
              <a:rPr lang="pt-BR" sz="3600" dirty="0" err="1" smtClean="0">
                <a:solidFill>
                  <a:srgbClr val="C00000"/>
                </a:solidFill>
              </a:rPr>
              <a:t>If</a:t>
            </a:r>
            <a:endParaRPr lang="pt-BR" sz="3600" dirty="0" smtClean="0">
              <a:solidFill>
                <a:srgbClr val="C00000"/>
              </a:solidFill>
            </a:endParaRPr>
          </a:p>
          <a:p>
            <a:r>
              <a:rPr lang="pt-BR" sz="3600" dirty="0" smtClean="0">
                <a:solidFill>
                  <a:srgbClr val="C00000"/>
                </a:solidFill>
              </a:rPr>
              <a:t>    </a:t>
            </a:r>
            <a:r>
              <a:rPr lang="pt-BR" sz="3600" dirty="0" err="1" smtClean="0">
                <a:solidFill>
                  <a:srgbClr val="C00000"/>
                </a:solidFill>
              </a:rPr>
              <a:t>End</a:t>
            </a:r>
            <a:r>
              <a:rPr lang="pt-BR" sz="3600" dirty="0" smtClean="0">
                <a:solidFill>
                  <a:srgbClr val="C00000"/>
                </a:solidFill>
              </a:rPr>
              <a:t> Sub</a:t>
            </a:r>
            <a:endParaRPr lang="pt-BR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Crie um Banco de dados no Access com a seguinte estrutura: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Nome do BD </a:t>
            </a:r>
            <a:r>
              <a:rPr lang="pt-BR" dirty="0" smtClean="0">
                <a:sym typeface="Wingdings" pitchFamily="2" charset="2"/>
              </a:rPr>
              <a:t> ACESSO</a:t>
            </a:r>
          </a:p>
          <a:p>
            <a:r>
              <a:rPr lang="pt-BR" dirty="0" smtClean="0">
                <a:sym typeface="Wingdings" pitchFamily="2" charset="2"/>
              </a:rPr>
              <a:t>Nome da Tabela  </a:t>
            </a:r>
            <a:r>
              <a:rPr lang="pt-BR" dirty="0" err="1" smtClean="0">
                <a:sym typeface="Wingdings" pitchFamily="2" charset="2"/>
              </a:rPr>
              <a:t>usuarios</a:t>
            </a:r>
            <a:endParaRPr lang="pt-BR" dirty="0" smtClean="0">
              <a:sym typeface="Wingdings" pitchFamily="2" charset="2"/>
            </a:endParaRPr>
          </a:p>
          <a:p>
            <a:r>
              <a:rPr lang="pt-BR" dirty="0" smtClean="0">
                <a:sym typeface="Wingdings" pitchFamily="2" charset="2"/>
              </a:rPr>
              <a:t>Campo 1  </a:t>
            </a:r>
            <a:r>
              <a:rPr lang="pt-BR" dirty="0" err="1" smtClean="0">
                <a:sym typeface="Wingdings" pitchFamily="2" charset="2"/>
              </a:rPr>
              <a:t>UsuarioID</a:t>
            </a:r>
            <a:r>
              <a:rPr lang="pt-BR" dirty="0" smtClean="0">
                <a:sym typeface="Wingdings" pitchFamily="2" charset="2"/>
              </a:rPr>
              <a:t> – Tipo Texto</a:t>
            </a:r>
          </a:p>
          <a:p>
            <a:r>
              <a:rPr lang="pt-BR" dirty="0" smtClean="0">
                <a:sym typeface="Wingdings" pitchFamily="2" charset="2"/>
              </a:rPr>
              <a:t>Campo 2  Senha – Tipo Texto</a:t>
            </a:r>
          </a:p>
          <a:p>
            <a:r>
              <a:rPr lang="pt-BR" dirty="0" smtClean="0">
                <a:sym typeface="Wingdings" pitchFamily="2" charset="2"/>
              </a:rPr>
              <a:t>Salve a tabela e inclua três registros na tabela.</a:t>
            </a:r>
          </a:p>
          <a:p>
            <a:r>
              <a:rPr lang="pt-BR" dirty="0" smtClean="0">
                <a:sym typeface="Wingdings" pitchFamily="2" charset="2"/>
              </a:rPr>
              <a:t>Feche o Access e abra o VB.NET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7772400" cy="1470025"/>
          </a:xfrm>
        </p:spPr>
        <p:txBody>
          <a:bodyPr/>
          <a:lstStyle/>
          <a:p>
            <a:r>
              <a:rPr lang="pt-BR" dirty="0" smtClean="0"/>
              <a:t>Crie o seguinte </a:t>
            </a:r>
            <a:r>
              <a:rPr lang="pt-BR" dirty="0" err="1" smtClean="0"/>
              <a:t>Lay-out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5156" t="36133" r="35547" b="41406"/>
          <a:stretch>
            <a:fillRect/>
          </a:stretch>
        </p:blipFill>
        <p:spPr bwMode="auto">
          <a:xfrm>
            <a:off x="2857488" y="2643182"/>
            <a:ext cx="285752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5720" y="3286124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err="1" smtClean="0">
                <a:solidFill>
                  <a:schemeClr val="tx2">
                    <a:lumMod val="50000"/>
                  </a:schemeClr>
                </a:solidFill>
              </a:rPr>
              <a:t>Imports</a:t>
            </a:r>
            <a:r>
              <a:rPr lang="pt-BR" sz="5400" dirty="0" smtClean="0">
                <a:solidFill>
                  <a:schemeClr val="tx2">
                    <a:lumMod val="50000"/>
                  </a:schemeClr>
                </a:solidFill>
              </a:rPr>
              <a:t> System.Data.</a:t>
            </a:r>
            <a:r>
              <a:rPr lang="pt-BR" sz="5400" dirty="0" err="1" smtClean="0">
                <a:solidFill>
                  <a:schemeClr val="tx2">
                    <a:lumMod val="50000"/>
                  </a:schemeClr>
                </a:solidFill>
              </a:rPr>
              <a:t>OleDb</a:t>
            </a:r>
            <a:endParaRPr lang="pt-BR"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57159" y="1214422"/>
            <a:ext cx="8501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/>
              <a:t>Importe para o VB a biblioteca abaixo, inserindo o comando anteriormente a linha </a:t>
            </a:r>
            <a:r>
              <a:rPr lang="pt-BR" sz="2800" dirty="0" err="1" smtClean="0"/>
              <a:t>Public</a:t>
            </a:r>
            <a:r>
              <a:rPr lang="pt-BR" sz="2800" dirty="0" smtClean="0"/>
              <a:t> </a:t>
            </a:r>
            <a:r>
              <a:rPr lang="pt-BR" sz="2800" dirty="0" err="1" smtClean="0"/>
              <a:t>Class</a:t>
            </a:r>
            <a:r>
              <a:rPr lang="pt-BR" sz="2800" dirty="0" smtClean="0"/>
              <a:t> form1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2844" y="785794"/>
            <a:ext cx="87868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>
                <a:solidFill>
                  <a:schemeClr val="tx2">
                    <a:lumMod val="50000"/>
                  </a:schemeClr>
                </a:solidFill>
              </a:rPr>
              <a:t>A string de conexão é usada para descrever o tipo de banco de dados  a localização e os quesitos de segurança usados na conexão</a:t>
            </a:r>
            <a:r>
              <a:rPr lang="pt-BR" sz="3200" dirty="0" smtClean="0">
                <a:solidFill>
                  <a:srgbClr val="C00000"/>
                </a:solidFill>
              </a:rPr>
              <a:t>:</a:t>
            </a:r>
          </a:p>
          <a:p>
            <a:endParaRPr lang="pt-BR" sz="3200" dirty="0" smtClean="0">
              <a:solidFill>
                <a:srgbClr val="C00000"/>
              </a:solidFill>
            </a:endParaRPr>
          </a:p>
          <a:p>
            <a:r>
              <a:rPr lang="pt-BR" sz="3200" dirty="0" smtClean="0">
                <a:solidFill>
                  <a:srgbClr val="C00000"/>
                </a:solidFill>
              </a:rPr>
              <a:t> </a:t>
            </a:r>
            <a:r>
              <a:rPr lang="pt-BR" sz="3200" dirty="0" err="1" smtClean="0">
                <a:solidFill>
                  <a:srgbClr val="C00000"/>
                </a:solidFill>
              </a:rPr>
              <a:t>Dim</a:t>
            </a:r>
            <a:r>
              <a:rPr lang="pt-BR" sz="3200" dirty="0" smtClean="0">
                <a:solidFill>
                  <a:srgbClr val="C00000"/>
                </a:solidFill>
              </a:rPr>
              <a:t> </a:t>
            </a:r>
            <a:r>
              <a:rPr lang="pt-BR" sz="3200" dirty="0" err="1" smtClean="0">
                <a:solidFill>
                  <a:srgbClr val="C00000"/>
                </a:solidFill>
              </a:rPr>
              <a:t>ConString</a:t>
            </a:r>
            <a:r>
              <a:rPr lang="pt-BR" sz="3200" dirty="0" smtClean="0">
                <a:solidFill>
                  <a:srgbClr val="C00000"/>
                </a:solidFill>
              </a:rPr>
              <a:t> As String = "</a:t>
            </a:r>
            <a:r>
              <a:rPr lang="pt-BR" sz="3200" dirty="0" err="1" smtClean="0">
                <a:solidFill>
                  <a:srgbClr val="C00000"/>
                </a:solidFill>
              </a:rPr>
              <a:t>provider</a:t>
            </a:r>
            <a:r>
              <a:rPr lang="pt-BR" sz="3200" dirty="0" smtClean="0">
                <a:solidFill>
                  <a:srgbClr val="C00000"/>
                </a:solidFill>
              </a:rPr>
              <a:t>=Microsoft.ACE.OLEDB.12.0;Password="""";</a:t>
            </a:r>
            <a:r>
              <a:rPr lang="pt-BR" sz="3200" dirty="0" err="1" smtClean="0">
                <a:solidFill>
                  <a:srgbClr val="C00000"/>
                </a:solidFill>
              </a:rPr>
              <a:t>User</a:t>
            </a:r>
            <a:r>
              <a:rPr lang="pt-BR" sz="3200" dirty="0" smtClean="0">
                <a:solidFill>
                  <a:srgbClr val="C00000"/>
                </a:solidFill>
              </a:rPr>
              <a:t> ID=</a:t>
            </a:r>
            <a:r>
              <a:rPr lang="pt-BR" sz="3200" dirty="0" err="1" smtClean="0">
                <a:solidFill>
                  <a:srgbClr val="C00000"/>
                </a:solidFill>
              </a:rPr>
              <a:t>Admin</a:t>
            </a:r>
            <a:r>
              <a:rPr lang="pt-BR" sz="3200" dirty="0" smtClean="0">
                <a:solidFill>
                  <a:srgbClr val="C00000"/>
                </a:solidFill>
              </a:rPr>
              <a:t>;Data Source=" + Application.</a:t>
            </a:r>
            <a:r>
              <a:rPr lang="pt-BR" sz="3200" dirty="0" err="1" smtClean="0">
                <a:solidFill>
                  <a:srgbClr val="C00000"/>
                </a:solidFill>
              </a:rPr>
              <a:t>StartupPath</a:t>
            </a:r>
            <a:r>
              <a:rPr lang="pt-BR" sz="3200" dirty="0" smtClean="0">
                <a:solidFill>
                  <a:srgbClr val="C00000"/>
                </a:solidFill>
              </a:rPr>
              <a:t>  &amp; "\acesso.</a:t>
            </a:r>
            <a:r>
              <a:rPr lang="pt-BR" sz="3200" dirty="0" err="1" smtClean="0">
                <a:solidFill>
                  <a:srgbClr val="C00000"/>
                </a:solidFill>
              </a:rPr>
              <a:t>accdb</a:t>
            </a:r>
            <a:r>
              <a:rPr lang="pt-BR" sz="3200" dirty="0" smtClean="0">
                <a:solidFill>
                  <a:srgbClr val="C00000"/>
                </a:solidFill>
              </a:rPr>
              <a:t>"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483768" y="151902"/>
            <a:ext cx="288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Abaixo do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Form1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28596" y="1000108"/>
            <a:ext cx="85725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 Cria um novo objeto de conexão e atribui a string de conexão anterior:</a:t>
            </a:r>
          </a:p>
          <a:p>
            <a:endParaRPr lang="pt-BR" sz="4400" dirty="0" smtClean="0"/>
          </a:p>
          <a:p>
            <a:r>
              <a:rPr lang="en-US" sz="4400" dirty="0" smtClean="0">
                <a:solidFill>
                  <a:srgbClr val="FF0000"/>
                </a:solidFill>
              </a:rPr>
              <a:t>Dim </a:t>
            </a:r>
            <a:r>
              <a:rPr lang="en-US" sz="4400" dirty="0" err="1" smtClean="0">
                <a:solidFill>
                  <a:srgbClr val="FF0000"/>
                </a:solidFill>
              </a:rPr>
              <a:t>DBCon</a:t>
            </a:r>
            <a:r>
              <a:rPr lang="en-US" sz="4400" dirty="0" smtClean="0">
                <a:solidFill>
                  <a:srgbClr val="FF0000"/>
                </a:solidFill>
              </a:rPr>
              <a:t> As New </a:t>
            </a:r>
            <a:r>
              <a:rPr lang="en-US" sz="4400" dirty="0" err="1" smtClean="0">
                <a:solidFill>
                  <a:srgbClr val="FF0000"/>
                </a:solidFill>
              </a:rPr>
              <a:t>OleDb.OleDbConnection</a:t>
            </a:r>
            <a:r>
              <a:rPr lang="en-US" sz="4400" dirty="0" smtClean="0">
                <a:solidFill>
                  <a:srgbClr val="FF0000"/>
                </a:solidFill>
              </a:rPr>
              <a:t>(</a:t>
            </a:r>
            <a:r>
              <a:rPr lang="en-US" sz="4400" dirty="0" err="1" smtClean="0">
                <a:solidFill>
                  <a:srgbClr val="FF0000"/>
                </a:solidFill>
              </a:rPr>
              <a:t>ConString</a:t>
            </a:r>
            <a:r>
              <a:rPr lang="en-US" sz="4400" dirty="0" smtClean="0">
                <a:solidFill>
                  <a:srgbClr val="FF0000"/>
                </a:solidFill>
              </a:rPr>
              <a:t>)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r>
              <a:rPr lang="en-US" sz="4400" dirty="0" smtClean="0">
                <a:solidFill>
                  <a:srgbClr val="FF0000"/>
                </a:solidFill>
              </a:rPr>
              <a:t>DIM </a:t>
            </a:r>
            <a:r>
              <a:rPr lang="en-US" sz="4400" dirty="0" err="1" smtClean="0">
                <a:solidFill>
                  <a:srgbClr val="FF0000"/>
                </a:solidFill>
              </a:rPr>
              <a:t>conta</a:t>
            </a:r>
            <a:r>
              <a:rPr lang="en-US" sz="4400" dirty="0" smtClean="0">
                <a:solidFill>
                  <a:srgbClr val="FF0000"/>
                </a:solidFill>
              </a:rPr>
              <a:t> as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5720" y="714356"/>
            <a:ext cx="8572560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 smtClean="0"/>
              <a:t>No botão </a:t>
            </a:r>
            <a:r>
              <a:rPr lang="pt-BR" sz="4400" dirty="0" err="1" smtClean="0"/>
              <a:t>login</a:t>
            </a:r>
            <a:r>
              <a:rPr lang="pt-BR" sz="4400" dirty="0" smtClean="0"/>
              <a:t>:</a:t>
            </a:r>
          </a:p>
          <a:p>
            <a:r>
              <a:rPr lang="pt-BR" sz="4400" dirty="0" smtClean="0"/>
              <a:t>Atribui os valores digitados pelo usuário para </a:t>
            </a:r>
            <a:r>
              <a:rPr lang="pt-BR" sz="4400" smtClean="0"/>
              <a:t>as variáveis</a:t>
            </a:r>
            <a:r>
              <a:rPr lang="pt-BR" sz="4400" dirty="0" smtClean="0"/>
              <a:t>:</a:t>
            </a:r>
          </a:p>
          <a:p>
            <a:endParaRPr lang="pt-BR" sz="4400" dirty="0" smtClean="0"/>
          </a:p>
          <a:p>
            <a:r>
              <a:rPr lang="pt-BR" sz="4400" dirty="0" err="1" smtClean="0">
                <a:solidFill>
                  <a:srgbClr val="FF0000"/>
                </a:solidFill>
              </a:rPr>
              <a:t>Dim</a:t>
            </a:r>
            <a:r>
              <a:rPr lang="pt-BR" sz="4400" dirty="0" smtClean="0">
                <a:solidFill>
                  <a:srgbClr val="FF0000"/>
                </a:solidFill>
              </a:rPr>
              <a:t> </a:t>
            </a:r>
            <a:r>
              <a:rPr lang="pt-BR" sz="4400" dirty="0" err="1" smtClean="0">
                <a:solidFill>
                  <a:srgbClr val="FF0000"/>
                </a:solidFill>
              </a:rPr>
              <a:t>login</a:t>
            </a:r>
            <a:r>
              <a:rPr lang="pt-BR" sz="4400" dirty="0" smtClean="0">
                <a:solidFill>
                  <a:srgbClr val="FF0000"/>
                </a:solidFill>
              </a:rPr>
              <a:t>,senha As String</a:t>
            </a:r>
          </a:p>
          <a:p>
            <a:endParaRPr lang="pt-BR" sz="4400" dirty="0" smtClean="0">
              <a:solidFill>
                <a:srgbClr val="FF0000"/>
              </a:solidFill>
            </a:endParaRPr>
          </a:p>
          <a:p>
            <a:r>
              <a:rPr lang="pt-BR" sz="4400" dirty="0" err="1" smtClean="0">
                <a:solidFill>
                  <a:srgbClr val="FF0000"/>
                </a:solidFill>
              </a:rPr>
              <a:t>login</a:t>
            </a:r>
            <a:r>
              <a:rPr lang="pt-BR" sz="4400" dirty="0" smtClean="0">
                <a:solidFill>
                  <a:srgbClr val="FF0000"/>
                </a:solidFill>
              </a:rPr>
              <a:t> = textbox1.</a:t>
            </a:r>
            <a:r>
              <a:rPr lang="pt-BR" sz="4400" dirty="0" err="1" smtClean="0">
                <a:solidFill>
                  <a:srgbClr val="FF0000"/>
                </a:solidFill>
              </a:rPr>
              <a:t>Text</a:t>
            </a:r>
            <a:endParaRPr lang="pt-BR" sz="4400" dirty="0" smtClean="0">
              <a:solidFill>
                <a:srgbClr val="FF0000"/>
              </a:solidFill>
            </a:endParaRPr>
          </a:p>
          <a:p>
            <a:r>
              <a:rPr lang="pt-BR" sz="4100" dirty="0" smtClean="0">
                <a:solidFill>
                  <a:srgbClr val="FF0000"/>
                </a:solidFill>
              </a:rPr>
              <a:t>senha = </a:t>
            </a:r>
            <a:r>
              <a:rPr lang="pt-BR" sz="4000" dirty="0" smtClean="0">
                <a:solidFill>
                  <a:srgbClr val="FF0000"/>
                </a:solidFill>
              </a:rPr>
              <a:t>textbox2</a:t>
            </a:r>
            <a:r>
              <a:rPr lang="pt-BR" sz="4100" dirty="0" smtClean="0">
                <a:solidFill>
                  <a:srgbClr val="FF0000"/>
                </a:solidFill>
              </a:rPr>
              <a:t>.</a:t>
            </a:r>
            <a:r>
              <a:rPr lang="pt-BR" sz="4100" dirty="0" err="1" smtClean="0">
                <a:solidFill>
                  <a:srgbClr val="FF0000"/>
                </a:solidFill>
              </a:rPr>
              <a:t>Text</a:t>
            </a:r>
            <a:endParaRPr lang="pt-BR" sz="4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357166"/>
            <a:ext cx="88582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 Se o usuário ou a senha estiverem vazios (branco), emite-se um aviso ao usuário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 If login = “” Or </a:t>
            </a:r>
            <a:r>
              <a:rPr lang="en-US" sz="3200" dirty="0" err="1" smtClean="0">
                <a:solidFill>
                  <a:srgbClr val="FF0000"/>
                </a:solidFill>
              </a:rPr>
              <a:t>Senha</a:t>
            </a:r>
            <a:r>
              <a:rPr lang="en-US" sz="3200" dirty="0" smtClean="0">
                <a:solidFill>
                  <a:srgbClr val="FF0000"/>
                </a:solidFill>
              </a:rPr>
              <a:t> = “” Then</a:t>
            </a: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pt-BR" sz="2800" dirty="0" smtClean="0">
                <a:solidFill>
                  <a:srgbClr val="FF0000"/>
                </a:solidFill>
              </a:rPr>
              <a:t>            </a:t>
            </a:r>
            <a:r>
              <a:rPr lang="pt-BR" sz="2800" dirty="0" err="1" smtClean="0">
                <a:solidFill>
                  <a:srgbClr val="FF0000"/>
                </a:solidFill>
              </a:rPr>
              <a:t>MessageBox</a:t>
            </a:r>
            <a:r>
              <a:rPr lang="pt-BR" sz="2800" dirty="0" smtClean="0">
                <a:solidFill>
                  <a:srgbClr val="FF0000"/>
                </a:solidFill>
              </a:rPr>
              <a:t>.Show("Informação Incompleta. Preencha os campos com o nome do usuário e senha.", "Informação Incompleta")</a:t>
            </a:r>
          </a:p>
          <a:p>
            <a:endParaRPr lang="pt-BR" sz="2800" dirty="0" smtClean="0">
              <a:solidFill>
                <a:srgbClr val="FF0000"/>
              </a:solidFill>
            </a:endParaRPr>
          </a:p>
          <a:p>
            <a:r>
              <a:rPr lang="pt-BR" sz="3200" dirty="0" smtClean="0">
                <a:solidFill>
                  <a:srgbClr val="FF0000"/>
                </a:solidFill>
              </a:rPr>
              <a:t>            Textbox1.</a:t>
            </a:r>
            <a:r>
              <a:rPr lang="pt-BR" sz="3200" dirty="0" err="1" smtClean="0">
                <a:solidFill>
                  <a:srgbClr val="FF0000"/>
                </a:solidFill>
              </a:rPr>
              <a:t>Focus</a:t>
            </a:r>
            <a:r>
              <a:rPr lang="pt-BR" sz="320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pt-BR" sz="3200" dirty="0" smtClean="0">
                <a:solidFill>
                  <a:srgbClr val="FF0000"/>
                </a:solidFill>
              </a:rPr>
              <a:t>            </a:t>
            </a:r>
            <a:r>
              <a:rPr lang="pt-BR" sz="3200" dirty="0" err="1" smtClean="0">
                <a:solidFill>
                  <a:srgbClr val="FF0000"/>
                </a:solidFill>
              </a:rPr>
              <a:t>exit</a:t>
            </a:r>
            <a:r>
              <a:rPr lang="pt-BR" sz="3200" dirty="0" smtClean="0">
                <a:solidFill>
                  <a:srgbClr val="FF0000"/>
                </a:solidFill>
              </a:rPr>
              <a:t> sub</a:t>
            </a:r>
          </a:p>
          <a:p>
            <a:r>
              <a:rPr lang="pt-BR" sz="3200" dirty="0" smtClean="0">
                <a:solidFill>
                  <a:srgbClr val="FF0000"/>
                </a:solidFill>
              </a:rPr>
              <a:t>        </a:t>
            </a:r>
            <a:r>
              <a:rPr lang="pt-BR" sz="3200" dirty="0" err="1" smtClean="0">
                <a:solidFill>
                  <a:srgbClr val="FF0000"/>
                </a:solidFill>
              </a:rPr>
              <a:t>End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r>
              <a:rPr lang="pt-BR" sz="3200" dirty="0" err="1" smtClean="0">
                <a:solidFill>
                  <a:srgbClr val="FF0000"/>
                </a:solidFill>
              </a:rPr>
              <a:t>If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7158" y="285728"/>
            <a:ext cx="8501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3600" dirty="0" smtClean="0"/>
              <a:t>Atribuindo o comando em SQL  para a variável </a:t>
            </a:r>
            <a:r>
              <a:rPr lang="pt-BR" sz="3600" dirty="0" err="1" smtClean="0">
                <a:solidFill>
                  <a:srgbClr val="FF0000"/>
                </a:solidFill>
              </a:rPr>
              <a:t>sql</a:t>
            </a:r>
            <a:r>
              <a:rPr lang="pt-BR" sz="3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pt-BR" sz="3600" dirty="0" smtClean="0"/>
          </a:p>
          <a:p>
            <a:pPr algn="ctr"/>
            <a:r>
              <a:rPr lang="pt-BR" sz="3600" dirty="0" smtClean="0"/>
              <a:t>        </a:t>
            </a:r>
            <a:r>
              <a:rPr lang="pt-BR" sz="3600" dirty="0" err="1" smtClean="0">
                <a:solidFill>
                  <a:srgbClr val="FF0000"/>
                </a:solidFill>
              </a:rPr>
              <a:t>Dim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err="1" smtClean="0">
                <a:solidFill>
                  <a:srgbClr val="FF0000"/>
                </a:solidFill>
              </a:rPr>
              <a:t>sql</a:t>
            </a:r>
            <a:r>
              <a:rPr lang="pt-BR" sz="3600" dirty="0" smtClean="0">
                <a:solidFill>
                  <a:srgbClr val="FF0000"/>
                </a:solidFill>
              </a:rPr>
              <a:t> As String = "SELECT </a:t>
            </a:r>
            <a:r>
              <a:rPr lang="pt-BR" sz="3600" dirty="0" err="1" smtClean="0">
                <a:solidFill>
                  <a:srgbClr val="FF0000"/>
                </a:solidFill>
              </a:rPr>
              <a:t>UsuarioID</a:t>
            </a:r>
            <a:r>
              <a:rPr lang="pt-BR" sz="3600" dirty="0" smtClean="0">
                <a:solidFill>
                  <a:srgbClr val="FF0000"/>
                </a:solidFill>
              </a:rPr>
              <a:t>, Senha FROM </a:t>
            </a:r>
            <a:r>
              <a:rPr lang="pt-BR" sz="3600" dirty="0" err="1" smtClean="0">
                <a:solidFill>
                  <a:srgbClr val="FF0000"/>
                </a:solidFill>
              </a:rPr>
              <a:t>Usuarios</a:t>
            </a:r>
            <a:r>
              <a:rPr lang="pt-BR" sz="3600" dirty="0" smtClean="0">
                <a:solidFill>
                  <a:srgbClr val="FF0000"/>
                </a:solidFill>
              </a:rPr>
              <a:t> WHERE </a:t>
            </a:r>
            <a:r>
              <a:rPr lang="pt-BR" sz="3600" dirty="0" err="1" smtClean="0">
                <a:solidFill>
                  <a:srgbClr val="FF0000"/>
                </a:solidFill>
              </a:rPr>
              <a:t>UsuarioID</a:t>
            </a:r>
            <a:r>
              <a:rPr lang="pt-BR" sz="3600" dirty="0" smtClean="0">
                <a:solidFill>
                  <a:srgbClr val="FF0000"/>
                </a:solidFill>
              </a:rPr>
              <a:t>='" &amp; </a:t>
            </a:r>
            <a:r>
              <a:rPr lang="pt-BR" sz="3600" dirty="0" err="1" smtClean="0">
                <a:solidFill>
                  <a:srgbClr val="FF0000"/>
                </a:solidFill>
              </a:rPr>
              <a:t>login</a:t>
            </a:r>
            <a:r>
              <a:rPr lang="pt-BR" sz="3600" dirty="0" smtClean="0">
                <a:solidFill>
                  <a:srgbClr val="FF0000"/>
                </a:solidFill>
              </a:rPr>
              <a:t> &amp; "' 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501</Words>
  <Application>Microsoft Office PowerPoint</Application>
  <PresentationFormat>Apresentação na tela (4:3)</PresentationFormat>
  <Paragraphs>87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Apresentação do PowerPoint</vt:lpstr>
      <vt:lpstr>Crie um Banco de dados no Access com a seguinte estrutura:</vt:lpstr>
      <vt:lpstr>Crie o seguinte Lay-out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Crie um Banco de dados no Access com a seguinte estrutura:</dc:title>
  <dc:creator>aluno</dc:creator>
  <cp:lastModifiedBy>Aluno</cp:lastModifiedBy>
  <cp:revision>61</cp:revision>
  <dcterms:created xsi:type="dcterms:W3CDTF">2011-08-11T17:30:50Z</dcterms:created>
  <dcterms:modified xsi:type="dcterms:W3CDTF">2014-07-31T18:15:11Z</dcterms:modified>
</cp:coreProperties>
</file>