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Sans-bold.fntdata"/><Relationship Id="rId10" Type="http://schemas.openxmlformats.org/officeDocument/2006/relationships/font" Target="fonts/NunitoSans-regular.fntdata"/><Relationship Id="rId13" Type="http://schemas.openxmlformats.org/officeDocument/2006/relationships/font" Target="fonts/NunitoSans-boldItalic.fntdata"/><Relationship Id="rId12" Type="http://schemas.openxmlformats.org/officeDocument/2006/relationships/font" Target="fonts/Nunito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c454c641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c454c64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c454c641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c454c64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c454c6410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c454c64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c454c6410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c454c641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898" y="0"/>
            <a:ext cx="3532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61858" y="2387250"/>
            <a:ext cx="28077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3531893" y="-150"/>
            <a:ext cx="143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8" name="Google Shape;78;p12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6703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hyperlink" Target="https://www.nyu.edu/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inema.usc.edu/" TargetMode="External"/><Relationship Id="rId4" Type="http://schemas.openxmlformats.org/officeDocument/2006/relationships/image" Target="../media/image6.jpg"/><Relationship Id="rId9" Type="http://schemas.openxmlformats.org/officeDocument/2006/relationships/hyperlink" Target="https://www.hollywoodreporter.com/lists/best-film-schools-2016-top-united-states-rankings-920344/item/american-film-institute-25-film-920353" TargetMode="External"/><Relationship Id="rId5" Type="http://schemas.openxmlformats.org/officeDocument/2006/relationships/hyperlink" Target="https://study.com/how_to_become_a_tv_producer.html" TargetMode="External"/><Relationship Id="rId6" Type="http://schemas.openxmlformats.org/officeDocument/2006/relationships/hyperlink" Target="https://www.afi.com/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s://study.com/how_to_become_a_tv_producer.html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hyperlink" Target="http://oakandrumble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hmoop.com/careers/film-producer/salary.html" TargetMode="External"/><Relationship Id="rId4" Type="http://schemas.openxmlformats.org/officeDocument/2006/relationships/hyperlink" Target="http://www.vivamedia.ca/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2.jpg"/><Relationship Id="rId6" Type="http://schemas.openxmlformats.org/officeDocument/2006/relationships/hyperlink" Target="http://thefield.ca/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://www.tivolifilms.ca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hyperlink" Target="https://www.weareteachers.com/video-producer-jo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361850" y="2463450"/>
            <a:ext cx="28902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become a </a:t>
            </a:r>
            <a:r>
              <a:rPr lang="en" sz="2400"/>
              <a:t>Video Producer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Kelvin Kellner</a:t>
            </a:r>
            <a:endParaRPr b="0" sz="1800"/>
          </a:p>
        </p:txBody>
      </p:sp>
      <p:sp>
        <p:nvSpPr>
          <p:cNvPr id="92" name="Google Shape;92;p15"/>
          <p:cNvSpPr txBox="1"/>
          <p:nvPr/>
        </p:nvSpPr>
        <p:spPr>
          <a:xfrm>
            <a:off x="566825" y="4646250"/>
            <a:ext cx="2480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https://www.commercialintegrator.com/av/video/10-tips-video-content-creation-video-production/</a:t>
            </a:r>
            <a:endParaRPr sz="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video producer?</a:t>
            </a:r>
            <a:endParaRPr/>
          </a:p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Daily Tasks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 and scheduling shoots (locations, scripts, actors,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Hiring a video production crew (camera operators, lighting technicians,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Overseeing video edits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budgets</a:t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646575" y="2066725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Someone who oversees the planning, filming, and editing </a:t>
            </a:r>
            <a:r>
              <a:rPr lang="en">
                <a:solidFill>
                  <a:schemeClr val="lt1"/>
                </a:solidFill>
              </a:rPr>
              <a:t>(pre-production, production, post-production)</a:t>
            </a:r>
            <a:r>
              <a:rPr lang="en"/>
              <a:t> of various types of videos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hether it be music videos, commercials, or short films.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062200" y="575500"/>
            <a:ext cx="33018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Producing video content is a skill that anyone can pick up, so no education requirement is absolutely necessary, however to work as a professional TV Producer, there are still expectations.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You will need…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Bachelor’s Degree</a:t>
            </a:r>
            <a:r>
              <a:rPr lang="en"/>
              <a:t> 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Film and TV Production </a:t>
            </a:r>
            <a:r>
              <a:rPr lang="en"/>
              <a:t>or </a:t>
            </a:r>
            <a:r>
              <a:rPr b="1" lang="en"/>
              <a:t>Directing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years of experience in the TV or film industry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The path to become a TV Producer typically follows this format: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Earn a Bachelor’s Degree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Work as a Production Assistant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Build a Portfolio of Work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Network to Advance your Career</a:t>
            </a:r>
            <a:endParaRPr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215814" y="575500"/>
            <a:ext cx="2151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Requirements</a:t>
            </a:r>
            <a:endParaRPr/>
          </a:p>
        </p:txBody>
      </p:sp>
      <p:pic>
        <p:nvPicPr>
          <p:cNvPr descr="Image result for usc school of cinematic arts" id="108" name="Google Shape;108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188" y="1119150"/>
            <a:ext cx="2460074" cy="9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>
            <a:hlinkClick r:id="rId5"/>
          </p:cNvPr>
          <p:cNvSpPr txBox="1"/>
          <p:nvPr/>
        </p:nvSpPr>
        <p:spPr>
          <a:xfrm>
            <a:off x="3030000" y="4189750"/>
            <a:ext cx="30840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https://study.com/how_to_become_a_tv_producer.html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6541000" y="660325"/>
            <a:ext cx="229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</a:t>
            </a:r>
            <a:r>
              <a:rPr b="1" lang="en" sz="1800">
                <a:solidFill>
                  <a:schemeClr val="dk2"/>
                </a:solidFill>
              </a:rPr>
              <a:t>Film Schools: </a:t>
            </a:r>
            <a:r>
              <a:rPr b="1" lang="en" sz="1800">
                <a:solidFill>
                  <a:schemeClr val="lt2"/>
                </a:solidFill>
              </a:rPr>
              <a:t>*</a:t>
            </a:r>
            <a:endParaRPr b="1" sz="1800">
              <a:solidFill>
                <a:schemeClr val="lt2"/>
              </a:solidFill>
            </a:endParaRPr>
          </a:p>
        </p:txBody>
      </p:sp>
      <p:pic>
        <p:nvPicPr>
          <p:cNvPr descr="Related image" id="111" name="Google Shape;111;p1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2163" y="2097801"/>
            <a:ext cx="2010125" cy="7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>
            <a:hlinkClick r:id="rId8"/>
          </p:cNvPr>
          <p:cNvSpPr txBox="1"/>
          <p:nvPr/>
        </p:nvSpPr>
        <p:spPr>
          <a:xfrm>
            <a:off x="4431000" y="4859500"/>
            <a:ext cx="30840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* Not necessarily ‘film schools’, but the top schools for film.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457200" y="3961150"/>
            <a:ext cx="24600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uFill>
                  <a:noFill/>
                </a:uFill>
                <a:hlinkClick r:id="rId9"/>
              </a:rPr>
              <a:t>https://www.hollywoodreporter.com/lists/best-film-schools-2016-top-united-states-rankings-920344/item/american-film-institute-25-film-920353</a:t>
            </a:r>
            <a:endParaRPr sz="800">
              <a:solidFill>
                <a:schemeClr val="lt2"/>
              </a:solidFill>
            </a:endParaRPr>
          </a:p>
        </p:txBody>
      </p:sp>
      <p:pic>
        <p:nvPicPr>
          <p:cNvPr descr="Image result for new york university logo" id="114" name="Google Shape;114;p17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11725" y="2978362"/>
            <a:ext cx="2151000" cy="79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85725" y="575500"/>
            <a:ext cx="2143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Opportunities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090625" y="346900"/>
            <a:ext cx="55962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Average Film Producer</a:t>
            </a:r>
            <a:r>
              <a:rPr lang="en"/>
              <a:t> </a:t>
            </a:r>
            <a:r>
              <a:rPr lang="en"/>
              <a:t>Salary</a:t>
            </a:r>
            <a:r>
              <a:rPr lang="en"/>
              <a:t>: </a:t>
            </a:r>
            <a:r>
              <a:rPr b="1" lang="en"/>
              <a:t>$71,350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* Video producers can make any amount, from absolutely nothing, to millions. It all depends on the opportunities you take.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https://www.shmoop.com/careers/film-producer/salary.html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090625" y="1547875"/>
            <a:ext cx="55962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Where should you become a video producer?</a:t>
            </a:r>
            <a:endParaRPr sz="12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847800" y="1988563"/>
            <a:ext cx="14811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Companies</a:t>
            </a:r>
            <a:endParaRPr b="1" sz="1200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867850" y="2275250"/>
            <a:ext cx="14811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Locations</a:t>
            </a:r>
            <a:endParaRPr b="1" sz="1200"/>
          </a:p>
        </p:txBody>
      </p:sp>
      <p:pic>
        <p:nvPicPr>
          <p:cNvPr descr="Image result for viva media" id="125" name="Google Shape;125;p1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35584" l="0" r="0" t="22913"/>
          <a:stretch/>
        </p:blipFill>
        <p:spPr>
          <a:xfrm>
            <a:off x="4673863" y="2799939"/>
            <a:ext cx="1580725" cy="65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Field" id="126" name="Google Shape;126;p1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3050" y="2599788"/>
            <a:ext cx="1366375" cy="35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l Your Story" id="127" name="Google Shape;127;p18" title="Tell Your Story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96650" y="3415512"/>
            <a:ext cx="1819181" cy="81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oak and rumble logo" id="128" name="Google Shape;128;p18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18478" y="4191166"/>
            <a:ext cx="1580700" cy="592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6818050" y="2640350"/>
            <a:ext cx="1580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Los Angeles, CA</a:t>
            </a:r>
            <a:endParaRPr sz="1200"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6818050" y="2962118"/>
            <a:ext cx="1580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York, NY</a:t>
            </a:r>
            <a:endParaRPr sz="1200"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6818050" y="3277321"/>
            <a:ext cx="1580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Chicago, IL</a:t>
            </a:r>
            <a:endParaRPr sz="1200"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6818050" y="3587073"/>
            <a:ext cx="1580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Toronto, ON</a:t>
            </a:r>
            <a:endParaRPr sz="1200"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6818050" y="3906306"/>
            <a:ext cx="1580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Kitchener, ON</a:t>
            </a:r>
            <a:endParaRPr sz="1200"/>
          </a:p>
        </p:txBody>
      </p:sp>
      <p:sp>
        <p:nvSpPr>
          <p:cNvPr id="134" name="Google Shape;134;p18"/>
          <p:cNvSpPr txBox="1"/>
          <p:nvPr/>
        </p:nvSpPr>
        <p:spPr>
          <a:xfrm>
            <a:off x="6961100" y="4584200"/>
            <a:ext cx="12945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https://www.newbluefx.com/blog/top-10-places-video-editors/</a:t>
            </a:r>
            <a:endParaRPr sz="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 :)</a:t>
            </a:r>
            <a:endParaRPr/>
          </a:p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9">
            <a:hlinkClick r:id="rId4"/>
          </p:cNvPr>
          <p:cNvSpPr txBox="1"/>
          <p:nvPr/>
        </p:nvSpPr>
        <p:spPr>
          <a:xfrm>
            <a:off x="453650" y="4691650"/>
            <a:ext cx="16710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https://www.weareteachers.com/video-producer-job/</a:t>
            </a:r>
            <a:endParaRPr sz="8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