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Kelvin Kelln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2-25T21:14:04.726">
    <p:pos x="6000" y="0"/>
    <p:text>Okay, so this one's just history and shit, you can skim it, it's pretty irrelevant</p:text>
  </p:cm>
  <p:cm authorId="0" idx="2" dt="2018-02-25T21:14:04.726">
    <p:pos x="6000" y="0"/>
    <p:text>Actually jk, just skip to slide 14</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2fcab4f0e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2fcab4f0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2fcab4f0e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2fcab4f0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2fcab4f0e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2fcab4f0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2fcab51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2fcab51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2fcab4f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2fcab4f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2fcab4f0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2fcab4f0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2fcab4f0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2fcab4f0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2fcab4f0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2fcab4f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2fcab4f0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2fcab4f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2fcab4f0e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2fcab4f0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2fcab4f0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2fcab4f0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2fcab4f0e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2fcab4f0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6" name="Google Shape;26;p2"/>
          <p:cNvSpPr txBox="1"/>
          <p:nvPr>
            <p:ph type="ctrTitle"/>
          </p:nvPr>
        </p:nvSpPr>
        <p:spPr>
          <a:xfrm>
            <a:off x="1154955" y="2099733"/>
            <a:ext cx="8825658" cy="267764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5400"/>
              <a:buFont typeface="Century Gothic"/>
              <a:buNone/>
              <a:defRPr b="0" i="0" sz="5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Google Shape;27;p2"/>
          <p:cNvSpPr txBox="1"/>
          <p:nvPr>
            <p:ph idx="1" type="subTitle"/>
          </p:nvPr>
        </p:nvSpPr>
        <p:spPr>
          <a:xfrm>
            <a:off x="1154955" y="4777380"/>
            <a:ext cx="8825658" cy="861420"/>
          </a:xfrm>
          <a:prstGeom prst="rect">
            <a:avLst/>
          </a:prstGeom>
          <a:noFill/>
          <a:ln>
            <a:noFill/>
          </a:ln>
        </p:spPr>
        <p:txBody>
          <a:bodyPr anchorCtr="0" anchor="t" bIns="91425" lIns="91425" spcFirstLastPara="1" rIns="91425" wrap="square" tIns="91425"/>
          <a:lstStyle>
            <a:lvl1pPr lvl="0" marR="0" rtl="0" algn="l">
              <a:spcBef>
                <a:spcPts val="1000"/>
              </a:spcBef>
              <a:spcAft>
                <a:spcPts val="0"/>
              </a:spcAft>
              <a:buClr>
                <a:schemeClr val="accent1"/>
              </a:buClr>
              <a:buSzPts val="1440"/>
              <a:buFont typeface="Noto Sans Symbols"/>
              <a:buNone/>
              <a:defRPr b="0" i="0" sz="1800" u="none" cap="none" strike="noStrike">
                <a:solidFill>
                  <a:srgbClr val="EE52A4"/>
                </a:solidFill>
                <a:latin typeface="Century Gothic"/>
                <a:ea typeface="Century Gothic"/>
                <a:cs typeface="Century Gothic"/>
                <a:sym typeface="Century Gothic"/>
              </a:defRPr>
            </a:lvl1pPr>
            <a:lvl2pPr lvl="1" marR="0" rtl="0" algn="ctr">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lvl="2" marR="0" rtl="0" algn="ctr">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lvl="3"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lvl="4"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lvl="5"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lvl="6"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lvl="7"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lvl="8"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8" name="Google Shape;28;p2"/>
          <p:cNvSpPr txBox="1"/>
          <p:nvPr>
            <p:ph idx="10" type="dt"/>
          </p:nvPr>
        </p:nvSpPr>
        <p:spPr>
          <a:xfrm rot="5400000">
            <a:off x="10158984" y="1792224"/>
            <a:ext cx="990599" cy="30479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9" name="Google Shape;29;p2"/>
          <p:cNvSpPr txBox="1"/>
          <p:nvPr>
            <p:ph idx="11" type="ftr"/>
          </p:nvPr>
        </p:nvSpPr>
        <p:spPr>
          <a:xfrm rot="5400000">
            <a:off x="8951976" y="3227832"/>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0" name="Google Shape;30;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10371525">
              <a:off x="263767" y="4438254"/>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10800000">
              <a:off x="459506" y="321130"/>
              <a:ext cx="11277600" cy="4533900"/>
            </a:xfrm>
            <a:custGeom>
              <a:rect b="b" l="l" r="r" t="t"/>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31" name="Google Shape;131;p11"/>
          <p:cNvSpPr txBox="1"/>
          <p:nvPr>
            <p:ph type="title"/>
          </p:nvPr>
        </p:nvSpPr>
        <p:spPr>
          <a:xfrm>
            <a:off x="1154954" y="4969927"/>
            <a:ext cx="8825659"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2" name="Google Shape;132;p1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Google Shape;133;p11"/>
          <p:cNvSpPr txBox="1"/>
          <p:nvPr>
            <p:ph idx="1" type="body"/>
          </p:nvPr>
        </p:nvSpPr>
        <p:spPr>
          <a:xfrm>
            <a:off x="1154954" y="5536665"/>
            <a:ext cx="8825658" cy="49371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960"/>
              <a:buFont typeface="Noto Sans Symbols"/>
              <a:buNone/>
              <a:defRPr b="0" i="0" sz="12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34" name="Google Shape;134;p11"/>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5" name="Google Shape;135;p11"/>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6" name="Google Shape;136;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rot="-589932">
              <a:off x="8490951" y="2714874"/>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455612" y="2801319"/>
              <a:ext cx="11277600" cy="3602637"/>
            </a:xfrm>
            <a:custGeom>
              <a:rect b="b" l="l" r="r" t="t"/>
              <a:pathLst>
                <a:path extrusionOk="0" h="120000" w="120000">
                  <a:moveTo>
                    <a:pt x="0" y="0"/>
                  </a:moveTo>
                  <a:lnTo>
                    <a:pt x="0" y="119984"/>
                  </a:lnTo>
                  <a:lnTo>
                    <a:pt x="120000" y="120000"/>
                  </a:lnTo>
                  <a:lnTo>
                    <a:pt x="120000" y="60"/>
                  </a:lnTo>
                  <a:lnTo>
                    <a:pt x="120000" y="60"/>
                  </a:lnTo>
                  <a:lnTo>
                    <a:pt x="117276" y="1374"/>
                  </a:lnTo>
                  <a:lnTo>
                    <a:pt x="114564" y="2642"/>
                  </a:lnTo>
                  <a:lnTo>
                    <a:pt x="111840" y="3866"/>
                  </a:lnTo>
                  <a:lnTo>
                    <a:pt x="109104" y="4923"/>
                  </a:lnTo>
                  <a:lnTo>
                    <a:pt x="106380" y="5980"/>
                  </a:lnTo>
                  <a:lnTo>
                    <a:pt x="103644" y="6977"/>
                  </a:lnTo>
                  <a:lnTo>
                    <a:pt x="100944" y="7822"/>
                  </a:lnTo>
                  <a:lnTo>
                    <a:pt x="98208" y="8623"/>
                  </a:lnTo>
                  <a:lnTo>
                    <a:pt x="95484" y="9363"/>
                  </a:lnTo>
                  <a:lnTo>
                    <a:pt x="92808" y="9997"/>
                  </a:lnTo>
                  <a:lnTo>
                    <a:pt x="90096" y="10631"/>
                  </a:lnTo>
                  <a:lnTo>
                    <a:pt x="87420" y="11160"/>
                  </a:lnTo>
                  <a:lnTo>
                    <a:pt x="84744" y="11583"/>
                  </a:lnTo>
                  <a:lnTo>
                    <a:pt x="82080" y="12006"/>
                  </a:lnTo>
                  <a:lnTo>
                    <a:pt x="79440" y="12368"/>
                  </a:lnTo>
                  <a:lnTo>
                    <a:pt x="76824" y="12640"/>
                  </a:lnTo>
                  <a:lnTo>
                    <a:pt x="74208" y="12851"/>
                  </a:lnTo>
                  <a:lnTo>
                    <a:pt x="71616" y="13063"/>
                  </a:lnTo>
                  <a:lnTo>
                    <a:pt x="69060" y="13168"/>
                  </a:lnTo>
                  <a:lnTo>
                    <a:pt x="66504" y="13274"/>
                  </a:lnTo>
                  <a:lnTo>
                    <a:pt x="63984" y="13319"/>
                  </a:lnTo>
                  <a:lnTo>
                    <a:pt x="61488" y="13274"/>
                  </a:lnTo>
                  <a:lnTo>
                    <a:pt x="59016" y="13274"/>
                  </a:lnTo>
                  <a:lnTo>
                    <a:pt x="56568" y="13168"/>
                  </a:lnTo>
                  <a:lnTo>
                    <a:pt x="54168" y="13002"/>
                  </a:lnTo>
                  <a:lnTo>
                    <a:pt x="51792" y="12851"/>
                  </a:lnTo>
                  <a:lnTo>
                    <a:pt x="49464" y="12685"/>
                  </a:lnTo>
                  <a:lnTo>
                    <a:pt x="47148" y="12428"/>
                  </a:lnTo>
                  <a:lnTo>
                    <a:pt x="44868" y="12157"/>
                  </a:lnTo>
                  <a:lnTo>
                    <a:pt x="42636" y="11900"/>
                  </a:lnTo>
                  <a:lnTo>
                    <a:pt x="38280" y="11205"/>
                  </a:lnTo>
                  <a:lnTo>
                    <a:pt x="34104" y="10465"/>
                  </a:lnTo>
                  <a:lnTo>
                    <a:pt x="30096" y="9680"/>
                  </a:lnTo>
                  <a:lnTo>
                    <a:pt x="26304" y="8834"/>
                  </a:lnTo>
                  <a:lnTo>
                    <a:pt x="22680" y="7928"/>
                  </a:lnTo>
                  <a:lnTo>
                    <a:pt x="19320" y="6977"/>
                  </a:lnTo>
                  <a:lnTo>
                    <a:pt x="16164" y="6025"/>
                  </a:lnTo>
                  <a:lnTo>
                    <a:pt x="13260" y="5074"/>
                  </a:lnTo>
                  <a:lnTo>
                    <a:pt x="10596" y="4183"/>
                  </a:lnTo>
                  <a:lnTo>
                    <a:pt x="8232" y="3337"/>
                  </a:lnTo>
                  <a:lnTo>
                    <a:pt x="6096" y="2537"/>
                  </a:lnTo>
                  <a:lnTo>
                    <a:pt x="4296" y="1857"/>
                  </a:lnTo>
                  <a:lnTo>
                    <a:pt x="2784" y="1223"/>
                  </a:lnTo>
                  <a:lnTo>
                    <a:pt x="708" y="317"/>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49" name="Google Shape;149;p12"/>
          <p:cNvSpPr txBox="1"/>
          <p:nvPr>
            <p:ph type="title"/>
          </p:nvPr>
        </p:nvSpPr>
        <p:spPr>
          <a:xfrm>
            <a:off x="1148798" y="1063417"/>
            <a:ext cx="8831816" cy="137298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0" name="Google Shape;150;p12"/>
          <p:cNvSpPr txBox="1"/>
          <p:nvPr>
            <p:ph idx="1" type="body"/>
          </p:nvPr>
        </p:nvSpPr>
        <p:spPr>
          <a:xfrm>
            <a:off x="1154954" y="3543300"/>
            <a:ext cx="8825659" cy="2476500"/>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51" name="Google Shape;151;p12"/>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2" name="Google Shape;152;p12"/>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3" name="Google Shape;153;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89932">
              <a:off x="8490951" y="4185117"/>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55612" y="4241801"/>
              <a:ext cx="11277600" cy="2337161"/>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CA" sz="9600">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CA" sz="9600">
                <a:solidFill>
                  <a:srgbClr val="EE52A4"/>
                </a:solidFill>
                <a:latin typeface="Arial"/>
                <a:ea typeface="Arial"/>
                <a:cs typeface="Arial"/>
                <a:sym typeface="Arial"/>
              </a:rPr>
              <a:t>”</a:t>
            </a:r>
            <a:endParaRPr/>
          </a:p>
        </p:txBody>
      </p:sp>
      <p:sp>
        <p:nvSpPr>
          <p:cNvPr id="168" name="Google Shape;168;p13"/>
          <p:cNvSpPr txBox="1"/>
          <p:nvPr>
            <p:ph type="title"/>
          </p:nvPr>
        </p:nvSpPr>
        <p:spPr>
          <a:xfrm>
            <a:off x="1581878" y="982134"/>
            <a:ext cx="8453906" cy="2696632"/>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9" name="Google Shape;169;p13"/>
          <p:cNvSpPr txBox="1"/>
          <p:nvPr>
            <p:ph idx="1" type="body"/>
          </p:nvPr>
        </p:nvSpPr>
        <p:spPr>
          <a:xfrm>
            <a:off x="1945945" y="3678766"/>
            <a:ext cx="7731219" cy="34217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small"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0" name="Google Shape;170;p13"/>
          <p:cNvSpPr txBox="1"/>
          <p:nvPr>
            <p:ph idx="2" type="body"/>
          </p:nvPr>
        </p:nvSpPr>
        <p:spPr>
          <a:xfrm>
            <a:off x="1154954" y="5029199"/>
            <a:ext cx="9244897" cy="997857"/>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1" name="Google Shape;171;p13"/>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2" name="Google Shape;172;p13"/>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3" name="Google Shape;173;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175"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589932">
              <a:off x="8490951" y="4193583"/>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55612" y="4241801"/>
              <a:ext cx="11277600" cy="2337161"/>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6" name="Google Shape;186;p14"/>
          <p:cNvSpPr txBox="1"/>
          <p:nvPr>
            <p:ph type="title"/>
          </p:nvPr>
        </p:nvSpPr>
        <p:spPr>
          <a:xfrm>
            <a:off x="1154954" y="2370667"/>
            <a:ext cx="8825660" cy="1822514"/>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7" name="Google Shape;187;p14"/>
          <p:cNvSpPr txBox="1"/>
          <p:nvPr>
            <p:ph idx="1" type="body"/>
          </p:nvPr>
        </p:nvSpPr>
        <p:spPr>
          <a:xfrm>
            <a:off x="1154954" y="5024967"/>
            <a:ext cx="8825659" cy="8604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88" name="Google Shape;188;p14"/>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89" name="Google Shape;189;p14"/>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Google Shape;19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2" name="Shape 192"/>
        <p:cNvGrpSpPr/>
        <p:nvPr/>
      </p:nvGrpSpPr>
      <p:grpSpPr>
        <a:xfrm>
          <a:off x="0" y="0"/>
          <a:ext cx="0" cy="0"/>
          <a:chOff x="0" y="0"/>
          <a:chExt cx="0" cy="0"/>
        </a:xfrm>
      </p:grpSpPr>
      <p:sp>
        <p:nvSpPr>
          <p:cNvPr id="193" name="Google Shape;193;p15"/>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94" name="Google Shape;194;p15"/>
          <p:cNvSpPr txBox="1"/>
          <p:nvPr>
            <p:ph idx="1" type="body"/>
          </p:nvPr>
        </p:nvSpPr>
        <p:spPr>
          <a:xfrm>
            <a:off x="1154954" y="2603502"/>
            <a:ext cx="314187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5" name="Google Shape;195;p15"/>
          <p:cNvSpPr txBox="1"/>
          <p:nvPr>
            <p:ph idx="2" type="body"/>
          </p:nvPr>
        </p:nvSpPr>
        <p:spPr>
          <a:xfrm>
            <a:off x="1154953" y="3179764"/>
            <a:ext cx="3141879"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6" name="Google Shape;196;p15"/>
          <p:cNvSpPr txBox="1"/>
          <p:nvPr>
            <p:ph idx="3" type="body"/>
          </p:nvPr>
        </p:nvSpPr>
        <p:spPr>
          <a:xfrm>
            <a:off x="4512721" y="2603500"/>
            <a:ext cx="3147009"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7" name="Google Shape;197;p15"/>
          <p:cNvSpPr txBox="1"/>
          <p:nvPr>
            <p:ph idx="4" type="body"/>
          </p:nvPr>
        </p:nvSpPr>
        <p:spPr>
          <a:xfrm>
            <a:off x="4512721" y="3179763"/>
            <a:ext cx="3147009"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8" name="Google Shape;198;p15"/>
          <p:cNvSpPr txBox="1"/>
          <p:nvPr>
            <p:ph idx="5" type="body"/>
          </p:nvPr>
        </p:nvSpPr>
        <p:spPr>
          <a:xfrm>
            <a:off x="7888135" y="2603501"/>
            <a:ext cx="3145730"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9" name="Google Shape;199;p15"/>
          <p:cNvSpPr txBox="1"/>
          <p:nvPr>
            <p:ph idx="6" type="body"/>
          </p:nvPr>
        </p:nvSpPr>
        <p:spPr>
          <a:xfrm>
            <a:off x="7888329" y="3179762"/>
            <a:ext cx="3145536"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00" name="Google Shape;200;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5"/>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3" name="Google Shape;203;p15"/>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4" name="Google Shape;20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5" name="Shape 205"/>
        <p:cNvGrpSpPr/>
        <p:nvPr/>
      </p:nvGrpSpPr>
      <p:grpSpPr>
        <a:xfrm>
          <a:off x="0" y="0"/>
          <a:ext cx="0" cy="0"/>
          <a:chOff x="0" y="0"/>
          <a:chExt cx="0" cy="0"/>
        </a:xfrm>
      </p:grpSpPr>
      <p:sp>
        <p:nvSpPr>
          <p:cNvPr id="206" name="Google Shape;206;p16"/>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07" name="Google Shape;207;p16"/>
          <p:cNvSpPr txBox="1"/>
          <p:nvPr>
            <p:ph idx="1" type="body"/>
          </p:nvPr>
        </p:nvSpPr>
        <p:spPr>
          <a:xfrm>
            <a:off x="1154954" y="4532844"/>
            <a:ext cx="305043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08" name="Google Shape;208;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16"/>
          <p:cNvSpPr txBox="1"/>
          <p:nvPr>
            <p:ph idx="3" type="body"/>
          </p:nvPr>
        </p:nvSpPr>
        <p:spPr>
          <a:xfrm>
            <a:off x="1154954" y="5109106"/>
            <a:ext cx="3050438"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0" name="Google Shape;210;p16"/>
          <p:cNvSpPr txBox="1"/>
          <p:nvPr>
            <p:ph idx="4" type="body"/>
          </p:nvPr>
        </p:nvSpPr>
        <p:spPr>
          <a:xfrm>
            <a:off x="4568865" y="4532844"/>
            <a:ext cx="3050438" cy="576263"/>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1" name="Google Shape;211;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16"/>
          <p:cNvSpPr txBox="1"/>
          <p:nvPr>
            <p:ph idx="6" type="body"/>
          </p:nvPr>
        </p:nvSpPr>
        <p:spPr>
          <a:xfrm>
            <a:off x="4570172" y="5109105"/>
            <a:ext cx="3050438"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3" name="Google Shape;213;p16"/>
          <p:cNvSpPr txBox="1"/>
          <p:nvPr>
            <p:ph idx="7" type="body"/>
          </p:nvPr>
        </p:nvSpPr>
        <p:spPr>
          <a:xfrm>
            <a:off x="7982775" y="4532845"/>
            <a:ext cx="3051095"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4" name="Google Shape;214;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16"/>
          <p:cNvSpPr txBox="1"/>
          <p:nvPr>
            <p:ph idx="9" type="body"/>
          </p:nvPr>
        </p:nvSpPr>
        <p:spPr>
          <a:xfrm>
            <a:off x="7982775" y="5109104"/>
            <a:ext cx="3051096"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16" name="Google Shape;216;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16"/>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19" name="Google Shape;219;p16"/>
          <p:cNvSpPr txBox="1"/>
          <p:nvPr>
            <p:ph idx="11" type="ftr"/>
          </p:nvPr>
        </p:nvSpPr>
        <p:spPr>
          <a:xfrm>
            <a:off x="561111" y="6391838"/>
            <a:ext cx="3644282"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0" name="Google Shape;22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1" name="Shape 221"/>
        <p:cNvGrpSpPr/>
        <p:nvPr/>
      </p:nvGrpSpPr>
      <p:grpSpPr>
        <a:xfrm>
          <a:off x="0" y="0"/>
          <a:ext cx="0" cy="0"/>
          <a:chOff x="0" y="0"/>
          <a:chExt cx="0" cy="0"/>
        </a:xfrm>
      </p:grpSpPr>
      <p:sp>
        <p:nvSpPr>
          <p:cNvPr id="222" name="Google Shape;222;p17"/>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3" name="Google Shape;223;p17"/>
          <p:cNvSpPr txBox="1"/>
          <p:nvPr>
            <p:ph idx="1" type="body"/>
          </p:nvPr>
        </p:nvSpPr>
        <p:spPr>
          <a:xfrm rot="5400000">
            <a:off x="3859634" y="-101180"/>
            <a:ext cx="3416300" cy="882565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4" name="Google Shape;224;p17"/>
          <p:cNvSpPr txBox="1"/>
          <p:nvPr>
            <p:ph idx="10" type="dt"/>
          </p:nvPr>
        </p:nvSpPr>
        <p:spPr>
          <a:xfrm>
            <a:off x="10695439"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5" name="Google Shape;225;p17"/>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6" name="Google Shape;22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rot="5101749">
              <a:off x="6294738" y="4577737"/>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rot="5400000">
              <a:off x="4449232" y="2801721"/>
              <a:ext cx="6053670" cy="1254558"/>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9" name="Google Shape;239;p18"/>
          <p:cNvSpPr txBox="1"/>
          <p:nvPr>
            <p:ph type="title"/>
          </p:nvPr>
        </p:nvSpPr>
        <p:spPr>
          <a:xfrm rot="5400000">
            <a:off x="6915922" y="2947779"/>
            <a:ext cx="4748590" cy="140996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0" name="Google Shape;240;p18"/>
          <p:cNvSpPr txBox="1"/>
          <p:nvPr>
            <p:ph idx="1" type="body"/>
          </p:nvPr>
        </p:nvSpPr>
        <p:spPr>
          <a:xfrm rot="5400000">
            <a:off x="1908671" y="524749"/>
            <a:ext cx="4748590" cy="6256025"/>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41" name="Google Shape;241;p18"/>
          <p:cNvSpPr txBox="1"/>
          <p:nvPr>
            <p:ph idx="10" type="dt"/>
          </p:nvPr>
        </p:nvSpPr>
        <p:spPr>
          <a:xfrm>
            <a:off x="10653104" y="6391838"/>
            <a:ext cx="992135"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2" name="Google Shape;242;p18"/>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3" name="Google Shape;24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Google Shape;33;p3"/>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3"/>
          <p:cNvSpPr txBox="1"/>
          <p:nvPr>
            <p:ph idx="1" type="body"/>
          </p:nvPr>
        </p:nvSpPr>
        <p:spPr>
          <a:xfrm>
            <a:off x="1154954" y="2603500"/>
            <a:ext cx="8825659"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3"/>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3"/>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4"/>
          <p:cNvGrpSpPr/>
          <p:nvPr/>
        </p:nvGrpSpPr>
        <p:grpSpPr>
          <a:xfrm>
            <a:off x="0" y="0"/>
            <a:ext cx="12192000" cy="6858000"/>
            <a:chOff x="0" y="0"/>
            <a:chExt cx="12192000" cy="6858000"/>
          </a:xfrm>
        </p:grpSpPr>
        <p:sp>
          <p:nvSpPr>
            <p:cNvPr id="40" name="Google Shape;40;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3787244" y="2801721"/>
              <a:ext cx="6053670" cy="1254558"/>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8" name="Google Shape;48;p4"/>
            <p:cNvSpPr/>
            <p:nvPr/>
          </p:nvSpPr>
          <p:spPr>
            <a:xfrm rot="-5677511">
              <a:off x="4698352" y="1826078"/>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0" name="Google Shape;50;p4"/>
          <p:cNvSpPr txBox="1"/>
          <p:nvPr>
            <p:ph type="title"/>
          </p:nvPr>
        </p:nvSpPr>
        <p:spPr>
          <a:xfrm>
            <a:off x="1154954" y="2677645"/>
            <a:ext cx="4351025" cy="228382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1" name="Google Shape;51;p4"/>
          <p:cNvSpPr txBox="1"/>
          <p:nvPr>
            <p:ph idx="1" type="body"/>
          </p:nvPr>
        </p:nvSpPr>
        <p:spPr>
          <a:xfrm>
            <a:off x="6895559" y="2677644"/>
            <a:ext cx="3757545" cy="2283824"/>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52" name="Google Shape;52;p4"/>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3" name="Google Shape;53;p4"/>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4" name="Google Shape;54;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 name="Shape 56"/>
        <p:cNvGrpSpPr/>
        <p:nvPr/>
      </p:nvGrpSpPr>
      <p:grpSpPr>
        <a:xfrm>
          <a:off x="0" y="0"/>
          <a:ext cx="0" cy="0"/>
          <a:chOff x="0" y="0"/>
          <a:chExt cx="0" cy="0"/>
        </a:xfrm>
      </p:grpSpPr>
      <p:sp>
        <p:nvSpPr>
          <p:cNvPr id="57" name="Google Shape;57;p5"/>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8" name="Google Shape;58;p5"/>
          <p:cNvSpPr txBox="1"/>
          <p:nvPr>
            <p:ph idx="1" type="body"/>
          </p:nvPr>
        </p:nvSpPr>
        <p:spPr>
          <a:xfrm>
            <a:off x="1154954" y="2603500"/>
            <a:ext cx="4825158" cy="3416301"/>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9" name="Google Shape;59;p5"/>
          <p:cNvSpPr txBox="1"/>
          <p:nvPr>
            <p:ph idx="2" type="body"/>
          </p:nvPr>
        </p:nvSpPr>
        <p:spPr>
          <a:xfrm>
            <a:off x="6208712" y="2603500"/>
            <a:ext cx="4825159"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0" name="Google Shape;60;p5"/>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1" name="Google Shape;61;p5"/>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2" name="Google Shape;6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3" name="Shape 63"/>
        <p:cNvGrpSpPr/>
        <p:nvPr/>
      </p:nvGrpSpPr>
      <p:grpSpPr>
        <a:xfrm>
          <a:off x="0" y="0"/>
          <a:ext cx="0" cy="0"/>
          <a:chOff x="0" y="0"/>
          <a:chExt cx="0" cy="0"/>
        </a:xfrm>
      </p:grpSpPr>
      <p:sp>
        <p:nvSpPr>
          <p:cNvPr id="64" name="Google Shape;64;p6"/>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5" name="Google Shape;65;p6"/>
          <p:cNvSpPr txBox="1"/>
          <p:nvPr>
            <p:ph idx="1" type="body"/>
          </p:nvPr>
        </p:nvSpPr>
        <p:spPr>
          <a:xfrm>
            <a:off x="1154954" y="2603500"/>
            <a:ext cx="4825157"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6" name="Google Shape;66;p6"/>
          <p:cNvSpPr txBox="1"/>
          <p:nvPr>
            <p:ph idx="2" type="body"/>
          </p:nvPr>
        </p:nvSpPr>
        <p:spPr>
          <a:xfrm>
            <a:off x="1154954" y="3179762"/>
            <a:ext cx="4825158" cy="284003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7" name="Google Shape;67;p6"/>
          <p:cNvSpPr txBox="1"/>
          <p:nvPr>
            <p:ph idx="3" type="body"/>
          </p:nvPr>
        </p:nvSpPr>
        <p:spPr>
          <a:xfrm>
            <a:off x="6208712" y="2603500"/>
            <a:ext cx="4825159"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8" name="Google Shape;68;p6"/>
          <p:cNvSpPr txBox="1"/>
          <p:nvPr>
            <p:ph idx="4" type="body"/>
          </p:nvPr>
        </p:nvSpPr>
        <p:spPr>
          <a:xfrm>
            <a:off x="6208712" y="3179762"/>
            <a:ext cx="4825159" cy="284003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9" name="Google Shape;69;p6"/>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0" name="Google Shape;70;p6"/>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1" name="Google Shape;7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4" name="Google Shape;74;p7"/>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Google Shape;75;p7"/>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6" name="Google Shape;7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77" name="Shape 77"/>
        <p:cNvGrpSpPr/>
        <p:nvPr/>
      </p:nvGrpSpPr>
      <p:grpSpPr>
        <a:xfrm>
          <a:off x="0" y="0"/>
          <a:ext cx="0" cy="0"/>
          <a:chOff x="0" y="0"/>
          <a:chExt cx="0" cy="0"/>
        </a:xfrm>
      </p:grpSpPr>
      <p:sp>
        <p:nvSpPr>
          <p:cNvPr id="78" name="Google Shape;78;p8"/>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9" name="Google Shape;79;p8"/>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0" name="Google Shape;80;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5677511">
              <a:off x="3140485" y="1826078"/>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5400000">
              <a:off x="2229377" y="2801721"/>
              <a:ext cx="6053670" cy="1254558"/>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4" name="Google Shape;94;p9"/>
          <p:cNvSpPr txBox="1"/>
          <p:nvPr>
            <p:ph type="title"/>
          </p:nvPr>
        </p:nvSpPr>
        <p:spPr>
          <a:xfrm>
            <a:off x="1154955" y="1295400"/>
            <a:ext cx="2793158" cy="1600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5" name="Google Shape;95;p9"/>
          <p:cNvSpPr txBox="1"/>
          <p:nvPr>
            <p:ph idx="1" type="body"/>
          </p:nvPr>
        </p:nvSpPr>
        <p:spPr>
          <a:xfrm>
            <a:off x="5781146" y="1447800"/>
            <a:ext cx="5190066" cy="4572000"/>
          </a:xfrm>
          <a:prstGeom prst="rect">
            <a:avLst/>
          </a:prstGeom>
          <a:noFill/>
          <a:ln>
            <a:noFill/>
          </a:ln>
        </p:spPr>
        <p:txBody>
          <a:bodyPr anchorCtr="0" anchor="ctr"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96" name="Google Shape;96;p9"/>
          <p:cNvSpPr txBox="1"/>
          <p:nvPr>
            <p:ph idx="2" type="body"/>
          </p:nvPr>
        </p:nvSpPr>
        <p:spPr>
          <a:xfrm>
            <a:off x="1154954" y="3129280"/>
            <a:ext cx="2793158" cy="289559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97" name="Google Shape;97;p9"/>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8" name="Google Shape;98;p9"/>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9" name="Google Shape;99;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5677511">
              <a:off x="4203594" y="1826078"/>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3295432" y="2801721"/>
              <a:ext cx="6053670" cy="1254558"/>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13" name="Google Shape;113;p10"/>
          <p:cNvSpPr txBox="1"/>
          <p:nvPr>
            <p:ph type="title"/>
          </p:nvPr>
        </p:nvSpPr>
        <p:spPr>
          <a:xfrm>
            <a:off x="1154955" y="1693333"/>
            <a:ext cx="3865134" cy="173566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4" name="Google Shape;114;p1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Google Shape;115;p10"/>
          <p:cNvSpPr txBox="1"/>
          <p:nvPr>
            <p:ph idx="1" type="body"/>
          </p:nvPr>
        </p:nvSpPr>
        <p:spPr>
          <a:xfrm>
            <a:off x="1154954" y="3657600"/>
            <a:ext cx="3859212" cy="13716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16" name="Google Shape;116;p10"/>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Google Shape;117;p10"/>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8" name="Google Shape;118;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89932">
              <a:off x="8490951" y="1797517"/>
              <a:ext cx="3299407" cy="440924"/>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 name="Google Shape;16;p1"/>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
          <p:cNvSpPr txBox="1"/>
          <p:nvPr>
            <p:ph idx="1" type="body"/>
          </p:nvPr>
        </p:nvSpPr>
        <p:spPr>
          <a:xfrm>
            <a:off x="1154954" y="2603500"/>
            <a:ext cx="8761413"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9"/>
          <p:cNvSpPr txBox="1"/>
          <p:nvPr>
            <p:ph type="ctrTitle"/>
          </p:nvPr>
        </p:nvSpPr>
        <p:spPr>
          <a:xfrm>
            <a:off x="1154950" y="1497825"/>
            <a:ext cx="9784200" cy="3279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2"/>
              </a:buClr>
              <a:buSzPts val="6000"/>
              <a:buFont typeface="Century Gothic"/>
              <a:buNone/>
            </a:pPr>
            <a:r>
              <a:rPr lang="en-CA" sz="6000"/>
              <a:t>Unit</a:t>
            </a:r>
            <a:r>
              <a:rPr b="0" i="0" lang="en-CA" sz="6000" u="none" cap="none" strike="noStrike">
                <a:solidFill>
                  <a:schemeClr val="lt2"/>
                </a:solidFill>
                <a:latin typeface="Century Gothic"/>
                <a:ea typeface="Century Gothic"/>
                <a:cs typeface="Century Gothic"/>
                <a:sym typeface="Century Gothic"/>
              </a:rPr>
              <a:t> 1</a:t>
            </a:r>
            <a:br>
              <a:rPr b="0" i="0" lang="en-CA" sz="6000" u="none" cap="none" strike="noStrike">
                <a:solidFill>
                  <a:schemeClr val="lt2"/>
                </a:solidFill>
                <a:latin typeface="Century Gothic"/>
                <a:ea typeface="Century Gothic"/>
                <a:cs typeface="Century Gothic"/>
                <a:sym typeface="Century Gothic"/>
              </a:rPr>
            </a:br>
            <a:r>
              <a:rPr b="0" i="0" lang="en-CA" sz="6000" u="none" cap="none" strike="noStrike">
                <a:solidFill>
                  <a:schemeClr val="lt2"/>
                </a:solidFill>
                <a:latin typeface="Century Gothic"/>
                <a:ea typeface="Century Gothic"/>
                <a:cs typeface="Century Gothic"/>
                <a:sym typeface="Century Gothic"/>
              </a:rPr>
              <a:t>Introduction to Java (Input-Processing-Output)</a:t>
            </a:r>
            <a:br>
              <a:rPr b="0" i="0" lang="en-CA" sz="6000" u="none" cap="none" strike="noStrike">
                <a:solidFill>
                  <a:schemeClr val="lt2"/>
                </a:solidFill>
                <a:latin typeface="Century Gothic"/>
                <a:ea typeface="Century Gothic"/>
                <a:cs typeface="Century Gothic"/>
                <a:sym typeface="Century Gothic"/>
              </a:rPr>
            </a:br>
            <a:r>
              <a:rPr b="0" i="0" lang="en-CA" sz="6000" u="none" cap="none" strike="noStrike">
                <a:solidFill>
                  <a:schemeClr val="lt2"/>
                </a:solidFill>
                <a:latin typeface="Century Gothic"/>
                <a:ea typeface="Century Gothic"/>
                <a:cs typeface="Century Gothic"/>
                <a:sym typeface="Century Gothic"/>
              </a:rPr>
              <a:t>Part 1 - Output</a:t>
            </a:r>
            <a:endParaRPr/>
          </a:p>
        </p:txBody>
      </p:sp>
      <p:sp>
        <p:nvSpPr>
          <p:cNvPr id="250" name="Google Shape;250;p1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440"/>
              <a:buFont typeface="Noto Sans Symbols"/>
              <a:buNone/>
            </a:pPr>
            <a:r>
              <a:rPr b="0" i="0" lang="en-CA" sz="1800" u="none" cap="none" strike="noStrike">
                <a:solidFill>
                  <a:srgbClr val="EE52A4"/>
                </a:solidFill>
                <a:latin typeface="Century Gothic"/>
                <a:ea typeface="Century Gothic"/>
                <a:cs typeface="Century Gothic"/>
                <a:sym typeface="Century Gothic"/>
              </a:rPr>
              <a:t>ICS3U/ICS3C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1154955" y="1295400"/>
            <a:ext cx="2793300" cy="160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CA" sz="6000"/>
              <a:t>1980’s</a:t>
            </a:r>
            <a:endParaRPr sz="6000"/>
          </a:p>
        </p:txBody>
      </p:sp>
      <p:sp>
        <p:nvSpPr>
          <p:cNvPr id="307" name="Google Shape;307;p28"/>
          <p:cNvSpPr txBox="1"/>
          <p:nvPr>
            <p:ph idx="1" type="body"/>
          </p:nvPr>
        </p:nvSpPr>
        <p:spPr>
          <a:xfrm>
            <a:off x="5316275" y="502400"/>
            <a:ext cx="5010600" cy="5849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Exisiting languages began to be modified and adapted for specific uses</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Clr>
                <a:schemeClr val="dk1"/>
              </a:buClr>
              <a:buSzPts val="1100"/>
              <a:buFont typeface="Arial"/>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Processor speeds improved allowing for better compilation techniques</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Clr>
                <a:schemeClr val="dk1"/>
              </a:buClr>
              <a:buSzPts val="1100"/>
              <a:buFont typeface="Arial"/>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Changes in computer architecture to design computers for compilers rather than for human assembly programmers</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t/>
            </a:r>
            <a:endParaRPr>
              <a:solidFill>
                <a:srgbClr val="351C75"/>
              </a:solidFill>
            </a:endParaRPr>
          </a:p>
        </p:txBody>
      </p:sp>
      <p:sp>
        <p:nvSpPr>
          <p:cNvPr id="308" name="Google Shape;308;p28"/>
          <p:cNvSpPr txBox="1"/>
          <p:nvPr>
            <p:ph idx="2" type="body"/>
          </p:nvPr>
        </p:nvSpPr>
        <p:spPr>
          <a:xfrm>
            <a:off x="1154954" y="3129280"/>
            <a:ext cx="2793300" cy="2895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000"/>
              <a:t>Specialization</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1154955" y="1295400"/>
            <a:ext cx="2793300" cy="160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CA" sz="6000"/>
              <a:t>1990’s</a:t>
            </a:r>
            <a:endParaRPr sz="6000"/>
          </a:p>
        </p:txBody>
      </p:sp>
      <p:sp>
        <p:nvSpPr>
          <p:cNvPr id="314" name="Google Shape;314;p29"/>
          <p:cNvSpPr txBox="1"/>
          <p:nvPr>
            <p:ph idx="1" type="body"/>
          </p:nvPr>
        </p:nvSpPr>
        <p:spPr>
          <a:xfrm>
            <a:off x="5316275" y="502400"/>
            <a:ext cx="5010600" cy="5849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More user-friendly object oriented languages developed</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JavaScript became very popular because of ease of integration with web browsers</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New languages include Python, Visual Basic, Java, Delphi, Ruby and more</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a:solidFill>
                <a:srgbClr val="351C75"/>
              </a:solidFill>
            </a:endParaRPr>
          </a:p>
        </p:txBody>
      </p:sp>
      <p:sp>
        <p:nvSpPr>
          <p:cNvPr id="315" name="Google Shape;315;p29"/>
          <p:cNvSpPr txBox="1"/>
          <p:nvPr>
            <p:ph idx="2" type="body"/>
          </p:nvPr>
        </p:nvSpPr>
        <p:spPr>
          <a:xfrm>
            <a:off x="1154954" y="3129280"/>
            <a:ext cx="2793300" cy="2895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000"/>
              <a:t>Internet Age</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0"/>
          <p:cNvSpPr txBox="1"/>
          <p:nvPr>
            <p:ph type="title"/>
          </p:nvPr>
        </p:nvSpPr>
        <p:spPr>
          <a:xfrm>
            <a:off x="1154955" y="1295400"/>
            <a:ext cx="2793300" cy="160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CA" sz="6000"/>
              <a:t>JAVA</a:t>
            </a:r>
            <a:endParaRPr sz="6000"/>
          </a:p>
        </p:txBody>
      </p:sp>
      <p:sp>
        <p:nvSpPr>
          <p:cNvPr id="321" name="Google Shape;321;p30"/>
          <p:cNvSpPr txBox="1"/>
          <p:nvPr>
            <p:ph idx="1" type="body"/>
          </p:nvPr>
        </p:nvSpPr>
        <p:spPr>
          <a:xfrm>
            <a:off x="5316275" y="502400"/>
            <a:ext cx="5010600" cy="5849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000"/>
              </a:spcAft>
              <a:buNone/>
            </a:pPr>
            <a:r>
              <a:t/>
            </a:r>
            <a:endParaRPr>
              <a:solidFill>
                <a:srgbClr val="351C75"/>
              </a:solidFill>
            </a:endParaRPr>
          </a:p>
        </p:txBody>
      </p:sp>
      <p:sp>
        <p:nvSpPr>
          <p:cNvPr id="322" name="Google Shape;322;p30"/>
          <p:cNvSpPr txBox="1"/>
          <p:nvPr>
            <p:ph idx="2" type="body"/>
          </p:nvPr>
        </p:nvSpPr>
        <p:spPr>
          <a:xfrm>
            <a:off x="1154949" y="3129276"/>
            <a:ext cx="3217800" cy="2556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000"/>
              <a:t>Java</a:t>
            </a:r>
            <a:br>
              <a:rPr lang="en-CA" sz="3000"/>
            </a:br>
            <a:r>
              <a:rPr lang="en-CA" sz="3000"/>
              <a:t>Virtual</a:t>
            </a:r>
            <a:br>
              <a:rPr lang="en-CA" sz="3000"/>
            </a:br>
            <a:r>
              <a:rPr lang="en-CA" sz="3000"/>
              <a:t>Machine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1"/>
          <p:cNvSpPr txBox="1"/>
          <p:nvPr>
            <p:ph type="title"/>
          </p:nvPr>
        </p:nvSpPr>
        <p:spPr>
          <a:xfrm>
            <a:off x="1154955" y="1295400"/>
            <a:ext cx="2793300" cy="160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CA" sz="6000"/>
              <a:t>JAVA</a:t>
            </a:r>
            <a:endParaRPr sz="6000"/>
          </a:p>
        </p:txBody>
      </p:sp>
      <p:sp>
        <p:nvSpPr>
          <p:cNvPr id="328" name="Google Shape;328;p31"/>
          <p:cNvSpPr txBox="1"/>
          <p:nvPr>
            <p:ph idx="1" type="body"/>
          </p:nvPr>
        </p:nvSpPr>
        <p:spPr>
          <a:xfrm>
            <a:off x="5316275" y="502400"/>
            <a:ext cx="5010600" cy="5849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We will be using Dr. Java. The .jar file to run it is in my folder on the AA: files and also available for free download online</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100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A few basic things to get you started with how to write code in Java and how to compile and run your programs</a:t>
            </a:r>
            <a:endParaRPr>
              <a:solidFill>
                <a:srgbClr val="351C75"/>
              </a:solidFill>
            </a:endParaRPr>
          </a:p>
        </p:txBody>
      </p:sp>
      <p:sp>
        <p:nvSpPr>
          <p:cNvPr id="329" name="Google Shape;329;p31"/>
          <p:cNvSpPr txBox="1"/>
          <p:nvPr>
            <p:ph idx="2" type="body"/>
          </p:nvPr>
        </p:nvSpPr>
        <p:spPr>
          <a:xfrm>
            <a:off x="1154949" y="3129276"/>
            <a:ext cx="3217800" cy="2556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CA" sz="3000"/>
              <a:t>Getting Started</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4320"/>
              <a:buFont typeface="Century Gothic"/>
              <a:buNone/>
            </a:pPr>
            <a:r>
              <a:rPr b="1" i="0" lang="en-CA" sz="4320" u="none" cap="none" strike="noStrike">
                <a:solidFill>
                  <a:schemeClr val="lt2"/>
                </a:solidFill>
                <a:latin typeface="Century Gothic"/>
                <a:ea typeface="Century Gothic"/>
                <a:cs typeface="Century Gothic"/>
                <a:sym typeface="Century Gothic"/>
              </a:rPr>
              <a:t>What your screen will look like</a:t>
            </a:r>
            <a:endParaRPr/>
          </a:p>
        </p:txBody>
      </p:sp>
      <p:pic>
        <p:nvPicPr>
          <p:cNvPr id="335" name="Google Shape;335;p32"/>
          <p:cNvPicPr preferRelativeResize="0"/>
          <p:nvPr>
            <p:ph idx="1" type="body"/>
          </p:nvPr>
        </p:nvPicPr>
        <p:blipFill rotWithShape="1">
          <a:blip r:embed="rId3">
            <a:alphaModFix/>
          </a:blip>
          <a:srcRect b="0" l="0" r="0" t="0"/>
          <a:stretch/>
        </p:blipFill>
        <p:spPr>
          <a:xfrm>
            <a:off x="2330583" y="2141538"/>
            <a:ext cx="6841859" cy="3649662"/>
          </a:xfrm>
          <a:prstGeom prst="rect">
            <a:avLst/>
          </a:prstGeom>
          <a:noFill/>
          <a:ln>
            <a:noFill/>
          </a:ln>
        </p:spPr>
      </p:pic>
      <p:cxnSp>
        <p:nvCxnSpPr>
          <p:cNvPr id="336" name="Google Shape;336;p32"/>
          <p:cNvCxnSpPr/>
          <p:nvPr/>
        </p:nvCxnSpPr>
        <p:spPr>
          <a:xfrm flipH="1" rot="10800000">
            <a:off x="1365161" y="2781837"/>
            <a:ext cx="1275008" cy="798490"/>
          </a:xfrm>
          <a:prstGeom prst="straightConnector1">
            <a:avLst/>
          </a:prstGeom>
          <a:noFill/>
          <a:ln cap="flat" cmpd="sng" w="38100">
            <a:solidFill>
              <a:srgbClr val="FF0000"/>
            </a:solidFill>
            <a:prstDash val="solid"/>
            <a:round/>
            <a:headEnd len="sm" w="sm" type="none"/>
            <a:tailEnd len="med" w="med" type="triangle"/>
          </a:ln>
        </p:spPr>
      </p:cxnSp>
      <p:sp>
        <p:nvSpPr>
          <p:cNvPr id="337" name="Google Shape;337;p32"/>
          <p:cNvSpPr txBox="1"/>
          <p:nvPr/>
        </p:nvSpPr>
        <p:spPr>
          <a:xfrm>
            <a:off x="273451" y="3020297"/>
            <a:ext cx="176300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CA" sz="2400" u="none" cap="none" strike="noStrike">
                <a:solidFill>
                  <a:srgbClr val="FF0000"/>
                </a:solidFill>
                <a:latin typeface="Century Gothic"/>
                <a:ea typeface="Century Gothic"/>
                <a:cs typeface="Century Gothic"/>
                <a:sym typeface="Century Gothic"/>
              </a:rPr>
              <a:t>List of active programs</a:t>
            </a:r>
            <a:endParaRPr/>
          </a:p>
        </p:txBody>
      </p:sp>
      <p:cxnSp>
        <p:nvCxnSpPr>
          <p:cNvPr id="338" name="Google Shape;338;p32"/>
          <p:cNvCxnSpPr/>
          <p:nvPr/>
        </p:nvCxnSpPr>
        <p:spPr>
          <a:xfrm rot="10800000">
            <a:off x="5563673" y="3181082"/>
            <a:ext cx="1339403" cy="785287"/>
          </a:xfrm>
          <a:prstGeom prst="straightConnector1">
            <a:avLst/>
          </a:prstGeom>
          <a:noFill/>
          <a:ln cap="flat" cmpd="sng" w="38100">
            <a:solidFill>
              <a:srgbClr val="00B050"/>
            </a:solidFill>
            <a:prstDash val="solid"/>
            <a:round/>
            <a:headEnd len="sm" w="sm" type="none"/>
            <a:tailEnd len="med" w="med" type="triangle"/>
          </a:ln>
        </p:spPr>
      </p:cxnSp>
      <p:sp>
        <p:nvSpPr>
          <p:cNvPr id="339" name="Google Shape;339;p32"/>
          <p:cNvSpPr txBox="1"/>
          <p:nvPr/>
        </p:nvSpPr>
        <p:spPr>
          <a:xfrm>
            <a:off x="6903076" y="3580327"/>
            <a:ext cx="2397451"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2400">
                <a:solidFill>
                  <a:srgbClr val="00B050"/>
                </a:solidFill>
                <a:latin typeface="Century Gothic"/>
                <a:ea typeface="Century Gothic"/>
                <a:cs typeface="Century Gothic"/>
                <a:sym typeface="Century Gothic"/>
              </a:rPr>
              <a:t>Where you write </a:t>
            </a:r>
            <a:endParaRPr/>
          </a:p>
          <a:p>
            <a:pPr indent="0" lvl="0" marL="0" marR="0" rtl="0" algn="l">
              <a:spcBef>
                <a:spcPts val="0"/>
              </a:spcBef>
              <a:spcAft>
                <a:spcPts val="0"/>
              </a:spcAft>
              <a:buNone/>
            </a:pPr>
            <a:r>
              <a:rPr b="1" lang="en-CA" sz="2400">
                <a:solidFill>
                  <a:srgbClr val="00B050"/>
                </a:solidFill>
                <a:latin typeface="Century Gothic"/>
                <a:ea typeface="Century Gothic"/>
                <a:cs typeface="Century Gothic"/>
                <a:sym typeface="Century Gothic"/>
              </a:rPr>
              <a:t>your code</a:t>
            </a:r>
            <a:endParaRPr b="1" sz="1800">
              <a:solidFill>
                <a:srgbClr val="00B050"/>
              </a:solidFill>
              <a:latin typeface="Century Gothic"/>
              <a:ea typeface="Century Gothic"/>
              <a:cs typeface="Century Gothic"/>
              <a:sym typeface="Century Gothic"/>
            </a:endParaRPr>
          </a:p>
        </p:txBody>
      </p:sp>
      <p:cxnSp>
        <p:nvCxnSpPr>
          <p:cNvPr id="340" name="Google Shape;340;p32"/>
          <p:cNvCxnSpPr/>
          <p:nvPr/>
        </p:nvCxnSpPr>
        <p:spPr>
          <a:xfrm rot="10800000">
            <a:off x="4005330" y="5396248"/>
            <a:ext cx="1068946" cy="669701"/>
          </a:xfrm>
          <a:prstGeom prst="straightConnector1">
            <a:avLst/>
          </a:prstGeom>
          <a:noFill/>
          <a:ln cap="flat" cmpd="sng" w="38100">
            <a:solidFill>
              <a:srgbClr val="FFFF00"/>
            </a:solidFill>
            <a:prstDash val="solid"/>
            <a:round/>
            <a:headEnd len="sm" w="sm" type="none"/>
            <a:tailEnd len="med" w="med" type="triangle"/>
          </a:ln>
        </p:spPr>
      </p:cxnSp>
      <p:sp>
        <p:nvSpPr>
          <p:cNvPr id="341" name="Google Shape;341;p32"/>
          <p:cNvSpPr txBox="1"/>
          <p:nvPr/>
        </p:nvSpPr>
        <p:spPr>
          <a:xfrm>
            <a:off x="5074276" y="5918785"/>
            <a:ext cx="253556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2800">
                <a:solidFill>
                  <a:srgbClr val="FFFF00"/>
                </a:solidFill>
                <a:latin typeface="Century Gothic"/>
                <a:ea typeface="Century Gothic"/>
                <a:cs typeface="Century Gothic"/>
                <a:sym typeface="Century Gothic"/>
              </a:rPr>
              <a:t>Output window</a:t>
            </a:r>
            <a:endParaRPr b="1" sz="1800">
              <a:solidFill>
                <a:srgbClr val="FFFF00"/>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id="346" name="Google Shape;346;p33"/>
          <p:cNvPicPr preferRelativeResize="0"/>
          <p:nvPr>
            <p:ph idx="1" type="body"/>
          </p:nvPr>
        </p:nvPicPr>
        <p:blipFill rotWithShape="1">
          <a:blip r:embed="rId3">
            <a:alphaModFix/>
          </a:blip>
          <a:srcRect b="0" l="0" r="0" t="0"/>
          <a:stretch/>
        </p:blipFill>
        <p:spPr>
          <a:xfrm>
            <a:off x="2640169" y="1715635"/>
            <a:ext cx="6260836" cy="3680613"/>
          </a:xfrm>
          <a:prstGeom prst="rect">
            <a:avLst/>
          </a:prstGeom>
          <a:noFill/>
          <a:ln>
            <a:noFill/>
          </a:ln>
        </p:spPr>
      </p:pic>
      <p:sp>
        <p:nvSpPr>
          <p:cNvPr id="347" name="Google Shape;347;p3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4320"/>
              <a:buFont typeface="Century Gothic"/>
              <a:buNone/>
            </a:pPr>
            <a:r>
              <a:rPr b="1" i="0" lang="en-CA" sz="4320" u="none" cap="none" strike="noStrike">
                <a:solidFill>
                  <a:schemeClr val="lt2"/>
                </a:solidFill>
                <a:latin typeface="Century Gothic"/>
                <a:ea typeface="Century Gothic"/>
                <a:cs typeface="Century Gothic"/>
                <a:sym typeface="Century Gothic"/>
              </a:rPr>
              <a:t>What your code looks like</a:t>
            </a:r>
            <a:endParaRPr/>
          </a:p>
        </p:txBody>
      </p:sp>
      <p:cxnSp>
        <p:nvCxnSpPr>
          <p:cNvPr id="348" name="Google Shape;348;p33"/>
          <p:cNvCxnSpPr/>
          <p:nvPr/>
        </p:nvCxnSpPr>
        <p:spPr>
          <a:xfrm flipH="1" rot="10800000">
            <a:off x="1955010" y="2066472"/>
            <a:ext cx="761442" cy="399245"/>
          </a:xfrm>
          <a:prstGeom prst="straightConnector1">
            <a:avLst/>
          </a:prstGeom>
          <a:noFill/>
          <a:ln cap="flat" cmpd="sng" w="38100">
            <a:solidFill>
              <a:srgbClr val="FF0000"/>
            </a:solidFill>
            <a:prstDash val="solid"/>
            <a:round/>
            <a:headEnd len="sm" w="sm" type="none"/>
            <a:tailEnd len="med" w="med" type="triangle"/>
          </a:ln>
        </p:spPr>
      </p:cxnSp>
      <p:sp>
        <p:nvSpPr>
          <p:cNvPr id="349" name="Google Shape;349;p33"/>
          <p:cNvSpPr txBox="1"/>
          <p:nvPr/>
        </p:nvSpPr>
        <p:spPr>
          <a:xfrm>
            <a:off x="391837" y="2065867"/>
            <a:ext cx="1979861"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2800">
                <a:solidFill>
                  <a:srgbClr val="FF0000"/>
                </a:solidFill>
                <a:latin typeface="Century Gothic"/>
                <a:ea typeface="Century Gothic"/>
                <a:cs typeface="Century Gothic"/>
                <a:sym typeface="Century Gothic"/>
              </a:rPr>
              <a:t>Name your program (“Class”)</a:t>
            </a:r>
            <a:endParaRPr/>
          </a:p>
        </p:txBody>
      </p:sp>
      <p:sp>
        <p:nvSpPr>
          <p:cNvPr id="350" name="Google Shape;350;p33"/>
          <p:cNvSpPr txBox="1"/>
          <p:nvPr/>
        </p:nvSpPr>
        <p:spPr>
          <a:xfrm>
            <a:off x="6054529" y="4434150"/>
            <a:ext cx="311494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2400">
                <a:solidFill>
                  <a:srgbClr val="00B050"/>
                </a:solidFill>
                <a:latin typeface="Century Gothic"/>
                <a:ea typeface="Century Gothic"/>
                <a:cs typeface="Century Gothic"/>
                <a:sym typeface="Century Gothic"/>
              </a:rPr>
              <a:t>Green are comments</a:t>
            </a:r>
            <a:br>
              <a:rPr b="1" lang="en-CA" sz="2400">
                <a:solidFill>
                  <a:srgbClr val="00B050"/>
                </a:solidFill>
                <a:latin typeface="Century Gothic"/>
                <a:ea typeface="Century Gothic"/>
                <a:cs typeface="Century Gothic"/>
                <a:sym typeface="Century Gothic"/>
              </a:rPr>
            </a:br>
            <a:r>
              <a:rPr b="1" lang="en-CA" sz="2400">
                <a:solidFill>
                  <a:srgbClr val="00B050"/>
                </a:solidFill>
                <a:latin typeface="Century Gothic"/>
                <a:ea typeface="Century Gothic"/>
                <a:cs typeface="Century Gothic"/>
                <a:sym typeface="Century Gothic"/>
              </a:rPr>
              <a:t>(start with “//”)</a:t>
            </a:r>
            <a:endParaRPr b="1" sz="1800">
              <a:solidFill>
                <a:srgbClr val="00B050"/>
              </a:solidFill>
              <a:latin typeface="Century Gothic"/>
              <a:ea typeface="Century Gothic"/>
              <a:cs typeface="Century Gothic"/>
              <a:sym typeface="Century Gothic"/>
            </a:endParaRPr>
          </a:p>
        </p:txBody>
      </p:sp>
      <p:cxnSp>
        <p:nvCxnSpPr>
          <p:cNvPr id="351" name="Google Shape;351;p33"/>
          <p:cNvCxnSpPr/>
          <p:nvPr/>
        </p:nvCxnSpPr>
        <p:spPr>
          <a:xfrm flipH="1">
            <a:off x="6443003" y="2012126"/>
            <a:ext cx="2656964" cy="453591"/>
          </a:xfrm>
          <a:prstGeom prst="straightConnector1">
            <a:avLst/>
          </a:prstGeom>
          <a:noFill/>
          <a:ln cap="flat" cmpd="sng" w="38100">
            <a:solidFill>
              <a:srgbClr val="FFFF00"/>
            </a:solidFill>
            <a:prstDash val="solid"/>
            <a:round/>
            <a:headEnd len="sm" w="sm" type="none"/>
            <a:tailEnd len="med" w="med" type="triangle"/>
          </a:ln>
        </p:spPr>
      </p:cxnSp>
      <p:sp>
        <p:nvSpPr>
          <p:cNvPr id="352" name="Google Shape;352;p33"/>
          <p:cNvSpPr txBox="1"/>
          <p:nvPr/>
        </p:nvSpPr>
        <p:spPr>
          <a:xfrm>
            <a:off x="8973521" y="1250642"/>
            <a:ext cx="2581797"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2800">
                <a:solidFill>
                  <a:srgbClr val="FFFF00"/>
                </a:solidFill>
                <a:latin typeface="Century Gothic"/>
                <a:ea typeface="Century Gothic"/>
                <a:cs typeface="Century Gothic"/>
                <a:sym typeface="Century Gothic"/>
              </a:rPr>
              <a:t>Start your main </a:t>
            </a:r>
            <a:endParaRPr/>
          </a:p>
          <a:p>
            <a:pPr indent="0" lvl="0" marL="0" marR="0" rtl="0" algn="l">
              <a:spcBef>
                <a:spcPts val="0"/>
              </a:spcBef>
              <a:spcAft>
                <a:spcPts val="0"/>
              </a:spcAft>
              <a:buNone/>
            </a:pPr>
            <a:r>
              <a:rPr b="1" lang="en-CA" sz="2800">
                <a:solidFill>
                  <a:srgbClr val="FFFF00"/>
                </a:solidFill>
                <a:latin typeface="Century Gothic"/>
                <a:ea typeface="Century Gothic"/>
                <a:cs typeface="Century Gothic"/>
                <a:sym typeface="Century Gothic"/>
              </a:rPr>
              <a:t>method</a:t>
            </a:r>
            <a:endParaRPr b="1" sz="1800">
              <a:solidFill>
                <a:srgbClr val="FFFF00"/>
              </a:solidFill>
              <a:latin typeface="Century Gothic"/>
              <a:ea typeface="Century Gothic"/>
              <a:cs typeface="Century Gothic"/>
              <a:sym typeface="Century Gothic"/>
            </a:endParaRPr>
          </a:p>
        </p:txBody>
      </p:sp>
      <p:sp>
        <p:nvSpPr>
          <p:cNvPr id="353" name="Google Shape;353;p33"/>
          <p:cNvSpPr txBox="1"/>
          <p:nvPr/>
        </p:nvSpPr>
        <p:spPr>
          <a:xfrm>
            <a:off x="1656756" y="5736129"/>
            <a:ext cx="2258421"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2800">
                <a:solidFill>
                  <a:srgbClr val="FF0000"/>
                </a:solidFill>
                <a:latin typeface="Century Gothic"/>
                <a:ea typeface="Century Gothic"/>
                <a:cs typeface="Century Gothic"/>
                <a:sym typeface="Century Gothic"/>
              </a:rPr>
              <a:t>End your program</a:t>
            </a:r>
            <a:endParaRPr/>
          </a:p>
        </p:txBody>
      </p:sp>
      <p:cxnSp>
        <p:nvCxnSpPr>
          <p:cNvPr id="354" name="Google Shape;354;p33"/>
          <p:cNvCxnSpPr/>
          <p:nvPr/>
        </p:nvCxnSpPr>
        <p:spPr>
          <a:xfrm flipH="1" rot="10800000">
            <a:off x="2629275" y="4804030"/>
            <a:ext cx="344754" cy="914023"/>
          </a:xfrm>
          <a:prstGeom prst="straightConnector1">
            <a:avLst/>
          </a:prstGeom>
          <a:noFill/>
          <a:ln cap="flat" cmpd="sng" w="38100">
            <a:solidFill>
              <a:srgbClr val="FF0000"/>
            </a:solidFill>
            <a:prstDash val="solid"/>
            <a:round/>
            <a:headEnd len="sm" w="sm" type="none"/>
            <a:tailEnd len="med" w="med" type="triangle"/>
          </a:ln>
        </p:spPr>
      </p:cxnSp>
      <p:sp>
        <p:nvSpPr>
          <p:cNvPr id="355" name="Google Shape;355;p33"/>
          <p:cNvSpPr txBox="1"/>
          <p:nvPr/>
        </p:nvSpPr>
        <p:spPr>
          <a:xfrm>
            <a:off x="32458" y="4545531"/>
            <a:ext cx="2418611"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2800">
                <a:solidFill>
                  <a:srgbClr val="FFFF00"/>
                </a:solidFill>
                <a:latin typeface="Century Gothic"/>
                <a:ea typeface="Century Gothic"/>
                <a:cs typeface="Century Gothic"/>
                <a:sym typeface="Century Gothic"/>
              </a:rPr>
              <a:t>End your main </a:t>
            </a:r>
            <a:endParaRPr/>
          </a:p>
          <a:p>
            <a:pPr indent="0" lvl="0" marL="0" marR="0" rtl="0" algn="l">
              <a:spcBef>
                <a:spcPts val="0"/>
              </a:spcBef>
              <a:spcAft>
                <a:spcPts val="0"/>
              </a:spcAft>
              <a:buNone/>
            </a:pPr>
            <a:r>
              <a:rPr b="1" lang="en-CA" sz="2800">
                <a:solidFill>
                  <a:srgbClr val="FFFF00"/>
                </a:solidFill>
                <a:latin typeface="Century Gothic"/>
                <a:ea typeface="Century Gothic"/>
                <a:cs typeface="Century Gothic"/>
                <a:sym typeface="Century Gothic"/>
              </a:rPr>
              <a:t>method</a:t>
            </a:r>
            <a:endParaRPr b="1" sz="1800">
              <a:solidFill>
                <a:srgbClr val="FFFF00"/>
              </a:solidFill>
              <a:latin typeface="Century Gothic"/>
              <a:ea typeface="Century Gothic"/>
              <a:cs typeface="Century Gothic"/>
              <a:sym typeface="Century Gothic"/>
            </a:endParaRPr>
          </a:p>
        </p:txBody>
      </p:sp>
      <p:cxnSp>
        <p:nvCxnSpPr>
          <p:cNvPr id="356" name="Google Shape;356;p33"/>
          <p:cNvCxnSpPr/>
          <p:nvPr/>
        </p:nvCxnSpPr>
        <p:spPr>
          <a:xfrm flipH="1" rot="10800000">
            <a:off x="1670145" y="4356334"/>
            <a:ext cx="1339747" cy="191666"/>
          </a:xfrm>
          <a:prstGeom prst="straightConnector1">
            <a:avLst/>
          </a:prstGeom>
          <a:noFill/>
          <a:ln cap="flat" cmpd="sng" w="38100">
            <a:solidFill>
              <a:srgbClr val="FFFF00"/>
            </a:solidFill>
            <a:prstDash val="solid"/>
            <a:round/>
            <a:headEnd len="sm" w="sm" type="none"/>
            <a:tailEnd len="med" w="med" type="triangle"/>
          </a:ln>
        </p:spPr>
      </p:cxnSp>
      <p:cxnSp>
        <p:nvCxnSpPr>
          <p:cNvPr id="357" name="Google Shape;357;p33"/>
          <p:cNvCxnSpPr/>
          <p:nvPr/>
        </p:nvCxnSpPr>
        <p:spPr>
          <a:xfrm rot="10800000">
            <a:off x="4768948" y="4332849"/>
            <a:ext cx="1285581" cy="282767"/>
          </a:xfrm>
          <a:prstGeom prst="straightConnector1">
            <a:avLst/>
          </a:prstGeom>
          <a:noFill/>
          <a:ln cap="flat" cmpd="sng" w="38100">
            <a:solidFill>
              <a:srgbClr val="00B050"/>
            </a:solidFill>
            <a:prstDash val="solid"/>
            <a:round/>
            <a:headEnd len="sm" w="sm" type="none"/>
            <a:tailEnd len="med" w="med" type="triangle"/>
          </a:ln>
        </p:spPr>
      </p:cxnSp>
      <p:sp>
        <p:nvSpPr>
          <p:cNvPr id="358" name="Google Shape;358;p33"/>
          <p:cNvSpPr/>
          <p:nvPr/>
        </p:nvSpPr>
        <p:spPr>
          <a:xfrm>
            <a:off x="8322563" y="2974150"/>
            <a:ext cx="650958" cy="988485"/>
          </a:xfrm>
          <a:prstGeom prst="rightBrace">
            <a:avLst>
              <a:gd fmla="val 8333" name="adj1"/>
              <a:gd fmla="val 50000" name="adj2"/>
            </a:avLst>
          </a:prstGeom>
          <a:noFill/>
          <a:ln cap="flat" cmpd="sng" w="381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59" name="Google Shape;359;p33"/>
          <p:cNvSpPr txBox="1"/>
          <p:nvPr/>
        </p:nvSpPr>
        <p:spPr>
          <a:xfrm>
            <a:off x="8973521" y="3050752"/>
            <a:ext cx="2442806"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2400">
                <a:solidFill>
                  <a:srgbClr val="002060"/>
                </a:solidFill>
                <a:latin typeface="Century Gothic"/>
                <a:ea typeface="Century Gothic"/>
                <a:cs typeface="Century Gothic"/>
                <a:sym typeface="Century Gothic"/>
              </a:rPr>
              <a:t>Body of your program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5400"/>
              <a:buFont typeface="Century Gothic"/>
              <a:buNone/>
            </a:pPr>
            <a:r>
              <a:rPr b="1" i="0" lang="en-CA" sz="5400" u="none" cap="none" strike="noStrike">
                <a:solidFill>
                  <a:schemeClr val="lt2"/>
                </a:solidFill>
                <a:latin typeface="Century Gothic"/>
                <a:ea typeface="Century Gothic"/>
                <a:cs typeface="Century Gothic"/>
                <a:sym typeface="Century Gothic"/>
              </a:rPr>
              <a:t>Text and Strings</a:t>
            </a:r>
            <a:endParaRPr/>
          </a:p>
        </p:txBody>
      </p:sp>
      <p:sp>
        <p:nvSpPr>
          <p:cNvPr id="365" name="Google Shape;365;p34"/>
          <p:cNvSpPr txBox="1"/>
          <p:nvPr>
            <p:ph idx="1" type="body"/>
          </p:nvPr>
        </p:nvSpPr>
        <p:spPr>
          <a:xfrm>
            <a:off x="1154954" y="2395470"/>
            <a:ext cx="9470116" cy="362433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880"/>
              <a:buFont typeface="Noto Sans Symbols"/>
              <a:buChar char="▶"/>
            </a:pPr>
            <a:r>
              <a:rPr b="0" i="0" lang="en-CA" sz="3600" u="none" cap="none" strike="noStrike">
                <a:solidFill>
                  <a:srgbClr val="3F3F3F"/>
                </a:solidFill>
                <a:latin typeface="Arial"/>
                <a:ea typeface="Arial"/>
                <a:cs typeface="Arial"/>
                <a:sym typeface="Arial"/>
              </a:rPr>
              <a:t>The first command we learn is </a:t>
            </a:r>
            <a:br>
              <a:rPr b="0" i="0" lang="en-CA" sz="3600" u="none" cap="none" strike="noStrike">
                <a:solidFill>
                  <a:srgbClr val="3F3F3F"/>
                </a:solidFill>
                <a:latin typeface="Arial"/>
                <a:ea typeface="Arial"/>
                <a:cs typeface="Arial"/>
                <a:sym typeface="Arial"/>
              </a:rPr>
            </a:br>
            <a:r>
              <a:rPr b="0" i="0" lang="en-CA" sz="3600" u="none" cap="none" strike="noStrike">
                <a:solidFill>
                  <a:srgbClr val="3F3F3F"/>
                </a:solidFill>
                <a:latin typeface="Arial"/>
                <a:ea typeface="Arial"/>
                <a:cs typeface="Arial"/>
                <a:sym typeface="Arial"/>
              </a:rPr>
              <a:t>				System.out.println(   );</a:t>
            </a:r>
            <a:endParaRPr/>
          </a:p>
          <a:p>
            <a:pPr indent="-160020" lvl="0" marL="342900" marR="0" rtl="0" algn="l">
              <a:spcBef>
                <a:spcPts val="1000"/>
              </a:spcBef>
              <a:spcAft>
                <a:spcPts val="0"/>
              </a:spcAft>
              <a:buClr>
                <a:schemeClr val="accent1"/>
              </a:buClr>
              <a:buSzPts val="2880"/>
              <a:buFont typeface="Noto Sans Symbols"/>
              <a:buNone/>
            </a:pPr>
            <a:r>
              <a:t/>
            </a:r>
            <a:endParaRPr b="0" i="0" sz="3600" u="none" cap="none" strike="noStrike">
              <a:solidFill>
                <a:srgbClr val="3F3F3F"/>
              </a:solidFill>
              <a:latin typeface="Arial"/>
              <a:ea typeface="Arial"/>
              <a:cs typeface="Arial"/>
              <a:sym typeface="Arial"/>
            </a:endParaRPr>
          </a:p>
          <a:p>
            <a:pPr indent="-342900" lvl="0" marL="342900" marR="0" rtl="0" algn="l">
              <a:spcBef>
                <a:spcPts val="1000"/>
              </a:spcBef>
              <a:spcAft>
                <a:spcPts val="0"/>
              </a:spcAft>
              <a:buClr>
                <a:schemeClr val="accent1"/>
              </a:buClr>
              <a:buSzPts val="2880"/>
              <a:buFont typeface="Noto Sans Symbols"/>
              <a:buChar char="▶"/>
            </a:pPr>
            <a:r>
              <a:rPr b="0" i="0" lang="en-CA" sz="3600" u="none" cap="none" strike="noStrike">
                <a:solidFill>
                  <a:srgbClr val="3F3F3F"/>
                </a:solidFill>
                <a:latin typeface="Arial"/>
                <a:ea typeface="Arial"/>
                <a:cs typeface="Arial"/>
                <a:sym typeface="Arial"/>
              </a:rPr>
              <a:t>We use this to print out any text to the output window.</a:t>
            </a:r>
            <a:endParaRPr b="0" i="0" sz="36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3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5940"/>
              <a:buFont typeface="Century Gothic"/>
              <a:buNone/>
            </a:pPr>
            <a:r>
              <a:rPr b="1" i="0" lang="en-CA" sz="5940" u="none" cap="none" strike="noStrike">
                <a:solidFill>
                  <a:schemeClr val="lt2"/>
                </a:solidFill>
                <a:latin typeface="Century Gothic"/>
                <a:ea typeface="Century Gothic"/>
                <a:cs typeface="Century Gothic"/>
                <a:sym typeface="Century Gothic"/>
              </a:rPr>
              <a:t>Printing Text</a:t>
            </a:r>
            <a:endParaRPr/>
          </a:p>
        </p:txBody>
      </p:sp>
      <p:sp>
        <p:nvSpPr>
          <p:cNvPr id="371" name="Google Shape;371;p35"/>
          <p:cNvSpPr txBox="1"/>
          <p:nvPr>
            <p:ph idx="1" type="body"/>
          </p:nvPr>
        </p:nvSpPr>
        <p:spPr>
          <a:xfrm>
            <a:off x="913774" y="2253803"/>
            <a:ext cx="10364452" cy="387224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880"/>
              <a:buFont typeface="Noto Sans Symbols"/>
              <a:buChar char="▶"/>
            </a:pPr>
            <a:r>
              <a:rPr b="0" i="0" lang="en-CA" sz="3600" u="none" cap="none" strike="noStrike">
                <a:solidFill>
                  <a:srgbClr val="3F3F3F"/>
                </a:solidFill>
                <a:latin typeface="Arial"/>
                <a:ea typeface="Arial"/>
                <a:cs typeface="Arial"/>
                <a:sym typeface="Arial"/>
              </a:rPr>
              <a:t>If you want to print out just some text, include it in the brackets in double quotes.</a:t>
            </a:r>
            <a:br>
              <a:rPr b="0" i="0" lang="en-CA" sz="3600" u="none" cap="none" strike="noStrike">
                <a:solidFill>
                  <a:srgbClr val="3F3F3F"/>
                </a:solidFill>
                <a:latin typeface="Arial"/>
                <a:ea typeface="Arial"/>
                <a:cs typeface="Arial"/>
                <a:sym typeface="Arial"/>
              </a:rPr>
            </a:br>
            <a:br>
              <a:rPr b="0" i="0" lang="en-CA" sz="3600" u="none" cap="none" strike="noStrike">
                <a:solidFill>
                  <a:srgbClr val="3F3F3F"/>
                </a:solidFill>
                <a:latin typeface="Arial"/>
                <a:ea typeface="Arial"/>
                <a:cs typeface="Arial"/>
                <a:sym typeface="Arial"/>
              </a:rPr>
            </a:br>
            <a:r>
              <a:rPr b="0" i="0" lang="en-CA" sz="3600" u="none" cap="none" strike="noStrike">
                <a:solidFill>
                  <a:srgbClr val="3F3F3F"/>
                </a:solidFill>
                <a:latin typeface="Arial"/>
                <a:ea typeface="Arial"/>
                <a:cs typeface="Arial"/>
                <a:sym typeface="Arial"/>
              </a:rPr>
              <a:t>System.out.println(“This text will print to the output window”);</a:t>
            </a:r>
            <a:endParaRPr b="0" i="0" sz="6000" u="none" cap="none" strike="noStrike">
              <a:solidFill>
                <a:srgbClr val="3F3F3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3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2790"/>
              <a:buFont typeface="Arial"/>
              <a:buNone/>
            </a:pPr>
            <a:br>
              <a:rPr b="1" i="0" lang="en-CA" sz="2790" u="none" cap="none" strike="noStrike">
                <a:solidFill>
                  <a:schemeClr val="lt2"/>
                </a:solidFill>
                <a:latin typeface="Arial"/>
                <a:ea typeface="Arial"/>
                <a:cs typeface="Arial"/>
                <a:sym typeface="Arial"/>
              </a:rPr>
            </a:br>
            <a:br>
              <a:rPr b="1" i="0" lang="en-CA" sz="2790" u="none" cap="none" strike="noStrike">
                <a:solidFill>
                  <a:schemeClr val="lt2"/>
                </a:solidFill>
                <a:latin typeface="Arial"/>
                <a:ea typeface="Arial"/>
                <a:cs typeface="Arial"/>
                <a:sym typeface="Arial"/>
              </a:rPr>
            </a:br>
            <a:br>
              <a:rPr b="1" i="0" lang="en-CA" sz="2790" u="none" cap="none" strike="noStrike">
                <a:solidFill>
                  <a:schemeClr val="lt2"/>
                </a:solidFill>
                <a:latin typeface="Arial"/>
                <a:ea typeface="Arial"/>
                <a:cs typeface="Arial"/>
                <a:sym typeface="Arial"/>
              </a:rPr>
            </a:br>
            <a:br>
              <a:rPr b="1" i="0" lang="en-CA" sz="2790" u="none" cap="none" strike="noStrike">
                <a:solidFill>
                  <a:schemeClr val="lt2"/>
                </a:solidFill>
                <a:latin typeface="Arial"/>
                <a:ea typeface="Arial"/>
                <a:cs typeface="Arial"/>
                <a:sym typeface="Arial"/>
              </a:rPr>
            </a:br>
            <a:r>
              <a:rPr b="1" i="0" lang="en-CA" sz="4770" u="none" cap="none" strike="noStrike">
                <a:solidFill>
                  <a:schemeClr val="lt2"/>
                </a:solidFill>
                <a:latin typeface="Arial"/>
                <a:ea typeface="Arial"/>
                <a:cs typeface="Arial"/>
                <a:sym typeface="Arial"/>
              </a:rPr>
              <a:t>Special Characters</a:t>
            </a:r>
            <a:br>
              <a:rPr b="1" i="0" lang="en-CA" sz="6569" u="none" cap="none" strike="noStrike">
                <a:solidFill>
                  <a:schemeClr val="lt2"/>
                </a:solidFill>
                <a:latin typeface="Arial"/>
                <a:ea typeface="Arial"/>
                <a:cs typeface="Arial"/>
                <a:sym typeface="Arial"/>
              </a:rPr>
            </a:br>
            <a:br>
              <a:rPr b="0" i="0" lang="en-CA" sz="5940" u="none" cap="none" strike="noStrike">
                <a:solidFill>
                  <a:schemeClr val="lt2"/>
                </a:solidFill>
                <a:latin typeface="Arial"/>
                <a:ea typeface="Arial"/>
                <a:cs typeface="Arial"/>
                <a:sym typeface="Arial"/>
              </a:rPr>
            </a:br>
            <a:endParaRPr b="0" i="0" sz="5940" u="none" cap="none" strike="noStrike">
              <a:solidFill>
                <a:schemeClr val="lt2"/>
              </a:solidFill>
              <a:latin typeface="Century Gothic"/>
              <a:ea typeface="Century Gothic"/>
              <a:cs typeface="Century Gothic"/>
              <a:sym typeface="Century Gothic"/>
            </a:endParaRPr>
          </a:p>
        </p:txBody>
      </p:sp>
      <p:sp>
        <p:nvSpPr>
          <p:cNvPr id="377" name="Google Shape;377;p36"/>
          <p:cNvSpPr txBox="1"/>
          <p:nvPr>
            <p:ph idx="1" type="body"/>
          </p:nvPr>
        </p:nvSpPr>
        <p:spPr>
          <a:xfrm>
            <a:off x="875137" y="2305318"/>
            <a:ext cx="10364452" cy="387224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2232"/>
              <a:buFont typeface="Noto Sans Symbols"/>
              <a:buChar char="▶"/>
            </a:pPr>
            <a:r>
              <a:rPr b="0" i="0" lang="en-CA" sz="2790" u="none" cap="none" strike="noStrike">
                <a:solidFill>
                  <a:srgbClr val="3F3F3F"/>
                </a:solidFill>
                <a:latin typeface="Arial"/>
                <a:ea typeface="Arial"/>
                <a:cs typeface="Arial"/>
                <a:sym typeface="Arial"/>
              </a:rPr>
              <a:t>Some special characters (or control codes) change how things are printed out. </a:t>
            </a:r>
            <a:endParaRPr/>
          </a:p>
          <a:p>
            <a:pPr indent="-342900" lvl="0" marL="342900" marR="0" rtl="0" algn="l">
              <a:lnSpc>
                <a:spcPct val="80000"/>
              </a:lnSpc>
              <a:spcBef>
                <a:spcPts val="1000"/>
              </a:spcBef>
              <a:spcAft>
                <a:spcPts val="0"/>
              </a:spcAft>
              <a:buClr>
                <a:schemeClr val="accent1"/>
              </a:buClr>
              <a:buSzPts val="2232"/>
              <a:buFont typeface="Noto Sans Symbols"/>
              <a:buChar char="▶"/>
            </a:pPr>
            <a:r>
              <a:rPr b="0" i="0" lang="en-CA" sz="2790" u="none" cap="none" strike="noStrike">
                <a:solidFill>
                  <a:srgbClr val="3F3F3F"/>
                </a:solidFill>
                <a:latin typeface="Arial"/>
                <a:ea typeface="Arial"/>
                <a:cs typeface="Arial"/>
                <a:sym typeface="Arial"/>
              </a:rPr>
              <a:t>For instance, if you want to actually have quotation marks printed out, it is hard for Java to understand whether the quotes should print or whether you are trying to end the text:</a:t>
            </a:r>
            <a:endParaRPr/>
          </a:p>
          <a:p>
            <a:pPr indent="0" lvl="0" marL="0" marR="0" rtl="0" algn="l">
              <a:lnSpc>
                <a:spcPct val="80000"/>
              </a:lnSpc>
              <a:spcBef>
                <a:spcPts val="1000"/>
              </a:spcBef>
              <a:spcAft>
                <a:spcPts val="0"/>
              </a:spcAft>
              <a:buClr>
                <a:schemeClr val="accent1"/>
              </a:buClr>
              <a:buSzPts val="2232"/>
              <a:buFont typeface="Noto Sans Symbols"/>
              <a:buNone/>
            </a:pPr>
            <a:r>
              <a:t/>
            </a:r>
            <a:endParaRPr b="0" i="0" sz="2790" u="none" cap="none" strike="noStrike">
              <a:solidFill>
                <a:srgbClr val="3F3F3F"/>
              </a:solidFill>
              <a:latin typeface="Arial"/>
              <a:ea typeface="Arial"/>
              <a:cs typeface="Arial"/>
              <a:sym typeface="Arial"/>
            </a:endParaRPr>
          </a:p>
          <a:p>
            <a:pPr indent="0" lvl="0" marL="0" marR="0" rtl="0" algn="l">
              <a:lnSpc>
                <a:spcPct val="80000"/>
              </a:lnSpc>
              <a:spcBef>
                <a:spcPts val="1000"/>
              </a:spcBef>
              <a:spcAft>
                <a:spcPts val="0"/>
              </a:spcAft>
              <a:buClr>
                <a:schemeClr val="accent1"/>
              </a:buClr>
              <a:buSzPts val="2232"/>
              <a:buFont typeface="Noto Sans Symbols"/>
              <a:buNone/>
            </a:pPr>
            <a:r>
              <a:rPr b="0" i="0" lang="en-CA" sz="2790" u="none" cap="none" strike="noStrike">
                <a:solidFill>
                  <a:srgbClr val="3F3F3F"/>
                </a:solidFill>
                <a:latin typeface="Arial"/>
                <a:ea typeface="Arial"/>
                <a:cs typeface="Arial"/>
                <a:sym typeface="Arial"/>
              </a:rPr>
              <a:t>System.out.println(“I want to use “quotes” in my sentence”); </a:t>
            </a:r>
            <a:endParaRPr/>
          </a:p>
          <a:p>
            <a:pPr indent="0" lvl="0" marL="0" marR="0" rtl="0" algn="l">
              <a:lnSpc>
                <a:spcPct val="80000"/>
              </a:lnSpc>
              <a:spcBef>
                <a:spcPts val="1000"/>
              </a:spcBef>
              <a:spcAft>
                <a:spcPts val="0"/>
              </a:spcAft>
              <a:buClr>
                <a:schemeClr val="accent1"/>
              </a:buClr>
              <a:buSzPts val="2232"/>
              <a:buFont typeface="Noto Sans Symbols"/>
              <a:buNone/>
            </a:pPr>
            <a:r>
              <a:t/>
            </a:r>
            <a:endParaRPr b="0" i="0" sz="2790" u="none" cap="none" strike="noStrike">
              <a:solidFill>
                <a:srgbClr val="3F3F3F"/>
              </a:solidFill>
              <a:latin typeface="Arial"/>
              <a:ea typeface="Arial"/>
              <a:cs typeface="Arial"/>
              <a:sym typeface="Arial"/>
            </a:endParaRPr>
          </a:p>
          <a:p>
            <a:pPr indent="0" lvl="0" marL="0" marR="0" rtl="0" algn="l">
              <a:lnSpc>
                <a:spcPct val="80000"/>
              </a:lnSpc>
              <a:spcBef>
                <a:spcPts val="1000"/>
              </a:spcBef>
              <a:spcAft>
                <a:spcPts val="0"/>
              </a:spcAft>
              <a:buClr>
                <a:schemeClr val="accent1"/>
              </a:buClr>
              <a:buSzPts val="2232"/>
              <a:buFont typeface="Noto Sans Symbols"/>
              <a:buNone/>
            </a:pPr>
            <a:r>
              <a:rPr b="0" i="0" lang="en-CA" sz="2790" u="none" cap="none" strike="noStrike">
                <a:solidFill>
                  <a:srgbClr val="3F3F3F"/>
                </a:solidFill>
                <a:latin typeface="Arial"/>
                <a:ea typeface="Arial"/>
                <a:cs typeface="Arial"/>
                <a:sym typeface="Arial"/>
              </a:rPr>
              <a:t>This would give an error - why??</a:t>
            </a:r>
            <a:endParaRPr b="0" i="0" sz="2790" u="none" cap="none" strike="noStrike">
              <a:solidFill>
                <a:srgbClr val="3F3F3F"/>
              </a:solidFill>
              <a:latin typeface="Arial"/>
              <a:ea typeface="Arial"/>
              <a:cs typeface="Arial"/>
              <a:sym typeface="Arial"/>
            </a:endParaRPr>
          </a:p>
          <a:p>
            <a:pPr indent="0" lvl="0" marL="0" marR="0" rtl="0" algn="l">
              <a:lnSpc>
                <a:spcPct val="80000"/>
              </a:lnSpc>
              <a:spcBef>
                <a:spcPts val="1000"/>
              </a:spcBef>
              <a:spcAft>
                <a:spcPts val="0"/>
              </a:spcAft>
              <a:buClr>
                <a:schemeClr val="accent1"/>
              </a:buClr>
              <a:buSzPts val="2232"/>
              <a:buFont typeface="Noto Sans Symbols"/>
              <a:buNone/>
            </a:pPr>
            <a:r>
              <a:t/>
            </a:r>
            <a:endParaRPr b="0" i="0" sz="2790" u="none" cap="none" strike="noStrike">
              <a:solidFill>
                <a:srgbClr val="3F3F3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4320"/>
              <a:buFont typeface="Century Gothic"/>
              <a:buNone/>
            </a:pPr>
            <a:r>
              <a:rPr b="1" i="0" lang="en-CA" sz="4320" u="none" cap="none" strike="noStrike">
                <a:solidFill>
                  <a:schemeClr val="lt2"/>
                </a:solidFill>
                <a:latin typeface="Century Gothic"/>
                <a:ea typeface="Century Gothic"/>
                <a:cs typeface="Century Gothic"/>
                <a:sym typeface="Century Gothic"/>
              </a:rPr>
              <a:t>Control Codes</a:t>
            </a:r>
            <a:endParaRPr/>
          </a:p>
        </p:txBody>
      </p:sp>
      <p:sp>
        <p:nvSpPr>
          <p:cNvPr id="383" name="Google Shape;383;p37"/>
          <p:cNvSpPr txBox="1"/>
          <p:nvPr>
            <p:ph idx="1" type="body"/>
          </p:nvPr>
        </p:nvSpPr>
        <p:spPr>
          <a:xfrm>
            <a:off x="1154954" y="2253803"/>
            <a:ext cx="10229970" cy="408260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072"/>
              <a:buFont typeface="Noto Sans Symbols"/>
              <a:buChar char="▶"/>
            </a:pPr>
            <a:r>
              <a:rPr b="0" i="0" lang="en-CA" sz="2590" u="none" cap="none" strike="noStrike">
                <a:solidFill>
                  <a:srgbClr val="3F3F3F"/>
                </a:solidFill>
                <a:latin typeface="Arial"/>
                <a:ea typeface="Arial"/>
                <a:cs typeface="Arial"/>
                <a:sym typeface="Arial"/>
              </a:rPr>
              <a:t>To indicate that you have a special character, we put a backslash (\) immediately before that character. That tells the computer to treat the following character differently from normal.</a:t>
            </a:r>
            <a:endParaRPr/>
          </a:p>
          <a:p>
            <a:pPr indent="-211328" lvl="0" marL="342900" marR="0" rtl="0" algn="l">
              <a:spcBef>
                <a:spcPts val="1000"/>
              </a:spcBef>
              <a:spcAft>
                <a:spcPts val="0"/>
              </a:spcAft>
              <a:buClr>
                <a:schemeClr val="accent1"/>
              </a:buClr>
              <a:buSzPts val="2072"/>
              <a:buFont typeface="Noto Sans Symbols"/>
              <a:buNone/>
            </a:pPr>
            <a:r>
              <a:t/>
            </a:r>
            <a:endParaRPr b="1" i="0" sz="2590" u="none" cap="none" strike="noStrike">
              <a:solidFill>
                <a:srgbClr val="3F3F3F"/>
              </a:solidFill>
              <a:latin typeface="Arial"/>
              <a:ea typeface="Arial"/>
              <a:cs typeface="Arial"/>
              <a:sym typeface="Arial"/>
            </a:endParaRPr>
          </a:p>
          <a:p>
            <a:pPr indent="0" lvl="0" marL="0" marR="0" rtl="0" algn="l">
              <a:spcBef>
                <a:spcPts val="1000"/>
              </a:spcBef>
              <a:spcAft>
                <a:spcPts val="0"/>
              </a:spcAft>
              <a:buClr>
                <a:schemeClr val="accent1"/>
              </a:buClr>
              <a:buSzPts val="2072"/>
              <a:buFont typeface="Noto Sans Symbols"/>
              <a:buNone/>
            </a:pPr>
            <a:r>
              <a:rPr b="0" i="0" lang="en-CA" sz="2590" u="none" cap="none" strike="noStrike">
                <a:solidFill>
                  <a:srgbClr val="3F3F3F"/>
                </a:solidFill>
                <a:latin typeface="Arial"/>
                <a:ea typeface="Arial"/>
                <a:cs typeface="Arial"/>
                <a:sym typeface="Arial"/>
              </a:rPr>
              <a:t>System.out.println(“I want to include \”quotes \” in my sentence”);</a:t>
            </a:r>
            <a:endParaRPr/>
          </a:p>
          <a:p>
            <a:pPr indent="0" lvl="0" marL="0" marR="0" rtl="0" algn="l">
              <a:spcBef>
                <a:spcPts val="1000"/>
              </a:spcBef>
              <a:spcAft>
                <a:spcPts val="0"/>
              </a:spcAft>
              <a:buClr>
                <a:schemeClr val="accent1"/>
              </a:buClr>
              <a:buSzPts val="2072"/>
              <a:buFont typeface="Noto Sans Symbols"/>
              <a:buNone/>
            </a:pPr>
            <a:r>
              <a:t/>
            </a:r>
            <a:endParaRPr b="0" i="0" sz="2590" u="none" cap="none" strike="noStrike">
              <a:solidFill>
                <a:srgbClr val="3F3F3F"/>
              </a:solidFill>
              <a:latin typeface="Arial"/>
              <a:ea typeface="Arial"/>
              <a:cs typeface="Arial"/>
              <a:sym typeface="Arial"/>
            </a:endParaRPr>
          </a:p>
          <a:p>
            <a:pPr indent="0" lvl="0" marL="0" marR="0" rtl="0" algn="l">
              <a:spcBef>
                <a:spcPts val="1000"/>
              </a:spcBef>
              <a:spcAft>
                <a:spcPts val="0"/>
              </a:spcAft>
              <a:buClr>
                <a:schemeClr val="accent1"/>
              </a:buClr>
              <a:buSzPts val="2072"/>
              <a:buFont typeface="Noto Sans Symbols"/>
              <a:buNone/>
            </a:pPr>
            <a:r>
              <a:rPr b="0" i="0" lang="en-CA" sz="2590" u="none" cap="none" strike="noStrike">
                <a:solidFill>
                  <a:srgbClr val="3F3F3F"/>
                </a:solidFill>
                <a:latin typeface="Arial"/>
                <a:ea typeface="Arial"/>
                <a:cs typeface="Arial"/>
                <a:sym typeface="Arial"/>
              </a:rPr>
              <a:t>Would print out the line:</a:t>
            </a:r>
            <a:br>
              <a:rPr b="0" i="0" lang="en-CA" sz="2590" u="none" cap="none" strike="noStrike">
                <a:solidFill>
                  <a:srgbClr val="3F3F3F"/>
                </a:solidFill>
                <a:latin typeface="Arial"/>
                <a:ea typeface="Arial"/>
                <a:cs typeface="Arial"/>
                <a:sym typeface="Arial"/>
              </a:rPr>
            </a:br>
            <a:r>
              <a:rPr b="0" i="0" lang="en-CA" sz="2590" u="none" cap="none" strike="noStrike">
                <a:solidFill>
                  <a:srgbClr val="3F3F3F"/>
                </a:solidFill>
                <a:latin typeface="Arial"/>
                <a:ea typeface="Arial"/>
                <a:cs typeface="Arial"/>
                <a:sym typeface="Arial"/>
              </a:rPr>
              <a:t>		</a:t>
            </a:r>
            <a:r>
              <a:rPr b="1" i="0" lang="en-CA" sz="2590" u="none" cap="none" strike="noStrike">
                <a:solidFill>
                  <a:srgbClr val="3F3F3F"/>
                </a:solidFill>
                <a:latin typeface="Arial"/>
                <a:ea typeface="Arial"/>
                <a:cs typeface="Arial"/>
                <a:sym typeface="Arial"/>
              </a:rPr>
              <a:t>I want to include “quotes” in my sentence</a:t>
            </a:r>
            <a:endParaRPr b="1" i="0" sz="1665"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solidFill>
                  <a:srgbClr val="FFFFFF"/>
                </a:solidFill>
                <a:latin typeface="Arial"/>
                <a:ea typeface="Arial"/>
                <a:cs typeface="Arial"/>
                <a:sym typeface="Arial"/>
              </a:rPr>
              <a:t>How does programming work?</a:t>
            </a:r>
            <a:endParaRPr sz="4800"/>
          </a:p>
        </p:txBody>
      </p:sp>
      <p:sp>
        <p:nvSpPr>
          <p:cNvPr id="256" name="Google Shape;256;p20"/>
          <p:cNvSpPr txBox="1"/>
          <p:nvPr>
            <p:ph idx="1" type="body"/>
          </p:nvPr>
        </p:nvSpPr>
        <p:spPr>
          <a:xfrm>
            <a:off x="1154949" y="2355100"/>
            <a:ext cx="10461000" cy="366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CA" sz="3000">
                <a:solidFill>
                  <a:srgbClr val="351C75"/>
                </a:solidFill>
                <a:latin typeface="Arial"/>
                <a:ea typeface="Arial"/>
                <a:cs typeface="Arial"/>
                <a:sym typeface="Arial"/>
              </a:rPr>
              <a:t>•</a:t>
            </a:r>
            <a:r>
              <a:rPr lang="en-CA" sz="3000">
                <a:solidFill>
                  <a:srgbClr val="351C75"/>
                </a:solidFill>
                <a:latin typeface="Calibri"/>
                <a:ea typeface="Calibri"/>
                <a:cs typeface="Calibri"/>
                <a:sym typeface="Calibri"/>
              </a:rPr>
              <a:t>Computers on their own understand “machine language” – a string of 1’s and 0’s that basically act as on/off switches</a:t>
            </a:r>
            <a:endParaRPr sz="3000">
              <a:solidFill>
                <a:srgbClr val="351C75"/>
              </a:solidFill>
              <a:latin typeface="Calibri"/>
              <a:ea typeface="Calibri"/>
              <a:cs typeface="Calibri"/>
              <a:sym typeface="Calibri"/>
            </a:endParaRPr>
          </a:p>
          <a:p>
            <a:pPr indent="0" lvl="0" marL="0" rtl="0" algn="l">
              <a:lnSpc>
                <a:spcPct val="100000"/>
              </a:lnSpc>
              <a:spcBef>
                <a:spcPts val="1000"/>
              </a:spcBef>
              <a:spcAft>
                <a:spcPts val="0"/>
              </a:spcAft>
              <a:buClr>
                <a:schemeClr val="dk1"/>
              </a:buClr>
              <a:buSzPts val="1100"/>
              <a:buFont typeface="Arial"/>
              <a:buNone/>
            </a:pPr>
            <a:r>
              <a:rPr lang="en-CA" sz="3000">
                <a:solidFill>
                  <a:srgbClr val="351C75"/>
                </a:solidFill>
                <a:latin typeface="Arial"/>
                <a:ea typeface="Arial"/>
                <a:cs typeface="Arial"/>
                <a:sym typeface="Arial"/>
              </a:rPr>
              <a:t>•</a:t>
            </a:r>
            <a:r>
              <a:rPr lang="en-CA" sz="3000">
                <a:solidFill>
                  <a:srgbClr val="351C75"/>
                </a:solidFill>
                <a:latin typeface="Calibri"/>
                <a:ea typeface="Calibri"/>
                <a:cs typeface="Calibri"/>
                <a:sym typeface="Calibri"/>
              </a:rPr>
              <a:t>A </a:t>
            </a:r>
            <a:r>
              <a:rPr lang="en-CA" sz="3000" u="sng">
                <a:solidFill>
                  <a:srgbClr val="351C75"/>
                </a:solidFill>
                <a:latin typeface="Calibri"/>
                <a:ea typeface="Calibri"/>
                <a:cs typeface="Calibri"/>
                <a:sym typeface="Calibri"/>
              </a:rPr>
              <a:t>programming language</a:t>
            </a:r>
            <a:r>
              <a:rPr lang="en-CA" sz="3000">
                <a:solidFill>
                  <a:srgbClr val="351C75"/>
                </a:solidFill>
                <a:latin typeface="Calibri"/>
                <a:ea typeface="Calibri"/>
                <a:cs typeface="Calibri"/>
                <a:sym typeface="Calibri"/>
              </a:rPr>
              <a:t> is a translator that converts instructions between human language and machine language</a:t>
            </a:r>
            <a:endParaRPr sz="3000">
              <a:solidFill>
                <a:srgbClr val="351C75"/>
              </a:solidFill>
              <a:latin typeface="Calibri"/>
              <a:ea typeface="Calibri"/>
              <a:cs typeface="Calibri"/>
              <a:sym typeface="Calibri"/>
            </a:endParaRPr>
          </a:p>
          <a:p>
            <a:pPr indent="0" lvl="0" marL="0" rtl="0" algn="l">
              <a:lnSpc>
                <a:spcPct val="100000"/>
              </a:lnSpc>
              <a:spcBef>
                <a:spcPts val="1000"/>
              </a:spcBef>
              <a:spcAft>
                <a:spcPts val="0"/>
              </a:spcAft>
              <a:buClr>
                <a:schemeClr val="dk1"/>
              </a:buClr>
              <a:buSzPts val="1100"/>
              <a:buFont typeface="Arial"/>
              <a:buNone/>
            </a:pPr>
            <a:r>
              <a:rPr lang="en-CA" sz="3000">
                <a:solidFill>
                  <a:srgbClr val="351C75"/>
                </a:solidFill>
                <a:latin typeface="Arial"/>
                <a:ea typeface="Arial"/>
                <a:cs typeface="Arial"/>
                <a:sym typeface="Arial"/>
              </a:rPr>
              <a:t>•</a:t>
            </a:r>
            <a:r>
              <a:rPr lang="en-CA" sz="3000">
                <a:solidFill>
                  <a:srgbClr val="351C75"/>
                </a:solidFill>
                <a:latin typeface="Calibri"/>
                <a:ea typeface="Calibri"/>
                <a:cs typeface="Calibri"/>
                <a:sym typeface="Calibri"/>
              </a:rPr>
              <a:t>A </a:t>
            </a:r>
            <a:r>
              <a:rPr lang="en-CA" sz="3000" u="sng">
                <a:solidFill>
                  <a:srgbClr val="351C75"/>
                </a:solidFill>
                <a:latin typeface="Calibri"/>
                <a:ea typeface="Calibri"/>
                <a:cs typeface="Calibri"/>
                <a:sym typeface="Calibri"/>
              </a:rPr>
              <a:t>compiler</a:t>
            </a:r>
            <a:r>
              <a:rPr lang="en-CA" sz="3000">
                <a:solidFill>
                  <a:srgbClr val="351C75"/>
                </a:solidFill>
                <a:latin typeface="Calibri"/>
                <a:ea typeface="Calibri"/>
                <a:cs typeface="Calibri"/>
                <a:sym typeface="Calibri"/>
              </a:rPr>
              <a:t> is a program that takes the instructions written in the programming language and converts them into machine language for the computer to execute</a:t>
            </a:r>
            <a:endParaRPr sz="30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t/>
            </a:r>
            <a:endParaRPr sz="3000">
              <a:solidFill>
                <a:srgbClr val="351C7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4320"/>
              <a:buFont typeface="Century Gothic"/>
              <a:buNone/>
            </a:pPr>
            <a:r>
              <a:rPr b="1" i="0" lang="en-CA" sz="4320" u="none" cap="none" strike="noStrike">
                <a:solidFill>
                  <a:schemeClr val="lt2"/>
                </a:solidFill>
                <a:latin typeface="Century Gothic"/>
                <a:ea typeface="Century Gothic"/>
                <a:cs typeface="Century Gothic"/>
                <a:sym typeface="Century Gothic"/>
              </a:rPr>
              <a:t>Control Codes</a:t>
            </a:r>
            <a:endParaRPr/>
          </a:p>
        </p:txBody>
      </p:sp>
      <p:sp>
        <p:nvSpPr>
          <p:cNvPr id="389" name="Google Shape;389;p38"/>
          <p:cNvSpPr txBox="1"/>
          <p:nvPr>
            <p:ph idx="1" type="body"/>
          </p:nvPr>
        </p:nvSpPr>
        <p:spPr>
          <a:xfrm>
            <a:off x="978794" y="2678806"/>
            <a:ext cx="10354614" cy="328411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560"/>
              <a:buFont typeface="Noto Sans Symbols"/>
              <a:buChar char="▶"/>
            </a:pPr>
            <a:r>
              <a:rPr b="0" i="0" lang="en-CA" sz="3200" u="none" cap="none" strike="noStrike">
                <a:solidFill>
                  <a:srgbClr val="3F3F3F"/>
                </a:solidFill>
                <a:latin typeface="Arial"/>
                <a:ea typeface="Arial"/>
                <a:cs typeface="Arial"/>
                <a:sym typeface="Arial"/>
              </a:rPr>
              <a:t>There is a list of control codes in the note that you should know how to use (in a chart). </a:t>
            </a:r>
            <a:endParaRPr/>
          </a:p>
          <a:p>
            <a:pPr indent="-342900" lvl="0" marL="342900" marR="0" rtl="0" algn="l">
              <a:spcBef>
                <a:spcPts val="1000"/>
              </a:spcBef>
              <a:spcAft>
                <a:spcPts val="0"/>
              </a:spcAft>
              <a:buClr>
                <a:schemeClr val="accent1"/>
              </a:buClr>
              <a:buSzPts val="2560"/>
              <a:buFont typeface="Noto Sans Symbols"/>
              <a:buChar char="▶"/>
            </a:pPr>
            <a:r>
              <a:rPr b="0" i="0" lang="en-CA" sz="3200" u="none" cap="none" strike="noStrike">
                <a:solidFill>
                  <a:srgbClr val="3F3F3F"/>
                </a:solidFill>
                <a:latin typeface="Arial"/>
                <a:ea typeface="Arial"/>
                <a:cs typeface="Arial"/>
                <a:sym typeface="Arial"/>
              </a:rPr>
              <a:t>Practice using each of these in your code, see how they work and see how you can combine them in print statements before you move on to the assignment.</a:t>
            </a:r>
            <a:endParaRPr b="1" i="0" sz="20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4320"/>
              <a:buFont typeface="Century Gothic"/>
              <a:buNone/>
            </a:pPr>
            <a:r>
              <a:rPr b="1" i="0" lang="en-CA" sz="4320" u="none" cap="none" strike="noStrike">
                <a:solidFill>
                  <a:schemeClr val="lt2"/>
                </a:solidFill>
                <a:latin typeface="Century Gothic"/>
                <a:ea typeface="Century Gothic"/>
                <a:cs typeface="Century Gothic"/>
                <a:sym typeface="Century Gothic"/>
              </a:rPr>
              <a:t>Errors (you’ll all get them!!)</a:t>
            </a:r>
            <a:endParaRPr/>
          </a:p>
        </p:txBody>
      </p:sp>
      <p:sp>
        <p:nvSpPr>
          <p:cNvPr id="395" name="Google Shape;395;p39"/>
          <p:cNvSpPr txBox="1"/>
          <p:nvPr>
            <p:ph idx="1" type="body"/>
          </p:nvPr>
        </p:nvSpPr>
        <p:spPr>
          <a:xfrm>
            <a:off x="3821359" y="5994106"/>
            <a:ext cx="12287652" cy="43476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240"/>
              <a:buFont typeface="Noto Sans Symbols"/>
              <a:buNone/>
            </a:pPr>
            <a:r>
              <a:t/>
            </a:r>
            <a:endParaRPr b="0" i="0" sz="2800" u="none" cap="none" strike="noStrike">
              <a:solidFill>
                <a:srgbClr val="3F3F3F"/>
              </a:solidFill>
              <a:latin typeface="Arial"/>
              <a:ea typeface="Arial"/>
              <a:cs typeface="Arial"/>
              <a:sym typeface="Arial"/>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pic>
        <p:nvPicPr>
          <p:cNvPr descr="Image result for programming error meme" id="396" name="Google Shape;396;p39"/>
          <p:cNvPicPr preferRelativeResize="0"/>
          <p:nvPr/>
        </p:nvPicPr>
        <p:blipFill rotWithShape="1">
          <a:blip r:embed="rId3">
            <a:alphaModFix/>
          </a:blip>
          <a:srcRect b="0" l="0" r="0" t="0"/>
          <a:stretch/>
        </p:blipFill>
        <p:spPr>
          <a:xfrm>
            <a:off x="3332363" y="1906029"/>
            <a:ext cx="5665675" cy="43059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4320"/>
              <a:buFont typeface="Century Gothic"/>
              <a:buNone/>
            </a:pPr>
            <a:r>
              <a:rPr b="1" i="0" lang="en-CA" sz="4320" u="none" cap="none" strike="noStrike">
                <a:solidFill>
                  <a:schemeClr val="lt2"/>
                </a:solidFill>
                <a:latin typeface="Century Gothic"/>
                <a:ea typeface="Century Gothic"/>
                <a:cs typeface="Century Gothic"/>
                <a:sym typeface="Century Gothic"/>
              </a:rPr>
              <a:t>Syntax Errors</a:t>
            </a:r>
            <a:endParaRPr/>
          </a:p>
        </p:txBody>
      </p:sp>
      <p:sp>
        <p:nvSpPr>
          <p:cNvPr id="402" name="Google Shape;402;p40"/>
          <p:cNvSpPr txBox="1"/>
          <p:nvPr>
            <p:ph idx="1" type="body"/>
          </p:nvPr>
        </p:nvSpPr>
        <p:spPr>
          <a:xfrm>
            <a:off x="1154954" y="2251182"/>
            <a:ext cx="10088302" cy="360870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880"/>
              <a:buFont typeface="Noto Sans Symbols"/>
              <a:buChar char="▶"/>
            </a:pPr>
            <a:r>
              <a:rPr b="0" i="0" lang="en-CA" sz="3600" u="none" cap="none" strike="noStrike">
                <a:solidFill>
                  <a:srgbClr val="3F3F3F"/>
                </a:solidFill>
                <a:latin typeface="Arial"/>
                <a:ea typeface="Arial"/>
                <a:cs typeface="Arial"/>
                <a:sym typeface="Arial"/>
              </a:rPr>
              <a:t>The most common type of errors you’ll see at first</a:t>
            </a:r>
            <a:endParaRPr/>
          </a:p>
          <a:p>
            <a:pPr indent="-342900" lvl="0" marL="342900" marR="0" rtl="0" algn="l">
              <a:spcBef>
                <a:spcPts val="1000"/>
              </a:spcBef>
              <a:spcAft>
                <a:spcPts val="0"/>
              </a:spcAft>
              <a:buClr>
                <a:schemeClr val="accent1"/>
              </a:buClr>
              <a:buSzPts val="2880"/>
              <a:buFont typeface="Noto Sans Symbols"/>
              <a:buChar char="▶"/>
            </a:pPr>
            <a:r>
              <a:rPr b="0" i="0" lang="en-CA" sz="3600" u="none" cap="none" strike="noStrike">
                <a:solidFill>
                  <a:srgbClr val="3F3F3F"/>
                </a:solidFill>
                <a:latin typeface="Arial"/>
                <a:ea typeface="Arial"/>
                <a:cs typeface="Arial"/>
                <a:sym typeface="Arial"/>
              </a:rPr>
              <a:t>These errors are when your code is correct in theory but the commands are somehow written incorrectly so it </a:t>
            </a:r>
            <a:r>
              <a:rPr b="0" i="0" lang="en-CA" sz="3600" u="sng" cap="none" strike="noStrike">
                <a:solidFill>
                  <a:srgbClr val="3F3F3F"/>
                </a:solidFill>
                <a:latin typeface="Arial"/>
                <a:ea typeface="Arial"/>
                <a:cs typeface="Arial"/>
                <a:sym typeface="Arial"/>
              </a:rPr>
              <a:t>will not compile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4320"/>
              <a:buFont typeface="Century Gothic"/>
              <a:buNone/>
            </a:pPr>
            <a:r>
              <a:rPr b="1" i="0" lang="en-CA" sz="4320" u="none" cap="none" strike="noStrike">
                <a:solidFill>
                  <a:schemeClr val="lt2"/>
                </a:solidFill>
                <a:latin typeface="Century Gothic"/>
                <a:ea typeface="Century Gothic"/>
                <a:cs typeface="Century Gothic"/>
                <a:sym typeface="Century Gothic"/>
              </a:rPr>
              <a:t>Common Syntax Errors</a:t>
            </a:r>
            <a:endParaRPr/>
          </a:p>
        </p:txBody>
      </p:sp>
      <p:sp>
        <p:nvSpPr>
          <p:cNvPr id="408" name="Google Shape;408;p41"/>
          <p:cNvSpPr txBox="1"/>
          <p:nvPr>
            <p:ph idx="1" type="body"/>
          </p:nvPr>
        </p:nvSpPr>
        <p:spPr>
          <a:xfrm>
            <a:off x="949370" y="2395470"/>
            <a:ext cx="10371160" cy="368335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CA" sz="2800" u="none" cap="none" strike="noStrike">
                <a:solidFill>
                  <a:srgbClr val="3F3F3F"/>
                </a:solidFill>
                <a:latin typeface="Arial"/>
                <a:ea typeface="Arial"/>
                <a:cs typeface="Arial"/>
                <a:sym typeface="Arial"/>
              </a:rPr>
              <a:t>Common errors </a:t>
            </a:r>
            <a:endParaRPr/>
          </a:p>
          <a:p>
            <a:pPr indent="0" lvl="0" marL="0" marR="0" rtl="0" algn="l">
              <a:spcBef>
                <a:spcPts val="1000"/>
              </a:spcBef>
              <a:spcAft>
                <a:spcPts val="0"/>
              </a:spcAft>
              <a:buClr>
                <a:schemeClr val="accent1"/>
              </a:buClr>
              <a:buSzPts val="2240"/>
              <a:buFont typeface="Noto Sans Symbols"/>
              <a:buNone/>
            </a:pPr>
            <a:r>
              <a:rPr b="0" i="0" lang="en-CA" sz="2800" u="none" cap="none" strike="noStrike">
                <a:solidFill>
                  <a:srgbClr val="3F3F3F"/>
                </a:solidFill>
                <a:latin typeface="Arial"/>
                <a:ea typeface="Arial"/>
                <a:cs typeface="Arial"/>
                <a:sym typeface="Arial"/>
              </a:rPr>
              <a:t>	- case sensitive (caps or lowercase incorrect)</a:t>
            </a:r>
            <a:endParaRPr/>
          </a:p>
          <a:p>
            <a:pPr indent="0" lvl="0" marL="0" marR="0" rtl="0" algn="l">
              <a:spcBef>
                <a:spcPts val="1000"/>
              </a:spcBef>
              <a:spcAft>
                <a:spcPts val="0"/>
              </a:spcAft>
              <a:buClr>
                <a:schemeClr val="accent1"/>
              </a:buClr>
              <a:buSzPts val="2240"/>
              <a:buFont typeface="Noto Sans Symbols"/>
              <a:buNone/>
            </a:pPr>
            <a:r>
              <a:rPr b="0" i="0" lang="en-CA" sz="2800" u="none" cap="none" strike="noStrike">
                <a:solidFill>
                  <a:srgbClr val="3F3F3F"/>
                </a:solidFill>
                <a:latin typeface="Arial"/>
                <a:ea typeface="Arial"/>
                <a:cs typeface="Arial"/>
                <a:sym typeface="Arial"/>
              </a:rPr>
              <a:t>	- forgotten semi-colon</a:t>
            </a:r>
            <a:endParaRPr/>
          </a:p>
          <a:p>
            <a:pPr indent="0" lvl="0" marL="0" marR="0" rtl="0" algn="l">
              <a:spcBef>
                <a:spcPts val="1000"/>
              </a:spcBef>
              <a:spcAft>
                <a:spcPts val="0"/>
              </a:spcAft>
              <a:buClr>
                <a:schemeClr val="accent1"/>
              </a:buClr>
              <a:buSzPts val="2240"/>
              <a:buFont typeface="Noto Sans Symbols"/>
              <a:buNone/>
            </a:pPr>
            <a:r>
              <a:rPr b="0" i="0" lang="en-CA" sz="2800" u="none" cap="none" strike="noStrike">
                <a:solidFill>
                  <a:srgbClr val="3F3F3F"/>
                </a:solidFill>
                <a:latin typeface="Arial"/>
                <a:ea typeface="Arial"/>
                <a:cs typeface="Arial"/>
                <a:sym typeface="Arial"/>
              </a:rPr>
              <a:t>	- spelling errors</a:t>
            </a:r>
            <a:endParaRPr/>
          </a:p>
          <a:p>
            <a:pPr indent="0" lvl="0" marL="0" marR="0" rtl="0" algn="l">
              <a:spcBef>
                <a:spcPts val="1000"/>
              </a:spcBef>
              <a:spcAft>
                <a:spcPts val="0"/>
              </a:spcAft>
              <a:buClr>
                <a:schemeClr val="accent1"/>
              </a:buClr>
              <a:buSzPts val="2240"/>
              <a:buFont typeface="Noto Sans Symbols"/>
              <a:buNone/>
            </a:pPr>
            <a:r>
              <a:rPr b="0" i="0" lang="en-CA" sz="2800" u="none" cap="none" strike="noStrike">
                <a:solidFill>
                  <a:srgbClr val="3F3F3F"/>
                </a:solidFill>
                <a:latin typeface="Arial"/>
                <a:ea typeface="Arial"/>
                <a:cs typeface="Arial"/>
                <a:sym typeface="Arial"/>
              </a:rPr>
              <a:t>	- errors in bracket placement</a:t>
            </a:r>
            <a:endParaRPr/>
          </a:p>
          <a:p>
            <a:pPr indent="0" lvl="0" marL="0" marR="0" rtl="0" algn="l">
              <a:spcBef>
                <a:spcPts val="1000"/>
              </a:spcBef>
              <a:spcAft>
                <a:spcPts val="0"/>
              </a:spcAft>
              <a:buClr>
                <a:schemeClr val="accent1"/>
              </a:buClr>
              <a:buSzPts val="2240"/>
              <a:buFont typeface="Noto Sans Symbols"/>
              <a:buNone/>
            </a:pPr>
            <a:r>
              <a:rPr b="0" i="0" lang="en-CA" sz="2800" u="none" cap="none" strike="noStrike">
                <a:solidFill>
                  <a:srgbClr val="3F3F3F"/>
                </a:solidFill>
                <a:latin typeface="Arial"/>
                <a:ea typeface="Arial"/>
                <a:cs typeface="Arial"/>
                <a:sym typeface="Arial"/>
              </a:rPr>
              <a:t>	- naming the java file differently than the class name</a:t>
            </a:r>
            <a:endParaRPr/>
          </a:p>
          <a:p>
            <a:pPr indent="-200660" lvl="0" marL="342900" marR="0" rtl="0" algn="l">
              <a:spcBef>
                <a:spcPts val="1000"/>
              </a:spcBef>
              <a:spcAft>
                <a:spcPts val="0"/>
              </a:spcAft>
              <a:buClr>
                <a:schemeClr val="accent1"/>
              </a:buClr>
              <a:buSzPts val="2240"/>
              <a:buFont typeface="Noto Sans Symbols"/>
              <a:buNone/>
            </a:pPr>
            <a:r>
              <a:t/>
            </a:r>
            <a:endParaRPr b="0" i="0" sz="2800" u="none" cap="none" strike="noStrike">
              <a:solidFill>
                <a:srgbClr val="3F3F3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4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6480"/>
              <a:buFont typeface="Century Gothic"/>
              <a:buNone/>
            </a:pPr>
            <a:r>
              <a:rPr b="1" i="0" lang="en-CA" sz="6480" u="none" cap="none" strike="noStrike">
                <a:solidFill>
                  <a:schemeClr val="lt2"/>
                </a:solidFill>
                <a:latin typeface="Century Gothic"/>
                <a:ea typeface="Century Gothic"/>
                <a:cs typeface="Century Gothic"/>
                <a:sym typeface="Century Gothic"/>
              </a:rPr>
              <a:t>Help each other!!</a:t>
            </a:r>
            <a:endParaRPr/>
          </a:p>
        </p:txBody>
      </p:sp>
      <p:sp>
        <p:nvSpPr>
          <p:cNvPr id="414" name="Google Shape;414;p42"/>
          <p:cNvSpPr txBox="1"/>
          <p:nvPr>
            <p:ph idx="1" type="body"/>
          </p:nvPr>
        </p:nvSpPr>
        <p:spPr>
          <a:xfrm>
            <a:off x="1464047" y="2356835"/>
            <a:ext cx="9869361" cy="384327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CA" sz="2400" u="none" cap="none" strike="noStrike">
                <a:solidFill>
                  <a:srgbClr val="3F3F3F"/>
                </a:solidFill>
                <a:latin typeface="Century Gothic"/>
                <a:ea typeface="Century Gothic"/>
                <a:cs typeface="Century Gothic"/>
                <a:sym typeface="Century Gothic"/>
              </a:rPr>
              <a:t>The good news about syntax errors are that they’re easier to fix!</a:t>
            </a:r>
            <a:endParaRPr/>
          </a:p>
          <a:p>
            <a:pPr indent="-342900" lvl="0" marL="342900" marR="0" rtl="0" algn="l">
              <a:spcBef>
                <a:spcPts val="1000"/>
              </a:spcBef>
              <a:spcAft>
                <a:spcPts val="0"/>
              </a:spcAft>
              <a:buClr>
                <a:schemeClr val="accent1"/>
              </a:buClr>
              <a:buSzPts val="1920"/>
              <a:buFont typeface="Noto Sans Symbols"/>
              <a:buChar char="▶"/>
            </a:pPr>
            <a:r>
              <a:rPr b="0" i="0" lang="en-CA" sz="2400" u="none" cap="none" strike="noStrike">
                <a:solidFill>
                  <a:srgbClr val="3F3F3F"/>
                </a:solidFill>
                <a:latin typeface="Century Gothic"/>
                <a:ea typeface="Century Gothic"/>
                <a:cs typeface="Century Gothic"/>
                <a:sym typeface="Century Gothic"/>
              </a:rPr>
              <a:t>Look through your code for the 5 things above</a:t>
            </a:r>
            <a:endParaRPr/>
          </a:p>
          <a:p>
            <a:pPr indent="-342900" lvl="0" marL="342900" marR="0" rtl="0" algn="l">
              <a:spcBef>
                <a:spcPts val="1000"/>
              </a:spcBef>
              <a:spcAft>
                <a:spcPts val="0"/>
              </a:spcAft>
              <a:buClr>
                <a:schemeClr val="accent1"/>
              </a:buClr>
              <a:buSzPts val="1920"/>
              <a:buFont typeface="Noto Sans Symbols"/>
              <a:buChar char="▶"/>
            </a:pPr>
            <a:r>
              <a:rPr b="0" i="0" lang="en-CA" sz="2400" u="none" cap="none" strike="noStrike">
                <a:solidFill>
                  <a:srgbClr val="3F3F3F"/>
                </a:solidFill>
                <a:latin typeface="Century Gothic"/>
                <a:ea typeface="Century Gothic"/>
                <a:cs typeface="Century Gothic"/>
                <a:sym typeface="Century Gothic"/>
              </a:rPr>
              <a:t>Ask a friend to look through your code with you</a:t>
            </a:r>
            <a:endParaRPr/>
          </a:p>
          <a:p>
            <a:pPr indent="-342900" lvl="0" marL="342900" marR="0" rtl="0" algn="l">
              <a:spcBef>
                <a:spcPts val="1000"/>
              </a:spcBef>
              <a:spcAft>
                <a:spcPts val="0"/>
              </a:spcAft>
              <a:buClr>
                <a:schemeClr val="accent1"/>
              </a:buClr>
              <a:buSzPts val="1920"/>
              <a:buFont typeface="Noto Sans Symbols"/>
              <a:buChar char="▶"/>
            </a:pPr>
            <a:r>
              <a:rPr b="0" i="0" lang="en-CA" sz="2400" u="none" cap="none" strike="noStrike">
                <a:solidFill>
                  <a:srgbClr val="3F3F3F"/>
                </a:solidFill>
                <a:latin typeface="Century Gothic"/>
                <a:ea typeface="Century Gothic"/>
                <a:cs typeface="Century Gothic"/>
                <a:sym typeface="Century Gothic"/>
              </a:rPr>
              <a:t>Google the error message to figure out what it means</a:t>
            </a:r>
            <a:endParaRPr/>
          </a:p>
          <a:p>
            <a:pPr indent="-220980" lvl="0" marL="342900" marR="0" rtl="0" algn="l">
              <a:spcBef>
                <a:spcPts val="1000"/>
              </a:spcBef>
              <a:spcAft>
                <a:spcPts val="0"/>
              </a:spcAft>
              <a:buClr>
                <a:schemeClr val="accent1"/>
              </a:buClr>
              <a:buSzPts val="1920"/>
              <a:buFont typeface="Noto Sans Symbols"/>
              <a:buNone/>
            </a:pPr>
            <a:r>
              <a:t/>
            </a:r>
            <a:endParaRPr b="0" i="0" sz="24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920"/>
              <a:buFont typeface="Noto Sans Symbols"/>
              <a:buChar char="▶"/>
            </a:pPr>
            <a:r>
              <a:rPr b="0" i="0" lang="en-CA" sz="2400" u="none" cap="none" strike="noStrike">
                <a:solidFill>
                  <a:srgbClr val="3F3F3F"/>
                </a:solidFill>
                <a:latin typeface="Century Gothic"/>
                <a:ea typeface="Century Gothic"/>
                <a:cs typeface="Century Gothic"/>
                <a:sym typeface="Century Gothic"/>
              </a:rPr>
              <a:t>THEN ask me for help!</a:t>
            </a:r>
            <a:endParaRPr/>
          </a:p>
          <a:p>
            <a:pPr indent="0" lvl="0" marL="0" marR="0" rtl="0" algn="l">
              <a:spcBef>
                <a:spcPts val="1000"/>
              </a:spcBef>
              <a:spcAft>
                <a:spcPts val="0"/>
              </a:spcAft>
              <a:buClr>
                <a:schemeClr val="accent1"/>
              </a:buClr>
              <a:buSzPts val="1920"/>
              <a:buFont typeface="Noto Sans Symbols"/>
              <a:buNone/>
            </a:pPr>
            <a:r>
              <a:rPr b="0" i="0" lang="en-CA" sz="2400" u="none" cap="none" strike="noStrike">
                <a:solidFill>
                  <a:srgbClr val="3F3F3F"/>
                </a:solidFill>
                <a:latin typeface="Century Gothic"/>
                <a:ea typeface="Century Gothic"/>
                <a:cs typeface="Century Gothic"/>
                <a:sym typeface="Century Gothic"/>
              </a:rPr>
              <a:t>	(I will have more time to help everyone if I don’t spend half of 		each class finding lost semicolons!)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6480"/>
              <a:buFont typeface="Century Gothic"/>
              <a:buNone/>
            </a:pPr>
            <a:r>
              <a:rPr b="1" i="0" lang="en-CA" sz="6480" u="none" cap="none" strike="noStrike">
                <a:solidFill>
                  <a:schemeClr val="lt2"/>
                </a:solidFill>
                <a:latin typeface="Century Gothic"/>
                <a:ea typeface="Century Gothic"/>
                <a:cs typeface="Century Gothic"/>
                <a:sym typeface="Century Gothic"/>
              </a:rPr>
              <a:t>Logic Errors</a:t>
            </a:r>
            <a:endParaRPr/>
          </a:p>
        </p:txBody>
      </p:sp>
      <p:sp>
        <p:nvSpPr>
          <p:cNvPr id="420" name="Google Shape;420;p43"/>
          <p:cNvSpPr txBox="1"/>
          <p:nvPr>
            <p:ph idx="1" type="body"/>
          </p:nvPr>
        </p:nvSpPr>
        <p:spPr>
          <a:xfrm>
            <a:off x="1154954" y="2343955"/>
            <a:ext cx="9405722" cy="367584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CA" sz="2800" u="none" cap="none" strike="noStrike">
                <a:solidFill>
                  <a:srgbClr val="3F3F3F"/>
                </a:solidFill>
                <a:latin typeface="Arial"/>
                <a:ea typeface="Arial"/>
                <a:cs typeface="Arial"/>
                <a:sym typeface="Arial"/>
              </a:rPr>
              <a:t>As you get more experienced and write more complex code, syntax errors become less common and logic errors become more common.</a:t>
            </a:r>
            <a:endParaRPr/>
          </a:p>
          <a:p>
            <a:pPr indent="-342900" lvl="0" marL="342900" marR="0" rtl="0" algn="l">
              <a:spcBef>
                <a:spcPts val="1000"/>
              </a:spcBef>
              <a:spcAft>
                <a:spcPts val="0"/>
              </a:spcAft>
              <a:buClr>
                <a:schemeClr val="accent1"/>
              </a:buClr>
              <a:buSzPts val="2240"/>
              <a:buFont typeface="Noto Sans Symbols"/>
              <a:buChar char="▶"/>
            </a:pPr>
            <a:r>
              <a:rPr b="0" i="0" lang="en-CA" sz="2800" u="none" cap="none" strike="noStrike">
                <a:solidFill>
                  <a:srgbClr val="3F3F3F"/>
                </a:solidFill>
                <a:latin typeface="Arial"/>
                <a:ea typeface="Arial"/>
                <a:cs typeface="Arial"/>
                <a:sym typeface="Arial"/>
              </a:rPr>
              <a:t>With logic errors your code </a:t>
            </a:r>
            <a:r>
              <a:rPr b="0" i="0" lang="en-CA" sz="2800" u="sng" cap="none" strike="noStrike">
                <a:solidFill>
                  <a:srgbClr val="3F3F3F"/>
                </a:solidFill>
                <a:latin typeface="Arial"/>
                <a:ea typeface="Arial"/>
                <a:cs typeface="Arial"/>
                <a:sym typeface="Arial"/>
              </a:rPr>
              <a:t>will still compile and run</a:t>
            </a:r>
            <a:r>
              <a:rPr b="0" i="0" lang="en-CA" sz="2800" u="none" cap="none" strike="noStrike">
                <a:solidFill>
                  <a:srgbClr val="3F3F3F"/>
                </a:solidFill>
                <a:latin typeface="Arial"/>
                <a:ea typeface="Arial"/>
                <a:cs typeface="Arial"/>
                <a:sym typeface="Arial"/>
              </a:rPr>
              <a:t>, but it won’t do what you want it to</a:t>
            </a:r>
            <a:endParaRPr/>
          </a:p>
          <a:p>
            <a:pPr indent="-342900" lvl="0" marL="342900" marR="0" rtl="0" algn="l">
              <a:spcBef>
                <a:spcPts val="1000"/>
              </a:spcBef>
              <a:spcAft>
                <a:spcPts val="0"/>
              </a:spcAft>
              <a:buClr>
                <a:schemeClr val="accent1"/>
              </a:buClr>
              <a:buSzPts val="2240"/>
              <a:buFont typeface="Noto Sans Symbols"/>
              <a:buChar char="▶"/>
            </a:pPr>
            <a:r>
              <a:rPr b="0" i="0" lang="en-CA" sz="2800" u="none" cap="none" strike="noStrike">
                <a:solidFill>
                  <a:srgbClr val="3F3F3F"/>
                </a:solidFill>
                <a:latin typeface="Arial"/>
                <a:ea typeface="Arial"/>
                <a:cs typeface="Arial"/>
                <a:sym typeface="Arial"/>
              </a:rPr>
              <a:t>This means there is an error in your logical thinking, the order you’ve written commands or how you’re using the commands.</a:t>
            </a:r>
            <a:br>
              <a:rPr b="0" i="0" lang="en-CA" sz="2800" u="none" cap="none" strike="noStrike">
                <a:solidFill>
                  <a:srgbClr val="3F3F3F"/>
                </a:solidFill>
                <a:latin typeface="Arial"/>
                <a:ea typeface="Arial"/>
                <a:cs typeface="Arial"/>
                <a:sym typeface="Arial"/>
              </a:rPr>
            </a:br>
            <a:endParaRPr b="0" i="0" sz="2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6480"/>
              <a:buFont typeface="Century Gothic"/>
              <a:buNone/>
            </a:pPr>
            <a:r>
              <a:rPr b="1" i="0" lang="en-CA" sz="6480" u="none" cap="none" strike="noStrike">
                <a:solidFill>
                  <a:schemeClr val="lt2"/>
                </a:solidFill>
                <a:latin typeface="Century Gothic"/>
                <a:ea typeface="Century Gothic"/>
                <a:cs typeface="Century Gothic"/>
                <a:sym typeface="Century Gothic"/>
              </a:rPr>
              <a:t>Commenting</a:t>
            </a:r>
            <a:endParaRPr/>
          </a:p>
        </p:txBody>
      </p:sp>
      <p:sp>
        <p:nvSpPr>
          <p:cNvPr id="426" name="Google Shape;426;p44"/>
          <p:cNvSpPr txBox="1"/>
          <p:nvPr>
            <p:ph idx="1" type="body"/>
          </p:nvPr>
        </p:nvSpPr>
        <p:spPr>
          <a:xfrm>
            <a:off x="1154954" y="2266682"/>
            <a:ext cx="9289812" cy="375311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CA" sz="2800" u="none" cap="none" strike="noStrike">
                <a:solidFill>
                  <a:srgbClr val="3F3F3F"/>
                </a:solidFill>
                <a:latin typeface="Arial"/>
                <a:ea typeface="Arial"/>
                <a:cs typeface="Arial"/>
                <a:sym typeface="Arial"/>
              </a:rPr>
              <a:t>It is important to comment your code. This helps you debug (find logic errors) in more complex programs and helps other coders figure out how your code works and use your code for similar applications</a:t>
            </a:r>
            <a:endParaRPr/>
          </a:p>
          <a:p>
            <a:pPr indent="-342900" lvl="0" marL="342900" marR="0" rtl="0" algn="l">
              <a:spcBef>
                <a:spcPts val="1000"/>
              </a:spcBef>
              <a:spcAft>
                <a:spcPts val="0"/>
              </a:spcAft>
              <a:buClr>
                <a:schemeClr val="accent1"/>
              </a:buClr>
              <a:buSzPts val="2240"/>
              <a:buFont typeface="Noto Sans Symbols"/>
              <a:buChar char="▶"/>
            </a:pPr>
            <a:r>
              <a:rPr b="0" i="0" lang="en-CA" sz="2800" u="none" cap="none" strike="noStrike">
                <a:solidFill>
                  <a:srgbClr val="3F3F3F"/>
                </a:solidFill>
                <a:latin typeface="Arial"/>
                <a:ea typeface="Arial"/>
                <a:cs typeface="Arial"/>
                <a:sym typeface="Arial"/>
              </a:rPr>
              <a:t>Also, 25% of your final mark is in COMMUNICATION and most of this comes from how understandable (well commented!) your code is</a:t>
            </a:r>
            <a:endParaRPr b="0" i="0" sz="2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6480"/>
              <a:buFont typeface="Century Gothic"/>
              <a:buNone/>
            </a:pPr>
            <a:r>
              <a:rPr b="1" i="0" lang="en-CA" sz="6480" u="none" cap="none" strike="noStrike">
                <a:solidFill>
                  <a:schemeClr val="lt2"/>
                </a:solidFill>
                <a:latin typeface="Century Gothic"/>
                <a:ea typeface="Century Gothic"/>
                <a:cs typeface="Century Gothic"/>
                <a:sym typeface="Century Gothic"/>
              </a:rPr>
              <a:t>Types of Comments</a:t>
            </a:r>
            <a:endParaRPr/>
          </a:p>
        </p:txBody>
      </p:sp>
      <p:sp>
        <p:nvSpPr>
          <p:cNvPr id="432" name="Google Shape;432;p45"/>
          <p:cNvSpPr txBox="1"/>
          <p:nvPr>
            <p:ph idx="1" type="body"/>
          </p:nvPr>
        </p:nvSpPr>
        <p:spPr>
          <a:xfrm>
            <a:off x="939531" y="2264060"/>
            <a:ext cx="10535543" cy="421401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CA" sz="2800" u="none" cap="none" strike="noStrike">
                <a:solidFill>
                  <a:srgbClr val="3F3F3F"/>
                </a:solidFill>
                <a:latin typeface="Arial"/>
                <a:ea typeface="Arial"/>
                <a:cs typeface="Arial"/>
                <a:sym typeface="Arial"/>
              </a:rPr>
              <a:t>Header comments/block comments – title, name, date, description of what your program does</a:t>
            </a:r>
            <a:endParaRPr/>
          </a:p>
          <a:p>
            <a:pPr indent="-342900" lvl="0" marL="342900" marR="0" rtl="0" algn="l">
              <a:spcBef>
                <a:spcPts val="1000"/>
              </a:spcBef>
              <a:spcAft>
                <a:spcPts val="0"/>
              </a:spcAft>
              <a:buClr>
                <a:schemeClr val="accent1"/>
              </a:buClr>
              <a:buSzPts val="2240"/>
              <a:buFont typeface="Noto Sans Symbols"/>
              <a:buChar char="▶"/>
            </a:pPr>
            <a:r>
              <a:rPr b="0" i="0" lang="en-CA" sz="2800" u="none" cap="none" strike="noStrike">
                <a:solidFill>
                  <a:srgbClr val="3F3F3F"/>
                </a:solidFill>
                <a:latin typeface="Arial"/>
                <a:ea typeface="Arial"/>
                <a:cs typeface="Arial"/>
                <a:sym typeface="Arial"/>
              </a:rPr>
              <a:t>Variable comments – explain what each variable is used for as you declare them (will come back to this later)</a:t>
            </a:r>
            <a:endParaRPr/>
          </a:p>
          <a:p>
            <a:pPr indent="-342900" lvl="0" marL="342900" marR="0" rtl="0" algn="l">
              <a:spcBef>
                <a:spcPts val="1000"/>
              </a:spcBef>
              <a:spcAft>
                <a:spcPts val="0"/>
              </a:spcAft>
              <a:buClr>
                <a:schemeClr val="accent1"/>
              </a:buClr>
              <a:buSzPts val="2240"/>
              <a:buFont typeface="Noto Sans Symbols"/>
              <a:buChar char="▶"/>
            </a:pPr>
            <a:r>
              <a:rPr b="0" i="0" lang="en-CA" sz="2800" u="none" cap="none" strike="noStrike">
                <a:solidFill>
                  <a:srgbClr val="3F3F3F"/>
                </a:solidFill>
                <a:latin typeface="Arial"/>
                <a:ea typeface="Arial"/>
                <a:cs typeface="Arial"/>
                <a:sym typeface="Arial"/>
              </a:rPr>
              <a:t>In-line comments – explain commands you’re using</a:t>
            </a:r>
            <a:endParaRPr/>
          </a:p>
          <a:p>
            <a:pPr indent="-342900" lvl="0" marL="342900" marR="0" rtl="0" algn="l">
              <a:spcBef>
                <a:spcPts val="1000"/>
              </a:spcBef>
              <a:spcAft>
                <a:spcPts val="0"/>
              </a:spcAft>
              <a:buClr>
                <a:schemeClr val="accent1"/>
              </a:buClr>
              <a:buSzPts val="2240"/>
              <a:buFont typeface="Noto Sans Symbols"/>
              <a:buChar char="▶"/>
            </a:pPr>
            <a:r>
              <a:rPr b="0" i="0" lang="en-CA" sz="2800" u="none" cap="none" strike="noStrike">
                <a:solidFill>
                  <a:srgbClr val="3F3F3F"/>
                </a:solidFill>
                <a:latin typeface="Arial"/>
                <a:ea typeface="Arial"/>
                <a:cs typeface="Arial"/>
                <a:sym typeface="Arial"/>
              </a:rPr>
              <a:t>Bracket comments – help you match up opening/closing brackets in pairs (i.e. class and main)</a:t>
            </a:r>
            <a:endParaRPr/>
          </a:p>
          <a:p>
            <a:pPr indent="-200660" lvl="0" marL="342900" marR="0" rtl="0" algn="l">
              <a:spcBef>
                <a:spcPts val="1000"/>
              </a:spcBef>
              <a:spcAft>
                <a:spcPts val="0"/>
              </a:spcAft>
              <a:buClr>
                <a:schemeClr val="accent1"/>
              </a:buClr>
              <a:buSzPts val="2240"/>
              <a:buFont typeface="Noto Sans Symbols"/>
              <a:buNone/>
            </a:pPr>
            <a:r>
              <a:t/>
            </a:r>
            <a:endParaRPr b="0" i="0" sz="2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solidFill>
                  <a:srgbClr val="FFFFFF"/>
                </a:solidFill>
                <a:latin typeface="Arial"/>
                <a:ea typeface="Arial"/>
                <a:cs typeface="Arial"/>
                <a:sym typeface="Arial"/>
              </a:rPr>
              <a:t>1960’s-1970’s</a:t>
            </a:r>
            <a:endParaRPr sz="4800"/>
          </a:p>
        </p:txBody>
      </p:sp>
      <p:sp>
        <p:nvSpPr>
          <p:cNvPr id="262" name="Google Shape;262;p21"/>
          <p:cNvSpPr txBox="1"/>
          <p:nvPr>
            <p:ph idx="1" type="body"/>
          </p:nvPr>
        </p:nvSpPr>
        <p:spPr>
          <a:xfrm>
            <a:off x="1342350" y="2488000"/>
            <a:ext cx="9728700" cy="323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Major growth in the number of programming languages</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Pascal, C, Scheme, SQL, Prolog</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Many more recent languages were based on these</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Moved toward </a:t>
            </a:r>
            <a:r>
              <a:rPr lang="en-CA" sz="3200" u="sng">
                <a:solidFill>
                  <a:srgbClr val="351C75"/>
                </a:solidFill>
                <a:latin typeface="Calibri"/>
                <a:ea typeface="Calibri"/>
                <a:cs typeface="Calibri"/>
                <a:sym typeface="Calibri"/>
              </a:rPr>
              <a:t>structured programming</a:t>
            </a:r>
            <a:r>
              <a:rPr lang="en-CA" sz="3200">
                <a:solidFill>
                  <a:srgbClr val="351C75"/>
                </a:solidFill>
                <a:latin typeface="Calibri"/>
                <a:ea typeface="Calibri"/>
                <a:cs typeface="Calibri"/>
                <a:sym typeface="Calibri"/>
              </a:rPr>
              <a:t> which provided clearer code, more guidelines on proper format, etc.</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t/>
            </a:r>
            <a:endParaRPr sz="36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solidFill>
                  <a:srgbClr val="FFFFFF"/>
                </a:solidFill>
                <a:latin typeface="Arial"/>
                <a:ea typeface="Arial"/>
                <a:cs typeface="Arial"/>
                <a:sym typeface="Arial"/>
              </a:rPr>
              <a:t>History of Programming</a:t>
            </a:r>
            <a:endParaRPr sz="4800"/>
          </a:p>
        </p:txBody>
      </p:sp>
      <p:sp>
        <p:nvSpPr>
          <p:cNvPr id="268" name="Google Shape;268;p22"/>
          <p:cNvSpPr txBox="1"/>
          <p:nvPr>
            <p:ph idx="1" type="body"/>
          </p:nvPr>
        </p:nvSpPr>
        <p:spPr>
          <a:xfrm>
            <a:off x="463825" y="2142450"/>
            <a:ext cx="6620100" cy="436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First programmer was Ada Lovelace in the 1840s who created a language for the mechanical (non-electric) “Analytical Engine” created by Charles Babbage</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There is a language used primarily by government/military named ADA in her honour</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t/>
            </a:r>
            <a:endParaRPr sz="30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endParaRPr>
          </a:p>
        </p:txBody>
      </p:sp>
      <p:pic>
        <p:nvPicPr>
          <p:cNvPr id="269" name="Google Shape;269;p22"/>
          <p:cNvPicPr preferRelativeResize="0"/>
          <p:nvPr/>
        </p:nvPicPr>
        <p:blipFill>
          <a:blip r:embed="rId3">
            <a:alphaModFix/>
          </a:blip>
          <a:stretch>
            <a:fillRect/>
          </a:stretch>
        </p:blipFill>
        <p:spPr>
          <a:xfrm>
            <a:off x="7821125" y="2431243"/>
            <a:ext cx="3467100" cy="3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solidFill>
                  <a:srgbClr val="FFFFFF"/>
                </a:solidFill>
                <a:latin typeface="Arial"/>
                <a:ea typeface="Arial"/>
                <a:cs typeface="Arial"/>
                <a:sym typeface="Arial"/>
              </a:rPr>
              <a:t>1940’s and 1950’s</a:t>
            </a:r>
            <a:endParaRPr sz="4800"/>
          </a:p>
        </p:txBody>
      </p:sp>
      <p:sp>
        <p:nvSpPr>
          <p:cNvPr id="275" name="Google Shape;275;p23"/>
          <p:cNvSpPr txBox="1"/>
          <p:nvPr>
            <p:ph idx="1" type="body"/>
          </p:nvPr>
        </p:nvSpPr>
        <p:spPr>
          <a:xfrm>
            <a:off x="1049975" y="2142450"/>
            <a:ext cx="103401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First electric computers created in 1940s</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Programming was done in </a:t>
            </a:r>
            <a:r>
              <a:rPr lang="en-CA" sz="3200" u="sng">
                <a:solidFill>
                  <a:srgbClr val="351C75"/>
                </a:solidFill>
                <a:latin typeface="Calibri"/>
                <a:ea typeface="Calibri"/>
                <a:cs typeface="Calibri"/>
                <a:sym typeface="Calibri"/>
              </a:rPr>
              <a:t>assembly languages</a:t>
            </a:r>
            <a:r>
              <a:rPr lang="en-CA" sz="3200">
                <a:solidFill>
                  <a:srgbClr val="351C75"/>
                </a:solidFill>
                <a:latin typeface="Calibri"/>
                <a:ea typeface="Calibri"/>
                <a:cs typeface="Calibri"/>
                <a:sym typeface="Calibri"/>
              </a:rPr>
              <a:t> which are very low-level, similar to machine code</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These do not require compiling but are very difficult to use and error-prone</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1950s higher-level languages that required compiling were introduced, including COBOL and FORTRAN (still used today)</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4"/>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solidFill>
                  <a:srgbClr val="FFFFFF"/>
                </a:solidFill>
                <a:latin typeface="Arial"/>
                <a:ea typeface="Arial"/>
                <a:cs typeface="Arial"/>
                <a:sym typeface="Arial"/>
              </a:rPr>
              <a:t>Punch Cards</a:t>
            </a:r>
            <a:endParaRPr sz="4800"/>
          </a:p>
        </p:txBody>
      </p:sp>
      <p:sp>
        <p:nvSpPr>
          <p:cNvPr id="281" name="Google Shape;281;p24"/>
          <p:cNvSpPr txBox="1"/>
          <p:nvPr>
            <p:ph idx="1" type="body"/>
          </p:nvPr>
        </p:nvSpPr>
        <p:spPr>
          <a:xfrm>
            <a:off x="726600" y="2208900"/>
            <a:ext cx="10738800" cy="420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They needed to code their programs on punch cards – physical cardboard papers that they would punch holes in different locations</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Cards were then run through a machine that transferred that information to the computer</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This made it VERY DIFFICULT to fix errors – you would need to repunch your whole card or even a stack of cards to fix a problem</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solidFill>
                  <a:srgbClr val="FFFFFF"/>
                </a:solidFill>
                <a:latin typeface="Arial"/>
                <a:ea typeface="Arial"/>
                <a:cs typeface="Arial"/>
                <a:sym typeface="Arial"/>
              </a:rPr>
              <a:t>Early Programming</a:t>
            </a:r>
            <a:endParaRPr sz="4800"/>
          </a:p>
        </p:txBody>
      </p:sp>
      <p:sp>
        <p:nvSpPr>
          <p:cNvPr id="287" name="Google Shape;287;p25"/>
          <p:cNvSpPr txBox="1"/>
          <p:nvPr>
            <p:ph idx="1" type="body"/>
          </p:nvPr>
        </p:nvSpPr>
        <p:spPr>
          <a:xfrm>
            <a:off x="726600" y="2208900"/>
            <a:ext cx="10738800" cy="420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CA" sz="3600">
                <a:solidFill>
                  <a:srgbClr val="351C75"/>
                </a:solidFill>
                <a:latin typeface="Arial"/>
                <a:ea typeface="Arial"/>
                <a:cs typeface="Arial"/>
                <a:sym typeface="Arial"/>
              </a:rPr>
              <a:t>•</a:t>
            </a:r>
            <a:r>
              <a:rPr lang="en-CA" sz="3600">
                <a:solidFill>
                  <a:srgbClr val="351C75"/>
                </a:solidFill>
                <a:latin typeface="Calibri"/>
                <a:ea typeface="Calibri"/>
                <a:cs typeface="Calibri"/>
                <a:sym typeface="Calibri"/>
              </a:rPr>
              <a:t>Punch cards were used until the 1980s</a:t>
            </a:r>
            <a:endParaRPr sz="36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600">
                <a:solidFill>
                  <a:srgbClr val="351C75"/>
                </a:solidFill>
                <a:latin typeface="Arial"/>
                <a:ea typeface="Arial"/>
                <a:cs typeface="Arial"/>
                <a:sym typeface="Arial"/>
              </a:rPr>
              <a:t>•</a:t>
            </a:r>
            <a:r>
              <a:rPr lang="en-CA" sz="3600">
                <a:solidFill>
                  <a:srgbClr val="351C75"/>
                </a:solidFill>
                <a:latin typeface="Calibri"/>
                <a:ea typeface="Calibri"/>
                <a:cs typeface="Calibri"/>
                <a:sym typeface="Calibri"/>
              </a:rPr>
              <a:t>Programs with older languages were </a:t>
            </a:r>
            <a:r>
              <a:rPr lang="en-CA" sz="3600" u="sng">
                <a:solidFill>
                  <a:srgbClr val="351C75"/>
                </a:solidFill>
                <a:latin typeface="Calibri"/>
                <a:ea typeface="Calibri"/>
                <a:cs typeface="Calibri"/>
                <a:sym typeface="Calibri"/>
              </a:rPr>
              <a:t>much longer</a:t>
            </a:r>
            <a:r>
              <a:rPr lang="en-CA" sz="3600">
                <a:solidFill>
                  <a:srgbClr val="351C75"/>
                </a:solidFill>
                <a:latin typeface="Calibri"/>
                <a:ea typeface="Calibri"/>
                <a:cs typeface="Calibri"/>
                <a:sym typeface="Calibri"/>
              </a:rPr>
              <a:t> to write without modern languages</a:t>
            </a:r>
            <a:endParaRPr sz="36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rPr lang="en-CA" sz="3600">
                <a:solidFill>
                  <a:srgbClr val="351C75"/>
                </a:solidFill>
                <a:latin typeface="Arial"/>
                <a:ea typeface="Arial"/>
                <a:cs typeface="Arial"/>
                <a:sym typeface="Arial"/>
              </a:rPr>
              <a:t>•</a:t>
            </a:r>
            <a:r>
              <a:rPr lang="en-CA" sz="3600">
                <a:solidFill>
                  <a:srgbClr val="351C75"/>
                </a:solidFill>
                <a:latin typeface="Calibri"/>
                <a:ea typeface="Calibri"/>
                <a:cs typeface="Calibri"/>
                <a:sym typeface="Calibri"/>
              </a:rPr>
              <a:t>Because computers were much more rare, early programmers and students would have to schedule time to test their programs – they did not each have exclusive use of a computer</a:t>
            </a:r>
            <a:endParaRPr sz="36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solidFill>
                  <a:srgbClr val="FFFFFF"/>
                </a:solidFill>
                <a:latin typeface="Arial"/>
                <a:ea typeface="Arial"/>
                <a:cs typeface="Arial"/>
                <a:sym typeface="Arial"/>
              </a:rPr>
              <a:t>Punch Cards</a:t>
            </a:r>
            <a:endParaRPr sz="4800"/>
          </a:p>
        </p:txBody>
      </p:sp>
      <p:sp>
        <p:nvSpPr>
          <p:cNvPr id="293" name="Google Shape;293;p26"/>
          <p:cNvSpPr txBox="1"/>
          <p:nvPr>
            <p:ph idx="1" type="body"/>
          </p:nvPr>
        </p:nvSpPr>
        <p:spPr>
          <a:xfrm>
            <a:off x="1049975" y="2142450"/>
            <a:ext cx="103401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3200">
                <a:solidFill>
                  <a:srgbClr val="351C75"/>
                </a:solidFill>
                <a:latin typeface="Arial"/>
                <a:ea typeface="Arial"/>
                <a:cs typeface="Arial"/>
                <a:sym typeface="Arial"/>
              </a:rPr>
              <a:t>•</a:t>
            </a:r>
            <a:r>
              <a:rPr lang="en-CA" sz="3200">
                <a:solidFill>
                  <a:srgbClr val="351C75"/>
                </a:solidFill>
                <a:latin typeface="Calibri"/>
                <a:ea typeface="Calibri"/>
                <a:cs typeface="Calibri"/>
                <a:sym typeface="Calibri"/>
              </a:rPr>
              <a:t>Once upon a time, programmers were not able to simply type their code into the computer and have the computer understand it. </a:t>
            </a:r>
            <a:endParaRPr sz="3200">
              <a:solidFill>
                <a:srgbClr val="351C75"/>
              </a:solidFill>
              <a:latin typeface="Calibri"/>
              <a:ea typeface="Calibri"/>
              <a:cs typeface="Calibri"/>
              <a:sym typeface="Calibri"/>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2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latin typeface="Arial"/>
              <a:ea typeface="Arial"/>
              <a:cs typeface="Arial"/>
              <a:sym typeface="Arial"/>
            </a:endParaRPr>
          </a:p>
          <a:p>
            <a:pPr indent="0" lvl="0" marL="0" rtl="0" algn="l">
              <a:lnSpc>
                <a:spcPct val="100000"/>
              </a:lnSpc>
              <a:spcBef>
                <a:spcPts val="1000"/>
              </a:spcBef>
              <a:spcAft>
                <a:spcPts val="0"/>
              </a:spcAft>
              <a:buNone/>
            </a:pPr>
            <a:r>
              <a:t/>
            </a:r>
            <a:endParaRPr sz="3000">
              <a:solidFill>
                <a:srgbClr val="351C75"/>
              </a:solidFill>
            </a:endParaRPr>
          </a:p>
        </p:txBody>
      </p:sp>
      <p:pic>
        <p:nvPicPr>
          <p:cNvPr id="294" name="Google Shape;294;p26"/>
          <p:cNvPicPr preferRelativeResize="0"/>
          <p:nvPr/>
        </p:nvPicPr>
        <p:blipFill>
          <a:blip r:embed="rId3">
            <a:alphaModFix/>
          </a:blip>
          <a:stretch>
            <a:fillRect/>
          </a:stretch>
        </p:blipFill>
        <p:spPr>
          <a:xfrm>
            <a:off x="4350837" y="3411048"/>
            <a:ext cx="6892774" cy="319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1154954" y="973668"/>
            <a:ext cx="8761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sz="4800">
                <a:solidFill>
                  <a:srgbClr val="FFFFFF"/>
                </a:solidFill>
                <a:latin typeface="Arial"/>
                <a:ea typeface="Arial"/>
                <a:cs typeface="Arial"/>
                <a:sym typeface="Arial"/>
              </a:rPr>
              <a:t>Stack of code!</a:t>
            </a:r>
            <a:endParaRPr sz="4800"/>
          </a:p>
        </p:txBody>
      </p:sp>
      <p:sp>
        <p:nvSpPr>
          <p:cNvPr id="300" name="Google Shape;300;p27"/>
          <p:cNvSpPr txBox="1"/>
          <p:nvPr>
            <p:ph idx="1" type="body"/>
          </p:nvPr>
        </p:nvSpPr>
        <p:spPr>
          <a:xfrm>
            <a:off x="1076525" y="2389650"/>
            <a:ext cx="5648400" cy="330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CA" sz="3200">
                <a:solidFill>
                  <a:srgbClr val="351C75"/>
                </a:solidFill>
                <a:latin typeface="Calibri"/>
                <a:ea typeface="Calibri"/>
                <a:cs typeface="Calibri"/>
                <a:sym typeface="Calibri"/>
              </a:rPr>
              <a:t>Margaret Hamilton, lead software engineer on the Apollo Project next to the code she and her colleagues wrote for the guidance computer for the first moon landing (1969)</a:t>
            </a:r>
            <a:endParaRPr sz="3200">
              <a:solidFill>
                <a:srgbClr val="351C75"/>
              </a:solidFill>
              <a:latin typeface="Calibri"/>
              <a:ea typeface="Calibri"/>
              <a:cs typeface="Calibri"/>
              <a:sym typeface="Calibri"/>
            </a:endParaRPr>
          </a:p>
        </p:txBody>
      </p:sp>
      <p:pic>
        <p:nvPicPr>
          <p:cNvPr id="301" name="Google Shape;301;p27"/>
          <p:cNvPicPr preferRelativeResize="0"/>
          <p:nvPr/>
        </p:nvPicPr>
        <p:blipFill>
          <a:blip r:embed="rId3">
            <a:alphaModFix/>
          </a:blip>
          <a:stretch>
            <a:fillRect/>
          </a:stretch>
        </p:blipFill>
        <p:spPr>
          <a:xfrm>
            <a:off x="7515300" y="756626"/>
            <a:ext cx="4353300" cy="586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