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0bc47b97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bc47b9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0bc47b97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bc47b9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0bc47b97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bc47b9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0bc47b97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bc47b97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0bc47b97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bc47b97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0bc47b97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bc47b97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30bc47b97b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bc47b97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0bc47b97b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bc47b97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0bc47b97b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0bc47b9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0bc47b97b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0bc47b9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0a3bd5af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a3bd5a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0bc47b97b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0bc47b9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0bc47b97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bc47b9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0bc47b97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bc47b9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0bc47b97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0bc47b97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0a3bd5af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a3bd5a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0a3bd5af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a3bd5a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0a3bd5af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a3bd5a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0a3bd5af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a3bd5a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0a3bd5af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a3bd5a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0a3bd5af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a3bd5a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0bc47b9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bc47b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lstStyle>
            <a:lvl1pPr lvl="0" marR="0" rtl="0" algn="l">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lvl="1"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CA" sz="9600">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CA" sz="9600">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0" y="1497825"/>
            <a:ext cx="9784200" cy="327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6000"/>
              <a:buFont typeface="Century Gothic"/>
              <a:buNone/>
            </a:pPr>
            <a:r>
              <a:rPr lang="en-CA" sz="6000"/>
              <a:t>Unit</a:t>
            </a:r>
            <a:r>
              <a:rPr b="0" i="0" lang="en-CA" sz="6000" u="none" cap="none" strike="noStrike">
                <a:solidFill>
                  <a:schemeClr val="lt2"/>
                </a:solidFill>
                <a:latin typeface="Century Gothic"/>
                <a:ea typeface="Century Gothic"/>
                <a:cs typeface="Century Gothic"/>
                <a:sym typeface="Century Gothic"/>
              </a:rPr>
              <a:t> 1</a:t>
            </a:r>
            <a:br>
              <a:rPr b="0" i="0" lang="en-CA" sz="6000" u="none" cap="none" strike="noStrike">
                <a:solidFill>
                  <a:schemeClr val="lt2"/>
                </a:solidFill>
                <a:latin typeface="Century Gothic"/>
                <a:ea typeface="Century Gothic"/>
                <a:cs typeface="Century Gothic"/>
                <a:sym typeface="Century Gothic"/>
              </a:rPr>
            </a:br>
            <a:r>
              <a:rPr b="0" i="0" lang="en-CA" sz="6000" u="none" cap="none" strike="noStrike">
                <a:solidFill>
                  <a:schemeClr val="lt2"/>
                </a:solidFill>
                <a:latin typeface="Century Gothic"/>
                <a:ea typeface="Century Gothic"/>
                <a:cs typeface="Century Gothic"/>
                <a:sym typeface="Century Gothic"/>
              </a:rPr>
              <a:t>Introduction to Java (Input-Processing-Output)</a:t>
            </a:r>
            <a:br>
              <a:rPr b="0" i="0" lang="en-CA" sz="6000" u="none" cap="none" strike="noStrike">
                <a:solidFill>
                  <a:schemeClr val="lt2"/>
                </a:solidFill>
                <a:latin typeface="Century Gothic"/>
                <a:ea typeface="Century Gothic"/>
                <a:cs typeface="Century Gothic"/>
                <a:sym typeface="Century Gothic"/>
              </a:rPr>
            </a:br>
            <a:r>
              <a:rPr b="0" i="0" lang="en-CA" sz="6000" u="none" cap="none" strike="noStrike">
                <a:solidFill>
                  <a:schemeClr val="lt2"/>
                </a:solidFill>
                <a:latin typeface="Century Gothic"/>
                <a:ea typeface="Century Gothic"/>
                <a:cs typeface="Century Gothic"/>
                <a:sym typeface="Century Gothic"/>
              </a:rPr>
              <a:t>Part </a:t>
            </a:r>
            <a:r>
              <a:rPr lang="en-CA" sz="6000"/>
              <a:t>2 - Processing</a:t>
            </a:r>
            <a:endParaRPr/>
          </a:p>
        </p:txBody>
      </p:sp>
      <p:sp>
        <p:nvSpPr>
          <p:cNvPr id="250" name="Google Shape;250;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en-CA" sz="1800" u="none" cap="none" strike="noStrike">
                <a:solidFill>
                  <a:srgbClr val="EE52A4"/>
                </a:solidFill>
                <a:latin typeface="Century Gothic"/>
                <a:ea typeface="Century Gothic"/>
                <a:cs typeface="Century Gothic"/>
                <a:sym typeface="Century Gothic"/>
              </a:rPr>
              <a:t>ICS3U/ICS3C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Numeric </a:t>
            </a:r>
            <a:r>
              <a:rPr lang="en-CA" sz="4800"/>
              <a:t>Data Types in Java</a:t>
            </a:r>
            <a:endParaRPr sz="4800"/>
          </a:p>
        </p:txBody>
      </p:sp>
      <p:sp>
        <p:nvSpPr>
          <p:cNvPr id="313" name="Google Shape;313;p28"/>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57200" lvl="0" marL="457200" rtl="0" algn="l">
              <a:spcBef>
                <a:spcPts val="1000"/>
              </a:spcBef>
              <a:spcAft>
                <a:spcPts val="0"/>
              </a:spcAft>
              <a:buSzPts val="3600"/>
              <a:buChar char="●"/>
            </a:pPr>
            <a:r>
              <a:rPr lang="en-CA" sz="3600"/>
              <a:t>Java provides several different data types to store numeric values. </a:t>
            </a:r>
            <a:endParaRPr sz="3600"/>
          </a:p>
          <a:p>
            <a:pPr indent="-457200" lvl="0" marL="457200" rtl="0" algn="l">
              <a:spcBef>
                <a:spcPts val="0"/>
              </a:spcBef>
              <a:spcAft>
                <a:spcPts val="0"/>
              </a:spcAft>
              <a:buSzPts val="3600"/>
              <a:buChar char="●"/>
            </a:pPr>
            <a:r>
              <a:rPr lang="en-CA" sz="3600"/>
              <a:t>To decide which one to use, you need to determine whether you will need to store integers or real numbers (decimals) and also the size of the numbers you want to store</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Integer</a:t>
            </a:r>
            <a:r>
              <a:rPr lang="en-CA" sz="4800"/>
              <a:t> Data Types in Java</a:t>
            </a:r>
            <a:endParaRPr sz="4800"/>
          </a:p>
        </p:txBody>
      </p:sp>
      <p:sp>
        <p:nvSpPr>
          <p:cNvPr id="319" name="Google Shape;319;p29"/>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19100" lvl="0" marL="457200" rtl="0" algn="l">
              <a:spcBef>
                <a:spcPts val="1000"/>
              </a:spcBef>
              <a:spcAft>
                <a:spcPts val="0"/>
              </a:spcAft>
              <a:buSzPts val="3000"/>
              <a:buChar char="●"/>
            </a:pPr>
            <a:r>
              <a:rPr lang="en-CA" sz="3000"/>
              <a:t>We have four different data types to store integer values</a:t>
            </a:r>
            <a:endParaRPr sz="3000"/>
          </a:p>
          <a:p>
            <a:pPr indent="-419100" lvl="0" marL="457200" rtl="0" algn="l">
              <a:spcBef>
                <a:spcPts val="0"/>
              </a:spcBef>
              <a:spcAft>
                <a:spcPts val="0"/>
              </a:spcAft>
              <a:buSzPts val="3000"/>
              <a:buChar char="●"/>
            </a:pPr>
            <a:r>
              <a:rPr lang="en-CA" sz="3000"/>
              <a:t>They use a different number of </a:t>
            </a:r>
            <a:r>
              <a:rPr b="1" lang="en-CA" sz="3000"/>
              <a:t>bytes</a:t>
            </a:r>
            <a:r>
              <a:rPr lang="en-CA" sz="3000"/>
              <a:t> (space in memory) depending how large of values they can store</a:t>
            </a:r>
            <a:endParaRPr sz="3000"/>
          </a:p>
          <a:p>
            <a:pPr indent="-419100" lvl="0" marL="457200" rtl="0" algn="l">
              <a:spcBef>
                <a:spcPts val="0"/>
              </a:spcBef>
              <a:spcAft>
                <a:spcPts val="0"/>
              </a:spcAft>
              <a:buSzPts val="3000"/>
              <a:buChar char="●"/>
            </a:pPr>
            <a:r>
              <a:rPr lang="en-CA" sz="3000"/>
              <a:t>Using less memory is important for programs that must run quickly, or that store a large quantity of numbers</a:t>
            </a:r>
            <a:endParaRPr sz="3000"/>
          </a:p>
          <a:p>
            <a:pPr indent="-419100" lvl="0" marL="457200" rtl="0" algn="l">
              <a:spcBef>
                <a:spcPts val="0"/>
              </a:spcBef>
              <a:spcAft>
                <a:spcPts val="0"/>
              </a:spcAft>
              <a:buSzPts val="3000"/>
              <a:buChar char="●"/>
            </a:pPr>
            <a:r>
              <a:rPr lang="en-CA" sz="3000"/>
              <a:t>For our programs, storage space is not so important, we will usually use “int” (or “long” for very large values)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Integer Data Types in Java</a:t>
            </a:r>
            <a:endParaRPr sz="4800"/>
          </a:p>
        </p:txBody>
      </p:sp>
      <p:pic>
        <p:nvPicPr>
          <p:cNvPr id="325" name="Google Shape;325;p30"/>
          <p:cNvPicPr preferRelativeResize="0"/>
          <p:nvPr/>
        </p:nvPicPr>
        <p:blipFill>
          <a:blip r:embed="rId3">
            <a:alphaModFix/>
          </a:blip>
          <a:stretch>
            <a:fillRect/>
          </a:stretch>
        </p:blipFill>
        <p:spPr>
          <a:xfrm>
            <a:off x="2007837" y="2416750"/>
            <a:ext cx="8176326" cy="4127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Real Number</a:t>
            </a:r>
            <a:r>
              <a:rPr lang="en-CA" sz="4800"/>
              <a:t> Data Types in Java</a:t>
            </a:r>
            <a:endParaRPr sz="4800"/>
          </a:p>
        </p:txBody>
      </p:sp>
      <p:sp>
        <p:nvSpPr>
          <p:cNvPr id="331" name="Google Shape;331;p31"/>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19100" lvl="0" marL="457200" rtl="0" algn="l">
              <a:spcBef>
                <a:spcPts val="1000"/>
              </a:spcBef>
              <a:spcAft>
                <a:spcPts val="0"/>
              </a:spcAft>
              <a:buSzPts val="3000"/>
              <a:buChar char="●"/>
            </a:pPr>
            <a:r>
              <a:rPr lang="en-CA" sz="3000"/>
              <a:t>There are two data types that store real numbers (decimal values)</a:t>
            </a:r>
            <a:endParaRPr sz="3000"/>
          </a:p>
          <a:p>
            <a:pPr indent="-419100" lvl="0" marL="457200" rtl="0" algn="l">
              <a:spcBef>
                <a:spcPts val="0"/>
              </a:spcBef>
              <a:spcAft>
                <a:spcPts val="0"/>
              </a:spcAft>
              <a:buSzPts val="3000"/>
              <a:buChar char="●"/>
            </a:pPr>
            <a:r>
              <a:rPr lang="en-CA" sz="3000"/>
              <a:t>Float can be a bit more efficient for space, but again, since that isn’t a big issue for our programs we will usually use </a:t>
            </a:r>
            <a:r>
              <a:rPr b="1" lang="en-CA" sz="3000"/>
              <a:t>double</a:t>
            </a:r>
            <a:endParaRPr b="1" sz="3000"/>
          </a:p>
          <a:p>
            <a:pPr indent="0" lvl="0" marL="0" rtl="0" algn="l">
              <a:spcBef>
                <a:spcPts val="1000"/>
              </a:spcBef>
              <a:spcAft>
                <a:spcPts val="0"/>
              </a:spcAft>
              <a:buNone/>
            </a:pPr>
            <a:r>
              <a:t/>
            </a:r>
            <a:endParaRPr b="1"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Real Number Data Types in Java</a:t>
            </a:r>
            <a:endParaRPr sz="4800"/>
          </a:p>
        </p:txBody>
      </p:sp>
      <p:pic>
        <p:nvPicPr>
          <p:cNvPr id="337" name="Google Shape;337;p32"/>
          <p:cNvPicPr preferRelativeResize="0"/>
          <p:nvPr/>
        </p:nvPicPr>
        <p:blipFill>
          <a:blip r:embed="rId3">
            <a:alphaModFix/>
          </a:blip>
          <a:stretch>
            <a:fillRect/>
          </a:stretch>
        </p:blipFill>
        <p:spPr>
          <a:xfrm>
            <a:off x="732125" y="2519700"/>
            <a:ext cx="10868025"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Other data types : char</a:t>
            </a:r>
            <a:endParaRPr sz="4800"/>
          </a:p>
        </p:txBody>
      </p:sp>
      <p:sp>
        <p:nvSpPr>
          <p:cNvPr id="343" name="Google Shape;343;p33"/>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57200" lvl="0" marL="457200" rtl="0" algn="l">
              <a:spcBef>
                <a:spcPts val="1000"/>
              </a:spcBef>
              <a:spcAft>
                <a:spcPts val="0"/>
              </a:spcAft>
              <a:buSzPts val="3600"/>
              <a:buChar char="●"/>
            </a:pPr>
            <a:r>
              <a:rPr lang="en-CA" sz="3600"/>
              <a:t>this data type is similar to string in that it stores any text, but it holds only a single character</a:t>
            </a:r>
            <a:endParaRPr sz="3600"/>
          </a:p>
          <a:p>
            <a:pPr indent="-457200" lvl="0" marL="457200" rtl="0" algn="l">
              <a:spcBef>
                <a:spcPts val="0"/>
              </a:spcBef>
              <a:spcAft>
                <a:spcPts val="0"/>
              </a:spcAft>
              <a:buSzPts val="3600"/>
              <a:buChar char="●"/>
            </a:pPr>
            <a:r>
              <a:rPr lang="en-CA" sz="3600"/>
              <a:t>can be more efficient for memory</a:t>
            </a:r>
            <a:endParaRPr sz="3600"/>
          </a:p>
          <a:p>
            <a:pPr indent="-457200" lvl="0" marL="457200" rtl="0" algn="l">
              <a:spcBef>
                <a:spcPts val="0"/>
              </a:spcBef>
              <a:spcAft>
                <a:spcPts val="0"/>
              </a:spcAft>
              <a:buSzPts val="3600"/>
              <a:buChar char="●"/>
            </a:pPr>
            <a:r>
              <a:rPr lang="en-CA" sz="3600"/>
              <a:t>with </a:t>
            </a:r>
            <a:r>
              <a:rPr b="1" lang="en-CA" sz="3600"/>
              <a:t>char</a:t>
            </a:r>
            <a:r>
              <a:rPr lang="en-CA" sz="3600"/>
              <a:t> you will use single quotes ‘  ‘ instead of double quotes that are used on strings</a:t>
            </a:r>
            <a:endParaRPr sz="3600"/>
          </a:p>
          <a:p>
            <a:pPr indent="0" lvl="0" marL="0" rtl="0" algn="l">
              <a:spcBef>
                <a:spcPts val="1000"/>
              </a:spcBef>
              <a:spcAft>
                <a:spcPts val="0"/>
              </a:spcAft>
              <a:buNone/>
            </a:pPr>
            <a:r>
              <a:t/>
            </a:r>
            <a:endParaRPr b="1"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Other data types : boolean</a:t>
            </a:r>
            <a:endParaRPr sz="4800"/>
          </a:p>
        </p:txBody>
      </p:sp>
      <p:sp>
        <p:nvSpPr>
          <p:cNvPr id="349" name="Google Shape;349;p34"/>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57200" lvl="0" marL="457200" rtl="0" algn="l">
              <a:spcBef>
                <a:spcPts val="1000"/>
              </a:spcBef>
              <a:spcAft>
                <a:spcPts val="0"/>
              </a:spcAft>
              <a:buSzPts val="3600"/>
              <a:buChar char="●"/>
            </a:pPr>
            <a:r>
              <a:rPr lang="en-CA" sz="3600"/>
              <a:t>T</a:t>
            </a:r>
            <a:r>
              <a:rPr lang="en-CA" sz="3600"/>
              <a:t>his data type holds a single bit of information (the smallest possible)</a:t>
            </a:r>
            <a:endParaRPr sz="3600"/>
          </a:p>
          <a:p>
            <a:pPr indent="-457200" lvl="0" marL="457200" rtl="0" algn="l">
              <a:spcBef>
                <a:spcPts val="0"/>
              </a:spcBef>
              <a:spcAft>
                <a:spcPts val="0"/>
              </a:spcAft>
              <a:buSzPts val="3600"/>
              <a:buChar char="●"/>
            </a:pPr>
            <a:r>
              <a:rPr lang="en-CA" sz="3600"/>
              <a:t>It holds a </a:t>
            </a:r>
            <a:r>
              <a:rPr b="1" lang="en-CA" sz="3600"/>
              <a:t>true</a:t>
            </a:r>
            <a:r>
              <a:rPr lang="en-CA" sz="3600"/>
              <a:t> or </a:t>
            </a:r>
            <a:r>
              <a:rPr b="1" lang="en-CA" sz="3600"/>
              <a:t>false</a:t>
            </a:r>
            <a:r>
              <a:rPr lang="en-CA" sz="3600"/>
              <a:t> value</a:t>
            </a:r>
            <a:endParaRPr sz="3600"/>
          </a:p>
          <a:p>
            <a:pPr indent="-457200" lvl="0" marL="457200" rtl="0" algn="l">
              <a:spcBef>
                <a:spcPts val="0"/>
              </a:spcBef>
              <a:spcAft>
                <a:spcPts val="0"/>
              </a:spcAft>
              <a:buSzPts val="3600"/>
              <a:buChar char="●"/>
            </a:pPr>
            <a:r>
              <a:rPr lang="en-CA" sz="3600"/>
              <a:t>The words “true” and “false” are reserved words in Java and can only be used to set the value for a boolean</a:t>
            </a:r>
            <a:endParaRPr sz="3600"/>
          </a:p>
          <a:p>
            <a:pPr indent="0" lvl="0" marL="0" rtl="0" algn="l">
              <a:spcBef>
                <a:spcPts val="1000"/>
              </a:spcBef>
              <a:spcAft>
                <a:spcPts val="0"/>
              </a:spcAft>
              <a:buNone/>
            </a:pPr>
            <a:r>
              <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Storing data - Using Variables</a:t>
            </a:r>
            <a:endParaRPr sz="4800"/>
          </a:p>
        </p:txBody>
      </p:sp>
      <p:sp>
        <p:nvSpPr>
          <p:cNvPr id="355" name="Google Shape;355;p35"/>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57200" lvl="0" marL="457200" rtl="0" algn="l">
              <a:spcBef>
                <a:spcPts val="1000"/>
              </a:spcBef>
              <a:spcAft>
                <a:spcPts val="0"/>
              </a:spcAft>
              <a:buSzPts val="3600"/>
              <a:buChar char="●"/>
            </a:pPr>
            <a:r>
              <a:rPr lang="en-CA" sz="3600"/>
              <a:t>When we are using our data types to manipulate information or numeric values in our program, it is important to be able to save or store those values</a:t>
            </a:r>
            <a:endParaRPr sz="3600"/>
          </a:p>
          <a:p>
            <a:pPr indent="-457200" lvl="0" marL="457200" rtl="0" algn="l">
              <a:spcBef>
                <a:spcPts val="0"/>
              </a:spcBef>
              <a:spcAft>
                <a:spcPts val="0"/>
              </a:spcAft>
              <a:buSzPts val="3600"/>
              <a:buChar char="●"/>
            </a:pPr>
            <a:r>
              <a:rPr lang="en-CA" sz="3600"/>
              <a:t>We do this using </a:t>
            </a:r>
            <a:r>
              <a:rPr b="1" lang="en-CA" sz="3600"/>
              <a:t>variables</a:t>
            </a:r>
            <a:endParaRPr sz="3600"/>
          </a:p>
          <a:p>
            <a:pPr indent="0" lvl="0" marL="0" rtl="0" algn="l">
              <a:spcBef>
                <a:spcPts val="1000"/>
              </a:spcBef>
              <a:spcAft>
                <a:spcPts val="0"/>
              </a:spcAft>
              <a:buNone/>
            </a:pPr>
            <a:r>
              <a:t/>
            </a:r>
            <a:endParaRPr b="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Storing data - Using Variables</a:t>
            </a:r>
            <a:endParaRPr sz="4800"/>
          </a:p>
        </p:txBody>
      </p:sp>
      <p:sp>
        <p:nvSpPr>
          <p:cNvPr id="361" name="Google Shape;361;p36"/>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CA" sz="3600">
                <a:solidFill>
                  <a:schemeClr val="dk1"/>
                </a:solidFill>
              </a:rPr>
              <a:t>Essentially, a </a:t>
            </a:r>
            <a:r>
              <a:rPr b="1" lang="en-CA" sz="3600">
                <a:solidFill>
                  <a:schemeClr val="dk1"/>
                </a:solidFill>
              </a:rPr>
              <a:t>variable</a:t>
            </a:r>
            <a:r>
              <a:rPr lang="en-CA" sz="3600">
                <a:solidFill>
                  <a:schemeClr val="dk1"/>
                </a:solidFill>
              </a:rPr>
              <a:t> is a name for a location in computer memory which uses a particular data type to hold a value.</a:t>
            </a:r>
            <a:endParaRPr sz="3600"/>
          </a:p>
          <a:p>
            <a:pPr indent="-457200" lvl="0" marL="457200" rtl="0" algn="l">
              <a:spcBef>
                <a:spcPts val="600"/>
              </a:spcBef>
              <a:spcAft>
                <a:spcPts val="0"/>
              </a:spcAft>
              <a:buSzPts val="3600"/>
              <a:buChar char="●"/>
            </a:pPr>
            <a:r>
              <a:rPr lang="en-CA" sz="3600"/>
              <a:t>To create a variable you need to know the data type, and give the variable a name</a:t>
            </a:r>
            <a:endParaRPr sz="3600"/>
          </a:p>
          <a:p>
            <a:pPr indent="0" lvl="0" marL="0" rtl="0" algn="l">
              <a:spcBef>
                <a:spcPts val="1000"/>
              </a:spcBef>
              <a:spcAft>
                <a:spcPts val="0"/>
              </a:spcAft>
              <a:buNone/>
            </a:pPr>
            <a:r>
              <a:t/>
            </a:r>
            <a:endParaRPr b="1"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Naming</a:t>
            </a:r>
            <a:r>
              <a:rPr lang="en-CA" sz="4800"/>
              <a:t> Variables</a:t>
            </a:r>
            <a:endParaRPr sz="4800"/>
          </a:p>
        </p:txBody>
      </p:sp>
      <p:sp>
        <p:nvSpPr>
          <p:cNvPr id="367" name="Google Shape;367;p37"/>
          <p:cNvSpPr txBox="1"/>
          <p:nvPr>
            <p:ph idx="1" type="body"/>
          </p:nvPr>
        </p:nvSpPr>
        <p:spPr>
          <a:xfrm>
            <a:off x="611375" y="2216900"/>
            <a:ext cx="10991400" cy="3933900"/>
          </a:xfrm>
          <a:prstGeom prst="rect">
            <a:avLst/>
          </a:prstGeom>
        </p:spPr>
        <p:txBody>
          <a:bodyPr anchorCtr="0" anchor="t" bIns="91425" lIns="91425" spcFirstLastPara="1" rIns="91425" wrap="square" tIns="91425">
            <a:noAutofit/>
          </a:bodyPr>
          <a:lstStyle/>
          <a:p>
            <a:pPr indent="-419100" lvl="0" marL="457200" rtl="0" algn="l">
              <a:spcBef>
                <a:spcPts val="1000"/>
              </a:spcBef>
              <a:spcAft>
                <a:spcPts val="0"/>
              </a:spcAft>
              <a:buSzPts val="3000"/>
              <a:buChar char="●"/>
            </a:pPr>
            <a:r>
              <a:rPr lang="en-CA" sz="3000"/>
              <a:t>We can choose the name of each variable we use</a:t>
            </a:r>
            <a:endParaRPr sz="3000"/>
          </a:p>
          <a:p>
            <a:pPr indent="-419100" lvl="0" marL="457200" rtl="0" algn="l">
              <a:spcBef>
                <a:spcPts val="0"/>
              </a:spcBef>
              <a:spcAft>
                <a:spcPts val="0"/>
              </a:spcAft>
              <a:buSzPts val="3000"/>
              <a:buChar char="●"/>
            </a:pPr>
            <a:r>
              <a:rPr lang="en-CA" sz="3000"/>
              <a:t>The variables must start with a letter (naming convention - start with lowercase)</a:t>
            </a:r>
            <a:endParaRPr sz="3000"/>
          </a:p>
          <a:p>
            <a:pPr indent="-419100" lvl="0" marL="457200" rtl="0" algn="l">
              <a:spcBef>
                <a:spcPts val="0"/>
              </a:spcBef>
              <a:spcAft>
                <a:spcPts val="0"/>
              </a:spcAft>
              <a:buSzPts val="3000"/>
              <a:buChar char="●"/>
            </a:pPr>
            <a:r>
              <a:rPr lang="en-CA" sz="3000"/>
              <a:t>Can include numbers and underscore</a:t>
            </a:r>
            <a:endParaRPr sz="3000"/>
          </a:p>
          <a:p>
            <a:pPr indent="-419100" lvl="0" marL="457200" rtl="0" algn="l">
              <a:spcBef>
                <a:spcPts val="0"/>
              </a:spcBef>
              <a:spcAft>
                <a:spcPts val="0"/>
              </a:spcAft>
              <a:buSzPts val="3000"/>
              <a:buChar char="●"/>
            </a:pPr>
            <a:r>
              <a:rPr lang="en-CA" sz="3000"/>
              <a:t>Convention - multiple word variables we use </a:t>
            </a:r>
            <a:r>
              <a:rPr b="1" lang="en-CA" sz="3000"/>
              <a:t>camelcase</a:t>
            </a:r>
            <a:r>
              <a:rPr lang="en-CA" sz="3000"/>
              <a:t> (first letter of first word lowercase, other words first letter uppercase) i.e. myFavouriteColour</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Different Data Types</a:t>
            </a:r>
            <a:endParaRPr sz="4800"/>
          </a:p>
        </p:txBody>
      </p:sp>
      <p:sp>
        <p:nvSpPr>
          <p:cNvPr id="256" name="Google Shape;256;p20"/>
          <p:cNvSpPr txBox="1"/>
          <p:nvPr>
            <p:ph idx="1" type="body"/>
          </p:nvPr>
        </p:nvSpPr>
        <p:spPr>
          <a:xfrm>
            <a:off x="616800" y="2508625"/>
            <a:ext cx="11236500" cy="3456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All of the information we have been outputting so far have been </a:t>
            </a:r>
            <a:r>
              <a:rPr b="1" lang="en-CA" sz="3600" u="sng"/>
              <a:t>strings</a:t>
            </a:r>
            <a:r>
              <a:rPr lang="en-CA" sz="3600"/>
              <a:t> (Indicated by quotes “”)</a:t>
            </a:r>
            <a:endParaRPr sz="3600"/>
          </a:p>
          <a:p>
            <a:pPr indent="0" lvl="0" marL="0" rtl="0" algn="l">
              <a:spcBef>
                <a:spcPts val="1000"/>
              </a:spcBef>
              <a:spcAft>
                <a:spcPts val="0"/>
              </a:spcAft>
              <a:buNone/>
            </a:pPr>
            <a:r>
              <a:t/>
            </a:r>
            <a:endParaRPr b="1" sz="3600" u="sng"/>
          </a:p>
          <a:p>
            <a:pPr indent="0" lvl="0" marL="0" rtl="0" algn="l">
              <a:spcBef>
                <a:spcPts val="1000"/>
              </a:spcBef>
              <a:spcAft>
                <a:spcPts val="0"/>
              </a:spcAft>
              <a:buNone/>
            </a:pPr>
            <a:r>
              <a:rPr lang="en-CA" sz="3600"/>
              <a:t>Java can also output other types of values - both integer and float (decimal) numbers.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Declaring</a:t>
            </a:r>
            <a:r>
              <a:rPr lang="en-CA" sz="4800"/>
              <a:t> Variables</a:t>
            </a:r>
            <a:endParaRPr sz="4800"/>
          </a:p>
        </p:txBody>
      </p:sp>
      <p:sp>
        <p:nvSpPr>
          <p:cNvPr id="373" name="Google Shape;373;p38"/>
          <p:cNvSpPr txBox="1"/>
          <p:nvPr>
            <p:ph idx="1" type="body"/>
          </p:nvPr>
        </p:nvSpPr>
        <p:spPr>
          <a:xfrm>
            <a:off x="611375" y="2216900"/>
            <a:ext cx="10778700" cy="1821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You must </a:t>
            </a:r>
            <a:r>
              <a:rPr b="1" lang="en-CA" sz="3000"/>
              <a:t>declare</a:t>
            </a:r>
            <a:r>
              <a:rPr lang="en-CA" sz="3000"/>
              <a:t> a new variable before you use it in your program - tell the computer the name and data type:</a:t>
            </a:r>
            <a:endParaRPr sz="3000"/>
          </a:p>
        </p:txBody>
      </p:sp>
      <p:pic>
        <p:nvPicPr>
          <p:cNvPr id="374" name="Google Shape;374;p38"/>
          <p:cNvPicPr preferRelativeResize="0"/>
          <p:nvPr/>
        </p:nvPicPr>
        <p:blipFill>
          <a:blip r:embed="rId3">
            <a:alphaModFix/>
          </a:blip>
          <a:stretch>
            <a:fillRect/>
          </a:stretch>
        </p:blipFill>
        <p:spPr>
          <a:xfrm>
            <a:off x="3791734" y="3545950"/>
            <a:ext cx="6193650" cy="211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Initializing</a:t>
            </a:r>
            <a:r>
              <a:rPr lang="en-CA" sz="4800"/>
              <a:t> Variables</a:t>
            </a:r>
            <a:endParaRPr sz="4800"/>
          </a:p>
        </p:txBody>
      </p:sp>
      <p:sp>
        <p:nvSpPr>
          <p:cNvPr id="380" name="Google Shape;380;p39"/>
          <p:cNvSpPr txBox="1"/>
          <p:nvPr>
            <p:ph idx="1" type="body"/>
          </p:nvPr>
        </p:nvSpPr>
        <p:spPr>
          <a:xfrm>
            <a:off x="651250" y="2216900"/>
            <a:ext cx="10738800" cy="1036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You can assign values to variables using an equals sign:</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rPr lang="en-CA" sz="3000"/>
              <a:t>(note the quotes on our string value!!)</a:t>
            </a:r>
            <a:endParaRPr sz="3000"/>
          </a:p>
        </p:txBody>
      </p:sp>
      <p:pic>
        <p:nvPicPr>
          <p:cNvPr id="381" name="Google Shape;381;p39"/>
          <p:cNvPicPr preferRelativeResize="0"/>
          <p:nvPr/>
        </p:nvPicPr>
        <p:blipFill>
          <a:blip r:embed="rId3">
            <a:alphaModFix/>
          </a:blip>
          <a:stretch>
            <a:fillRect/>
          </a:stretch>
        </p:blipFill>
        <p:spPr>
          <a:xfrm>
            <a:off x="3129500" y="3193450"/>
            <a:ext cx="5577875" cy="182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Initializing Variables</a:t>
            </a:r>
            <a:endParaRPr sz="4800"/>
          </a:p>
        </p:txBody>
      </p:sp>
      <p:sp>
        <p:nvSpPr>
          <p:cNvPr id="387" name="Google Shape;387;p40"/>
          <p:cNvSpPr txBox="1"/>
          <p:nvPr>
            <p:ph idx="1" type="body"/>
          </p:nvPr>
        </p:nvSpPr>
        <p:spPr>
          <a:xfrm>
            <a:off x="651250" y="2216900"/>
            <a:ext cx="10647600" cy="1655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It is also possible to declare and initialize a variable in one line. This can be a good idea so that you don’t accidentally try to use a variable that hasn’t been initialized yet.</a:t>
            </a:r>
            <a:endParaRPr sz="3000"/>
          </a:p>
        </p:txBody>
      </p:sp>
      <p:pic>
        <p:nvPicPr>
          <p:cNvPr id="388" name="Google Shape;388;p40"/>
          <p:cNvPicPr preferRelativeResize="0"/>
          <p:nvPr/>
        </p:nvPicPr>
        <p:blipFill>
          <a:blip r:embed="rId3">
            <a:alphaModFix/>
          </a:blip>
          <a:stretch>
            <a:fillRect/>
          </a:stretch>
        </p:blipFill>
        <p:spPr>
          <a:xfrm>
            <a:off x="4302775" y="4442723"/>
            <a:ext cx="7049275" cy="165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1154949" y="973678"/>
            <a:ext cx="100224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Print</a:t>
            </a:r>
            <a:r>
              <a:rPr lang="en-CA" sz="4800"/>
              <a:t>ing Variables</a:t>
            </a:r>
            <a:endParaRPr sz="4800"/>
          </a:p>
        </p:txBody>
      </p:sp>
      <p:sp>
        <p:nvSpPr>
          <p:cNvPr id="394" name="Google Shape;394;p41"/>
          <p:cNvSpPr txBox="1"/>
          <p:nvPr>
            <p:ph idx="1" type="body"/>
          </p:nvPr>
        </p:nvSpPr>
        <p:spPr>
          <a:xfrm>
            <a:off x="651250" y="2216900"/>
            <a:ext cx="10647600" cy="1655100"/>
          </a:xfrm>
          <a:prstGeom prst="rect">
            <a:avLst/>
          </a:prstGeom>
        </p:spPr>
        <p:txBody>
          <a:bodyPr anchorCtr="0" anchor="t" bIns="91425" lIns="91425" spcFirstLastPara="1" rIns="91425" wrap="square" tIns="91425">
            <a:noAutofit/>
          </a:bodyPr>
          <a:lstStyle/>
          <a:p>
            <a:pPr indent="-419100" lvl="0" marL="457200" rtl="0" algn="l">
              <a:spcBef>
                <a:spcPts val="1000"/>
              </a:spcBef>
              <a:spcAft>
                <a:spcPts val="0"/>
              </a:spcAft>
              <a:buSzPts val="3000"/>
              <a:buChar char="●"/>
            </a:pPr>
            <a:r>
              <a:rPr lang="en-CA" sz="3000"/>
              <a:t>You can include variables in your println statements</a:t>
            </a:r>
            <a:endParaRPr sz="3000"/>
          </a:p>
          <a:p>
            <a:pPr indent="-419100" lvl="0" marL="457200" rtl="0" algn="l">
              <a:spcBef>
                <a:spcPts val="0"/>
              </a:spcBef>
              <a:spcAft>
                <a:spcPts val="0"/>
              </a:spcAft>
              <a:buSzPts val="3000"/>
              <a:buChar char="●"/>
            </a:pPr>
            <a:r>
              <a:rPr lang="en-CA" sz="3000"/>
              <a:t>If you are combining variables with text, you need to </a:t>
            </a:r>
            <a:r>
              <a:rPr b="1" lang="en-CA" sz="3000"/>
              <a:t>concatenate </a:t>
            </a:r>
            <a:r>
              <a:rPr lang="en-CA" sz="3000"/>
              <a:t> them with a plus sign (+)</a:t>
            </a:r>
            <a:endParaRPr sz="3000"/>
          </a:p>
          <a:p>
            <a:pPr indent="0" lvl="0" marL="0" rtl="0" algn="l">
              <a:spcBef>
                <a:spcPts val="1000"/>
              </a:spcBef>
              <a:spcAft>
                <a:spcPts val="0"/>
              </a:spcAft>
              <a:buNone/>
            </a:pPr>
            <a:r>
              <a:t/>
            </a:r>
            <a:endParaRPr sz="3000"/>
          </a:p>
        </p:txBody>
      </p:sp>
      <p:pic>
        <p:nvPicPr>
          <p:cNvPr id="395" name="Google Shape;395;p41"/>
          <p:cNvPicPr preferRelativeResize="0"/>
          <p:nvPr/>
        </p:nvPicPr>
        <p:blipFill>
          <a:blip r:embed="rId3">
            <a:alphaModFix/>
          </a:blip>
          <a:stretch>
            <a:fillRect/>
          </a:stretch>
        </p:blipFill>
        <p:spPr>
          <a:xfrm>
            <a:off x="949825" y="4303525"/>
            <a:ext cx="9715925" cy="57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Different Data Types</a:t>
            </a:r>
            <a:endParaRPr sz="4800"/>
          </a:p>
        </p:txBody>
      </p:sp>
      <p:sp>
        <p:nvSpPr>
          <p:cNvPr id="262" name="Google Shape;262;p21"/>
          <p:cNvSpPr txBox="1"/>
          <p:nvPr>
            <p:ph idx="1" type="body"/>
          </p:nvPr>
        </p:nvSpPr>
        <p:spPr>
          <a:xfrm>
            <a:off x="451225" y="2080875"/>
            <a:ext cx="2791500" cy="360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Try out a program to output different data types:</a:t>
            </a:r>
            <a:endParaRPr sz="3600"/>
          </a:p>
        </p:txBody>
      </p:sp>
      <p:pic>
        <p:nvPicPr>
          <p:cNvPr id="263" name="Google Shape;263;p21"/>
          <p:cNvPicPr preferRelativeResize="0"/>
          <p:nvPr/>
        </p:nvPicPr>
        <p:blipFill>
          <a:blip r:embed="rId3">
            <a:alphaModFix/>
          </a:blip>
          <a:stretch>
            <a:fillRect/>
          </a:stretch>
        </p:blipFill>
        <p:spPr>
          <a:xfrm>
            <a:off x="4217100" y="1860776"/>
            <a:ext cx="7363824" cy="418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Different Data Types</a:t>
            </a:r>
            <a:endParaRPr sz="4800"/>
          </a:p>
        </p:txBody>
      </p:sp>
      <p:sp>
        <p:nvSpPr>
          <p:cNvPr id="269" name="Google Shape;269;p22"/>
          <p:cNvSpPr txBox="1"/>
          <p:nvPr>
            <p:ph idx="1" type="body"/>
          </p:nvPr>
        </p:nvSpPr>
        <p:spPr>
          <a:xfrm>
            <a:off x="451225" y="2080875"/>
            <a:ext cx="2791500" cy="360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Notice how the 23 is in a different colour depending on the “ “</a:t>
            </a:r>
            <a:endParaRPr sz="3600"/>
          </a:p>
        </p:txBody>
      </p:sp>
      <p:pic>
        <p:nvPicPr>
          <p:cNvPr id="270" name="Google Shape;270;p22"/>
          <p:cNvPicPr preferRelativeResize="0"/>
          <p:nvPr/>
        </p:nvPicPr>
        <p:blipFill>
          <a:blip r:embed="rId3">
            <a:alphaModFix/>
          </a:blip>
          <a:stretch>
            <a:fillRect/>
          </a:stretch>
        </p:blipFill>
        <p:spPr>
          <a:xfrm>
            <a:off x="4217100" y="1860776"/>
            <a:ext cx="7363824" cy="418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Other Math Operations...</a:t>
            </a:r>
            <a:endParaRPr sz="4800"/>
          </a:p>
        </p:txBody>
      </p:sp>
      <p:sp>
        <p:nvSpPr>
          <p:cNvPr id="276" name="Google Shape;276;p23"/>
          <p:cNvSpPr txBox="1"/>
          <p:nvPr>
            <p:ph idx="1" type="body"/>
          </p:nvPr>
        </p:nvSpPr>
        <p:spPr>
          <a:xfrm>
            <a:off x="520200" y="1902175"/>
            <a:ext cx="3398700" cy="325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Add to your program - try subtract, multiply and divide</a:t>
            </a:r>
            <a:endParaRPr sz="3600"/>
          </a:p>
        </p:txBody>
      </p:sp>
      <p:pic>
        <p:nvPicPr>
          <p:cNvPr id="277" name="Google Shape;277;p23"/>
          <p:cNvPicPr preferRelativeResize="0"/>
          <p:nvPr/>
        </p:nvPicPr>
        <p:blipFill>
          <a:blip r:embed="rId3">
            <a:alphaModFix/>
          </a:blip>
          <a:stretch>
            <a:fillRect/>
          </a:stretch>
        </p:blipFill>
        <p:spPr>
          <a:xfrm>
            <a:off x="4485300" y="2633504"/>
            <a:ext cx="7209375" cy="2855650"/>
          </a:xfrm>
          <a:prstGeom prst="rect">
            <a:avLst/>
          </a:prstGeom>
          <a:noFill/>
          <a:ln>
            <a:noFill/>
          </a:ln>
        </p:spPr>
      </p:pic>
      <p:sp>
        <p:nvSpPr>
          <p:cNvPr id="278" name="Google Shape;278;p23"/>
          <p:cNvSpPr txBox="1"/>
          <p:nvPr/>
        </p:nvSpPr>
        <p:spPr>
          <a:xfrm>
            <a:off x="931575" y="5489150"/>
            <a:ext cx="10763100" cy="10074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CA" sz="3600">
                <a:solidFill>
                  <a:srgbClr val="3F3F3F"/>
                </a:solidFill>
                <a:latin typeface="Century Gothic"/>
                <a:ea typeface="Century Gothic"/>
                <a:cs typeface="Century Gothic"/>
                <a:sym typeface="Century Gothic"/>
              </a:rPr>
              <a:t>Notice anything unusual with the last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Other Math Operations...</a:t>
            </a:r>
            <a:endParaRPr sz="4800"/>
          </a:p>
        </p:txBody>
      </p:sp>
      <p:sp>
        <p:nvSpPr>
          <p:cNvPr id="284" name="Google Shape;284;p24"/>
          <p:cNvSpPr txBox="1"/>
          <p:nvPr>
            <p:ph idx="1" type="body"/>
          </p:nvPr>
        </p:nvSpPr>
        <p:spPr>
          <a:xfrm>
            <a:off x="520200" y="1902175"/>
            <a:ext cx="3743700" cy="3324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The last example was using integers - try again with decimals</a:t>
            </a:r>
            <a:endParaRPr sz="3600"/>
          </a:p>
        </p:txBody>
      </p:sp>
      <p:sp>
        <p:nvSpPr>
          <p:cNvPr id="285" name="Google Shape;285;p24"/>
          <p:cNvSpPr txBox="1"/>
          <p:nvPr/>
        </p:nvSpPr>
        <p:spPr>
          <a:xfrm>
            <a:off x="3728575" y="4992425"/>
            <a:ext cx="8348400" cy="1173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CA" sz="3600">
                <a:solidFill>
                  <a:srgbClr val="3F3F3F"/>
                </a:solidFill>
                <a:latin typeface="Century Gothic"/>
                <a:ea typeface="Century Gothic"/>
                <a:cs typeface="Century Gothic"/>
                <a:sym typeface="Century Gothic"/>
              </a:rPr>
              <a:t>What is different with your output</a:t>
            </a:r>
            <a:r>
              <a:rPr lang="en-CA" sz="3600">
                <a:solidFill>
                  <a:srgbClr val="3F3F3F"/>
                </a:solidFill>
                <a:latin typeface="Century Gothic"/>
                <a:ea typeface="Century Gothic"/>
                <a:cs typeface="Century Gothic"/>
                <a:sym typeface="Century Gothic"/>
              </a:rPr>
              <a:t>?</a:t>
            </a:r>
            <a:endParaRPr/>
          </a:p>
        </p:txBody>
      </p:sp>
      <p:pic>
        <p:nvPicPr>
          <p:cNvPr id="286" name="Google Shape;286;p24"/>
          <p:cNvPicPr preferRelativeResize="0"/>
          <p:nvPr/>
        </p:nvPicPr>
        <p:blipFill>
          <a:blip r:embed="rId3">
            <a:alphaModFix/>
          </a:blip>
          <a:stretch>
            <a:fillRect/>
          </a:stretch>
        </p:blipFill>
        <p:spPr>
          <a:xfrm>
            <a:off x="4678475" y="2557302"/>
            <a:ext cx="6448600" cy="205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BEDMAS and Operations</a:t>
            </a:r>
            <a:endParaRPr sz="4800"/>
          </a:p>
        </p:txBody>
      </p:sp>
      <p:sp>
        <p:nvSpPr>
          <p:cNvPr id="292" name="Google Shape;292;p25"/>
          <p:cNvSpPr txBox="1"/>
          <p:nvPr>
            <p:ph idx="1" type="body"/>
          </p:nvPr>
        </p:nvSpPr>
        <p:spPr>
          <a:xfrm>
            <a:off x="520200" y="2260250"/>
            <a:ext cx="3467700" cy="296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Java follows order of operations for calculations</a:t>
            </a:r>
            <a:endParaRPr sz="3600"/>
          </a:p>
        </p:txBody>
      </p:sp>
      <p:sp>
        <p:nvSpPr>
          <p:cNvPr id="293" name="Google Shape;293;p25"/>
          <p:cNvSpPr txBox="1"/>
          <p:nvPr/>
        </p:nvSpPr>
        <p:spPr>
          <a:xfrm>
            <a:off x="4457000" y="2425825"/>
            <a:ext cx="7009800" cy="3836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CA" sz="3600">
                <a:solidFill>
                  <a:srgbClr val="3F3F3F"/>
                </a:solidFill>
                <a:latin typeface="Century Gothic"/>
                <a:ea typeface="Century Gothic"/>
                <a:cs typeface="Century Gothic"/>
                <a:sym typeface="Century Gothic"/>
              </a:rPr>
              <a:t>B</a:t>
            </a:r>
            <a:r>
              <a:rPr lang="en-CA" sz="3600">
                <a:solidFill>
                  <a:srgbClr val="3F3F3F"/>
                </a:solidFill>
                <a:latin typeface="Century Gothic"/>
                <a:ea typeface="Century Gothic"/>
                <a:cs typeface="Century Gothic"/>
                <a:sym typeface="Century Gothic"/>
              </a:rPr>
              <a:t> - brackets</a:t>
            </a:r>
            <a:br>
              <a:rPr lang="en-CA" sz="3600">
                <a:solidFill>
                  <a:srgbClr val="3F3F3F"/>
                </a:solidFill>
                <a:latin typeface="Century Gothic"/>
                <a:ea typeface="Century Gothic"/>
                <a:cs typeface="Century Gothic"/>
                <a:sym typeface="Century Gothic"/>
              </a:rPr>
            </a:br>
            <a:r>
              <a:rPr b="1" lang="en-CA" sz="3600">
                <a:solidFill>
                  <a:srgbClr val="3F3F3F"/>
                </a:solidFill>
                <a:latin typeface="Century Gothic"/>
                <a:ea typeface="Century Gothic"/>
                <a:cs typeface="Century Gothic"/>
                <a:sym typeface="Century Gothic"/>
              </a:rPr>
              <a:t>E </a:t>
            </a:r>
            <a:r>
              <a:rPr lang="en-CA" sz="3600">
                <a:solidFill>
                  <a:srgbClr val="3F3F3F"/>
                </a:solidFill>
                <a:latin typeface="Century Gothic"/>
                <a:ea typeface="Century Gothic"/>
                <a:cs typeface="Century Gothic"/>
                <a:sym typeface="Century Gothic"/>
              </a:rPr>
              <a:t>- exponents</a:t>
            </a:r>
            <a:br>
              <a:rPr lang="en-CA" sz="3600">
                <a:solidFill>
                  <a:srgbClr val="3F3F3F"/>
                </a:solidFill>
                <a:latin typeface="Century Gothic"/>
                <a:ea typeface="Century Gothic"/>
                <a:cs typeface="Century Gothic"/>
                <a:sym typeface="Century Gothic"/>
              </a:rPr>
            </a:br>
            <a:r>
              <a:rPr b="1" lang="en-CA" sz="3600">
                <a:solidFill>
                  <a:srgbClr val="3F3F3F"/>
                </a:solidFill>
                <a:latin typeface="Century Gothic"/>
                <a:ea typeface="Century Gothic"/>
                <a:cs typeface="Century Gothic"/>
                <a:sym typeface="Century Gothic"/>
              </a:rPr>
              <a:t>D</a:t>
            </a:r>
            <a:r>
              <a:rPr lang="en-CA" sz="3600">
                <a:solidFill>
                  <a:srgbClr val="3F3F3F"/>
                </a:solidFill>
                <a:latin typeface="Century Gothic"/>
                <a:ea typeface="Century Gothic"/>
                <a:cs typeface="Century Gothic"/>
                <a:sym typeface="Century Gothic"/>
              </a:rPr>
              <a:t> - division and multiplication</a:t>
            </a:r>
            <a:br>
              <a:rPr lang="en-CA" sz="3600">
                <a:solidFill>
                  <a:srgbClr val="3F3F3F"/>
                </a:solidFill>
                <a:latin typeface="Century Gothic"/>
                <a:ea typeface="Century Gothic"/>
                <a:cs typeface="Century Gothic"/>
                <a:sym typeface="Century Gothic"/>
              </a:rPr>
            </a:br>
            <a:r>
              <a:rPr b="1" lang="en-CA" sz="3600">
                <a:solidFill>
                  <a:srgbClr val="3F3F3F"/>
                </a:solidFill>
                <a:latin typeface="Century Gothic"/>
                <a:ea typeface="Century Gothic"/>
                <a:cs typeface="Century Gothic"/>
                <a:sym typeface="Century Gothic"/>
              </a:rPr>
              <a:t>M</a:t>
            </a:r>
            <a:r>
              <a:rPr lang="en-CA" sz="3600">
                <a:solidFill>
                  <a:srgbClr val="3F3F3F"/>
                </a:solidFill>
                <a:latin typeface="Century Gothic"/>
                <a:ea typeface="Century Gothic"/>
                <a:cs typeface="Century Gothic"/>
                <a:sym typeface="Century Gothic"/>
              </a:rPr>
              <a:t> </a:t>
            </a:r>
            <a:br>
              <a:rPr b="1" lang="en-CA" sz="3600">
                <a:solidFill>
                  <a:srgbClr val="3F3F3F"/>
                </a:solidFill>
                <a:latin typeface="Century Gothic"/>
                <a:ea typeface="Century Gothic"/>
                <a:cs typeface="Century Gothic"/>
                <a:sym typeface="Century Gothic"/>
              </a:rPr>
            </a:br>
            <a:r>
              <a:rPr b="1" lang="en-CA" sz="3600">
                <a:solidFill>
                  <a:srgbClr val="3F3F3F"/>
                </a:solidFill>
                <a:latin typeface="Century Gothic"/>
                <a:ea typeface="Century Gothic"/>
                <a:cs typeface="Century Gothic"/>
                <a:sym typeface="Century Gothic"/>
              </a:rPr>
              <a:t>A</a:t>
            </a:r>
            <a:r>
              <a:rPr lang="en-CA" sz="3600">
                <a:solidFill>
                  <a:srgbClr val="3F3F3F"/>
                </a:solidFill>
                <a:latin typeface="Century Gothic"/>
                <a:ea typeface="Century Gothic"/>
                <a:cs typeface="Century Gothic"/>
                <a:sym typeface="Century Gothic"/>
              </a:rPr>
              <a:t> - addition and subtraction</a:t>
            </a:r>
            <a:br>
              <a:rPr b="1" lang="en-CA" sz="3600">
                <a:solidFill>
                  <a:srgbClr val="3F3F3F"/>
                </a:solidFill>
                <a:latin typeface="Century Gothic"/>
                <a:ea typeface="Century Gothic"/>
                <a:cs typeface="Century Gothic"/>
                <a:sym typeface="Century Gothic"/>
              </a:rPr>
            </a:br>
            <a:r>
              <a:rPr b="1" lang="en-CA" sz="3600">
                <a:solidFill>
                  <a:srgbClr val="3F3F3F"/>
                </a:solidFill>
                <a:latin typeface="Century Gothic"/>
                <a:ea typeface="Century Gothic"/>
                <a:cs typeface="Century Gothic"/>
                <a:sym typeface="Century Gothic"/>
              </a:rPr>
              <a:t>S</a:t>
            </a:r>
            <a:endParaRPr b="1" sz="3600">
              <a:solidFill>
                <a:srgbClr val="3F3F3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BEDMAS and Operations</a:t>
            </a:r>
            <a:endParaRPr sz="4800"/>
          </a:p>
        </p:txBody>
      </p:sp>
      <p:sp>
        <p:nvSpPr>
          <p:cNvPr id="299" name="Google Shape;299;p26"/>
          <p:cNvSpPr txBox="1"/>
          <p:nvPr>
            <p:ph idx="1" type="body"/>
          </p:nvPr>
        </p:nvSpPr>
        <p:spPr>
          <a:xfrm>
            <a:off x="520200" y="2260250"/>
            <a:ext cx="5206200" cy="110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Try these operations:</a:t>
            </a:r>
            <a:endParaRPr sz="3600"/>
          </a:p>
        </p:txBody>
      </p:sp>
      <p:pic>
        <p:nvPicPr>
          <p:cNvPr id="300" name="Google Shape;300;p26"/>
          <p:cNvPicPr preferRelativeResize="0"/>
          <p:nvPr/>
        </p:nvPicPr>
        <p:blipFill>
          <a:blip r:embed="rId3">
            <a:alphaModFix/>
          </a:blip>
          <a:stretch>
            <a:fillRect/>
          </a:stretch>
        </p:blipFill>
        <p:spPr>
          <a:xfrm>
            <a:off x="952725" y="3005475"/>
            <a:ext cx="10472826" cy="2276075"/>
          </a:xfrm>
          <a:prstGeom prst="rect">
            <a:avLst/>
          </a:prstGeom>
          <a:noFill/>
          <a:ln>
            <a:noFill/>
          </a:ln>
        </p:spPr>
      </p:pic>
      <p:sp>
        <p:nvSpPr>
          <p:cNvPr id="301" name="Google Shape;301;p26"/>
          <p:cNvSpPr txBox="1"/>
          <p:nvPr>
            <p:ph idx="1" type="body"/>
          </p:nvPr>
        </p:nvSpPr>
        <p:spPr>
          <a:xfrm>
            <a:off x="217250" y="5281550"/>
            <a:ext cx="11470200" cy="110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Be careful with “nested” brackets (brackets within brackets)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t>Data Types in Java</a:t>
            </a:r>
            <a:endParaRPr sz="4800"/>
          </a:p>
        </p:txBody>
      </p:sp>
      <p:sp>
        <p:nvSpPr>
          <p:cNvPr id="307" name="Google Shape;307;p27"/>
          <p:cNvSpPr txBox="1"/>
          <p:nvPr>
            <p:ph idx="1" type="body"/>
          </p:nvPr>
        </p:nvSpPr>
        <p:spPr>
          <a:xfrm>
            <a:off x="1154950" y="2522575"/>
            <a:ext cx="9876300" cy="3497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600"/>
              <a:t>The first data type we used in our println statements were </a:t>
            </a:r>
            <a:r>
              <a:rPr b="1" lang="en-CA" sz="3600" u="sng"/>
              <a:t>strings</a:t>
            </a:r>
            <a:r>
              <a:rPr lang="en-CA" sz="3600"/>
              <a:t> (for text). </a:t>
            </a:r>
            <a:br>
              <a:rPr lang="en-CA" sz="3600"/>
            </a:br>
            <a:endParaRPr sz="3600"/>
          </a:p>
          <a:p>
            <a:pPr indent="0" lvl="0" marL="0" rtl="0" algn="l">
              <a:spcBef>
                <a:spcPts val="1000"/>
              </a:spcBef>
              <a:spcAft>
                <a:spcPts val="0"/>
              </a:spcAft>
              <a:buNone/>
            </a:pPr>
            <a:r>
              <a:rPr lang="en-CA" sz="3600"/>
              <a:t>Any strings in your code must be enclosed in quotes “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