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embeddedFontLst>
    <p:embeddedFont>
      <p:font typeface="Questrial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Kelvin Kelln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1BBA985-A66A-4F26-A269-E22B5FEB9B5A}">
  <a:tblStyle styleId="{B1BBA985-A66A-4F26-A269-E22B5FEB9B5A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E8EC"/>
          </a:solidFill>
        </a:fill>
      </a:tcStyle>
    </a:wholeTbl>
    <a:band1H>
      <a:tcTxStyle/>
      <a:tcStyle>
        <a:fill>
          <a:solidFill>
            <a:srgbClr val="F4CED6"/>
          </a:solidFill>
        </a:fill>
      </a:tcStyle>
    </a:band1H>
    <a:band2H>
      <a:tcTxStyle/>
    </a:band2H>
    <a:band1V>
      <a:tcTxStyle/>
      <a:tcStyle>
        <a:fill>
          <a:solidFill>
            <a:srgbClr val="F4CED6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Questrial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3-01T23:08:25.176">
    <p:pos x="6000" y="0"/>
    <p:text>This is not the technique I like, but you can use whatever you want. I use the technique in the next slide :)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8-03-01T23:09:33.746">
    <p:pos x="477" y="1304"/>
    <p:text>Answers:
a) randNum.nextInt(5) + 1
b) randNum(11) + 90
c) randNum(16) + 20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26f67d8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126f67d85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26f67d8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3126f67d85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26f67d8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126f67d85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estrial"/>
              <a:buNone/>
              <a:defRPr b="0" i="0" sz="4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9" name="Google Shape;7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1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7" name="Google Shape;8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4" name="Google Shape;9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Questrial"/>
              <a:buNone/>
            </a:pPr>
            <a:r>
              <a:rPr b="0" i="0" lang="en-CA" sz="8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Questrial"/>
              <a:buNone/>
            </a:pPr>
            <a:r>
              <a:rPr b="0" i="0" lang="en-CA" sz="8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4" name="Google Shape;10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1" name="Google Shape;11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3" name="Google Shape;12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6" name="Google Shape;126;p16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Google Shape;129;p16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Google Shape;132;p16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8" name="Google Shape;13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 rot="5400000">
            <a:off x="4383948" y="-1103079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Google Shape;141;p1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2" name="Google Shape;142;p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5" name="Google Shape;14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>
            <p:ph type="title"/>
          </p:nvPr>
        </p:nvSpPr>
        <p:spPr>
          <a:xfrm rot="5400000">
            <a:off x="7410763" y="1923737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 rot="5400000">
            <a:off x="2152338" y="-628961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8" name="Google Shape;148;p1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Google Shape;149;p1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estrial"/>
              <a:buNone/>
              <a:defRPr b="0" i="0" sz="4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2" name="Google Shape;5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8" name="Google Shape;5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3" name="Google Shape;6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1" name="Google Shape;7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AC7EE"/>
            </a:gs>
            <a:gs pos="100000">
              <a:srgbClr val="87ABDA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1">
            <a:alphaModFix amt="80000"/>
          </a:blip>
          <a:srcRect b="0" l="0" r="0" t="0"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2.xm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tutorials.jenkov.com/java/math-operators-and-math-clas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Questrial"/>
              <a:buNone/>
            </a:pPr>
            <a:r>
              <a:rPr lang="en-CA" sz="5400"/>
              <a:t>Unit 2</a:t>
            </a:r>
            <a:br>
              <a:rPr b="0" i="0" lang="en-CA" sz="5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CA" sz="5400"/>
              <a:t> Part 2 - </a:t>
            </a:r>
            <a:r>
              <a:rPr b="0" i="0" lang="en-CA" sz="5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MATH OPERATORS</a:t>
            </a:r>
            <a:endParaRPr b="0" i="0" sz="5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6" name="Google Shape;156;p19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CA" sz="22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ICS3U/ICS3C</a:t>
            </a:r>
            <a:endParaRPr b="0" i="0" sz="2200" u="none" cap="none" strike="noStrike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estrial"/>
              <a:buNone/>
            </a:pPr>
            <a:r>
              <a:rPr lang="en-CA" sz="6000"/>
              <a:t>RANDOMS</a:t>
            </a:r>
            <a:endParaRPr b="0" i="0" sz="6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757350" y="1740275"/>
            <a:ext cx="11137800" cy="4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CA" sz="3000"/>
              <a:t>We have to create a new </a:t>
            </a:r>
            <a:br>
              <a:rPr lang="en-CA" sz="3000"/>
            </a:br>
            <a:r>
              <a:rPr lang="en-CA" sz="3000"/>
              <a:t>“random” object (similar to </a:t>
            </a:r>
            <a:br>
              <a:rPr lang="en-CA" sz="3000"/>
            </a:br>
            <a:r>
              <a:rPr lang="en-CA" sz="3000"/>
              <a:t>creating a new Scanner </a:t>
            </a:r>
            <a:br>
              <a:rPr lang="en-CA" sz="3000"/>
            </a:br>
            <a:r>
              <a:rPr lang="en-CA" sz="3000"/>
              <a:t>but we don’t need the “System.in”)</a:t>
            </a:r>
            <a:endParaRPr sz="3000"/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CA" sz="3000"/>
              <a:t>Then we can use that random object (here, “randNum”) to give us a random integer using the nextInt() command. The “10” indicates that we want a range of 10 numbers (which always starts at zero)</a:t>
            </a:r>
            <a:endParaRPr sz="3000"/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3000"/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082" y="1895850"/>
            <a:ext cx="6096900" cy="14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estrial"/>
              <a:buNone/>
            </a:pPr>
            <a:r>
              <a:rPr lang="en-CA" sz="6000"/>
              <a:t>RANDOMS</a:t>
            </a:r>
            <a:endParaRPr b="0" i="0" sz="6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757350" y="2070700"/>
            <a:ext cx="11137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000"/>
              <a:buAutoNum type="alphaLcParenR"/>
            </a:pPr>
            <a:r>
              <a:rPr lang="en-CA" sz="3000"/>
              <a:t>Random integer from 1-5 (inclusive)</a:t>
            </a:r>
            <a:endParaRPr sz="3000"/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000"/>
              <a:buAutoNum type="alphaLcParenR"/>
            </a:pPr>
            <a:r>
              <a:rPr lang="en-CA" sz="3000"/>
              <a:t>Random integer from 90 to 100 (inclusive)</a:t>
            </a:r>
            <a:endParaRPr sz="3000"/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000"/>
              <a:buAutoNum type="alphaLcParenR"/>
            </a:pPr>
            <a:r>
              <a:rPr lang="en-CA" sz="3000"/>
              <a:t>Random integer from 20 to 35 (inclusive)</a:t>
            </a:r>
            <a:endParaRPr sz="3000"/>
          </a:p>
        </p:txBody>
      </p:sp>
      <p:pic>
        <p:nvPicPr>
          <p:cNvPr id="220" name="Google Shape;22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7875" y="714825"/>
            <a:ext cx="5600900" cy="13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Questrial"/>
              <a:buNone/>
            </a:pPr>
            <a:r>
              <a:rPr b="1" i="0" lang="en-CA" sz="7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MATH OPERATORS</a:t>
            </a:r>
            <a:endParaRPr b="1" i="0" sz="7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CA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a lot of math operations and calculations available in Java. Here is a list: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CA" sz="3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http://tutorials.jenkov.com/java/math-operators-and-math-class.html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CA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has a link to a description of each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Questrial"/>
              <a:buNone/>
            </a:pPr>
            <a:r>
              <a:rPr b="1" i="0" lang="en-CA" sz="7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MATH OPERATORS</a:t>
            </a:r>
            <a:endParaRPr b="1" i="0" sz="7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C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are going to look at two particularly helpful math operators: </a:t>
            </a:r>
            <a:r>
              <a:rPr lang="en-CA" sz="3000">
                <a:latin typeface="Arial"/>
                <a:ea typeface="Arial"/>
                <a:cs typeface="Arial"/>
                <a:sym typeface="Arial"/>
              </a:rPr>
              <a:t>round</a:t>
            </a:r>
            <a:r>
              <a:rPr b="0" i="0" lang="en-C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modulus</a:t>
            </a:r>
            <a:endParaRPr sz="3000"/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C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Math.r</a:t>
            </a:r>
            <a:r>
              <a:rPr lang="en-CA" sz="3000">
                <a:latin typeface="Arial"/>
                <a:ea typeface="Arial"/>
                <a:cs typeface="Arial"/>
                <a:sym typeface="Arial"/>
              </a:rPr>
              <a:t>ound</a:t>
            </a:r>
            <a:r>
              <a:rPr b="0" i="0" lang="en-C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sz="3000"/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CA" sz="3000">
                <a:latin typeface="Arial"/>
                <a:ea typeface="Arial"/>
                <a:cs typeface="Arial"/>
                <a:sym typeface="Arial"/>
              </a:rPr>
              <a:t>This rounds a number to the nearest integer value.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CA" sz="3000">
                <a:latin typeface="Arial"/>
                <a:ea typeface="Arial"/>
                <a:cs typeface="Arial"/>
                <a:sym typeface="Arial"/>
              </a:rPr>
              <a:t>It still wants to store it in a “double” or “long” data type to prevent loss of accuracy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913775" y="2469396"/>
            <a:ext cx="9978000" cy="3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CA" sz="3600">
                <a:latin typeface="Arial"/>
                <a:ea typeface="Arial"/>
                <a:cs typeface="Arial"/>
                <a:sym typeface="Arial"/>
              </a:rPr>
              <a:t>This would store a value of 6.0 in the variable “rounded”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225" y="726975"/>
            <a:ext cx="9977875" cy="14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913774" y="540914"/>
            <a:ext cx="10084784" cy="5250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CA" sz="3600">
                <a:latin typeface="Arial"/>
                <a:ea typeface="Arial"/>
                <a:cs typeface="Arial"/>
                <a:sym typeface="Arial"/>
              </a:rPr>
              <a:t>There are two similar operators:</a:t>
            </a:r>
            <a:br>
              <a:rPr lang="en-CA" sz="3600">
                <a:latin typeface="Arial"/>
                <a:ea typeface="Arial"/>
                <a:cs typeface="Arial"/>
                <a:sym typeface="Arial"/>
              </a:rPr>
            </a:br>
            <a:r>
              <a:rPr lang="en-CA" sz="3600">
                <a:latin typeface="Arial"/>
                <a:ea typeface="Arial"/>
                <a:cs typeface="Arial"/>
                <a:sym typeface="Arial"/>
              </a:rPr>
              <a:t>Math.ceil();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CA" sz="3600">
                <a:latin typeface="Arial"/>
                <a:ea typeface="Arial"/>
                <a:cs typeface="Arial"/>
                <a:sym typeface="Arial"/>
              </a:rPr>
              <a:t>Math.floor();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CA" sz="3600">
                <a:latin typeface="Arial"/>
                <a:ea typeface="Arial"/>
                <a:cs typeface="Arial"/>
                <a:sym typeface="Arial"/>
              </a:rPr>
              <a:t>What do you think these do? (test the code!)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013" y="3240275"/>
            <a:ext cx="9605975" cy="13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estrial"/>
              <a:buNone/>
            </a:pPr>
            <a:r>
              <a:rPr b="0" i="0" lang="en-CA" sz="6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MODULUS OPERATOR (%)</a:t>
            </a:r>
            <a:endParaRPr b="0" i="0" sz="6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736" l="-1058" r="0" t="-35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CA" sz="2000" u="none" cap="none" strike="noStrike">
                <a:latin typeface="Questrial"/>
                <a:ea typeface="Questrial"/>
                <a:cs typeface="Questrial"/>
                <a:sym typeface="Quest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estrial"/>
              <a:buNone/>
            </a:pPr>
            <a:r>
              <a:rPr b="0" i="0" lang="en-CA" sz="6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MODULUS OPERATOR (%)</a:t>
            </a:r>
            <a:endParaRPr b="0" i="0" sz="6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913774" y="1687133"/>
            <a:ext cx="10364451" cy="3872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CA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Why is this helpful?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CA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We often will use modulus in programming to have something happen only SOME of the time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CA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To see this, look at the table to see what happens to the following numbers % 4 (remainder when they are each divided by 4)</a:t>
            </a:r>
            <a:endParaRPr b="0" i="0" sz="2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aphicFrame>
        <p:nvGraphicFramePr>
          <p:cNvPr id="193" name="Google Shape;193;p25"/>
          <p:cNvGraphicFramePr/>
          <p:nvPr/>
        </p:nvGraphicFramePr>
        <p:xfrm>
          <a:off x="913775" y="51614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{B1BBA985-A66A-4F26-A269-E22B5FEB9B5A}</a:tableStyleId>
              </a:tblPr>
              <a:tblGrid>
                <a:gridCol w="724950"/>
                <a:gridCol w="724950"/>
                <a:gridCol w="724950"/>
                <a:gridCol w="724950"/>
                <a:gridCol w="724950"/>
                <a:gridCol w="724950"/>
                <a:gridCol w="724950"/>
                <a:gridCol w="724950"/>
                <a:gridCol w="724950"/>
                <a:gridCol w="724950"/>
                <a:gridCol w="724950"/>
                <a:gridCol w="724950"/>
                <a:gridCol w="724950"/>
                <a:gridCol w="724950"/>
              </a:tblGrid>
              <a:tr h="388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9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11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8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X%4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estrial"/>
              <a:buNone/>
            </a:pPr>
            <a:r>
              <a:rPr b="0" i="0" lang="en-CA" sz="6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MODULUS OPERATOR (%)</a:t>
            </a:r>
            <a:endParaRPr b="0" i="0" sz="6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707712" y="1687133"/>
            <a:ext cx="10677212" cy="4790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4135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br>
              <a:rPr b="0" i="0" lang="en-CA" sz="259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CA" sz="259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We can use this to make something happen only every 4</a:t>
            </a:r>
            <a:r>
              <a:rPr b="0" baseline="30000" i="0" lang="en-CA" sz="259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</a:t>
            </a:r>
            <a:r>
              <a:rPr b="0" i="0" lang="en-CA" sz="259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time something occurs (often in a loop - very useful next un</a:t>
            </a:r>
            <a:r>
              <a:rPr lang="en-CA" sz="2590"/>
              <a:t>it!</a:t>
            </a:r>
            <a:r>
              <a:rPr b="0" i="0" lang="en-CA" sz="259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  <a:br>
              <a:rPr b="0" i="0" lang="en-CA" sz="259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b="0" i="0" lang="en-CA" sz="259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CA" sz="259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if (x%4==0)</a:t>
            </a:r>
            <a:br>
              <a:rPr b="0" i="0" lang="en-CA" sz="259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CA" sz="259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{</a:t>
            </a:r>
            <a:br>
              <a:rPr b="0" i="0" lang="en-CA" sz="259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CA" sz="259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  //do this code</a:t>
            </a:r>
            <a:br>
              <a:rPr b="0" i="0" lang="en-CA" sz="259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CA" sz="259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}</a:t>
            </a:r>
            <a:br>
              <a:rPr b="0" i="0" lang="en-CA" sz="259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CA" sz="259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this “if” statement will happen only every 4 times, if x is being incremented</a:t>
            </a:r>
            <a:endParaRPr/>
          </a:p>
        </p:txBody>
      </p:sp>
      <p:graphicFrame>
        <p:nvGraphicFramePr>
          <p:cNvPr id="200" name="Google Shape;200;p26"/>
          <p:cNvGraphicFramePr/>
          <p:nvPr/>
        </p:nvGraphicFramePr>
        <p:xfrm>
          <a:off x="1021412" y="20061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{B1BBA985-A66A-4F26-A269-E22B5FEB9B5A}</a:tableStyleId>
              </a:tblPr>
              <a:tblGrid>
                <a:gridCol w="724950"/>
                <a:gridCol w="724950"/>
                <a:gridCol w="724950"/>
                <a:gridCol w="724950"/>
                <a:gridCol w="724950"/>
                <a:gridCol w="724950"/>
                <a:gridCol w="724950"/>
                <a:gridCol w="724950"/>
                <a:gridCol w="724950"/>
                <a:gridCol w="724950"/>
                <a:gridCol w="724950"/>
                <a:gridCol w="724950"/>
                <a:gridCol w="724950"/>
                <a:gridCol w="724950"/>
              </a:tblGrid>
              <a:tr h="388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9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11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8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X%4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estrial"/>
              <a:buNone/>
            </a:pPr>
            <a:r>
              <a:rPr lang="en-CA" sz="6000"/>
              <a:t>RANDOMS</a:t>
            </a:r>
            <a:endParaRPr b="0" i="0" sz="6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757350" y="1740275"/>
            <a:ext cx="11137800" cy="4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CA" sz="3000"/>
              <a:t>There are different ways to generate random numbers in Java. </a:t>
            </a:r>
            <a:br>
              <a:rPr lang="en-CA" sz="3000"/>
            </a:br>
            <a:br>
              <a:rPr lang="en-CA" sz="3000"/>
            </a:br>
            <a:r>
              <a:rPr lang="en-CA" sz="3000"/>
              <a:t>There is a function Math.random() which returns a random decimal value from 0 - 0.9999… which you can then multiply, round, etc. to convert to a random integer.</a:t>
            </a:r>
            <a:br>
              <a:rPr lang="en-CA" sz="3000"/>
            </a:br>
            <a:br>
              <a:rPr lang="en-CA" sz="3000"/>
            </a:br>
            <a:r>
              <a:rPr lang="en-CA" sz="3000"/>
              <a:t>If you import the java.util.* package (like for Scanner) you can also use the Random class: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