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147470702" r:id="rId2"/>
    <p:sldId id="2147470703" r:id="rId3"/>
  </p:sldIdLst>
  <p:sldSz cx="12192000" cy="6858000"/>
  <p:notesSz cx="6807200" cy="9939338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4A199"/>
    <a:srgbClr val="FFFFFF"/>
    <a:srgbClr val="E0F8F6"/>
    <a:srgbClr val="4A4B4D"/>
    <a:srgbClr val="006666"/>
    <a:srgbClr val="EF4123"/>
    <a:srgbClr val="008080"/>
    <a:srgbClr val="EFFBFA"/>
    <a:srgbClr val="FC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3792" autoAdjust="0"/>
  </p:normalViewPr>
  <p:slideViewPr>
    <p:cSldViewPr showGuides="1">
      <p:cViewPr varScale="1">
        <p:scale>
          <a:sx n="106" d="100"/>
          <a:sy n="106" d="100"/>
        </p:scale>
        <p:origin x="106" y="317"/>
      </p:cViewPr>
      <p:guideLst>
        <p:guide orient="horz"/>
        <p:guide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8693"/>
          </a:xfrm>
          <a:prstGeom prst="rect">
            <a:avLst/>
          </a:prstGeom>
        </p:spPr>
        <p:txBody>
          <a:bodyPr vert="horz" lIns="91541" tIns="45770" rIns="91541" bIns="4577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8693"/>
          </a:xfrm>
          <a:prstGeom prst="rect">
            <a:avLst/>
          </a:prstGeom>
        </p:spPr>
        <p:txBody>
          <a:bodyPr vert="horz" lIns="91541" tIns="45770" rIns="91541" bIns="45770" rtlCol="0"/>
          <a:lstStyle>
            <a:lvl1pPr algn="r">
              <a:defRPr sz="1200"/>
            </a:lvl1pPr>
          </a:lstStyle>
          <a:p>
            <a:fld id="{A1933A28-9B38-41B0-825A-4F5859F19634}" type="datetimeFigureOut">
              <a:rPr lang="zh-HK" altLang="en-US" smtClean="0"/>
              <a:t>7/7/2023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1" tIns="45770" rIns="91541" bIns="4577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1" y="4783306"/>
            <a:ext cx="5445760" cy="3913614"/>
          </a:xfrm>
          <a:prstGeom prst="rect">
            <a:avLst/>
          </a:prstGeom>
        </p:spPr>
        <p:txBody>
          <a:bodyPr vert="horz" lIns="91541" tIns="45770" rIns="91541" bIns="4577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6" cy="498692"/>
          </a:xfrm>
          <a:prstGeom prst="rect">
            <a:avLst/>
          </a:prstGeom>
        </p:spPr>
        <p:txBody>
          <a:bodyPr vert="horz" lIns="91541" tIns="45770" rIns="91541" bIns="4577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2"/>
          </a:xfrm>
          <a:prstGeom prst="rect">
            <a:avLst/>
          </a:prstGeom>
        </p:spPr>
        <p:txBody>
          <a:bodyPr vert="horz" lIns="91541" tIns="45770" rIns="91541" bIns="45770" rtlCol="0" anchor="b"/>
          <a:lstStyle>
            <a:lvl1pPr algn="r">
              <a:defRPr sz="1200"/>
            </a:lvl1pPr>
          </a:lstStyle>
          <a:p>
            <a:fld id="{7D3FCB27-6E92-48C7-B2C3-B4259D7A575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0363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5104EDF-C70F-484B-927E-6C6D975865A4}"/>
              </a:ext>
            </a:extLst>
          </p:cNvPr>
          <p:cNvSpPr/>
          <p:nvPr userDrawn="1"/>
        </p:nvSpPr>
        <p:spPr>
          <a:xfrm>
            <a:off x="1" y="0"/>
            <a:ext cx="4248000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83733A-5461-4445-8253-E6C4FEA6C3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27498" y="2331933"/>
            <a:ext cx="5457371" cy="124136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6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Title of Presentation</a:t>
            </a:r>
            <a:endParaRPr lang="zh-HK" altLang="en-US" dirty="0"/>
          </a:p>
        </p:txBody>
      </p:sp>
      <p:pic>
        <p:nvPicPr>
          <p:cNvPr id="11" name="圖片 10" descr="一張含有 畫畫 的圖片&#10;&#10;自動產生的描述">
            <a:extLst>
              <a:ext uri="{FF2B5EF4-FFF2-40B4-BE49-F238E27FC236}">
                <a16:creationId xmlns:a16="http://schemas.microsoft.com/office/drawing/2014/main" id="{4B26C129-A4C4-4DF1-893D-E39D2B6836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38" y="2745260"/>
            <a:ext cx="2790000" cy="1164664"/>
          </a:xfrm>
          <a:prstGeom prst="rect">
            <a:avLst/>
          </a:prstGeom>
        </p:spPr>
      </p:pic>
      <p:sp>
        <p:nvSpPr>
          <p:cNvPr id="8" name="Subtitle 15">
            <a:extLst>
              <a:ext uri="{FF2B5EF4-FFF2-40B4-BE49-F238E27FC236}">
                <a16:creationId xmlns:a16="http://schemas.microsoft.com/office/drawing/2014/main" id="{12736BB0-F4F5-4CC7-9F90-A0E9B7CA8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8956" y="3600865"/>
            <a:ext cx="5457371" cy="124136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  <a:p>
            <a:endParaRPr lang="en-US" dirty="0"/>
          </a:p>
        </p:txBody>
      </p:sp>
      <p:sp>
        <p:nvSpPr>
          <p:cNvPr id="13" name="Date Placeholder 7">
            <a:extLst>
              <a:ext uri="{FF2B5EF4-FFF2-40B4-BE49-F238E27FC236}">
                <a16:creationId xmlns:a16="http://schemas.microsoft.com/office/drawing/2014/main" id="{9ABE0C79-9FB5-4B8F-AFB7-DE9705EF9CA5}"/>
              </a:ext>
            </a:extLst>
          </p:cNvPr>
          <p:cNvSpPr txBox="1">
            <a:spLocks/>
          </p:cNvSpPr>
          <p:nvPr userDrawn="1"/>
        </p:nvSpPr>
        <p:spPr>
          <a:xfrm>
            <a:off x="752401" y="58674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HK"/>
            </a:defPPr>
            <a:lvl1pPr marL="0" algn="ctr" defTabSz="914400" rtl="0" eaLnBrk="1" latinLnBrk="0" hangingPunct="1">
              <a:defRPr sz="12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New World Group Member</a:t>
            </a:r>
            <a:endParaRPr lang="en-US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67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D5D54B1-156B-4A1D-8354-EFD709B4005B}"/>
              </a:ext>
            </a:extLst>
          </p:cNvPr>
          <p:cNvSpPr/>
          <p:nvPr userDrawn="1"/>
        </p:nvSpPr>
        <p:spPr>
          <a:xfrm>
            <a:off x="9942000" y="0"/>
            <a:ext cx="2250000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圖片 7" descr="一張含有 畫畫 的圖片&#10;&#10;自動產生的描述">
            <a:extLst>
              <a:ext uri="{FF2B5EF4-FFF2-40B4-BE49-F238E27FC236}">
                <a16:creationId xmlns:a16="http://schemas.microsoft.com/office/drawing/2014/main" id="{9B63B033-53B4-4971-A6D9-338FD7E8A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927" y="256123"/>
            <a:ext cx="1656000" cy="691284"/>
          </a:xfrm>
          <a:prstGeom prst="rect">
            <a:avLst/>
          </a:prstGeom>
        </p:spPr>
      </p:pic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152E848C-FD3B-42ED-962D-B796148D90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7312" y="2265464"/>
            <a:ext cx="6796088" cy="13049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tabLst>
                <a:tab pos="5646738" algn="l"/>
              </a:tabLst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dirty="0"/>
              <a:t>Title</a:t>
            </a:r>
            <a:endParaRPr lang="zh-HK" altLang="en-US" dirty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C2E93561-2363-4204-B7C5-70574C6374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57313" y="3597502"/>
            <a:ext cx="6796087" cy="13049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HK" dirty="0"/>
              <a:t>Subtitle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57170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版面配置區 15">
            <a:extLst>
              <a:ext uri="{FF2B5EF4-FFF2-40B4-BE49-F238E27FC236}">
                <a16:creationId xmlns:a16="http://schemas.microsoft.com/office/drawing/2014/main" id="{8C88BF59-4D0E-4BA1-A4D8-F0A161662A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200" y="1706400"/>
            <a:ext cx="2723053" cy="7168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HK" dirty="0"/>
              <a:t>Agenda</a:t>
            </a:r>
            <a:endParaRPr lang="zh-HK" altLang="en-US" dirty="0"/>
          </a:p>
        </p:txBody>
      </p:sp>
      <p:sp>
        <p:nvSpPr>
          <p:cNvPr id="16" name="文字版面配置區 2">
            <a:extLst>
              <a:ext uri="{FF2B5EF4-FFF2-40B4-BE49-F238E27FC236}">
                <a16:creationId xmlns:a16="http://schemas.microsoft.com/office/drawing/2014/main" id="{4D6973CE-D4FB-4506-BB70-4129EC2377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48217" y="1706400"/>
            <a:ext cx="7986486" cy="2747963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Item 1</a:t>
            </a:r>
          </a:p>
          <a:p>
            <a:pPr lvl="0"/>
            <a:r>
              <a:rPr lang="en-US" altLang="zh-HK" dirty="0"/>
              <a:t>Item 2</a:t>
            </a:r>
          </a:p>
          <a:p>
            <a:pPr lvl="0"/>
            <a:r>
              <a:rPr lang="en-US" altLang="zh-HK" dirty="0"/>
              <a:t>Item 3</a:t>
            </a:r>
            <a:endParaRPr lang="zh-HK" altLang="en-US" dirty="0"/>
          </a:p>
        </p:txBody>
      </p:sp>
      <p:sp>
        <p:nvSpPr>
          <p:cNvPr id="7" name="投影片編號版面配置區 12">
            <a:extLst>
              <a:ext uri="{FF2B5EF4-FFF2-40B4-BE49-F238E27FC236}">
                <a16:creationId xmlns:a16="http://schemas.microsoft.com/office/drawing/2014/main" id="{5DF6119E-73EF-AB40-ACA1-C1654B287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56" y="631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2E1429B-4804-449C-A008-A39CE3CB8643}" type="slidenum">
              <a:rPr lang="zh-HK" altLang="en-US" smtClean="0"/>
              <a:pPr/>
              <a:t>‹#›</a:t>
            </a:fld>
            <a:endParaRPr lang="zh-HK" altLang="en-US" dirty="0"/>
          </a:p>
        </p:txBody>
      </p:sp>
      <p:sp>
        <p:nvSpPr>
          <p:cNvPr id="5" name="標題版面配置區 15">
            <a:extLst>
              <a:ext uri="{FF2B5EF4-FFF2-40B4-BE49-F238E27FC236}">
                <a16:creationId xmlns:a16="http://schemas.microsoft.com/office/drawing/2014/main" id="{70AB2893-A3D8-4334-B268-7E490D32C986}"/>
              </a:ext>
            </a:extLst>
          </p:cNvPr>
          <p:cNvSpPr txBox="1">
            <a:spLocks/>
          </p:cNvSpPr>
          <p:nvPr userDrawn="1"/>
        </p:nvSpPr>
        <p:spPr>
          <a:xfrm>
            <a:off x="421200" y="401867"/>
            <a:ext cx="7968486" cy="464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zh-HK" alt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34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版面配置區 2">
            <a:extLst>
              <a:ext uri="{FF2B5EF4-FFF2-40B4-BE49-F238E27FC236}">
                <a16:creationId xmlns:a16="http://schemas.microsoft.com/office/drawing/2014/main" id="{4D6973CE-D4FB-4506-BB70-4129EC2377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3200" y="1641344"/>
            <a:ext cx="7986486" cy="2051844"/>
          </a:xfrm>
          <a:prstGeom prst="rect">
            <a:avLst/>
          </a:prstGeom>
        </p:spPr>
        <p:txBody>
          <a:bodyPr vert="horz" lIns="90000" tIns="45720" rIns="91440" bIns="45720" rtlCol="0">
            <a:sp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80000" indent="-180000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-180000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540000" indent="-180000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720000" indent="-180000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altLang="zh-TW" dirty="0"/>
              <a:t>First Level </a:t>
            </a:r>
            <a:r>
              <a:rPr lang="en-US" altLang="zh-CN" dirty="0"/>
              <a:t>24pt</a:t>
            </a:r>
            <a:endParaRPr lang="zh-TW" altLang="en-US" dirty="0"/>
          </a:p>
          <a:p>
            <a:pPr lvl="1"/>
            <a:r>
              <a:rPr lang="en-US" altLang="zh-TW" dirty="0"/>
              <a:t>Second Level 20pt</a:t>
            </a:r>
            <a:endParaRPr lang="zh-TW" altLang="en-US" dirty="0"/>
          </a:p>
          <a:p>
            <a:pPr lvl="2"/>
            <a:r>
              <a:rPr lang="en-US" altLang="zh-TW" dirty="0"/>
              <a:t>Third Level 18pt</a:t>
            </a:r>
            <a:endParaRPr lang="zh-TW" altLang="en-US" dirty="0"/>
          </a:p>
          <a:p>
            <a:pPr lvl="3"/>
            <a:r>
              <a:rPr lang="en-US" altLang="zh-CN" dirty="0"/>
              <a:t>Fourth Level 16pt</a:t>
            </a:r>
            <a:endParaRPr lang="zh-TW" altLang="en-US" dirty="0"/>
          </a:p>
          <a:p>
            <a:pPr lvl="4"/>
            <a:r>
              <a:rPr lang="en-US" altLang="zh-CN" dirty="0"/>
              <a:t>Fifth Level 14pt</a:t>
            </a:r>
            <a:endParaRPr lang="zh-HK" altLang="en-US" dirty="0"/>
          </a:p>
        </p:txBody>
      </p:sp>
      <p:sp>
        <p:nvSpPr>
          <p:cNvPr id="9" name="投影片編號版面配置區 12">
            <a:extLst>
              <a:ext uri="{FF2B5EF4-FFF2-40B4-BE49-F238E27FC236}">
                <a16:creationId xmlns:a16="http://schemas.microsoft.com/office/drawing/2014/main" id="{003A2923-B633-F244-822A-149A26E03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56" y="631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2E1429B-4804-449C-A008-A39CE3CB8643}" type="slidenum">
              <a:rPr lang="zh-HK" altLang="en-US" smtClean="0"/>
              <a:pPr/>
              <a:t>‹#›</a:t>
            </a:fld>
            <a:endParaRPr lang="zh-HK" altLang="en-US" dirty="0"/>
          </a:p>
        </p:txBody>
      </p:sp>
      <p:sp>
        <p:nvSpPr>
          <p:cNvPr id="5" name="標題版面配置區 15">
            <a:extLst>
              <a:ext uri="{FF2B5EF4-FFF2-40B4-BE49-F238E27FC236}">
                <a16:creationId xmlns:a16="http://schemas.microsoft.com/office/drawing/2014/main" id="{F9C7C32B-E3CF-4CFD-9A0C-B3B50924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213971"/>
            <a:ext cx="7968486" cy="823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TW" dirty="0"/>
              <a:t>Example Title 24pt</a:t>
            </a:r>
            <a:br>
              <a:rPr lang="en-US" altLang="zh-TW" dirty="0"/>
            </a:br>
            <a:r>
              <a:rPr lang="en-US" altLang="zh-TW" dirty="0"/>
              <a:t>Example Sub-title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11069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版面配置區 2">
            <a:extLst>
              <a:ext uri="{FF2B5EF4-FFF2-40B4-BE49-F238E27FC236}">
                <a16:creationId xmlns:a16="http://schemas.microsoft.com/office/drawing/2014/main" id="{4D6973CE-D4FB-4506-BB70-4129EC2377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3200" y="1641343"/>
            <a:ext cx="5400000" cy="4266000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1"/>
            <a:r>
              <a:rPr lang="en-US" altLang="zh-TW" dirty="0"/>
              <a:t>Lorem</a:t>
            </a:r>
            <a:r>
              <a:rPr lang="zh-TW" altLang="en-US" dirty="0"/>
              <a:t> </a:t>
            </a:r>
            <a:r>
              <a:rPr lang="en-US" altLang="zh-TW" dirty="0"/>
              <a:t>ipsum</a:t>
            </a:r>
            <a:endParaRPr lang="zh-TW" altLang="en-US" dirty="0"/>
          </a:p>
          <a:p>
            <a:pPr lvl="1"/>
            <a:r>
              <a:rPr lang="en-US" altLang="zh-TW" dirty="0"/>
              <a:t>Lorem ipsum</a:t>
            </a:r>
            <a:endParaRPr lang="zh-TW" altLang="en-US" dirty="0"/>
          </a:p>
        </p:txBody>
      </p:sp>
      <p:sp>
        <p:nvSpPr>
          <p:cNvPr id="9" name="投影片編號版面配置區 12">
            <a:extLst>
              <a:ext uri="{FF2B5EF4-FFF2-40B4-BE49-F238E27FC236}">
                <a16:creationId xmlns:a16="http://schemas.microsoft.com/office/drawing/2014/main" id="{003A2923-B633-F244-822A-149A26E03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56" y="631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2E1429B-4804-449C-A008-A39CE3CB8643}" type="slidenum">
              <a:rPr lang="zh-HK" altLang="en-US" smtClean="0"/>
              <a:pPr/>
              <a:t>‹#›</a:t>
            </a:fld>
            <a:endParaRPr lang="zh-HK" altLang="en-US" dirty="0"/>
          </a:p>
        </p:txBody>
      </p:sp>
      <p:sp>
        <p:nvSpPr>
          <p:cNvPr id="5" name="文字版面配置區 2">
            <a:extLst>
              <a:ext uri="{FF2B5EF4-FFF2-40B4-BE49-F238E27FC236}">
                <a16:creationId xmlns:a16="http://schemas.microsoft.com/office/drawing/2014/main" id="{D289EA54-4CD1-5547-A679-81C5AC1E0DE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08400" y="1641343"/>
            <a:ext cx="5400000" cy="4266000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1"/>
            <a:r>
              <a:rPr lang="en-US" altLang="zh-TW" dirty="0"/>
              <a:t>Lorem</a:t>
            </a:r>
            <a:r>
              <a:rPr lang="zh-TW" altLang="en-US" dirty="0"/>
              <a:t> </a:t>
            </a:r>
            <a:r>
              <a:rPr lang="en-US" altLang="zh-TW" dirty="0"/>
              <a:t>ipsum</a:t>
            </a:r>
            <a:endParaRPr lang="zh-TW" altLang="en-US" dirty="0"/>
          </a:p>
          <a:p>
            <a:pPr lvl="1"/>
            <a:r>
              <a:rPr lang="en-US" altLang="zh-TW" dirty="0"/>
              <a:t>Lorem ipsum</a:t>
            </a:r>
            <a:endParaRPr lang="zh-TW" altLang="en-US" dirty="0"/>
          </a:p>
        </p:txBody>
      </p:sp>
      <p:sp>
        <p:nvSpPr>
          <p:cNvPr id="6" name="標題版面配置區 15">
            <a:extLst>
              <a:ext uri="{FF2B5EF4-FFF2-40B4-BE49-F238E27FC236}">
                <a16:creationId xmlns:a16="http://schemas.microsoft.com/office/drawing/2014/main" id="{E1ED86AC-7110-485B-94E4-6B32F8643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213971"/>
            <a:ext cx="7968486" cy="823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TW" dirty="0"/>
              <a:t>Example Title 24pt</a:t>
            </a:r>
            <a:br>
              <a:rPr lang="en-US" altLang="zh-TW" dirty="0"/>
            </a:br>
            <a:r>
              <a:rPr lang="en-US" altLang="zh-TW" dirty="0"/>
              <a:t>Example Sub-title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61628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s Ref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版面配置區 15">
            <a:extLst>
              <a:ext uri="{FF2B5EF4-FFF2-40B4-BE49-F238E27FC236}">
                <a16:creationId xmlns:a16="http://schemas.microsoft.com/office/drawing/2014/main" id="{8C88BF59-4D0E-4BA1-A4D8-F0A161662A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200" y="431684"/>
            <a:ext cx="7968486" cy="464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TW" dirty="0" err="1"/>
              <a:t>Colours</a:t>
            </a:r>
            <a:endParaRPr lang="zh-HK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557BACE-6B79-114E-8464-454BCA2A6309}"/>
              </a:ext>
            </a:extLst>
          </p:cNvPr>
          <p:cNvGrpSpPr/>
          <p:nvPr userDrawn="1"/>
        </p:nvGrpSpPr>
        <p:grpSpPr>
          <a:xfrm>
            <a:off x="518418" y="1641600"/>
            <a:ext cx="1728000" cy="2989837"/>
            <a:chOff x="518418" y="1641600"/>
            <a:chExt cx="1728000" cy="298983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364D161-BA87-974F-9154-F04348E1055D}"/>
                </a:ext>
              </a:extLst>
            </p:cNvPr>
            <p:cNvSpPr/>
            <p:nvPr userDrawn="1"/>
          </p:nvSpPr>
          <p:spPr>
            <a:xfrm>
              <a:off x="518418" y="1641600"/>
              <a:ext cx="1728000" cy="1263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04AAF6-BEAF-C24F-BAF6-84FA308E84B1}"/>
                </a:ext>
              </a:extLst>
            </p:cNvPr>
            <p:cNvSpPr/>
            <p:nvPr userDrawn="1"/>
          </p:nvSpPr>
          <p:spPr>
            <a:xfrm>
              <a:off x="518418" y="2907320"/>
              <a:ext cx="1728000" cy="365125"/>
            </a:xfrm>
            <a:prstGeom prst="rect">
              <a:avLst/>
            </a:prstGeom>
            <a:solidFill>
              <a:srgbClr val="F37E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1EA20D-F81A-D945-85A5-0C53C79335A5}"/>
                </a:ext>
              </a:extLst>
            </p:cNvPr>
            <p:cNvSpPr/>
            <p:nvPr userDrawn="1"/>
          </p:nvSpPr>
          <p:spPr>
            <a:xfrm>
              <a:off x="518418" y="3274565"/>
              <a:ext cx="1728000" cy="9896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2143A3-1A11-2A4D-AF5F-CC9F13CB56AF}"/>
                </a:ext>
              </a:extLst>
            </p:cNvPr>
            <p:cNvSpPr/>
            <p:nvPr userDrawn="1"/>
          </p:nvSpPr>
          <p:spPr>
            <a:xfrm>
              <a:off x="518418" y="4266312"/>
              <a:ext cx="1728000" cy="365125"/>
            </a:xfrm>
            <a:prstGeom prst="rect">
              <a:avLst/>
            </a:prstGeom>
            <a:solidFill>
              <a:srgbClr val="FAA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36B76D-BD8D-934F-96FB-6C47EBFA5709}"/>
                </a:ext>
              </a:extLst>
            </p:cNvPr>
            <p:cNvSpPr/>
            <p:nvPr userDrawn="1"/>
          </p:nvSpPr>
          <p:spPr>
            <a:xfrm>
              <a:off x="612490" y="1815285"/>
              <a:ext cx="139619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HK" sz="1200" b="0" i="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RED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HK" sz="12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RGB 239 65 35</a:t>
              </a:r>
            </a:p>
            <a:p>
              <a:pPr lvl="0"/>
              <a:r>
                <a:rPr lang="en-US" altLang="zh-HK" sz="12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#EF4123</a:t>
              </a:r>
              <a:endParaRPr lang="zh-HK" alt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BE9879-1BF2-1E48-B7A6-23DBECEE2976}"/>
                </a:ext>
              </a:extLst>
            </p:cNvPr>
            <p:cNvSpPr/>
            <p:nvPr userDrawn="1"/>
          </p:nvSpPr>
          <p:spPr>
            <a:xfrm>
              <a:off x="612490" y="3419232"/>
              <a:ext cx="139619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HK" sz="1200" b="0" i="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APRICOT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HK" sz="12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RGB 247 141 55</a:t>
              </a:r>
            </a:p>
            <a:p>
              <a:pPr lvl="0"/>
              <a:r>
                <a:rPr lang="en-US" altLang="zh-HK" sz="12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#F78D37</a:t>
              </a:r>
              <a:endParaRPr lang="zh-HK" alt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AEA7D4D-797C-324B-BFDB-DF90D14EE708}"/>
              </a:ext>
            </a:extLst>
          </p:cNvPr>
          <p:cNvGrpSpPr/>
          <p:nvPr userDrawn="1"/>
        </p:nvGrpSpPr>
        <p:grpSpPr>
          <a:xfrm>
            <a:off x="2401847" y="1641600"/>
            <a:ext cx="1728000" cy="2989837"/>
            <a:chOff x="2407178" y="1641600"/>
            <a:chExt cx="1728000" cy="298983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1D8A491-E606-944F-9C8F-01ACCBC4498F}"/>
                </a:ext>
              </a:extLst>
            </p:cNvPr>
            <p:cNvSpPr/>
            <p:nvPr userDrawn="1"/>
          </p:nvSpPr>
          <p:spPr>
            <a:xfrm>
              <a:off x="2407178" y="1641600"/>
              <a:ext cx="1728000" cy="126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D12AD09-9441-6F43-B2D5-D07FD6A7D1FB}"/>
                </a:ext>
              </a:extLst>
            </p:cNvPr>
            <p:cNvSpPr/>
            <p:nvPr userDrawn="1"/>
          </p:nvSpPr>
          <p:spPr>
            <a:xfrm>
              <a:off x="2407178" y="2907320"/>
              <a:ext cx="1728000" cy="365125"/>
            </a:xfrm>
            <a:prstGeom prst="rect">
              <a:avLst/>
            </a:prstGeom>
            <a:solidFill>
              <a:srgbClr val="F79C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0D7981-8FC5-A843-A272-59AC735448C9}"/>
                </a:ext>
              </a:extLst>
            </p:cNvPr>
            <p:cNvSpPr/>
            <p:nvPr userDrawn="1"/>
          </p:nvSpPr>
          <p:spPr>
            <a:xfrm>
              <a:off x="2407178" y="3274565"/>
              <a:ext cx="1728000" cy="98962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B87EFF-51E3-4242-8521-6BE7946B95A0}"/>
                </a:ext>
              </a:extLst>
            </p:cNvPr>
            <p:cNvSpPr/>
            <p:nvPr userDrawn="1"/>
          </p:nvSpPr>
          <p:spPr>
            <a:xfrm>
              <a:off x="2407178" y="4266312"/>
              <a:ext cx="1728000" cy="365125"/>
            </a:xfrm>
            <a:prstGeom prst="rect">
              <a:avLst/>
            </a:prstGeom>
            <a:solidFill>
              <a:srgbClr val="FDC4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0E8DCB-66BE-7F47-ABEC-3E55EF1B7E0F}"/>
                </a:ext>
              </a:extLst>
            </p:cNvPr>
            <p:cNvSpPr/>
            <p:nvPr userDrawn="1"/>
          </p:nvSpPr>
          <p:spPr>
            <a:xfrm>
              <a:off x="2501250" y="1815285"/>
              <a:ext cx="139619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HK" sz="1200" b="0" i="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ORANGE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HK" sz="12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RGB 244 121 32</a:t>
              </a:r>
            </a:p>
            <a:p>
              <a:pPr lvl="0"/>
              <a:r>
                <a:rPr lang="en-US" altLang="zh-HK" sz="12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#F7771C</a:t>
              </a:r>
              <a:endParaRPr lang="zh-HK" alt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2538B8-3E22-E44A-B615-15FC09D026A7}"/>
                </a:ext>
              </a:extLst>
            </p:cNvPr>
            <p:cNvSpPr/>
            <p:nvPr userDrawn="1"/>
          </p:nvSpPr>
          <p:spPr>
            <a:xfrm>
              <a:off x="2501250" y="3419232"/>
              <a:ext cx="139619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HK" sz="1200" b="0" i="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CANTALOUPE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HK" sz="12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RGB 250 172 110</a:t>
              </a:r>
            </a:p>
            <a:p>
              <a:pPr lvl="0"/>
              <a:r>
                <a:rPr lang="en-US" altLang="zh-HK" sz="12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#FAAC6E</a:t>
              </a:r>
              <a:endParaRPr lang="zh-HK" alt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3D5E358-5CA4-FE4E-BF3D-4A94ABD3E442}"/>
              </a:ext>
            </a:extLst>
          </p:cNvPr>
          <p:cNvGrpSpPr/>
          <p:nvPr userDrawn="1"/>
        </p:nvGrpSpPr>
        <p:grpSpPr>
          <a:xfrm>
            <a:off x="4285276" y="1641600"/>
            <a:ext cx="1728000" cy="2989837"/>
            <a:chOff x="4280949" y="1641600"/>
            <a:chExt cx="1728000" cy="298983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AAF3E83-DB74-1644-94A6-006C54DA746E}"/>
                </a:ext>
              </a:extLst>
            </p:cNvPr>
            <p:cNvSpPr/>
            <p:nvPr userDrawn="1"/>
          </p:nvSpPr>
          <p:spPr>
            <a:xfrm>
              <a:off x="4280949" y="1641600"/>
              <a:ext cx="1728000" cy="126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934018-0E51-BB4D-8309-45C3AFD9F43B}"/>
                </a:ext>
              </a:extLst>
            </p:cNvPr>
            <p:cNvSpPr/>
            <p:nvPr userDrawn="1"/>
          </p:nvSpPr>
          <p:spPr>
            <a:xfrm>
              <a:off x="4280949" y="2907320"/>
              <a:ext cx="1728000" cy="365125"/>
            </a:xfrm>
            <a:prstGeom prst="rect">
              <a:avLst/>
            </a:prstGeom>
            <a:solidFill>
              <a:srgbClr val="74B8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9252F2-0075-E54A-A4C7-190C2C431D09}"/>
                </a:ext>
              </a:extLst>
            </p:cNvPr>
            <p:cNvSpPr/>
            <p:nvPr userDrawn="1"/>
          </p:nvSpPr>
          <p:spPr>
            <a:xfrm>
              <a:off x="4280949" y="3274565"/>
              <a:ext cx="1728000" cy="98962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8A00B11-2BE8-4545-BFC4-241F6EE8A7F5}"/>
                </a:ext>
              </a:extLst>
            </p:cNvPr>
            <p:cNvSpPr/>
            <p:nvPr userDrawn="1"/>
          </p:nvSpPr>
          <p:spPr>
            <a:xfrm>
              <a:off x="4280949" y="4266312"/>
              <a:ext cx="1728000" cy="365125"/>
            </a:xfrm>
            <a:prstGeom prst="rect">
              <a:avLst/>
            </a:prstGeom>
            <a:solidFill>
              <a:srgbClr val="596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9E0583F-6A8B-9146-9086-5713C61B51EC}"/>
                </a:ext>
              </a:extLst>
            </p:cNvPr>
            <p:cNvSpPr/>
            <p:nvPr userDrawn="1"/>
          </p:nvSpPr>
          <p:spPr>
            <a:xfrm>
              <a:off x="4375021" y="1815285"/>
              <a:ext cx="139619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HK" sz="1200" b="0" i="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CYAN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HK" sz="12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RGB 0 161 228</a:t>
              </a:r>
            </a:p>
            <a:p>
              <a:pPr lvl="0"/>
              <a:r>
                <a:rPr lang="en-US" altLang="zh-HK" sz="12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#01A1E4</a:t>
              </a:r>
              <a:endParaRPr lang="zh-HK" alt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44784BE-6318-A64A-A22D-13814FB09EA4}"/>
                </a:ext>
              </a:extLst>
            </p:cNvPr>
            <p:cNvSpPr/>
            <p:nvPr userDrawn="1"/>
          </p:nvSpPr>
          <p:spPr>
            <a:xfrm>
              <a:off x="4375021" y="3419232"/>
              <a:ext cx="139619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HK" sz="1200" b="0" i="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ROYAL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HK" sz="12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RGB 0 65 113</a:t>
              </a:r>
            </a:p>
            <a:p>
              <a:pPr lvl="0"/>
              <a:r>
                <a:rPr lang="en-US" altLang="zh-HK" sz="12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#004171</a:t>
              </a:r>
              <a:endParaRPr lang="zh-HK" alt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A317779-7DCF-2A4D-9322-BA68DEFAED23}"/>
              </a:ext>
            </a:extLst>
          </p:cNvPr>
          <p:cNvGrpSpPr/>
          <p:nvPr userDrawn="1"/>
        </p:nvGrpSpPr>
        <p:grpSpPr>
          <a:xfrm>
            <a:off x="6168705" y="1641600"/>
            <a:ext cx="1728000" cy="2989837"/>
            <a:chOff x="6162215" y="1641600"/>
            <a:chExt cx="1728000" cy="29898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D672E7B-E35B-FE45-8DDA-F9DBE979077E}"/>
                </a:ext>
              </a:extLst>
            </p:cNvPr>
            <p:cNvSpPr/>
            <p:nvPr userDrawn="1"/>
          </p:nvSpPr>
          <p:spPr>
            <a:xfrm>
              <a:off x="6162215" y="1641600"/>
              <a:ext cx="1728000" cy="1263600"/>
            </a:xfrm>
            <a:prstGeom prst="rect">
              <a:avLst/>
            </a:prstGeom>
            <a:solidFill>
              <a:srgbClr val="86C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865BD46-4174-0B40-A5BF-FD73C91D376E}"/>
                </a:ext>
              </a:extLst>
            </p:cNvPr>
            <p:cNvSpPr/>
            <p:nvPr userDrawn="1"/>
          </p:nvSpPr>
          <p:spPr>
            <a:xfrm>
              <a:off x="6162215" y="2907320"/>
              <a:ext cx="1728000" cy="365125"/>
            </a:xfrm>
            <a:prstGeom prst="rect">
              <a:avLst/>
            </a:prstGeom>
            <a:solidFill>
              <a:srgbClr val="ABD4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18470E8-2FE3-734B-8AC0-57370B2DEF53}"/>
                </a:ext>
              </a:extLst>
            </p:cNvPr>
            <p:cNvSpPr/>
            <p:nvPr userDrawn="1"/>
          </p:nvSpPr>
          <p:spPr>
            <a:xfrm>
              <a:off x="6162215" y="3274565"/>
              <a:ext cx="1728000" cy="989627"/>
            </a:xfrm>
            <a:prstGeom prst="rect">
              <a:avLst/>
            </a:prstGeom>
            <a:solidFill>
              <a:srgbClr val="017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2D8BAF8-199E-3F48-8ECA-1563B88CE03C}"/>
                </a:ext>
              </a:extLst>
            </p:cNvPr>
            <p:cNvSpPr/>
            <p:nvPr userDrawn="1"/>
          </p:nvSpPr>
          <p:spPr>
            <a:xfrm>
              <a:off x="6162215" y="4266312"/>
              <a:ext cx="1728000" cy="365125"/>
            </a:xfrm>
            <a:prstGeom prst="rect">
              <a:avLst/>
            </a:prstGeom>
            <a:solidFill>
              <a:srgbClr val="5E8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959A860-3E18-1B4B-BAF3-D70415ED95CB}"/>
                </a:ext>
              </a:extLst>
            </p:cNvPr>
            <p:cNvSpPr/>
            <p:nvPr userDrawn="1"/>
          </p:nvSpPr>
          <p:spPr>
            <a:xfrm>
              <a:off x="6256287" y="1815285"/>
              <a:ext cx="139619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HK" sz="1200" b="0" i="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LIME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HK" sz="12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RGB 121 185 62</a:t>
              </a:r>
            </a:p>
            <a:p>
              <a:pPr lvl="0"/>
              <a:r>
                <a:rPr lang="en-US" altLang="zh-HK" sz="12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#83CE3E</a:t>
              </a:r>
              <a:endParaRPr lang="zh-HK" alt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1C3E3B0-9D3A-AC49-8DB2-7081EA8814BE}"/>
                </a:ext>
              </a:extLst>
            </p:cNvPr>
            <p:cNvSpPr/>
            <p:nvPr userDrawn="1"/>
          </p:nvSpPr>
          <p:spPr>
            <a:xfrm>
              <a:off x="6256287" y="3419232"/>
              <a:ext cx="139619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HK" sz="1200" b="0" i="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PINE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HK" sz="12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RGB 0 113 99</a:t>
              </a:r>
            </a:p>
            <a:p>
              <a:pPr lvl="0"/>
              <a:r>
                <a:rPr lang="en-US" altLang="zh-HK" sz="12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#007163</a:t>
              </a:r>
              <a:endParaRPr lang="zh-HK" alt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CE8262E-54A7-4448-9286-30CE1FBF27B8}"/>
              </a:ext>
            </a:extLst>
          </p:cNvPr>
          <p:cNvGrpSpPr/>
          <p:nvPr userDrawn="1"/>
        </p:nvGrpSpPr>
        <p:grpSpPr>
          <a:xfrm>
            <a:off x="8052134" y="1641600"/>
            <a:ext cx="1728000" cy="2989837"/>
            <a:chOff x="8037314" y="1641600"/>
            <a:chExt cx="1728000" cy="298983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B8843B-35B2-6441-AC52-001FDA724BF2}"/>
                </a:ext>
              </a:extLst>
            </p:cNvPr>
            <p:cNvSpPr/>
            <p:nvPr userDrawn="1"/>
          </p:nvSpPr>
          <p:spPr>
            <a:xfrm>
              <a:off x="8037314" y="1641600"/>
              <a:ext cx="1728000" cy="126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4B83DF-A094-BC4E-978E-89BC53235BC5}"/>
                </a:ext>
              </a:extLst>
            </p:cNvPr>
            <p:cNvSpPr/>
            <p:nvPr userDrawn="1"/>
          </p:nvSpPr>
          <p:spPr>
            <a:xfrm>
              <a:off x="8037314" y="2907320"/>
              <a:ext cx="1728000" cy="365125"/>
            </a:xfrm>
            <a:prstGeom prst="rect">
              <a:avLst/>
            </a:prstGeom>
            <a:solidFill>
              <a:srgbClr val="8785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9BA2535-E9AA-9042-A506-5CFFCCC0BB3B}"/>
                </a:ext>
              </a:extLst>
            </p:cNvPr>
            <p:cNvSpPr/>
            <p:nvPr userDrawn="1"/>
          </p:nvSpPr>
          <p:spPr>
            <a:xfrm>
              <a:off x="8037314" y="3274565"/>
              <a:ext cx="1728000" cy="989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F3FAA45-1746-CA40-B663-8F99ADAED7C2}"/>
                </a:ext>
              </a:extLst>
            </p:cNvPr>
            <p:cNvSpPr/>
            <p:nvPr userDrawn="1"/>
          </p:nvSpPr>
          <p:spPr>
            <a:xfrm>
              <a:off x="8037314" y="4266312"/>
              <a:ext cx="1728000" cy="365125"/>
            </a:xfrm>
            <a:prstGeom prst="rect">
              <a:avLst/>
            </a:prstGeom>
            <a:solidFill>
              <a:srgbClr val="BFB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79A1995-BC16-A74C-8921-21B4FE61491E}"/>
                </a:ext>
              </a:extLst>
            </p:cNvPr>
            <p:cNvSpPr/>
            <p:nvPr userDrawn="1"/>
          </p:nvSpPr>
          <p:spPr>
            <a:xfrm>
              <a:off x="8131386" y="1815285"/>
              <a:ext cx="139619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HK" sz="1200" b="0" i="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GRAPHITE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HK" sz="12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RGB 99 100 102</a:t>
              </a:r>
            </a:p>
            <a:p>
              <a:pPr lvl="0"/>
              <a:r>
                <a:rPr lang="en-US" altLang="zh-HK" sz="12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#636466</a:t>
              </a:r>
              <a:endParaRPr lang="zh-HK" alt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0944C04-A4AF-A84D-9AAA-8E706B2328BF}"/>
                </a:ext>
              </a:extLst>
            </p:cNvPr>
            <p:cNvSpPr/>
            <p:nvPr userDrawn="1"/>
          </p:nvSpPr>
          <p:spPr>
            <a:xfrm>
              <a:off x="8131386" y="3419232"/>
              <a:ext cx="139619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HK" sz="1200" b="0" i="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SILVER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HK" sz="12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RGB 167 169 172</a:t>
              </a:r>
            </a:p>
            <a:p>
              <a:pPr lvl="0"/>
              <a:r>
                <a:rPr lang="en-US" altLang="zh-HK" sz="12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#A7A9AC</a:t>
              </a:r>
              <a:endParaRPr lang="zh-HK" alt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0D9368D-F39D-804E-8532-58F3801B529C}"/>
              </a:ext>
            </a:extLst>
          </p:cNvPr>
          <p:cNvGrpSpPr/>
          <p:nvPr userDrawn="1"/>
        </p:nvGrpSpPr>
        <p:grpSpPr>
          <a:xfrm>
            <a:off x="9935562" y="1641600"/>
            <a:ext cx="1728000" cy="2989837"/>
            <a:chOff x="9935562" y="1641600"/>
            <a:chExt cx="1728000" cy="298983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823C37C-3323-664C-AE61-AD2A7F5417DA}"/>
                </a:ext>
              </a:extLst>
            </p:cNvPr>
            <p:cNvSpPr/>
            <p:nvPr userDrawn="1"/>
          </p:nvSpPr>
          <p:spPr>
            <a:xfrm>
              <a:off x="9935562" y="1641600"/>
              <a:ext cx="1728000" cy="1263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56238A2-4CED-884A-9BEC-2C2BBA22802C}"/>
                </a:ext>
              </a:extLst>
            </p:cNvPr>
            <p:cNvSpPr/>
            <p:nvPr userDrawn="1"/>
          </p:nvSpPr>
          <p:spPr>
            <a:xfrm>
              <a:off x="9935562" y="2907320"/>
              <a:ext cx="1728000" cy="365125"/>
            </a:xfrm>
            <a:prstGeom prst="rect">
              <a:avLst/>
            </a:prstGeom>
            <a:solidFill>
              <a:srgbClr val="CCC2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20EF3B8-C342-3C41-B370-0A8E7526D5F2}"/>
                </a:ext>
              </a:extLst>
            </p:cNvPr>
            <p:cNvSpPr/>
            <p:nvPr userDrawn="1"/>
          </p:nvSpPr>
          <p:spPr>
            <a:xfrm>
              <a:off x="9935562" y="3274565"/>
              <a:ext cx="1728000" cy="98962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5E31B-929F-7348-A613-88C9945AA380}"/>
                </a:ext>
              </a:extLst>
            </p:cNvPr>
            <p:cNvSpPr/>
            <p:nvPr userDrawn="1"/>
          </p:nvSpPr>
          <p:spPr>
            <a:xfrm>
              <a:off x="9935562" y="4266312"/>
              <a:ext cx="1728000" cy="365125"/>
            </a:xfrm>
            <a:prstGeom prst="rect">
              <a:avLst/>
            </a:prstGeom>
            <a:solidFill>
              <a:srgbClr val="E8E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9F923CF-6D2E-EE44-8DB5-CE0C499E66E1}"/>
                </a:ext>
              </a:extLst>
            </p:cNvPr>
            <p:cNvSpPr/>
            <p:nvPr userDrawn="1"/>
          </p:nvSpPr>
          <p:spPr>
            <a:xfrm>
              <a:off x="10029634" y="1815285"/>
              <a:ext cx="139619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HK" sz="1200" b="0" i="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BEIGE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HK" sz="12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RGB 184 172 156</a:t>
              </a:r>
            </a:p>
            <a:p>
              <a:pPr lvl="0"/>
              <a:r>
                <a:rPr lang="en-US" altLang="zh-HK" sz="12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#B8AC9C</a:t>
              </a:r>
              <a:endParaRPr lang="zh-HK" alt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8C88991-4F2A-604A-B50C-5F04D17CCA0C}"/>
                </a:ext>
              </a:extLst>
            </p:cNvPr>
            <p:cNvSpPr/>
            <p:nvPr userDrawn="1"/>
          </p:nvSpPr>
          <p:spPr>
            <a:xfrm>
              <a:off x="10029634" y="3419232"/>
              <a:ext cx="139619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HK" sz="1200" b="0" i="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SAND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HK" sz="12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RGB 223 213 195</a:t>
              </a:r>
            </a:p>
            <a:p>
              <a:pPr lvl="0"/>
              <a:r>
                <a:rPr lang="en-US" altLang="zh-HK" sz="12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#DFD5C3</a:t>
              </a:r>
              <a:endParaRPr lang="zh-HK" alt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6" name="投影片編號版面配置區 12">
            <a:extLst>
              <a:ext uri="{FF2B5EF4-FFF2-40B4-BE49-F238E27FC236}">
                <a16:creationId xmlns:a16="http://schemas.microsoft.com/office/drawing/2014/main" id="{2625D8E1-4E91-9B40-B10A-7371591F7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56" y="631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2E1429B-4804-449C-A008-A39CE3CB8643}" type="slidenum">
              <a:rPr lang="zh-HK" altLang="en-US" smtClean="0"/>
              <a:pPr/>
              <a:t>‹#›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93700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Ref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版面配置區 15">
            <a:extLst>
              <a:ext uri="{FF2B5EF4-FFF2-40B4-BE49-F238E27FC236}">
                <a16:creationId xmlns:a16="http://schemas.microsoft.com/office/drawing/2014/main" id="{8C88BF59-4D0E-4BA1-A4D8-F0A161662A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200" y="431684"/>
            <a:ext cx="7968486" cy="464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Charts</a:t>
            </a:r>
            <a:endParaRPr lang="zh-HK" altLang="en-US" dirty="0"/>
          </a:p>
        </p:txBody>
      </p:sp>
      <p:sp>
        <p:nvSpPr>
          <p:cNvPr id="16" name="文字版面配置區 2">
            <a:extLst>
              <a:ext uri="{FF2B5EF4-FFF2-40B4-BE49-F238E27FC236}">
                <a16:creationId xmlns:a16="http://schemas.microsoft.com/office/drawing/2014/main" id="{4D6973CE-D4FB-4506-BB70-4129EC237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00" y="1641344"/>
            <a:ext cx="5400000" cy="4266000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zh-HK" altLang="en-US" dirty="0"/>
          </a:p>
        </p:txBody>
      </p:sp>
      <p:sp>
        <p:nvSpPr>
          <p:cNvPr id="7" name="投影片編號版面配置區 12">
            <a:extLst>
              <a:ext uri="{FF2B5EF4-FFF2-40B4-BE49-F238E27FC236}">
                <a16:creationId xmlns:a16="http://schemas.microsoft.com/office/drawing/2014/main" id="{49B84CB9-6F00-294E-BC6C-EEC971B69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56" y="631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2E1429B-4804-449C-A008-A39CE3CB8643}" type="slidenum">
              <a:rPr lang="zh-HK" altLang="en-US" smtClean="0"/>
              <a:pPr/>
              <a:t>‹#›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2376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12">
            <a:extLst>
              <a:ext uri="{FF2B5EF4-FFF2-40B4-BE49-F238E27FC236}">
                <a16:creationId xmlns:a16="http://schemas.microsoft.com/office/drawing/2014/main" id="{49B84CB9-6F00-294E-BC6C-EEC971B69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56" y="631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2E1429B-4804-449C-A008-A39CE3CB8643}" type="slidenum">
              <a:rPr lang="zh-HK" altLang="en-US" smtClean="0"/>
              <a:pPr/>
              <a:t>‹#›</a:t>
            </a:fld>
            <a:endParaRPr lang="zh-HK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4B36D5-D220-4A49-9D32-A790AF207CC8}"/>
              </a:ext>
            </a:extLst>
          </p:cNvPr>
          <p:cNvSpPr txBox="1">
            <a:spLocks/>
          </p:cNvSpPr>
          <p:nvPr userDrawn="1"/>
        </p:nvSpPr>
        <p:spPr>
          <a:xfrm>
            <a:off x="420688" y="632426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HK"/>
            </a:defPPr>
            <a:lvl1pPr marL="0" algn="l" defTabSz="914400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FTLife Insurance Company Limited © All right reserved</a:t>
            </a:r>
            <a:endParaRPr lang="zh-HK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標題版面配置區 15">
            <a:extLst>
              <a:ext uri="{FF2B5EF4-FFF2-40B4-BE49-F238E27FC236}">
                <a16:creationId xmlns:a16="http://schemas.microsoft.com/office/drawing/2014/main" id="{5E8B4936-A5CE-45B7-B8D6-5713C8B4C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213971"/>
            <a:ext cx="7968486" cy="823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altLang="zh-TW" dirty="0"/>
              <a:t>Example Title 24pt</a:t>
            </a:r>
            <a:br>
              <a:rPr lang="en-US" altLang="zh-TW" dirty="0"/>
            </a:br>
            <a:r>
              <a:rPr lang="en-US" altLang="zh-TW" dirty="0"/>
              <a:t>Example Sub-title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1172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937591-6AC7-1646-A31F-4214A279DF1B}"/>
              </a:ext>
            </a:extLst>
          </p:cNvPr>
          <p:cNvSpPr/>
          <p:nvPr userDrawn="1"/>
        </p:nvSpPr>
        <p:spPr>
          <a:xfrm>
            <a:off x="266759" y="279000"/>
            <a:ext cx="11658482" cy="6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圖片 10" descr="一張含有 畫畫 的圖片&#10;&#10;自動產生的描述">
            <a:extLst>
              <a:ext uri="{FF2B5EF4-FFF2-40B4-BE49-F238E27FC236}">
                <a16:creationId xmlns:a16="http://schemas.microsoft.com/office/drawing/2014/main" id="{15B60083-0896-424F-8C19-138A44C6A1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88" y="2621458"/>
            <a:ext cx="2790000" cy="11646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48C299-3C74-1F46-865F-6D1938DFE762}"/>
              </a:ext>
            </a:extLst>
          </p:cNvPr>
          <p:cNvSpPr txBox="1"/>
          <p:nvPr userDrawn="1"/>
        </p:nvSpPr>
        <p:spPr>
          <a:xfrm>
            <a:off x="4038600" y="5523994"/>
            <a:ext cx="4114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FTLife Insurance Company Limited</a:t>
            </a:r>
          </a:p>
          <a:p>
            <a:pPr algn="ctr"/>
            <a:r>
              <a:rPr lang="en-US" altLang="zh-HK" sz="9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(Incorporated in Bermuda with limited liability)</a:t>
            </a:r>
          </a:p>
          <a:p>
            <a:pPr algn="ctr"/>
            <a:endParaRPr lang="en-US" altLang="zh-HK" sz="9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HK" sz="9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World Group Member</a:t>
            </a:r>
            <a:endParaRPr lang="zh-HK" altLang="en-US" sz="9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9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8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CA30609-C966-4C2F-9B95-B451B5DCA9DF}"/>
              </a:ext>
            </a:extLst>
          </p:cNvPr>
          <p:cNvSpPr/>
          <p:nvPr userDrawn="1"/>
        </p:nvSpPr>
        <p:spPr>
          <a:xfrm>
            <a:off x="0" y="0"/>
            <a:ext cx="12191999" cy="118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E2303D-B6FC-4A11-8A28-4ECA6BEF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200" y="1641344"/>
            <a:ext cx="7986486" cy="2051844"/>
          </a:xfrm>
          <a:prstGeom prst="rect">
            <a:avLst/>
          </a:prstGeom>
        </p:spPr>
        <p:txBody>
          <a:bodyPr vert="horz" lIns="90000" tIns="45720" rIns="91440" bIns="45720" rtlCol="0">
            <a:spAutoFit/>
          </a:bodyPr>
          <a:lstStyle/>
          <a:p>
            <a:pPr lvl="0"/>
            <a:r>
              <a:rPr lang="en-US" altLang="zh-TW" dirty="0"/>
              <a:t>First Level </a:t>
            </a:r>
            <a:r>
              <a:rPr lang="en-US" altLang="zh-CN" dirty="0"/>
              <a:t>24pt</a:t>
            </a:r>
            <a:endParaRPr lang="zh-TW" altLang="en-US" dirty="0"/>
          </a:p>
          <a:p>
            <a:pPr lvl="1"/>
            <a:r>
              <a:rPr lang="en-US" altLang="zh-TW" dirty="0"/>
              <a:t>Second Level 20pt</a:t>
            </a:r>
            <a:endParaRPr lang="zh-TW" altLang="en-US" dirty="0"/>
          </a:p>
          <a:p>
            <a:pPr lvl="2"/>
            <a:r>
              <a:rPr lang="en-US" altLang="zh-TW" dirty="0"/>
              <a:t>Third Level 18pt</a:t>
            </a:r>
            <a:endParaRPr lang="zh-TW" altLang="en-US" dirty="0"/>
          </a:p>
          <a:p>
            <a:pPr lvl="3"/>
            <a:r>
              <a:rPr lang="en-US" altLang="zh-CN" dirty="0"/>
              <a:t>Fourth Level 16pt</a:t>
            </a:r>
            <a:endParaRPr lang="zh-TW" altLang="en-US" dirty="0"/>
          </a:p>
          <a:p>
            <a:pPr lvl="4"/>
            <a:r>
              <a:rPr lang="en-US" altLang="zh-CN" dirty="0"/>
              <a:t>Fifth Level 14pt</a:t>
            </a:r>
            <a:endParaRPr lang="zh-HK" altLang="en-US" dirty="0"/>
          </a:p>
        </p:txBody>
      </p:sp>
      <p:pic>
        <p:nvPicPr>
          <p:cNvPr id="10" name="圖片 9" descr="一張含有 畫畫 的圖片&#10;&#10;自動產生的描述">
            <a:extLst>
              <a:ext uri="{FF2B5EF4-FFF2-40B4-BE49-F238E27FC236}">
                <a16:creationId xmlns:a16="http://schemas.microsoft.com/office/drawing/2014/main" id="{50BDDF99-7E30-446A-91D8-FBD9ABF9FB1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927" y="256123"/>
            <a:ext cx="1656000" cy="691284"/>
          </a:xfrm>
          <a:prstGeom prst="rect">
            <a:avLst/>
          </a:prstGeom>
        </p:spPr>
      </p:pic>
      <p:sp>
        <p:nvSpPr>
          <p:cNvPr id="16" name="標題版面配置區 15">
            <a:extLst>
              <a:ext uri="{FF2B5EF4-FFF2-40B4-BE49-F238E27FC236}">
                <a16:creationId xmlns:a16="http://schemas.microsoft.com/office/drawing/2014/main" id="{9FF51EA9-AD01-4A9B-BA2B-947D5B621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213971"/>
            <a:ext cx="7968486" cy="823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TW" dirty="0"/>
              <a:t>Example Title 24pt</a:t>
            </a:r>
            <a:br>
              <a:rPr lang="en-US" altLang="zh-TW" dirty="0"/>
            </a:br>
            <a:r>
              <a:rPr lang="en-US" altLang="zh-TW" dirty="0"/>
              <a:t>Example Sub-title</a:t>
            </a:r>
            <a:endParaRPr lang="zh-HK" altLang="en-US" dirty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6C74B8B5-BEDD-8A4F-AE25-1F2E4931B0D7}"/>
              </a:ext>
            </a:extLst>
          </p:cNvPr>
          <p:cNvSpPr txBox="1">
            <a:spLocks/>
          </p:cNvSpPr>
          <p:nvPr userDrawn="1"/>
        </p:nvSpPr>
        <p:spPr>
          <a:xfrm>
            <a:off x="420688" y="632426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HK"/>
            </a:defPPr>
            <a:lvl1pPr marL="0" algn="l" defTabSz="914400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FTLife Insurance Company Limited © All right reserved</a:t>
            </a:r>
            <a:endParaRPr lang="zh-HK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82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65" r:id="rId5"/>
    <p:sldLayoutId id="2147483662" r:id="rId6"/>
    <p:sldLayoutId id="2147483663" r:id="rId7"/>
    <p:sldLayoutId id="2147483666" r:id="rId8"/>
    <p:sldLayoutId id="2147483664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FFFFFF"/>
          </a:solidFill>
          <a:latin typeface="+mn-lt"/>
          <a:ea typeface="+mj-ea"/>
          <a:cs typeface="+mj-cs"/>
        </a:defRPr>
      </a:lvl1pPr>
    </p:titleStyle>
    <p:bodyStyle>
      <a:lvl1pPr marL="0" indent="0" algn="l" defTabSz="3600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tabLst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180000" indent="-180000" algn="l" defTabSz="3600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360000" indent="-180000" algn="l" defTabSz="3600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540000" indent="-180000" algn="l" defTabSz="3600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720000" indent="-180000" algn="l" defTabSz="3600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66B0CC-F606-43EB-A303-B8093EC0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213971"/>
            <a:ext cx="9692640" cy="823799"/>
          </a:xfrm>
        </p:spPr>
        <p:txBody>
          <a:bodyPr/>
          <a:lstStyle/>
          <a:p>
            <a:r>
              <a:rPr lang="en-US" sz="2800" dirty="0"/>
              <a:t>Product Engine &amp; POS Implementation Approach Analysis (HKG)</a:t>
            </a:r>
            <a:endParaRPr lang="en-HK" sz="2800" b="0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802A549A-D1AA-4C3A-934A-B93D147DB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793503"/>
              </p:ext>
            </p:extLst>
          </p:nvPr>
        </p:nvGraphicFramePr>
        <p:xfrm>
          <a:off x="634936" y="1412776"/>
          <a:ext cx="11348604" cy="496855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8496">
                  <a:extLst>
                    <a:ext uri="{9D8B030D-6E8A-4147-A177-3AD203B41FA5}">
                      <a16:colId xmlns:a16="http://schemas.microsoft.com/office/drawing/2014/main" val="3456638324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60697199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305845344"/>
                    </a:ext>
                  </a:extLst>
                </a:gridCol>
                <a:gridCol w="1327869">
                  <a:extLst>
                    <a:ext uri="{9D8B030D-6E8A-4147-A177-3AD203B41FA5}">
                      <a16:colId xmlns:a16="http://schemas.microsoft.com/office/drawing/2014/main" val="517348192"/>
                    </a:ext>
                  </a:extLst>
                </a:gridCol>
                <a:gridCol w="1327869">
                  <a:extLst>
                    <a:ext uri="{9D8B030D-6E8A-4147-A177-3AD203B41FA5}">
                      <a16:colId xmlns:a16="http://schemas.microsoft.com/office/drawing/2014/main" val="37517273"/>
                    </a:ext>
                  </a:extLst>
                </a:gridCol>
                <a:gridCol w="1327869">
                  <a:extLst>
                    <a:ext uri="{9D8B030D-6E8A-4147-A177-3AD203B41FA5}">
                      <a16:colId xmlns:a16="http://schemas.microsoft.com/office/drawing/2014/main" val="3351190864"/>
                    </a:ext>
                  </a:extLst>
                </a:gridCol>
                <a:gridCol w="1327869">
                  <a:extLst>
                    <a:ext uri="{9D8B030D-6E8A-4147-A177-3AD203B41FA5}">
                      <a16:colId xmlns:a16="http://schemas.microsoft.com/office/drawing/2014/main" val="1976749278"/>
                    </a:ext>
                  </a:extLst>
                </a:gridCol>
              </a:tblGrid>
              <a:tr h="11937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HK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Considerations</a:t>
                      </a:r>
                      <a:endParaRPr lang="en-HK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Option 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Multi-phase product migration (10 to 70 in 2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</a:rPr>
                        <a:t>yrs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HK" sz="1000" b="0" dirty="0">
                          <a:solidFill>
                            <a:srgbClr val="000000"/>
                          </a:solidFill>
                        </a:rPr>
                        <a:t>POS revamp post product 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Option 2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Multi-phase product migration (10 to 70 in 2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</a:rPr>
                        <a:t>yrs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Accelerate POS revamp in 2024</a:t>
                      </a:r>
                      <a:endParaRPr lang="en-HK" sz="1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Option 3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One-off product migration in 2024 (70 shelf products)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Accelerate POS revamp in 2024</a:t>
                      </a:r>
                      <a:endParaRPr lang="en-HK" sz="1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Option 4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No product migration. New products only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Enhance existing POS</a:t>
                      </a:r>
                      <a:endParaRPr lang="en-HK" sz="1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342824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Risk and impact of delays in implementation of Product Engine and product migration (impact product rollout and POS integration)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Medium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465093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Risk and impact of delays in revamp of POS (new POS implementation itself and rebuilding legacy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eBao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 product logic if any)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High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2312325"/>
                  </a:ext>
                </a:extLst>
              </a:tr>
              <a:tr h="2903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Risk of poor POS quality due to rebuilding of legacy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eBao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 product logic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High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701513"/>
                  </a:ext>
                </a:extLst>
              </a:tr>
              <a:tr h="2903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Cost to implement Product Engine 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Insurmo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) and migrate products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High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4374866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Cost to support parallel product implementation in legacy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eBao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 and new Product Engine 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Insurmo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) before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Insurmo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 rollout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Medium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699713"/>
                  </a:ext>
                </a:extLst>
              </a:tr>
              <a:tr h="2903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Cost to revamp POS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High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1744081"/>
                  </a:ext>
                </a:extLst>
              </a:tr>
              <a:tr h="2903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Cost to rebuild legacy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eBao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 product logic in new POS (throw away work)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High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599880"/>
                  </a:ext>
                </a:extLst>
              </a:tr>
              <a:tr h="2903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Cost to enhance POS to support NB ops efficiency increase and NB STP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High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532926"/>
                  </a:ext>
                </a:extLst>
              </a:tr>
              <a:tr h="2903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Sustain 25% CAGR with constant NB operation cost (workforce)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High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172995"/>
                  </a:ext>
                </a:extLst>
              </a:tr>
              <a:tr h="2903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Faster product to market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High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868862"/>
                  </a:ext>
                </a:extLst>
              </a:tr>
              <a:tr h="2903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Enable 1 core system strategy across HKG and GBA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High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HK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03692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9D8EAE0-7EB3-465F-A034-8909712CC851}"/>
              </a:ext>
            </a:extLst>
          </p:cNvPr>
          <p:cNvSpPr/>
          <p:nvPr/>
        </p:nvSpPr>
        <p:spPr>
          <a:xfrm>
            <a:off x="119336" y="2600320"/>
            <a:ext cx="457200" cy="11887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Risk</a:t>
            </a:r>
            <a:endParaRPr lang="en-HK" b="1" dirty="0">
              <a:solidFill>
                <a:srgbClr val="FFFFFF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80DBB81-B241-421D-9C88-4067C08AF779}"/>
              </a:ext>
            </a:extLst>
          </p:cNvPr>
          <p:cNvSpPr/>
          <p:nvPr/>
        </p:nvSpPr>
        <p:spPr>
          <a:xfrm>
            <a:off x="119336" y="3861504"/>
            <a:ext cx="457200" cy="1554480"/>
          </a:xfrm>
          <a:prstGeom prst="rect">
            <a:avLst/>
          </a:prstGeom>
          <a:solidFill>
            <a:srgbClr val="E0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Cost</a:t>
            </a:r>
            <a:endParaRPr lang="en-HK" b="1" dirty="0">
              <a:solidFill>
                <a:srgbClr val="000000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FDE9A2C-1A1C-48AC-A0CA-4175022F6CEE}"/>
              </a:ext>
            </a:extLst>
          </p:cNvPr>
          <p:cNvSpPr/>
          <p:nvPr/>
        </p:nvSpPr>
        <p:spPr>
          <a:xfrm>
            <a:off x="119336" y="5488448"/>
            <a:ext cx="457200" cy="914400"/>
          </a:xfrm>
          <a:prstGeom prst="rect">
            <a:avLst/>
          </a:prstGeom>
          <a:solidFill>
            <a:srgbClr val="24A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Benefit</a:t>
            </a:r>
            <a:endParaRPr lang="en-HK" b="1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2FCA73-058F-4455-9860-41B81E3C1E0A}"/>
              </a:ext>
            </a:extLst>
          </p:cNvPr>
          <p:cNvSpPr/>
          <p:nvPr/>
        </p:nvSpPr>
        <p:spPr>
          <a:xfrm>
            <a:off x="9301856" y="1340768"/>
            <a:ext cx="1368152" cy="539496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949B7B-774F-48CA-A626-D3153542EF14}"/>
              </a:ext>
            </a:extLst>
          </p:cNvPr>
          <p:cNvSpPr txBox="1"/>
          <p:nvPr/>
        </p:nvSpPr>
        <p:spPr>
          <a:xfrm>
            <a:off x="9294719" y="6372036"/>
            <a:ext cx="138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Recommend</a:t>
            </a:r>
            <a:endParaRPr lang="en-HK" b="1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05A04-F589-45B5-B51E-33CA20541EBB}"/>
              </a:ext>
            </a:extLst>
          </p:cNvPr>
          <p:cNvSpPr txBox="1"/>
          <p:nvPr/>
        </p:nvSpPr>
        <p:spPr>
          <a:xfrm>
            <a:off x="3863752" y="6423956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* All implementation options assume there must be 1 and only 1 POS for new business. Cannot ask agents to use legacy POS to sell existing products and new POS to sell new / migrated products</a:t>
            </a:r>
            <a:endParaRPr lang="en-HK" sz="1000" i="1" dirty="0"/>
          </a:p>
        </p:txBody>
      </p:sp>
    </p:spTree>
    <p:extLst>
      <p:ext uri="{BB962C8B-B14F-4D97-AF65-F5344CB8AC3E}">
        <p14:creationId xmlns:p14="http://schemas.microsoft.com/office/powerpoint/2010/main" val="37447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4" descr="How insurer-insurtech partnerships define the insurance industry -  InsureTech Connect Asia 2023">
            <a:extLst>
              <a:ext uri="{FF2B5EF4-FFF2-40B4-BE49-F238E27FC236}">
                <a16:creationId xmlns:a16="http://schemas.microsoft.com/office/drawing/2014/main" id="{75FFB574-822C-40F1-8E03-7539A0863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0"/>
                    </a14:imgEffect>
                    <a14:imgEffect>
                      <a14:colorTemperature colorTemp="4700"/>
                    </a14:imgEffect>
                    <a14:imgEffect>
                      <a14:brightnessContrast bright="-6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158" cy="693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B7B263-335F-40F1-95A3-AAB0DF2D8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88488" y="6310800"/>
            <a:ext cx="1500268" cy="365125"/>
          </a:xfrm>
        </p:spPr>
        <p:txBody>
          <a:bodyPr/>
          <a:lstStyle/>
          <a:p>
            <a:fld id="{A2E1429B-4804-449C-A008-A39CE3CB8643}" type="slidenum">
              <a:rPr lang="zh-HK" altLang="en-US" smtClean="0"/>
              <a:pPr/>
              <a:t>2</a:t>
            </a:fld>
            <a:endParaRPr lang="zh-HK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66B0CC-F606-43EB-A303-B8093EC0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213971"/>
            <a:ext cx="11064240" cy="823799"/>
          </a:xfrm>
        </p:spPr>
        <p:txBody>
          <a:bodyPr/>
          <a:lstStyle/>
          <a:p>
            <a:r>
              <a:rPr lang="en-US" sz="2800" dirty="0"/>
              <a:t>Product Engine &amp; POS Implementation Approach Recommendation (HKG)</a:t>
            </a:r>
            <a:endParaRPr lang="en-HK" sz="2800" b="0" dirty="0"/>
          </a:p>
        </p:txBody>
      </p:sp>
      <p:sp>
        <p:nvSpPr>
          <p:cNvPr id="9" name="Partial Circle 8">
            <a:extLst>
              <a:ext uri="{FF2B5EF4-FFF2-40B4-BE49-F238E27FC236}">
                <a16:creationId xmlns:a16="http://schemas.microsoft.com/office/drawing/2014/main" id="{D7B4A1F6-808F-47E3-99BA-30D947B450B1}"/>
              </a:ext>
            </a:extLst>
          </p:cNvPr>
          <p:cNvSpPr/>
          <p:nvPr/>
        </p:nvSpPr>
        <p:spPr>
          <a:xfrm>
            <a:off x="1697244" y="903034"/>
            <a:ext cx="822960" cy="822960"/>
          </a:xfrm>
          <a:prstGeom prst="pie">
            <a:avLst>
              <a:gd name="adj1" fmla="val 13300661"/>
              <a:gd name="adj2" fmla="val 828922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EF537A-79C3-48EB-A912-553DEEB7BA8D}"/>
              </a:ext>
            </a:extLst>
          </p:cNvPr>
          <p:cNvSpPr/>
          <p:nvPr/>
        </p:nvSpPr>
        <p:spPr>
          <a:xfrm>
            <a:off x="1788684" y="994474"/>
            <a:ext cx="640080" cy="640080"/>
          </a:xfrm>
          <a:prstGeom prst="ellipse">
            <a:avLst/>
          </a:prstGeom>
          <a:solidFill>
            <a:srgbClr val="24A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F832B-1550-43AC-89D2-D76EBC832099}"/>
              </a:ext>
            </a:extLst>
          </p:cNvPr>
          <p:cNvSpPr txBox="1"/>
          <p:nvPr/>
        </p:nvSpPr>
        <p:spPr>
          <a:xfrm>
            <a:off x="453856" y="1083682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400" b="1" dirty="0">
                <a:solidFill>
                  <a:srgbClr val="FFFFFF"/>
                </a:solidFill>
              </a:rPr>
              <a:t>4 Approaches</a:t>
            </a:r>
            <a:endParaRPr lang="en-HK" sz="2400" b="1" dirty="0">
              <a:solidFill>
                <a:srgbClr val="FFFFFF"/>
              </a:solidFill>
            </a:endParaRPr>
          </a:p>
        </p:txBody>
      </p:sp>
      <p:sp>
        <p:nvSpPr>
          <p:cNvPr id="108" name="Partial Circle 107">
            <a:extLst>
              <a:ext uri="{FF2B5EF4-FFF2-40B4-BE49-F238E27FC236}">
                <a16:creationId xmlns:a16="http://schemas.microsoft.com/office/drawing/2014/main" id="{E1C827A0-270D-45F1-9180-E8BDD26A6E12}"/>
              </a:ext>
            </a:extLst>
          </p:cNvPr>
          <p:cNvSpPr/>
          <p:nvPr/>
        </p:nvSpPr>
        <p:spPr>
          <a:xfrm>
            <a:off x="6473182" y="903034"/>
            <a:ext cx="822960" cy="822960"/>
          </a:xfrm>
          <a:prstGeom prst="pie">
            <a:avLst>
              <a:gd name="adj1" fmla="val 13300661"/>
              <a:gd name="adj2" fmla="val 828922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64932C0-F89B-454F-9029-EB1123EE52F6}"/>
              </a:ext>
            </a:extLst>
          </p:cNvPr>
          <p:cNvSpPr/>
          <p:nvPr/>
        </p:nvSpPr>
        <p:spPr>
          <a:xfrm>
            <a:off x="6564622" y="994474"/>
            <a:ext cx="640080" cy="640080"/>
          </a:xfrm>
          <a:prstGeom prst="ellipse">
            <a:avLst/>
          </a:prstGeom>
          <a:solidFill>
            <a:srgbClr val="24A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1AA65A6-65D3-4D07-9410-5B5D755633FC}"/>
              </a:ext>
            </a:extLst>
          </p:cNvPr>
          <p:cNvSpPr txBox="1"/>
          <p:nvPr/>
        </p:nvSpPr>
        <p:spPr>
          <a:xfrm>
            <a:off x="3713990" y="1083682"/>
            <a:ext cx="347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400" b="1" dirty="0">
                <a:solidFill>
                  <a:srgbClr val="FFFFFF"/>
                </a:solidFill>
              </a:rPr>
              <a:t>11 Areas of Consideration</a:t>
            </a:r>
            <a:endParaRPr lang="en-HK" sz="2400" b="1" dirty="0">
              <a:solidFill>
                <a:srgbClr val="FFFFFF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C7CC334-F764-41B4-A8EE-EA729B122077}"/>
              </a:ext>
            </a:extLst>
          </p:cNvPr>
          <p:cNvSpPr txBox="1"/>
          <p:nvPr/>
        </p:nvSpPr>
        <p:spPr>
          <a:xfrm>
            <a:off x="8473334" y="1083682"/>
            <a:ext cx="301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400" b="1" dirty="0">
                <a:solidFill>
                  <a:srgbClr val="FFFFFF"/>
                </a:solidFill>
              </a:rPr>
              <a:t>Recommend Option 3</a:t>
            </a:r>
            <a:endParaRPr lang="en-HK" sz="2400" b="1" dirty="0">
              <a:solidFill>
                <a:srgbClr val="FFFFFF"/>
              </a:solidFill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F27255C-F132-447D-8C90-C6621A281862}"/>
              </a:ext>
            </a:extLst>
          </p:cNvPr>
          <p:cNvCxnSpPr>
            <a:cxnSpLocks/>
            <a:stCxn id="9" idx="0"/>
            <a:endCxn id="121" idx="1"/>
          </p:cNvCxnSpPr>
          <p:nvPr/>
        </p:nvCxnSpPr>
        <p:spPr>
          <a:xfrm>
            <a:off x="2520204" y="1314514"/>
            <a:ext cx="1193786" cy="1"/>
          </a:xfrm>
          <a:prstGeom prst="line">
            <a:avLst/>
          </a:prstGeom>
          <a:ln w="63500">
            <a:gradFill flip="none" rotWithShape="1">
              <a:gsLst>
                <a:gs pos="0">
                  <a:srgbClr val="4A4B4D"/>
                </a:gs>
                <a:gs pos="100000">
                  <a:srgbClr val="24A199"/>
                </a:gs>
              </a:gsLst>
              <a:lin ang="0" scaled="1"/>
              <a:tileRect/>
            </a:gra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E39C860-B481-417E-8C6B-C66FEB912D54}"/>
              </a:ext>
            </a:extLst>
          </p:cNvPr>
          <p:cNvCxnSpPr>
            <a:cxnSpLocks/>
            <a:stCxn id="108" idx="0"/>
            <a:endCxn id="123" idx="1"/>
          </p:cNvCxnSpPr>
          <p:nvPr/>
        </p:nvCxnSpPr>
        <p:spPr>
          <a:xfrm>
            <a:off x="7296142" y="1314514"/>
            <a:ext cx="1177192" cy="1"/>
          </a:xfrm>
          <a:prstGeom prst="line">
            <a:avLst/>
          </a:prstGeom>
          <a:ln w="63500">
            <a:gradFill flip="none" rotWithShape="1">
              <a:gsLst>
                <a:gs pos="0">
                  <a:srgbClr val="4A4B4D"/>
                </a:gs>
                <a:gs pos="100000">
                  <a:srgbClr val="24A199"/>
                </a:gs>
              </a:gsLst>
              <a:lin ang="0" scaled="1"/>
              <a:tileRect/>
            </a:gra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3034C9-F141-47A2-9FBA-07ADA3053F2F}"/>
              </a:ext>
            </a:extLst>
          </p:cNvPr>
          <p:cNvSpPr txBox="1"/>
          <p:nvPr/>
        </p:nvSpPr>
        <p:spPr>
          <a:xfrm>
            <a:off x="335360" y="1988840"/>
            <a:ext cx="2586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b="1" dirty="0">
                <a:solidFill>
                  <a:srgbClr val="FFFFFF"/>
                </a:solidFill>
              </a:rPr>
              <a:t>Option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HK" sz="1200" dirty="0">
                <a:solidFill>
                  <a:srgbClr val="FFFFFF"/>
                </a:solidFill>
              </a:rPr>
              <a:t>10 shelf products in new P.E. (2024)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HK" sz="1200" dirty="0">
                <a:solidFill>
                  <a:srgbClr val="FFFFFF"/>
                </a:solidFill>
              </a:rPr>
              <a:t>70 shelf products in new P.E. (2025)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HK" sz="1200" dirty="0">
                <a:solidFill>
                  <a:srgbClr val="FFFFFF"/>
                </a:solidFill>
              </a:rPr>
              <a:t>POS revamp (2025)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96F8ED3-2185-4D56-A473-9AA94BF94772}"/>
              </a:ext>
            </a:extLst>
          </p:cNvPr>
          <p:cNvSpPr txBox="1"/>
          <p:nvPr/>
        </p:nvSpPr>
        <p:spPr>
          <a:xfrm>
            <a:off x="3143672" y="1988840"/>
            <a:ext cx="2579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b="1" dirty="0">
                <a:solidFill>
                  <a:srgbClr val="FFFFFF"/>
                </a:solidFill>
              </a:rPr>
              <a:t>Option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HK" sz="1200" dirty="0">
                <a:solidFill>
                  <a:srgbClr val="FFFFFF"/>
                </a:solidFill>
              </a:rPr>
              <a:t>10 shelf products in new P.E. (2024)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HK" sz="1200" dirty="0">
                <a:solidFill>
                  <a:srgbClr val="FFFFFF"/>
                </a:solidFill>
              </a:rPr>
              <a:t>POS revamp (2024)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HK" sz="1200" dirty="0">
                <a:solidFill>
                  <a:srgbClr val="FFFFFF"/>
                </a:solidFill>
              </a:rPr>
              <a:t>70 shelf products in new P.E. (2025)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0268603-5660-4508-82D6-8DA25E2E0FE8}"/>
              </a:ext>
            </a:extLst>
          </p:cNvPr>
          <p:cNvSpPr txBox="1"/>
          <p:nvPr/>
        </p:nvSpPr>
        <p:spPr>
          <a:xfrm>
            <a:off x="6230246" y="1988840"/>
            <a:ext cx="25791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b="1" dirty="0">
                <a:solidFill>
                  <a:srgbClr val="FFFFFF"/>
                </a:solidFill>
              </a:rPr>
              <a:t>Option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HK" sz="1200" dirty="0">
                <a:solidFill>
                  <a:srgbClr val="FFFFFF"/>
                </a:solidFill>
              </a:rPr>
              <a:t>70 shelf products in new P.E. (2024)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HK" sz="1200" dirty="0">
                <a:solidFill>
                  <a:srgbClr val="FFFFFF"/>
                </a:solidFill>
              </a:rPr>
              <a:t>POS revamp (2024)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2A544A4-DD32-45ED-941C-DDA6F5100D14}"/>
              </a:ext>
            </a:extLst>
          </p:cNvPr>
          <p:cNvSpPr txBox="1"/>
          <p:nvPr/>
        </p:nvSpPr>
        <p:spPr>
          <a:xfrm>
            <a:off x="9186598" y="1988840"/>
            <a:ext cx="27370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b="1" dirty="0">
                <a:solidFill>
                  <a:srgbClr val="FFFFFF"/>
                </a:solidFill>
              </a:rPr>
              <a:t>Option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HK" sz="1200" dirty="0">
                <a:solidFill>
                  <a:srgbClr val="FFFFFF"/>
                </a:solidFill>
              </a:rPr>
              <a:t>New P.E. for new products only (2024)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HK" sz="1200" dirty="0">
                <a:solidFill>
                  <a:srgbClr val="FFFFFF"/>
                </a:solidFill>
              </a:rPr>
              <a:t>Existing POS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170EEF-8FAD-4AD7-9DDA-2FC58EB91A49}"/>
              </a:ext>
            </a:extLst>
          </p:cNvPr>
          <p:cNvGrpSpPr/>
          <p:nvPr/>
        </p:nvGrpSpPr>
        <p:grpSpPr>
          <a:xfrm>
            <a:off x="507975" y="3098251"/>
            <a:ext cx="2016224" cy="800219"/>
            <a:chOff x="623392" y="3537883"/>
            <a:chExt cx="2016224" cy="800219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D0922D-B908-4B91-A747-A7FD512E6E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3662276"/>
              <a:ext cx="274320" cy="0"/>
            </a:xfrm>
            <a:prstGeom prst="line">
              <a:avLst/>
            </a:prstGeom>
            <a:ln w="22860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5114031-2D3A-4DBE-9BA8-657DEEECAA2C}"/>
                </a:ext>
              </a:extLst>
            </p:cNvPr>
            <p:cNvSpPr txBox="1"/>
            <p:nvPr/>
          </p:nvSpPr>
          <p:spPr>
            <a:xfrm>
              <a:off x="623392" y="3537883"/>
              <a:ext cx="633763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Risk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Cost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Benefit</a:t>
              </a:r>
              <a:endParaRPr lang="en-HK" sz="1200" dirty="0">
                <a:solidFill>
                  <a:srgbClr val="FFFFFF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E169167-F803-4B9D-84DF-DDE24371D60A}"/>
                </a:ext>
              </a:extLst>
            </p:cNvPr>
            <p:cNvCxnSpPr/>
            <p:nvPr/>
          </p:nvCxnSpPr>
          <p:spPr>
            <a:xfrm>
              <a:off x="1533208" y="3572382"/>
              <a:ext cx="0" cy="731520"/>
            </a:xfrm>
            <a:prstGeom prst="line">
              <a:avLst/>
            </a:prstGeom>
            <a:ln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87C5433-B26A-46F8-81FC-6B204AA811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3924430"/>
              <a:ext cx="914400" cy="0"/>
            </a:xfrm>
            <a:prstGeom prst="line">
              <a:avLst/>
            </a:prstGeom>
            <a:ln w="228600" cap="rnd">
              <a:solidFill>
                <a:srgbClr val="E0F8F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52E169A-D97D-4845-81BF-C9E677DD3F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4186584"/>
              <a:ext cx="914400" cy="0"/>
            </a:xfrm>
            <a:prstGeom prst="line">
              <a:avLst/>
            </a:prstGeom>
            <a:ln w="228600" cap="rnd">
              <a:solidFill>
                <a:srgbClr val="24A1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8C715A1-B78B-41C3-AFC7-31EF5459BE2B}"/>
                </a:ext>
              </a:extLst>
            </p:cNvPr>
            <p:cNvSpPr txBox="1"/>
            <p:nvPr/>
          </p:nvSpPr>
          <p:spPr>
            <a:xfrm>
              <a:off x="1110032" y="3537883"/>
              <a:ext cx="434734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(3)</a:t>
              </a:r>
            </a:p>
            <a:p>
              <a:pPr algn="ctr">
                <a:spcAft>
                  <a:spcPts val="60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(10)</a:t>
              </a:r>
            </a:p>
            <a:p>
              <a:pPr algn="ctr">
                <a:spcAft>
                  <a:spcPts val="60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(10)</a:t>
              </a:r>
              <a:endParaRPr lang="en-HK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F4972A3-E2C5-45E9-9EB3-82E8C335160B}"/>
              </a:ext>
            </a:extLst>
          </p:cNvPr>
          <p:cNvGrpSpPr/>
          <p:nvPr/>
        </p:nvGrpSpPr>
        <p:grpSpPr>
          <a:xfrm>
            <a:off x="3310936" y="3098251"/>
            <a:ext cx="2381984" cy="800219"/>
            <a:chOff x="623392" y="3537883"/>
            <a:chExt cx="2381984" cy="800219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0F00532-A02C-4551-B1DE-3350FB3A3B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3662276"/>
              <a:ext cx="914400" cy="0"/>
            </a:xfrm>
            <a:prstGeom prst="line">
              <a:avLst/>
            </a:prstGeom>
            <a:ln w="22860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317E7F8-3A7A-4F1D-90A5-44E2BDF4768A}"/>
                </a:ext>
              </a:extLst>
            </p:cNvPr>
            <p:cNvSpPr txBox="1"/>
            <p:nvPr/>
          </p:nvSpPr>
          <p:spPr>
            <a:xfrm>
              <a:off x="623392" y="3537883"/>
              <a:ext cx="633763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Risk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Cost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Benefit</a:t>
              </a:r>
              <a:endParaRPr lang="en-HK" sz="1200" dirty="0">
                <a:solidFill>
                  <a:srgbClr val="FFFFFF"/>
                </a:solidFill>
              </a:endParaRPr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E5051F0-FA6A-4FCB-A9BE-1CD09CAD4D85}"/>
                </a:ext>
              </a:extLst>
            </p:cNvPr>
            <p:cNvCxnSpPr/>
            <p:nvPr/>
          </p:nvCxnSpPr>
          <p:spPr>
            <a:xfrm>
              <a:off x="1533208" y="3572382"/>
              <a:ext cx="0" cy="731520"/>
            </a:xfrm>
            <a:prstGeom prst="line">
              <a:avLst/>
            </a:prstGeom>
            <a:ln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E31F63B-4B36-4270-B5BC-91B858F9B9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3924430"/>
              <a:ext cx="1005840" cy="0"/>
            </a:xfrm>
            <a:prstGeom prst="line">
              <a:avLst/>
            </a:prstGeom>
            <a:ln w="228600" cap="rnd">
              <a:solidFill>
                <a:srgbClr val="E0F8F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1FD76FF-B26F-4426-AECC-06729FB8D9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4186584"/>
              <a:ext cx="1280160" cy="0"/>
            </a:xfrm>
            <a:prstGeom prst="line">
              <a:avLst/>
            </a:prstGeom>
            <a:ln w="228600" cap="rnd">
              <a:solidFill>
                <a:srgbClr val="24A1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E8D4BA5-9306-4E45-AC51-1B875F9D4B16}"/>
                </a:ext>
              </a:extLst>
            </p:cNvPr>
            <p:cNvSpPr txBox="1"/>
            <p:nvPr/>
          </p:nvSpPr>
          <p:spPr>
            <a:xfrm>
              <a:off x="1110032" y="3537883"/>
              <a:ext cx="434734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(10)</a:t>
              </a:r>
            </a:p>
            <a:p>
              <a:pPr algn="ctr">
                <a:spcAft>
                  <a:spcPts val="60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(11)</a:t>
              </a:r>
            </a:p>
            <a:p>
              <a:pPr algn="ctr">
                <a:spcAft>
                  <a:spcPts val="60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(14)</a:t>
              </a:r>
              <a:endParaRPr lang="en-HK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75C6482-5348-4005-A543-D9FD2E01A555}"/>
              </a:ext>
            </a:extLst>
          </p:cNvPr>
          <p:cNvGrpSpPr/>
          <p:nvPr/>
        </p:nvGrpSpPr>
        <p:grpSpPr>
          <a:xfrm>
            <a:off x="6396137" y="3098251"/>
            <a:ext cx="2473424" cy="800219"/>
            <a:chOff x="623392" y="3537883"/>
            <a:chExt cx="2473424" cy="800219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7EAF2E4-CBA9-4873-B7EF-F4B96040D2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3662276"/>
              <a:ext cx="548640" cy="0"/>
            </a:xfrm>
            <a:prstGeom prst="line">
              <a:avLst/>
            </a:prstGeom>
            <a:ln w="22860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6FE5CCF-8690-4911-8E43-C88A4B984E60}"/>
                </a:ext>
              </a:extLst>
            </p:cNvPr>
            <p:cNvSpPr txBox="1"/>
            <p:nvPr/>
          </p:nvSpPr>
          <p:spPr>
            <a:xfrm>
              <a:off x="623392" y="3537883"/>
              <a:ext cx="633763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Risk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Cost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Benefit</a:t>
              </a:r>
              <a:endParaRPr lang="en-HK" sz="1200" dirty="0">
                <a:solidFill>
                  <a:srgbClr val="FFFFFF"/>
                </a:solidFill>
              </a:endParaRP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F5918DE-06E7-4880-A67F-D586AC0E8F63}"/>
                </a:ext>
              </a:extLst>
            </p:cNvPr>
            <p:cNvCxnSpPr/>
            <p:nvPr/>
          </p:nvCxnSpPr>
          <p:spPr>
            <a:xfrm>
              <a:off x="1533208" y="3572382"/>
              <a:ext cx="0" cy="731520"/>
            </a:xfrm>
            <a:prstGeom prst="line">
              <a:avLst/>
            </a:prstGeom>
            <a:ln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3373A21-BEEA-4DA9-A715-7028F1D4AB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3924430"/>
              <a:ext cx="914400" cy="0"/>
            </a:xfrm>
            <a:prstGeom prst="line">
              <a:avLst/>
            </a:prstGeom>
            <a:ln w="228600" cap="rnd">
              <a:solidFill>
                <a:srgbClr val="E0F8F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61C2E64-963B-4D24-9D94-44B2A268E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4186584"/>
              <a:ext cx="1371600" cy="0"/>
            </a:xfrm>
            <a:prstGeom prst="line">
              <a:avLst/>
            </a:prstGeom>
            <a:ln w="228600" cap="rnd">
              <a:solidFill>
                <a:srgbClr val="24A1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D0060BC-3C3B-4F58-9A21-7EBAD6DE6241}"/>
                </a:ext>
              </a:extLst>
            </p:cNvPr>
            <p:cNvSpPr txBox="1"/>
            <p:nvPr/>
          </p:nvSpPr>
          <p:spPr>
            <a:xfrm>
              <a:off x="1110032" y="3537883"/>
              <a:ext cx="434734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(6)</a:t>
              </a:r>
            </a:p>
            <a:p>
              <a:pPr algn="ctr">
                <a:spcAft>
                  <a:spcPts val="60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(10)</a:t>
              </a:r>
            </a:p>
            <a:p>
              <a:pPr algn="ctr">
                <a:spcAft>
                  <a:spcPts val="60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(15)</a:t>
              </a:r>
              <a:endParaRPr lang="en-HK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660DC88-FE43-4AD7-AC1F-BC41EE0A70C7}"/>
              </a:ext>
            </a:extLst>
          </p:cNvPr>
          <p:cNvGrpSpPr/>
          <p:nvPr/>
        </p:nvGrpSpPr>
        <p:grpSpPr>
          <a:xfrm>
            <a:off x="9383077" y="3098251"/>
            <a:ext cx="1924784" cy="800219"/>
            <a:chOff x="623392" y="3537883"/>
            <a:chExt cx="1924784" cy="800219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ACC2BF9-39C9-4455-A6AB-1274BB128F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3662276"/>
              <a:ext cx="91440" cy="0"/>
            </a:xfrm>
            <a:prstGeom prst="line">
              <a:avLst/>
            </a:prstGeom>
            <a:ln w="22860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04F4D26-2BAD-42A3-8CD5-3814B61E289A}"/>
                </a:ext>
              </a:extLst>
            </p:cNvPr>
            <p:cNvSpPr txBox="1"/>
            <p:nvPr/>
          </p:nvSpPr>
          <p:spPr>
            <a:xfrm>
              <a:off x="623392" y="3537883"/>
              <a:ext cx="633763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Risk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Cost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Benefit</a:t>
              </a:r>
              <a:endParaRPr lang="en-HK" sz="1200" dirty="0">
                <a:solidFill>
                  <a:srgbClr val="FFFFFF"/>
                </a:solidFill>
              </a:endParaRP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D251990-0CD2-41E1-8750-2F686F622185}"/>
                </a:ext>
              </a:extLst>
            </p:cNvPr>
            <p:cNvCxnSpPr/>
            <p:nvPr/>
          </p:nvCxnSpPr>
          <p:spPr>
            <a:xfrm>
              <a:off x="1533208" y="3572382"/>
              <a:ext cx="0" cy="731520"/>
            </a:xfrm>
            <a:prstGeom prst="line">
              <a:avLst/>
            </a:prstGeom>
            <a:ln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D8CC08A-C41F-431C-9728-C02E869D8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3924430"/>
              <a:ext cx="822960" cy="0"/>
            </a:xfrm>
            <a:prstGeom prst="line">
              <a:avLst/>
            </a:prstGeom>
            <a:ln w="228600" cap="rnd">
              <a:solidFill>
                <a:srgbClr val="E0F8F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79EB3AA-76DA-485F-BE05-6B83624D30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4186584"/>
              <a:ext cx="548640" cy="0"/>
            </a:xfrm>
            <a:prstGeom prst="line">
              <a:avLst/>
            </a:prstGeom>
            <a:ln w="228600" cap="rnd">
              <a:solidFill>
                <a:srgbClr val="24A1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0DCEC83-A531-4C99-80C7-23735509B566}"/>
                </a:ext>
              </a:extLst>
            </p:cNvPr>
            <p:cNvSpPr txBox="1"/>
            <p:nvPr/>
          </p:nvSpPr>
          <p:spPr>
            <a:xfrm>
              <a:off x="1149305" y="3537883"/>
              <a:ext cx="356187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(1)</a:t>
              </a:r>
            </a:p>
            <a:p>
              <a:pPr algn="ctr">
                <a:spcAft>
                  <a:spcPts val="60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(9)</a:t>
              </a:r>
            </a:p>
            <a:p>
              <a:pPr algn="ctr">
                <a:spcAft>
                  <a:spcPts val="60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(6)</a:t>
              </a:r>
              <a:endParaRPr lang="en-HK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3D40F625-EF22-4664-87A0-8604306CFF72}"/>
              </a:ext>
            </a:extLst>
          </p:cNvPr>
          <p:cNvSpPr txBox="1"/>
          <p:nvPr/>
        </p:nvSpPr>
        <p:spPr>
          <a:xfrm>
            <a:off x="6338246" y="5410680"/>
            <a:ext cx="256032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FFFF"/>
                </a:solidFill>
              </a:rPr>
              <a:t>Cons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Timeline pressure to complete 70 shelf product migration in 2024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Timeline pressure to revamp POS in 2024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Parallel product implementation in legacy </a:t>
            </a:r>
            <a:r>
              <a:rPr lang="en-US" sz="1000" dirty="0" err="1">
                <a:solidFill>
                  <a:srgbClr val="FFFFFF"/>
                </a:solidFill>
              </a:rPr>
              <a:t>eBao</a:t>
            </a:r>
            <a:r>
              <a:rPr lang="en-US" sz="1000" dirty="0">
                <a:solidFill>
                  <a:srgbClr val="FFFFFF"/>
                </a:solidFill>
              </a:rPr>
              <a:t> and </a:t>
            </a:r>
            <a:r>
              <a:rPr lang="en-US" sz="1000" dirty="0" err="1">
                <a:solidFill>
                  <a:srgbClr val="FFFFFF"/>
                </a:solidFill>
              </a:rPr>
              <a:t>Insurmo</a:t>
            </a:r>
            <a:r>
              <a:rPr lang="en-US" sz="1000" dirty="0">
                <a:solidFill>
                  <a:srgbClr val="FFFFFF"/>
                </a:solidFill>
              </a:rPr>
              <a:t> may be necessary to mitigate schedule / timeline risk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7EDD346-DD53-4735-B3AC-8F51BA5D1305}"/>
              </a:ext>
            </a:extLst>
          </p:cNvPr>
          <p:cNvSpPr txBox="1"/>
          <p:nvPr/>
        </p:nvSpPr>
        <p:spPr>
          <a:xfrm>
            <a:off x="6338246" y="4266357"/>
            <a:ext cx="2560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FFFF"/>
                </a:solidFill>
              </a:rPr>
              <a:t>Pros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Accelerate Product Engine and POS transition to complete in 2024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Little throw away work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Greatest strategic benefits (CAGR 25% with constant ops cost, speed to market)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5ED5DE1-4A78-4559-89D2-CD30274EEA03}"/>
              </a:ext>
            </a:extLst>
          </p:cNvPr>
          <p:cNvGrpSpPr/>
          <p:nvPr/>
        </p:nvGrpSpPr>
        <p:grpSpPr>
          <a:xfrm>
            <a:off x="6240016" y="4275942"/>
            <a:ext cx="274320" cy="274320"/>
            <a:chOff x="3692436" y="837441"/>
            <a:chExt cx="274320" cy="274320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F1D4C24-4626-49D6-BEC2-AD525A2E9D8B}"/>
                </a:ext>
              </a:extLst>
            </p:cNvPr>
            <p:cNvSpPr/>
            <p:nvPr/>
          </p:nvSpPr>
          <p:spPr>
            <a:xfrm>
              <a:off x="3701580" y="846585"/>
              <a:ext cx="256032" cy="2560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162" name="Picture 8" descr="Check - Free ui icons">
              <a:extLst>
                <a:ext uri="{FF2B5EF4-FFF2-40B4-BE49-F238E27FC236}">
                  <a16:creationId xmlns:a16="http://schemas.microsoft.com/office/drawing/2014/main" id="{0CC2CD4E-1DC5-4CF6-8799-D69049BC2D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24A19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436" y="837441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3" name="Picture 10">
            <a:extLst>
              <a:ext uri="{FF2B5EF4-FFF2-40B4-BE49-F238E27FC236}">
                <a16:creationId xmlns:a16="http://schemas.microsoft.com/office/drawing/2014/main" id="{0BE4FFDB-466C-4BD9-840F-B98A67DB1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542940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A5D45C19-228A-4C46-B0F1-9B64F730F51E}"/>
              </a:ext>
            </a:extLst>
          </p:cNvPr>
          <p:cNvSpPr txBox="1"/>
          <p:nvPr/>
        </p:nvSpPr>
        <p:spPr>
          <a:xfrm>
            <a:off x="9368328" y="5410680"/>
            <a:ext cx="256032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FFFF"/>
                </a:solidFill>
              </a:rPr>
              <a:t>Cons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Cost advantage is insignificant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Strategic benefit is low (unable to sustain CAGR of 25%)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Future implementation to support 1 core system will result in same risk and cost as option 1 to 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882A5BC-890E-4576-BD23-966BC96F5F50}"/>
              </a:ext>
            </a:extLst>
          </p:cNvPr>
          <p:cNvSpPr txBox="1"/>
          <p:nvPr/>
        </p:nvSpPr>
        <p:spPr>
          <a:xfrm>
            <a:off x="9368328" y="4266357"/>
            <a:ext cx="2560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FFFF"/>
                </a:solidFill>
              </a:rPr>
              <a:t>Pros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Least risk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Moderate gain in product implementation speed to market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6F5ED61-E59B-45AD-BD28-ABD3102AFF6F}"/>
              </a:ext>
            </a:extLst>
          </p:cNvPr>
          <p:cNvGrpSpPr/>
          <p:nvPr/>
        </p:nvGrpSpPr>
        <p:grpSpPr>
          <a:xfrm>
            <a:off x="9264352" y="4275942"/>
            <a:ext cx="274320" cy="274320"/>
            <a:chOff x="3692436" y="837441"/>
            <a:chExt cx="274320" cy="274320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AD2435A1-CFA7-42DF-AA6C-0C39B8326A8A}"/>
                </a:ext>
              </a:extLst>
            </p:cNvPr>
            <p:cNvSpPr/>
            <p:nvPr/>
          </p:nvSpPr>
          <p:spPr>
            <a:xfrm>
              <a:off x="3701580" y="846585"/>
              <a:ext cx="256032" cy="2560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168" name="Picture 8" descr="Check - Free ui icons">
              <a:extLst>
                <a:ext uri="{FF2B5EF4-FFF2-40B4-BE49-F238E27FC236}">
                  <a16:creationId xmlns:a16="http://schemas.microsoft.com/office/drawing/2014/main" id="{AB583A40-05F3-41E5-A283-1E287A1655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24A19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436" y="837441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9" name="Picture 10">
            <a:extLst>
              <a:ext uri="{FF2B5EF4-FFF2-40B4-BE49-F238E27FC236}">
                <a16:creationId xmlns:a16="http://schemas.microsoft.com/office/drawing/2014/main" id="{07F67516-A83D-4558-9687-D145275C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542940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8B43BBB5-2DA8-4183-9F04-7E96BE8145E8}"/>
              </a:ext>
            </a:extLst>
          </p:cNvPr>
          <p:cNvSpPr txBox="1"/>
          <p:nvPr/>
        </p:nvSpPr>
        <p:spPr>
          <a:xfrm>
            <a:off x="3273928" y="5410680"/>
            <a:ext cx="2560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FFFF"/>
                </a:solidFill>
              </a:rPr>
              <a:t>Cons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Greatest schedule and quality risk in POS revamp due to rebuilding of legacy </a:t>
            </a:r>
            <a:r>
              <a:rPr lang="en-US" sz="1000" dirty="0" err="1">
                <a:solidFill>
                  <a:srgbClr val="FFFFFF"/>
                </a:solidFill>
              </a:rPr>
              <a:t>eBao</a:t>
            </a:r>
            <a:r>
              <a:rPr lang="en-US" sz="1000" dirty="0">
                <a:solidFill>
                  <a:srgbClr val="FFFFFF"/>
                </a:solidFill>
              </a:rPr>
              <a:t> product logic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Sizable amount of throw away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Potential loss of momentum to migrate rest of 70 shelf products post 2024 due to other business priorities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D40410F-2212-4C60-8473-39BD23E17B51}"/>
              </a:ext>
            </a:extLst>
          </p:cNvPr>
          <p:cNvSpPr txBox="1"/>
          <p:nvPr/>
        </p:nvSpPr>
        <p:spPr>
          <a:xfrm>
            <a:off x="3273928" y="4266357"/>
            <a:ext cx="25603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FFFF"/>
                </a:solidFill>
              </a:rPr>
              <a:t>Pros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Accelerate transition in 2024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High alignment to strategic benefits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E87FD7-E347-48D1-958D-47AED23D8015}"/>
              </a:ext>
            </a:extLst>
          </p:cNvPr>
          <p:cNvGrpSpPr/>
          <p:nvPr/>
        </p:nvGrpSpPr>
        <p:grpSpPr>
          <a:xfrm>
            <a:off x="3169952" y="4275942"/>
            <a:ext cx="274320" cy="274320"/>
            <a:chOff x="3692436" y="837441"/>
            <a:chExt cx="274320" cy="274320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541D91B3-8065-4AE7-A123-7D3DAD5ED7DC}"/>
                </a:ext>
              </a:extLst>
            </p:cNvPr>
            <p:cNvSpPr/>
            <p:nvPr/>
          </p:nvSpPr>
          <p:spPr>
            <a:xfrm>
              <a:off x="3701580" y="846585"/>
              <a:ext cx="256032" cy="2560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174" name="Picture 8" descr="Check - Free ui icons">
              <a:extLst>
                <a:ext uri="{FF2B5EF4-FFF2-40B4-BE49-F238E27FC236}">
                  <a16:creationId xmlns:a16="http://schemas.microsoft.com/office/drawing/2014/main" id="{F8B0AD26-7744-43A0-8E67-C9521DC2C9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24A19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436" y="837441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5" name="Picture 10">
            <a:extLst>
              <a:ext uri="{FF2B5EF4-FFF2-40B4-BE49-F238E27FC236}">
                <a16:creationId xmlns:a16="http://schemas.microsoft.com/office/drawing/2014/main" id="{E2500ED2-19A7-4AED-9409-1FF6CB586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52" y="542940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ECC92013-4F70-4754-A8CA-B6316EE7CBCE}"/>
              </a:ext>
            </a:extLst>
          </p:cNvPr>
          <p:cNvSpPr txBox="1"/>
          <p:nvPr/>
        </p:nvSpPr>
        <p:spPr>
          <a:xfrm>
            <a:off x="453856" y="5410680"/>
            <a:ext cx="256032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FFFF"/>
                </a:solidFill>
              </a:rPr>
              <a:t>Cons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POS revamp not until 2025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Pressure on ops workforce and cost with GARC of 25%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Potential loss of momentum to migrate rest of 70 shelf products post 2024 due to other business priorities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73A5ADC-522F-42BD-A3AF-1B9095C3B3DA}"/>
              </a:ext>
            </a:extLst>
          </p:cNvPr>
          <p:cNvSpPr txBox="1"/>
          <p:nvPr/>
        </p:nvSpPr>
        <p:spPr>
          <a:xfrm>
            <a:off x="453856" y="4266357"/>
            <a:ext cx="25603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FFFF"/>
                </a:solidFill>
              </a:rPr>
              <a:t>Pros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Relatively low risk approach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Moderate alignment to strategic benefits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AF2BDE3-63CC-4EBB-84C3-12F85EE07BE5}"/>
              </a:ext>
            </a:extLst>
          </p:cNvPr>
          <p:cNvGrpSpPr/>
          <p:nvPr/>
        </p:nvGrpSpPr>
        <p:grpSpPr>
          <a:xfrm>
            <a:off x="349880" y="4275942"/>
            <a:ext cx="274320" cy="274320"/>
            <a:chOff x="3692436" y="837441"/>
            <a:chExt cx="274320" cy="274320"/>
          </a:xfrm>
        </p:grpSpPr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3F178BFE-C77C-406D-A2BD-D8DA18F87FA1}"/>
                </a:ext>
              </a:extLst>
            </p:cNvPr>
            <p:cNvSpPr/>
            <p:nvPr/>
          </p:nvSpPr>
          <p:spPr>
            <a:xfrm>
              <a:off x="3701580" y="846585"/>
              <a:ext cx="256032" cy="2560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180" name="Picture 8" descr="Check - Free ui icons">
              <a:extLst>
                <a:ext uri="{FF2B5EF4-FFF2-40B4-BE49-F238E27FC236}">
                  <a16:creationId xmlns:a16="http://schemas.microsoft.com/office/drawing/2014/main" id="{23F308F5-203E-40C9-ABA5-ADE054C715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24A19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436" y="837441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1" name="Picture 10">
            <a:extLst>
              <a:ext uri="{FF2B5EF4-FFF2-40B4-BE49-F238E27FC236}">
                <a16:creationId xmlns:a16="http://schemas.microsoft.com/office/drawing/2014/main" id="{B0D1BDE6-DB47-43F4-8A79-BE815FCB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80" y="542940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9A33EA-8DBA-4F8D-8A3B-97CE1FC48E6D}"/>
              </a:ext>
            </a:extLst>
          </p:cNvPr>
          <p:cNvCxnSpPr>
            <a:cxnSpLocks/>
          </p:cNvCxnSpPr>
          <p:nvPr/>
        </p:nvCxnSpPr>
        <p:spPr>
          <a:xfrm>
            <a:off x="2999656" y="2060847"/>
            <a:ext cx="0" cy="4663440"/>
          </a:xfrm>
          <a:prstGeom prst="line">
            <a:avLst/>
          </a:prstGeom>
          <a:ln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A78CA9E-ADB9-4D4A-A1FE-EECB5F99C461}"/>
              </a:ext>
            </a:extLst>
          </p:cNvPr>
          <p:cNvCxnSpPr>
            <a:cxnSpLocks/>
          </p:cNvCxnSpPr>
          <p:nvPr/>
        </p:nvCxnSpPr>
        <p:spPr>
          <a:xfrm>
            <a:off x="5985440" y="2060847"/>
            <a:ext cx="0" cy="4663440"/>
          </a:xfrm>
          <a:prstGeom prst="line">
            <a:avLst/>
          </a:prstGeom>
          <a:ln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A146DDE5-5A2C-48D0-8C0A-D8BD8FA29591}"/>
              </a:ext>
            </a:extLst>
          </p:cNvPr>
          <p:cNvCxnSpPr>
            <a:cxnSpLocks/>
          </p:cNvCxnSpPr>
          <p:nvPr/>
        </p:nvCxnSpPr>
        <p:spPr>
          <a:xfrm>
            <a:off x="9048328" y="2060847"/>
            <a:ext cx="0" cy="4663440"/>
          </a:xfrm>
          <a:prstGeom prst="line">
            <a:avLst/>
          </a:prstGeom>
          <a:ln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14" descr="Crown icons for free download | Freepik">
            <a:extLst>
              <a:ext uri="{FF2B5EF4-FFF2-40B4-BE49-F238E27FC236}">
                <a16:creationId xmlns:a16="http://schemas.microsoft.com/office/drawing/2014/main" id="{8E1DC399-7287-4470-A4BD-162859D1C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041" y="1785054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661763"/>
      </p:ext>
    </p:extLst>
  </p:cSld>
  <p:clrMapOvr>
    <a:masterClrMapping/>
  </p:clrMapOvr>
</p:sld>
</file>

<file path=ppt/theme/theme1.xml><?xml version="1.0" encoding="utf-8"?>
<a:theme xmlns:a="http://schemas.openxmlformats.org/drawingml/2006/main" name="FTLife">
  <a:themeElements>
    <a:clrScheme name="FTLife">
      <a:dk1>
        <a:srgbClr val="636466"/>
      </a:dk1>
      <a:lt1>
        <a:srgbClr val="A7A9AC"/>
      </a:lt1>
      <a:dk2>
        <a:srgbClr val="B8AC9C"/>
      </a:dk2>
      <a:lt2>
        <a:srgbClr val="DFD5C3"/>
      </a:lt2>
      <a:accent1>
        <a:srgbClr val="EF4123"/>
      </a:accent1>
      <a:accent2>
        <a:srgbClr val="F78D37"/>
      </a:accent2>
      <a:accent3>
        <a:srgbClr val="F47920"/>
      </a:accent3>
      <a:accent4>
        <a:srgbClr val="FAAC6E"/>
      </a:accent4>
      <a:accent5>
        <a:srgbClr val="00A1E4"/>
      </a:accent5>
      <a:accent6>
        <a:srgbClr val="004171"/>
      </a:accent6>
      <a:hlink>
        <a:srgbClr val="79B93E"/>
      </a:hlink>
      <a:folHlink>
        <a:srgbClr val="007163"/>
      </a:folHlink>
    </a:clrScheme>
    <a:fontScheme name="FTLife">
      <a:majorFont>
        <a:latin typeface="Manrope Medium"/>
        <a:ea typeface="Noto Sans HK Medium"/>
        <a:cs typeface=""/>
      </a:majorFont>
      <a:minorFont>
        <a:latin typeface="Manrope"/>
        <a:ea typeface="Noto Sans H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</Words>
  <Application>Microsoft Office PowerPoint</Application>
  <PresentationFormat>Widescreen</PresentationFormat>
  <Paragraphs>170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Manrope</vt:lpstr>
      <vt:lpstr>Arial</vt:lpstr>
      <vt:lpstr>Calibri</vt:lpstr>
      <vt:lpstr>Gill Sans MT</vt:lpstr>
      <vt:lpstr>FTLife</vt:lpstr>
      <vt:lpstr>Product Engine &amp; POS Implementation Approach Analysis (HKG)</vt:lpstr>
      <vt:lpstr>Product Engine &amp; POS Implementation Approach Recommendation (HKG)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2021-03-01T02:13:52Z</dcterms:created>
  <dcterms:modified xsi:type="dcterms:W3CDTF">2023-07-07T04:20:39Z</dcterms:modified>
</cp:coreProperties>
</file>