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296" r:id="rId3"/>
    <p:sldId id="297" r:id="rId4"/>
    <p:sldId id="29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5294" autoAdjust="0"/>
  </p:normalViewPr>
  <p:slideViewPr>
    <p:cSldViewPr snapToGrid="0">
      <p:cViewPr>
        <p:scale>
          <a:sx n="150" d="100"/>
          <a:sy n="150" d="100"/>
        </p:scale>
        <p:origin x="232" y="1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2808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08F2E-5F06-4CE2-A139-452A1382A6F0}" type="datetimeFigureOut">
              <a:rPr lang="en-US"/>
              <a:t>6/4/24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8588A-5C4E-401A-AECC-B6F63A9DE96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9979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C5DC6-1594-414D-9341-ABA08739246C}" type="datetimeFigureOut">
              <a:rPr lang="en-US"/>
              <a:t>6/4/24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42409-6A04-4DC6-AC3A-D3758287A8F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115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600200" y="0"/>
            <a:ext cx="5029200" cy="5943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777" y="3019706"/>
            <a:ext cx="4846320" cy="23876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777" y="5381894"/>
            <a:ext cx="4846320" cy="448056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8" name="Picture 7" descr="Puffy white clouds in deep blue sky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7400"/>
            <a:ext cx="1490472" cy="3886200"/>
          </a:xfrm>
          <a:prstGeom prst="rect">
            <a:avLst/>
          </a:prstGeom>
        </p:spPr>
      </p:pic>
      <p:pic>
        <p:nvPicPr>
          <p:cNvPr id="10" name="Picture 9" descr="Closeup of plant shoot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39128" y="2057400"/>
            <a:ext cx="2060767" cy="3886200"/>
          </a:xfrm>
          <a:prstGeom prst="rect">
            <a:avLst/>
          </a:prstGeom>
        </p:spPr>
      </p:pic>
      <p:pic>
        <p:nvPicPr>
          <p:cNvPr id="11" name="Picture 10" descr="Waves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7400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3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5A74-0919-413E-865C-E0E8D1722ED7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72070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0500"/>
            <a:ext cx="2057400" cy="59864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0500"/>
            <a:ext cx="7734300" cy="59864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FE46A-5893-4F80-829A-F37AF8AAC03B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02101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1B487-36FD-4CED-B07A-1A81FC6540B1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40511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00199" y="2059146"/>
            <a:ext cx="7199696" cy="3886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777" y="2263913"/>
            <a:ext cx="6949440" cy="314339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777" y="5381893"/>
            <a:ext cx="6949440" cy="449523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Closeup of green plants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59146"/>
            <a:ext cx="1490472" cy="3886200"/>
          </a:xfrm>
          <a:prstGeom prst="rect">
            <a:avLst/>
          </a:prstGeom>
        </p:spPr>
      </p:pic>
      <p:pic>
        <p:nvPicPr>
          <p:cNvPr id="9" name="Picture 8" descr="Waves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9623" y="2059146"/>
            <a:ext cx="3282696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89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768">
          <p15:clr>
            <a:srgbClr val="FDE53C"/>
          </p15:clr>
        </p15:guide>
        <p15:guide id="2" orient="horz" pos="1296">
          <p15:clr>
            <a:srgbClr val="FDE53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09700" y="1556281"/>
            <a:ext cx="4610099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556281"/>
            <a:ext cx="4609775" cy="4620682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66BA0-BF77-43AC-894A-20AD8220B887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78168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9699" y="1554480"/>
            <a:ext cx="4608576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09699" y="2434147"/>
            <a:ext cx="4608576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4480"/>
            <a:ext cx="4610100" cy="823912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434147"/>
            <a:ext cx="4610100" cy="3811271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82718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6AC23-C97B-41FB-9B89-C7FE0FB631CA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465877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B9673-AC7F-4F1F-84E4-F0E5EAAE106D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110739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4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9699" y="915923"/>
            <a:ext cx="5216979" cy="5065776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4" y="3502152"/>
            <a:ext cx="4155622" cy="2479548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A3310-D664-4933-9402-AB5DB0887727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302354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435" y="919616"/>
            <a:ext cx="4155622" cy="25328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915923"/>
            <a:ext cx="6626677" cy="5065776"/>
          </a:xfrm>
        </p:spPr>
        <p:txBody>
          <a:bodyPr tIns="1371600">
            <a:normAutofit/>
          </a:bodyPr>
          <a:lstStyle>
            <a:lvl1pPr marL="0" indent="0" algn="ctr">
              <a:spcBef>
                <a:spcPts val="0"/>
              </a:spcBef>
              <a:buNone/>
              <a:defRPr sz="2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435" y="3502152"/>
            <a:ext cx="4155622" cy="2479547"/>
          </a:xfrm>
        </p:spPr>
        <p:txBody>
          <a:bodyPr>
            <a:normAutofit/>
          </a:bodyPr>
          <a:lstStyle>
            <a:lvl1pPr marL="0" indent="0">
              <a:spcBef>
                <a:spcPts val="9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/>
              <a:t>‹#›</a:t>
            </a:fld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47A63-5E3D-469C-A0D1-119323F4F95E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1642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629400"/>
            <a:ext cx="1499616" cy="228600"/>
          </a:xfrm>
          <a:prstGeom prst="rect">
            <a:avLst/>
          </a:prstGeom>
          <a:gradFill>
            <a:gsLst>
              <a:gs pos="0">
                <a:schemeClr val="accent1">
                  <a:lumMod val="15000"/>
                  <a:lumOff val="85000"/>
                </a:schemeClr>
              </a:gs>
              <a:gs pos="100000">
                <a:schemeClr val="accent1">
                  <a:lumMod val="15000"/>
                  <a:lumOff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1609344" y="6629400"/>
            <a:ext cx="10582656" cy="228600"/>
          </a:xfrm>
          <a:prstGeom prst="rect">
            <a:avLst/>
          </a:prstGeom>
          <a:gradFill>
            <a:gsLst>
              <a:gs pos="0">
                <a:schemeClr val="accent1">
                  <a:lumMod val="35000"/>
                  <a:lumOff val="65000"/>
                </a:schemeClr>
              </a:gs>
              <a:gs pos="100000">
                <a:schemeClr val="accent1">
                  <a:lumMod val="35000"/>
                  <a:lumOff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11835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0027" y="1566001"/>
            <a:ext cx="9371948" cy="4620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629400"/>
            <a:ext cx="41040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CD8D479-8942-46E8-A226-A4E01F7A105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3403" y="6629400"/>
            <a:ext cx="1000662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E56E745-E731-42F7-BC46-83DD513FC98F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37716" y="6629400"/>
            <a:ext cx="9144259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4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spcBef>
          <a:spcPct val="0"/>
        </a:spcBef>
        <a:buNone/>
        <a:defRPr sz="3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10312" indent="-210312" algn="l" defTabSz="91440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38912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76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05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338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3624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5910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196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048256" indent="-155448" algn="l" defTabSz="91440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Rounded Rectangle 275">
            <a:extLst>
              <a:ext uri="{FF2B5EF4-FFF2-40B4-BE49-F238E27FC236}">
                <a16:creationId xmlns:a16="http://schemas.microsoft.com/office/drawing/2014/main" id="{604EADFA-5C1C-8819-D9D6-42D51B33077F}"/>
              </a:ext>
            </a:extLst>
          </p:cNvPr>
          <p:cNvSpPr/>
          <p:nvPr/>
        </p:nvSpPr>
        <p:spPr bwMode="auto">
          <a:xfrm>
            <a:off x="7869336" y="2332914"/>
            <a:ext cx="699020" cy="170789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7" name="Title 1">
            <a:extLst>
              <a:ext uri="{FF2B5EF4-FFF2-40B4-BE49-F238E27FC236}">
                <a16:creationId xmlns:a16="http://schemas.microsoft.com/office/drawing/2014/main" id="{192F2410-4177-9415-124A-991376049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942"/>
            <a:ext cx="6915072" cy="511346"/>
          </a:xfrm>
        </p:spPr>
        <p:txBody>
          <a:bodyPr>
            <a:normAutofit/>
          </a:bodyPr>
          <a:lstStyle/>
          <a:p>
            <a:r>
              <a:rPr lang="en-US" sz="2400" dirty="0"/>
              <a:t>Life Business Foundation (Day 1) - End to End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6374FEE-E219-41A5-0730-0DB98565D598}"/>
              </a:ext>
            </a:extLst>
          </p:cNvPr>
          <p:cNvSpPr/>
          <p:nvPr/>
        </p:nvSpPr>
        <p:spPr bwMode="auto">
          <a:xfrm>
            <a:off x="5174818" y="2977262"/>
            <a:ext cx="2309040" cy="1115529"/>
          </a:xfrm>
          <a:prstGeom prst="roundRect">
            <a:avLst>
              <a:gd name="adj" fmla="val 330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Administration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A32990F-A267-F619-6397-B37F4FDC5E88}"/>
              </a:ext>
            </a:extLst>
          </p:cNvPr>
          <p:cNvSpPr/>
          <p:nvPr/>
        </p:nvSpPr>
        <p:spPr bwMode="auto">
          <a:xfrm>
            <a:off x="7515916" y="2670719"/>
            <a:ext cx="3352253" cy="2779814"/>
          </a:xfrm>
          <a:prstGeom prst="roundRect">
            <a:avLst>
              <a:gd name="adj" fmla="val 347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 Backbone – Data Platform and Data APIs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16133E-B4C0-0F15-D192-DA441F7858B8}"/>
              </a:ext>
            </a:extLst>
          </p:cNvPr>
          <p:cNvSpPr/>
          <p:nvPr/>
        </p:nvSpPr>
        <p:spPr bwMode="auto">
          <a:xfrm>
            <a:off x="1886632" y="672835"/>
            <a:ext cx="2077059" cy="220729"/>
          </a:xfrm>
          <a:prstGeom prst="roundRect">
            <a:avLst>
              <a:gd name="adj" fmla="val 8148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DC27A5F-DE38-6EAB-D1FA-FCC0456688D3}"/>
              </a:ext>
            </a:extLst>
          </p:cNvPr>
          <p:cNvSpPr/>
          <p:nvPr/>
        </p:nvSpPr>
        <p:spPr bwMode="auto">
          <a:xfrm>
            <a:off x="3987827" y="676315"/>
            <a:ext cx="1389890" cy="220729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CE247C7-E7AB-2E17-E06F-0757A11FFFA4}"/>
              </a:ext>
            </a:extLst>
          </p:cNvPr>
          <p:cNvSpPr/>
          <p:nvPr/>
        </p:nvSpPr>
        <p:spPr bwMode="auto">
          <a:xfrm>
            <a:off x="8621409" y="676315"/>
            <a:ext cx="2246760" cy="220729"/>
          </a:xfrm>
          <a:prstGeom prst="roundRect">
            <a:avLst>
              <a:gd name="adj" fmla="val 10153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A9D5CF-5CD3-2460-242F-6AE333DB5221}"/>
              </a:ext>
            </a:extLst>
          </p:cNvPr>
          <p:cNvSpPr/>
          <p:nvPr/>
        </p:nvSpPr>
        <p:spPr bwMode="auto">
          <a:xfrm>
            <a:off x="5401853" y="676315"/>
            <a:ext cx="2439925" cy="220729"/>
          </a:xfrm>
          <a:prstGeom prst="roundRect">
            <a:avLst>
              <a:gd name="adj" fmla="val 10654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55B97F-26F5-C451-B2C7-D2F8C6A6E331}"/>
              </a:ext>
            </a:extLst>
          </p:cNvPr>
          <p:cNvSpPr txBox="1"/>
          <p:nvPr/>
        </p:nvSpPr>
        <p:spPr>
          <a:xfrm>
            <a:off x="2166216" y="729190"/>
            <a:ext cx="1515238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89E878-6CF4-2442-682F-E1CEDA073FB9}"/>
              </a:ext>
            </a:extLst>
          </p:cNvPr>
          <p:cNvSpPr txBox="1"/>
          <p:nvPr/>
        </p:nvSpPr>
        <p:spPr>
          <a:xfrm>
            <a:off x="4295379" y="732454"/>
            <a:ext cx="791329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Customer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D99E47-34E4-803F-027E-A70905A9CCE1}"/>
              </a:ext>
            </a:extLst>
          </p:cNvPr>
          <p:cNvSpPr txBox="1"/>
          <p:nvPr/>
        </p:nvSpPr>
        <p:spPr>
          <a:xfrm>
            <a:off x="9106760" y="717309"/>
            <a:ext cx="76675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Marketing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F20E25-BF8C-CE78-79E7-412A1C6C487F}"/>
              </a:ext>
            </a:extLst>
          </p:cNvPr>
          <p:cNvSpPr txBox="1"/>
          <p:nvPr/>
        </p:nvSpPr>
        <p:spPr>
          <a:xfrm>
            <a:off x="5919151" y="721160"/>
            <a:ext cx="1186840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Operation, Contact Center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99FC655-3E8E-9B63-970E-B0A148E58EF5}"/>
              </a:ext>
            </a:extLst>
          </p:cNvPr>
          <p:cNvSpPr/>
          <p:nvPr/>
        </p:nvSpPr>
        <p:spPr bwMode="auto">
          <a:xfrm>
            <a:off x="1878185" y="960425"/>
            <a:ext cx="2077059" cy="1143581"/>
          </a:xfrm>
          <a:prstGeom prst="roundRect">
            <a:avLst>
              <a:gd name="adj" fmla="val 2828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36D578D-414A-827B-8BE9-B65B04938DE0}"/>
              </a:ext>
            </a:extLst>
          </p:cNvPr>
          <p:cNvSpPr/>
          <p:nvPr/>
        </p:nvSpPr>
        <p:spPr bwMode="auto">
          <a:xfrm>
            <a:off x="3987827" y="960425"/>
            <a:ext cx="1389890" cy="1143581"/>
          </a:xfrm>
          <a:prstGeom prst="roundRect">
            <a:avLst>
              <a:gd name="adj" fmla="val 2252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D239FCB-1FF7-1C19-97B8-5E65E980D56A}"/>
              </a:ext>
            </a:extLst>
          </p:cNvPr>
          <p:cNvSpPr/>
          <p:nvPr/>
        </p:nvSpPr>
        <p:spPr bwMode="auto">
          <a:xfrm>
            <a:off x="8621409" y="941840"/>
            <a:ext cx="2239504" cy="1147403"/>
          </a:xfrm>
          <a:prstGeom prst="roundRect">
            <a:avLst>
              <a:gd name="adj" fmla="val 350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34E117BF-CE54-9B55-7457-49160397B3C2}"/>
              </a:ext>
            </a:extLst>
          </p:cNvPr>
          <p:cNvSpPr/>
          <p:nvPr/>
        </p:nvSpPr>
        <p:spPr bwMode="auto">
          <a:xfrm>
            <a:off x="5415109" y="960014"/>
            <a:ext cx="2434669" cy="1143992"/>
          </a:xfrm>
          <a:prstGeom prst="roundRect">
            <a:avLst>
              <a:gd name="adj" fmla="val 4669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E38EAE88-BAFF-3A9C-638D-A169F70DCC9D}"/>
              </a:ext>
            </a:extLst>
          </p:cNvPr>
          <p:cNvSpPr/>
          <p:nvPr/>
        </p:nvSpPr>
        <p:spPr bwMode="auto">
          <a:xfrm>
            <a:off x="1926144" y="1024393"/>
            <a:ext cx="465933" cy="624162"/>
          </a:xfrm>
          <a:prstGeom prst="roundRect">
            <a:avLst>
              <a:gd name="adj" fmla="val 438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Partner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Solution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22BF242-0817-7514-159A-1DEE82EE8E52}"/>
              </a:ext>
            </a:extLst>
          </p:cNvPr>
          <p:cNvSpPr/>
          <p:nvPr/>
        </p:nvSpPr>
        <p:spPr bwMode="auto">
          <a:xfrm>
            <a:off x="4027285" y="1677970"/>
            <a:ext cx="1312616" cy="156004"/>
          </a:xfrm>
          <a:prstGeom prst="roundRect">
            <a:avLst>
              <a:gd name="adj" fmla="val 1175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EMMA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8ADD2BA-D656-AA6D-D499-06AED38ED1C0}"/>
              </a:ext>
            </a:extLst>
          </p:cNvPr>
          <p:cNvSpPr/>
          <p:nvPr/>
        </p:nvSpPr>
        <p:spPr bwMode="auto">
          <a:xfrm>
            <a:off x="1922901" y="1680122"/>
            <a:ext cx="1766621" cy="317923"/>
          </a:xfrm>
          <a:prstGeom prst="roundRect">
            <a:avLst>
              <a:gd name="adj" fmla="val 598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  Sales Tool                           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3D0C981-32A3-18DB-DB48-46403DA90140}"/>
              </a:ext>
            </a:extLst>
          </p:cNvPr>
          <p:cNvSpPr/>
          <p:nvPr/>
        </p:nvSpPr>
        <p:spPr bwMode="auto">
          <a:xfrm>
            <a:off x="6454021" y="1017530"/>
            <a:ext cx="1319773" cy="1012828"/>
          </a:xfrm>
          <a:prstGeom prst="roundRect">
            <a:avLst>
              <a:gd name="adj" fmla="val 5671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 Service CRM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Service.cloud)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3064E23-F006-4A39-97F9-625052924F70}"/>
              </a:ext>
            </a:extLst>
          </p:cNvPr>
          <p:cNvSpPr/>
          <p:nvPr/>
        </p:nvSpPr>
        <p:spPr bwMode="auto">
          <a:xfrm>
            <a:off x="6474100" y="1649615"/>
            <a:ext cx="1256247" cy="138388"/>
          </a:xfrm>
          <a:prstGeom prst="roundRect">
            <a:avLst>
              <a:gd name="adj" fmla="val 13002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CTI Integration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3B22DE8-1F25-F86D-7B0C-7A0E68930374}"/>
              </a:ext>
            </a:extLst>
          </p:cNvPr>
          <p:cNvSpPr/>
          <p:nvPr/>
        </p:nvSpPr>
        <p:spPr bwMode="auto">
          <a:xfrm>
            <a:off x="2415781" y="1027971"/>
            <a:ext cx="1450344" cy="620584"/>
          </a:xfrm>
          <a:prstGeom prst="roundRect">
            <a:avLst>
              <a:gd name="adj" fmla="val 3339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Distribution CRM &amp; Sales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Sales.cloud or Force.com)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4EE916E3-A54F-0C36-B6B5-52A8493C3703}"/>
              </a:ext>
            </a:extLst>
          </p:cNvPr>
          <p:cNvSpPr/>
          <p:nvPr/>
        </p:nvSpPr>
        <p:spPr bwMode="auto">
          <a:xfrm>
            <a:off x="2342242" y="1740239"/>
            <a:ext cx="575341" cy="197322"/>
          </a:xfrm>
          <a:prstGeom prst="roundRect">
            <a:avLst>
              <a:gd name="adj" fmla="val 4387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iPro  - LIFE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2B37E7A-CEBA-205D-CDB3-A2CBBD2F6CF0}"/>
              </a:ext>
            </a:extLst>
          </p:cNvPr>
          <p:cNvGrpSpPr/>
          <p:nvPr/>
        </p:nvGrpSpPr>
        <p:grpSpPr>
          <a:xfrm>
            <a:off x="2452399" y="1245577"/>
            <a:ext cx="1341856" cy="381378"/>
            <a:chOff x="1021498" y="1077114"/>
            <a:chExt cx="1402365" cy="381378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C383B80-629F-74D7-69CC-689E3DAAC4E4}"/>
                </a:ext>
              </a:extLst>
            </p:cNvPr>
            <p:cNvSpPr/>
            <p:nvPr/>
          </p:nvSpPr>
          <p:spPr bwMode="auto">
            <a:xfrm>
              <a:off x="1022159" y="1077114"/>
              <a:ext cx="682519" cy="195211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Sales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Activity Mgmt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73150C4-50AF-3AA7-E9CE-C22660FBC30F}"/>
                </a:ext>
              </a:extLst>
            </p:cNvPr>
            <p:cNvSpPr/>
            <p:nvPr/>
          </p:nvSpPr>
          <p:spPr bwMode="auto">
            <a:xfrm>
              <a:off x="1021498" y="1295645"/>
              <a:ext cx="682518" cy="162847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Lead / Campaign</a:t>
              </a: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AD0533C3-656D-2085-3709-B32D9848B439}"/>
                </a:ext>
              </a:extLst>
            </p:cNvPr>
            <p:cNvSpPr/>
            <p:nvPr/>
          </p:nvSpPr>
          <p:spPr bwMode="auto">
            <a:xfrm>
              <a:off x="1741345" y="1084458"/>
              <a:ext cx="682518" cy="366717"/>
            </a:xfrm>
            <a:prstGeom prst="roundRect">
              <a:avLst>
                <a:gd name="adj" fmla="val 4387"/>
              </a:avLst>
            </a:prstGeom>
            <a:solidFill>
              <a:schemeClr val="bg1">
                <a:lumMod val="20000"/>
                <a:lumOff val="80000"/>
              </a:schemeClr>
            </a:solidFill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Sales Aid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Document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eMail / Calendar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48F19DF-63E5-9FA9-7140-A2BD0D4DCA2D}"/>
              </a:ext>
            </a:extLst>
          </p:cNvPr>
          <p:cNvGrpSpPr/>
          <p:nvPr/>
        </p:nvGrpSpPr>
        <p:grpSpPr>
          <a:xfrm>
            <a:off x="4031557" y="1021373"/>
            <a:ext cx="1308344" cy="627183"/>
            <a:chOff x="3249139" y="1113242"/>
            <a:chExt cx="1360014" cy="627183"/>
          </a:xfrm>
          <a:noFill/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234950D-0819-5E01-5E1B-18689DDA4496}"/>
                </a:ext>
              </a:extLst>
            </p:cNvPr>
            <p:cNvSpPr/>
            <p:nvPr/>
          </p:nvSpPr>
          <p:spPr bwMode="auto">
            <a:xfrm>
              <a:off x="3249139" y="1113243"/>
              <a:ext cx="421975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Portfolio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Enquiry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&amp; 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Registration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76372AD-8258-BE74-D707-65B3623622C3}"/>
                </a:ext>
              </a:extLst>
            </p:cNvPr>
            <p:cNvSpPr/>
            <p:nvPr/>
          </p:nvSpPr>
          <p:spPr bwMode="auto">
            <a:xfrm>
              <a:off x="3709982" y="1113242"/>
              <a:ext cx="429969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Interaction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Self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Service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STP</a:t>
              </a:r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61F767D-DB7F-390E-C10C-0609263F7C78}"/>
                </a:ext>
              </a:extLst>
            </p:cNvPr>
            <p:cNvSpPr/>
            <p:nvPr/>
          </p:nvSpPr>
          <p:spPr bwMode="auto">
            <a:xfrm>
              <a:off x="4179184" y="1113242"/>
              <a:ext cx="429969" cy="62718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SNS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Customer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Service</a:t>
              </a:r>
            </a:p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tx2">
                      <a:lumMod val="90000"/>
                      <a:lumOff val="1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Site</a:t>
              </a:r>
            </a:p>
          </p:txBody>
        </p: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BA0F25F1-0943-AC32-7B1B-2795CD7916E7}"/>
              </a:ext>
            </a:extLst>
          </p:cNvPr>
          <p:cNvSpPr/>
          <p:nvPr/>
        </p:nvSpPr>
        <p:spPr bwMode="auto">
          <a:xfrm>
            <a:off x="6472267" y="1257869"/>
            <a:ext cx="1267432" cy="141513"/>
          </a:xfrm>
          <a:prstGeom prst="roundRect">
            <a:avLst>
              <a:gd name="adj" fmla="val 438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 Service – LIFE, GI, Health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653EE9-232F-6A3D-696E-AB28AA52705F}"/>
              </a:ext>
            </a:extLst>
          </p:cNvPr>
          <p:cNvGrpSpPr/>
          <p:nvPr/>
        </p:nvGrpSpPr>
        <p:grpSpPr>
          <a:xfrm>
            <a:off x="6479220" y="1439801"/>
            <a:ext cx="1260479" cy="138388"/>
            <a:chOff x="1553018" y="1503109"/>
            <a:chExt cx="1559756" cy="197322"/>
          </a:xfrm>
          <a:solidFill>
            <a:schemeClr val="bg1">
              <a:lumMod val="20000"/>
              <a:lumOff val="80000"/>
            </a:schemeClr>
          </a:solidFill>
        </p:grpSpPr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C27DCC0-5D8E-ADF6-BD8C-5941242593DC}"/>
                </a:ext>
              </a:extLst>
            </p:cNvPr>
            <p:cNvSpPr/>
            <p:nvPr/>
          </p:nvSpPr>
          <p:spPr bwMode="auto">
            <a:xfrm>
              <a:off x="1553018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Policy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00F29694-DE83-0741-08E1-6DF21A2B47C8}"/>
                </a:ext>
              </a:extLst>
            </p:cNvPr>
            <p:cNvSpPr/>
            <p:nvPr/>
          </p:nvSpPr>
          <p:spPr bwMode="auto">
            <a:xfrm>
              <a:off x="2083537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Claim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57F82C6A-1FA7-A88B-B7BD-F6043F744F10}"/>
                </a:ext>
              </a:extLst>
            </p:cNvPr>
            <p:cNvSpPr/>
            <p:nvPr/>
          </p:nvSpPr>
          <p:spPr bwMode="auto">
            <a:xfrm>
              <a:off x="2614057" y="1503109"/>
              <a:ext cx="498717" cy="197322"/>
            </a:xfrm>
            <a:prstGeom prst="roundRect">
              <a:avLst>
                <a:gd name="adj" fmla="val 4387"/>
              </a:avLst>
            </a:prstGeom>
            <a:grp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2813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b="1" i="1" kern="0" dirty="0">
                  <a:solidFill>
                    <a:schemeClr val="accent6">
                      <a:lumMod val="50000"/>
                    </a:schemeClr>
                  </a:solidFill>
                  <a:ea typeface="MS PGothic" pitchFamily="34" charset="-128"/>
                  <a:cs typeface="Arial" panose="020B0604020202020204" pitchFamily="34" charset="0"/>
                </a:rPr>
                <a:t>Payment</a:t>
              </a:r>
            </a:p>
          </p:txBody>
        </p:sp>
      </p:grp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D3BF9B5-72A7-A925-B768-8AFC1D90D75F}"/>
              </a:ext>
            </a:extLst>
          </p:cNvPr>
          <p:cNvSpPr/>
          <p:nvPr/>
        </p:nvSpPr>
        <p:spPr bwMode="auto">
          <a:xfrm>
            <a:off x="7588641" y="2904749"/>
            <a:ext cx="780023" cy="1492869"/>
          </a:xfrm>
          <a:prstGeom prst="roundRect">
            <a:avLst>
              <a:gd name="adj" fmla="val 11399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Core Database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MDM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953557-5710-1D57-7914-2F7208EEA3C5}"/>
              </a:ext>
            </a:extLst>
          </p:cNvPr>
          <p:cNvGrpSpPr/>
          <p:nvPr/>
        </p:nvGrpSpPr>
        <p:grpSpPr>
          <a:xfrm>
            <a:off x="7780907" y="3185532"/>
            <a:ext cx="1212082" cy="1146148"/>
            <a:chOff x="3415900" y="3486547"/>
            <a:chExt cx="2391406" cy="2378921"/>
          </a:xfrm>
        </p:grpSpPr>
        <p:sp>
          <p:nvSpPr>
            <p:cNvPr id="57" name="Donut 50">
              <a:extLst>
                <a:ext uri="{FF2B5EF4-FFF2-40B4-BE49-F238E27FC236}">
                  <a16:creationId xmlns:a16="http://schemas.microsoft.com/office/drawing/2014/main" id="{739C72E8-6FD8-F3DD-D844-2AE40148399A}"/>
                </a:ext>
              </a:extLst>
            </p:cNvPr>
            <p:cNvSpPr/>
            <p:nvPr/>
          </p:nvSpPr>
          <p:spPr>
            <a:xfrm>
              <a:off x="3787554" y="3862879"/>
              <a:ext cx="1650731" cy="1628543"/>
            </a:xfrm>
            <a:prstGeom prst="donut">
              <a:avLst>
                <a:gd name="adj" fmla="val 7653"/>
              </a:avLst>
            </a:prstGeom>
            <a:solidFill>
              <a:srgbClr val="99C5C8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pic>
          <p:nvPicPr>
            <p:cNvPr id="58" name="Picture 4" descr="Image result for customer icon">
              <a:extLst>
                <a:ext uri="{FF2B5EF4-FFF2-40B4-BE49-F238E27FC236}">
                  <a16:creationId xmlns:a16="http://schemas.microsoft.com/office/drawing/2014/main" id="{D6B4F4F4-BDA0-9B08-698D-43AAE8A91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43594" y="4308815"/>
              <a:ext cx="738650" cy="754948"/>
            </a:xfrm>
            <a:prstGeom prst="rect">
              <a:avLst/>
            </a:prstGeom>
            <a:solidFill>
              <a:srgbClr val="99C5C8"/>
            </a:solidFill>
            <a:ln>
              <a:noFill/>
            </a:ln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25506A7-BD24-45BE-5DFA-7B85527AC931}"/>
                </a:ext>
              </a:extLst>
            </p:cNvPr>
            <p:cNvSpPr txBox="1"/>
            <p:nvPr/>
          </p:nvSpPr>
          <p:spPr>
            <a:xfrm>
              <a:off x="3934322" y="4134487"/>
              <a:ext cx="1282414" cy="12456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Customer</a:t>
              </a:r>
            </a:p>
            <a:p>
              <a:pPr algn="ctr"/>
              <a:endParaRPr lang="en-US" sz="6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endParaRPr lang="en-US" sz="2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sz="900" b="1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24/7  </a:t>
              </a:r>
            </a:p>
          </p:txBody>
        </p:sp>
        <p:sp>
          <p:nvSpPr>
            <p:cNvPr id="60" name="Block Arc 59">
              <a:extLst>
                <a:ext uri="{FF2B5EF4-FFF2-40B4-BE49-F238E27FC236}">
                  <a16:creationId xmlns:a16="http://schemas.microsoft.com/office/drawing/2014/main" id="{496D5F5F-F199-7B43-C728-08CEDB643208}"/>
                </a:ext>
              </a:extLst>
            </p:cNvPr>
            <p:cNvSpPr>
              <a:spLocks noChangeAspect="1"/>
            </p:cNvSpPr>
            <p:nvPr/>
          </p:nvSpPr>
          <p:spPr>
            <a:xfrm rot="16200000">
              <a:off x="3366362" y="3536086"/>
              <a:ext cx="2378920" cy="2279844"/>
            </a:xfrm>
            <a:prstGeom prst="blockArc">
              <a:avLst>
                <a:gd name="adj1" fmla="val 10832282"/>
                <a:gd name="adj2" fmla="val 21593995"/>
                <a:gd name="adj3" fmla="val 135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61" name="Block Arc 60">
              <a:extLst>
                <a:ext uri="{FF2B5EF4-FFF2-40B4-BE49-F238E27FC236}">
                  <a16:creationId xmlns:a16="http://schemas.microsoft.com/office/drawing/2014/main" id="{9111443E-5BB2-9EC8-296C-501B64F998D6}"/>
                </a:ext>
              </a:extLst>
            </p:cNvPr>
            <p:cNvSpPr>
              <a:spLocks noChangeAspect="1"/>
            </p:cNvSpPr>
            <p:nvPr/>
          </p:nvSpPr>
          <p:spPr>
            <a:xfrm rot="16200000" flipV="1">
              <a:off x="3462489" y="3520650"/>
              <a:ext cx="2378920" cy="2310714"/>
            </a:xfrm>
            <a:prstGeom prst="blockArc">
              <a:avLst>
                <a:gd name="adj1" fmla="val 10832282"/>
                <a:gd name="adj2" fmla="val 21593995"/>
                <a:gd name="adj3" fmla="val 13512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8AE4B55-0593-015F-50A8-6838A617878E}"/>
                </a:ext>
              </a:extLst>
            </p:cNvPr>
            <p:cNvSpPr txBox="1"/>
            <p:nvPr/>
          </p:nvSpPr>
          <p:spPr>
            <a:xfrm rot="16200000">
              <a:off x="3302688" y="4574114"/>
              <a:ext cx="557083" cy="1821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Internal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49B1AD-B74E-9A14-2B7A-7EB47252DCF7}"/>
                </a:ext>
              </a:extLst>
            </p:cNvPr>
            <p:cNvSpPr txBox="1"/>
            <p:nvPr/>
          </p:nvSpPr>
          <p:spPr>
            <a:xfrm rot="16200000">
              <a:off x="5275451" y="4563694"/>
              <a:ext cx="691932" cy="18217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6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Arial" pitchFamily="34" charset="0"/>
                  <a:cs typeface="Arial" pitchFamily="34" charset="0"/>
                </a:rPr>
                <a:t>External</a:t>
              </a:r>
            </a:p>
          </p:txBody>
        </p:sp>
      </p:grp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F3446657-BD03-9E42-6FF2-1109C979711B}"/>
              </a:ext>
            </a:extLst>
          </p:cNvPr>
          <p:cNvSpPr/>
          <p:nvPr/>
        </p:nvSpPr>
        <p:spPr bwMode="auto">
          <a:xfrm>
            <a:off x="9502419" y="3413284"/>
            <a:ext cx="639161" cy="28528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CCAABA1F-F300-B3AE-575E-8EE7B14B192B}"/>
              </a:ext>
            </a:extLst>
          </p:cNvPr>
          <p:cNvSpPr/>
          <p:nvPr/>
        </p:nvSpPr>
        <p:spPr bwMode="auto">
          <a:xfrm>
            <a:off x="10180363" y="3413283"/>
            <a:ext cx="639161" cy="29001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Risk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EDCDCE65-76FF-6546-CE94-7A99C3DA4580}"/>
              </a:ext>
            </a:extLst>
          </p:cNvPr>
          <p:cNvSpPr/>
          <p:nvPr/>
        </p:nvSpPr>
        <p:spPr bwMode="auto">
          <a:xfrm>
            <a:off x="8829507" y="4521474"/>
            <a:ext cx="2003208" cy="844777"/>
          </a:xfrm>
          <a:prstGeom prst="roundRect">
            <a:avLst>
              <a:gd name="adj" fmla="val 10677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3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ea typeface="MS PGothic" pitchFamily="34" charset="-128"/>
                <a:cs typeface="Arial" panose="020B0604020202020204" pitchFamily="34" charset="0"/>
              </a:rPr>
              <a:t>DATA PLATFORM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B90EB2A-EF07-997B-D4F3-53D26D679065}"/>
              </a:ext>
            </a:extLst>
          </p:cNvPr>
          <p:cNvSpPr/>
          <p:nvPr/>
        </p:nvSpPr>
        <p:spPr bwMode="auto">
          <a:xfrm>
            <a:off x="6509801" y="3153176"/>
            <a:ext cx="851025" cy="863627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Core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Administration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+ RCMS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Existing Products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(End to End)</a:t>
            </a:r>
          </a:p>
        </p:txBody>
      </p:sp>
      <p:sp>
        <p:nvSpPr>
          <p:cNvPr id="81" name="Left-Right Arrow 65">
            <a:extLst>
              <a:ext uri="{FF2B5EF4-FFF2-40B4-BE49-F238E27FC236}">
                <a16:creationId xmlns:a16="http://schemas.microsoft.com/office/drawing/2014/main" id="{B0583142-6939-453D-0EF7-137F463DBE6C}"/>
              </a:ext>
            </a:extLst>
          </p:cNvPr>
          <p:cNvSpPr/>
          <p:nvPr/>
        </p:nvSpPr>
        <p:spPr bwMode="auto">
          <a:xfrm rot="16200000">
            <a:off x="6553435" y="248484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6" name="Left-Right Arrow 67">
            <a:extLst>
              <a:ext uri="{FF2B5EF4-FFF2-40B4-BE49-F238E27FC236}">
                <a16:creationId xmlns:a16="http://schemas.microsoft.com/office/drawing/2014/main" id="{A5DE6DFB-95E9-90DF-E519-E997FDCA379D}"/>
              </a:ext>
            </a:extLst>
          </p:cNvPr>
          <p:cNvSpPr/>
          <p:nvPr/>
        </p:nvSpPr>
        <p:spPr bwMode="auto">
          <a:xfrm rot="16200000">
            <a:off x="8774746" y="248484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D0F4D274-46FE-C15C-B8E1-22D37F31AD00}"/>
              </a:ext>
            </a:extLst>
          </p:cNvPr>
          <p:cNvSpPr/>
          <p:nvPr/>
        </p:nvSpPr>
        <p:spPr bwMode="auto">
          <a:xfrm>
            <a:off x="1878183" y="2715556"/>
            <a:ext cx="784696" cy="1598344"/>
          </a:xfrm>
          <a:prstGeom prst="roundRect">
            <a:avLst>
              <a:gd name="adj" fmla="val 8476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FAST IT Platform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BB1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8" name="Left-Right Arrow 69">
            <a:extLst>
              <a:ext uri="{FF2B5EF4-FFF2-40B4-BE49-F238E27FC236}">
                <a16:creationId xmlns:a16="http://schemas.microsoft.com/office/drawing/2014/main" id="{D2B0D2C8-FE6F-B20A-7852-2D24569332D8}"/>
              </a:ext>
            </a:extLst>
          </p:cNvPr>
          <p:cNvSpPr/>
          <p:nvPr/>
        </p:nvSpPr>
        <p:spPr bwMode="auto">
          <a:xfrm rot="16200000">
            <a:off x="2181515" y="2483090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5FF47A3-6D5D-5F34-DF9D-DBF174BAEDCD}"/>
              </a:ext>
            </a:extLst>
          </p:cNvPr>
          <p:cNvSpPr/>
          <p:nvPr/>
        </p:nvSpPr>
        <p:spPr bwMode="auto">
          <a:xfrm>
            <a:off x="5271434" y="3156027"/>
            <a:ext cx="1146836" cy="731572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New Products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+ Migrated Products 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(End to End)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3B7AFB1D-A9F3-8C3F-14FC-333C842BA25E}"/>
              </a:ext>
            </a:extLst>
          </p:cNvPr>
          <p:cNvSpPr/>
          <p:nvPr/>
        </p:nvSpPr>
        <p:spPr bwMode="auto">
          <a:xfrm>
            <a:off x="3960358" y="2704719"/>
            <a:ext cx="1146836" cy="592313"/>
          </a:xfrm>
          <a:prstGeom prst="roundRect">
            <a:avLst>
              <a:gd name="adj" fmla="val 5573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Product Engine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Product Factory)</a:t>
            </a:r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7811CA7A-8E90-D2DE-9E88-ADF149CA665C}"/>
              </a:ext>
            </a:extLst>
          </p:cNvPr>
          <p:cNvSpPr/>
          <p:nvPr/>
        </p:nvSpPr>
        <p:spPr bwMode="auto">
          <a:xfrm>
            <a:off x="4013695" y="2983871"/>
            <a:ext cx="1048337" cy="207464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PRODUCT Configurator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5EB759CA-B988-32F8-0CF7-49F815A562A1}"/>
              </a:ext>
            </a:extLst>
          </p:cNvPr>
          <p:cNvSpPr/>
          <p:nvPr/>
        </p:nvSpPr>
        <p:spPr bwMode="auto">
          <a:xfrm>
            <a:off x="2709532" y="2703096"/>
            <a:ext cx="1177032" cy="1597151"/>
          </a:xfrm>
          <a:prstGeom prst="roundRect">
            <a:avLst>
              <a:gd name="adj" fmla="val 5573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Claims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0CFE5447-2842-0620-F20B-81A6F940F975}"/>
              </a:ext>
            </a:extLst>
          </p:cNvPr>
          <p:cNvSpPr/>
          <p:nvPr/>
        </p:nvSpPr>
        <p:spPr bwMode="auto">
          <a:xfrm>
            <a:off x="2767981" y="3234721"/>
            <a:ext cx="1048337" cy="220928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Claim - Existing Products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(FileNet/WFI)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53624E94-1CF2-2F20-0DCF-9038E6CFA036}"/>
              </a:ext>
            </a:extLst>
          </p:cNvPr>
          <p:cNvSpPr/>
          <p:nvPr/>
        </p:nvSpPr>
        <p:spPr bwMode="auto">
          <a:xfrm>
            <a:off x="2767981" y="3515217"/>
            <a:ext cx="1048337" cy="288732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P&amp;C Claim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</a:t>
            </a: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CoverGo</a:t>
            </a: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)</a:t>
            </a:r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7294A9FE-002A-C84F-402E-86F65E5659B3}"/>
              </a:ext>
            </a:extLst>
          </p:cNvPr>
          <p:cNvSpPr/>
          <p:nvPr/>
        </p:nvSpPr>
        <p:spPr bwMode="auto">
          <a:xfrm>
            <a:off x="2770979" y="3863517"/>
            <a:ext cx="1048337" cy="278688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Health / Group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(TBD)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38B9D53-C355-FE03-BFCB-5466E0A9F0E7}"/>
              </a:ext>
            </a:extLst>
          </p:cNvPr>
          <p:cNvSpPr/>
          <p:nvPr/>
        </p:nvSpPr>
        <p:spPr bwMode="auto">
          <a:xfrm>
            <a:off x="8737090" y="1017308"/>
            <a:ext cx="506241" cy="560881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Corporate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WebSite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MOBILE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0822FDEB-FA4B-0A5D-55BB-F71FDD3DF845}"/>
              </a:ext>
            </a:extLst>
          </p:cNvPr>
          <p:cNvSpPr/>
          <p:nvPr/>
        </p:nvSpPr>
        <p:spPr bwMode="auto">
          <a:xfrm>
            <a:off x="8739146" y="1609578"/>
            <a:ext cx="495117" cy="42976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UI/UX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Content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C595748C-82A0-CC44-496A-E911BC368317}"/>
              </a:ext>
            </a:extLst>
          </p:cNvPr>
          <p:cNvSpPr/>
          <p:nvPr/>
        </p:nvSpPr>
        <p:spPr bwMode="auto">
          <a:xfrm>
            <a:off x="1878855" y="4353884"/>
            <a:ext cx="2530025" cy="1360406"/>
          </a:xfrm>
          <a:prstGeom prst="roundRect">
            <a:avLst>
              <a:gd name="adj" fmla="val 3303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Core Peripheral Systems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7C5EEC5-9901-C883-448B-8B2054AB834E}"/>
              </a:ext>
            </a:extLst>
          </p:cNvPr>
          <p:cNvSpPr/>
          <p:nvPr/>
        </p:nvSpPr>
        <p:spPr bwMode="auto">
          <a:xfrm>
            <a:off x="1930445" y="4623975"/>
            <a:ext cx="640964" cy="242364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INPUT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FAX/FILE</a:t>
            </a:r>
          </a:p>
        </p:txBody>
      </p:sp>
      <p:sp>
        <p:nvSpPr>
          <p:cNvPr id="106" name="Left-Right Arrow 89">
            <a:extLst>
              <a:ext uri="{FF2B5EF4-FFF2-40B4-BE49-F238E27FC236}">
                <a16:creationId xmlns:a16="http://schemas.microsoft.com/office/drawing/2014/main" id="{43D887D6-6AE4-B55D-88A1-4F1FB0A8C57B}"/>
              </a:ext>
            </a:extLst>
          </p:cNvPr>
          <p:cNvSpPr/>
          <p:nvPr/>
        </p:nvSpPr>
        <p:spPr bwMode="auto">
          <a:xfrm rot="16200000">
            <a:off x="3191798" y="2483091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8E8C150-8E2C-EC1B-0D17-6F4417AFD3F6}"/>
              </a:ext>
            </a:extLst>
          </p:cNvPr>
          <p:cNvSpPr/>
          <p:nvPr/>
        </p:nvSpPr>
        <p:spPr bwMode="auto">
          <a:xfrm>
            <a:off x="1877351" y="5766576"/>
            <a:ext cx="8990818" cy="60118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Commodity Platform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47A401D8-FE99-C36C-0393-056E8578829F}"/>
              </a:ext>
            </a:extLst>
          </p:cNvPr>
          <p:cNvSpPr/>
          <p:nvPr/>
        </p:nvSpPr>
        <p:spPr bwMode="auto">
          <a:xfrm>
            <a:off x="2637309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HR (YES)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Oracle Fusion</a:t>
            </a:r>
          </a:p>
        </p:txBody>
      </p:sp>
      <p:sp>
        <p:nvSpPr>
          <p:cNvPr id="110" name="Rounded Rectangle 109">
            <a:extLst>
              <a:ext uri="{FF2B5EF4-FFF2-40B4-BE49-F238E27FC236}">
                <a16:creationId xmlns:a16="http://schemas.microsoft.com/office/drawing/2014/main" id="{DA3FF23D-7CD6-715D-7477-E5CD444F7432}"/>
              </a:ext>
            </a:extLst>
          </p:cNvPr>
          <p:cNvSpPr/>
          <p:nvPr/>
        </p:nvSpPr>
        <p:spPr bwMode="auto">
          <a:xfrm>
            <a:off x="1941086" y="5912639"/>
            <a:ext cx="661736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Employee Portal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ONE</a:t>
            </a:r>
          </a:p>
        </p:txBody>
      </p:sp>
      <p:sp>
        <p:nvSpPr>
          <p:cNvPr id="111" name="Rounded Rectangle 110">
            <a:extLst>
              <a:ext uri="{FF2B5EF4-FFF2-40B4-BE49-F238E27FC236}">
                <a16:creationId xmlns:a16="http://schemas.microsoft.com/office/drawing/2014/main" id="{4F9AC945-1139-5404-070F-BA44C7B75FA5}"/>
              </a:ext>
            </a:extLst>
          </p:cNvPr>
          <p:cNvSpPr/>
          <p:nvPr/>
        </p:nvSpPr>
        <p:spPr bwMode="auto">
          <a:xfrm>
            <a:off x="3386778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LMS</a:t>
            </a:r>
          </a:p>
          <a:p>
            <a:pPr algn="ctr" defTabSz="912813"/>
            <a:endParaRPr lang="en-US" sz="7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F7931CF8-00BB-18AF-3C01-4C207DF300FD}"/>
              </a:ext>
            </a:extLst>
          </p:cNvPr>
          <p:cNvSpPr/>
          <p:nvPr/>
        </p:nvSpPr>
        <p:spPr bwMode="auto">
          <a:xfrm>
            <a:off x="4966831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G/L Copernic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SAP</a:t>
            </a:r>
          </a:p>
        </p:txBody>
      </p:sp>
      <p:sp>
        <p:nvSpPr>
          <p:cNvPr id="113" name="Rounded Rectangle 112">
            <a:extLst>
              <a:ext uri="{FF2B5EF4-FFF2-40B4-BE49-F238E27FC236}">
                <a16:creationId xmlns:a16="http://schemas.microsoft.com/office/drawing/2014/main" id="{33A2E1A5-0BAB-A8B1-C225-BC7C55AD7F34}"/>
              </a:ext>
            </a:extLst>
          </p:cNvPr>
          <p:cNvSpPr/>
          <p:nvPr/>
        </p:nvSpPr>
        <p:spPr bwMode="auto">
          <a:xfrm>
            <a:off x="4270608" y="5912639"/>
            <a:ext cx="661736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G/L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PeopleSoft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Sun Systems</a:t>
            </a:r>
          </a:p>
        </p:txBody>
      </p:sp>
      <p:sp>
        <p:nvSpPr>
          <p:cNvPr id="114" name="Rounded Rectangle 113">
            <a:extLst>
              <a:ext uri="{FF2B5EF4-FFF2-40B4-BE49-F238E27FC236}">
                <a16:creationId xmlns:a16="http://schemas.microsoft.com/office/drawing/2014/main" id="{F7BE4162-959C-D195-16E3-64BB941D49BD}"/>
              </a:ext>
            </a:extLst>
          </p:cNvPr>
          <p:cNvSpPr/>
          <p:nvPr/>
        </p:nvSpPr>
        <p:spPr bwMode="auto">
          <a:xfrm>
            <a:off x="5716300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Procurement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APS</a:t>
            </a:r>
          </a:p>
        </p:txBody>
      </p:sp>
      <p:sp>
        <p:nvSpPr>
          <p:cNvPr id="115" name="Right Arrow 114">
            <a:extLst>
              <a:ext uri="{FF2B5EF4-FFF2-40B4-BE49-F238E27FC236}">
                <a16:creationId xmlns:a16="http://schemas.microsoft.com/office/drawing/2014/main" id="{43B328D6-DAE6-BCB3-BE68-6049A9550F41}"/>
              </a:ext>
            </a:extLst>
          </p:cNvPr>
          <p:cNvSpPr/>
          <p:nvPr/>
        </p:nvSpPr>
        <p:spPr bwMode="auto">
          <a:xfrm>
            <a:off x="4839896" y="6024913"/>
            <a:ext cx="223054" cy="144016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16" name="Rounded Rectangle 115">
            <a:extLst>
              <a:ext uri="{FF2B5EF4-FFF2-40B4-BE49-F238E27FC236}">
                <a16:creationId xmlns:a16="http://schemas.microsoft.com/office/drawing/2014/main" id="{08447772-35A8-34E0-D8B8-41B8E0BB92CE}"/>
              </a:ext>
            </a:extLst>
          </p:cNvPr>
          <p:cNvSpPr/>
          <p:nvPr/>
        </p:nvSpPr>
        <p:spPr bwMode="auto">
          <a:xfrm>
            <a:off x="6645844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Investment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Portfolio Mgmt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SHIP (SAP)</a:t>
            </a:r>
          </a:p>
        </p:txBody>
      </p:sp>
      <p:sp>
        <p:nvSpPr>
          <p:cNvPr id="117" name="Rounded Rectangle 116">
            <a:extLst>
              <a:ext uri="{FF2B5EF4-FFF2-40B4-BE49-F238E27FC236}">
                <a16:creationId xmlns:a16="http://schemas.microsoft.com/office/drawing/2014/main" id="{8BBBDDC7-41E0-31B4-9D86-85E824E24D1E}"/>
              </a:ext>
            </a:extLst>
          </p:cNvPr>
          <p:cNvSpPr/>
          <p:nvPr/>
        </p:nvSpPr>
        <p:spPr bwMode="auto">
          <a:xfrm>
            <a:off x="7395313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Actuarial / RISK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PROPHET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96448F6E-E89E-4D80-FADA-4145AAD71D3F}"/>
              </a:ext>
            </a:extLst>
          </p:cNvPr>
          <p:cNvSpPr/>
          <p:nvPr/>
        </p:nvSpPr>
        <p:spPr bwMode="auto">
          <a:xfrm>
            <a:off x="8146690" y="5912639"/>
            <a:ext cx="714982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MIS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(QlikView)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9EFCB11E-0EB3-32C1-7DDB-AF8522A8247B}"/>
              </a:ext>
            </a:extLst>
          </p:cNvPr>
          <p:cNvSpPr/>
          <p:nvPr/>
        </p:nvSpPr>
        <p:spPr bwMode="auto">
          <a:xfrm>
            <a:off x="8896158" y="5912639"/>
            <a:ext cx="1635159" cy="38341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IT / Project Management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EA Tool, SDLC, PPM, CMDB, Testing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Service Ticket Management</a:t>
            </a:r>
          </a:p>
        </p:txBody>
      </p:sp>
      <p:sp>
        <p:nvSpPr>
          <p:cNvPr id="121" name="Left-Right Arrow 104">
            <a:extLst>
              <a:ext uri="{FF2B5EF4-FFF2-40B4-BE49-F238E27FC236}">
                <a16:creationId xmlns:a16="http://schemas.microsoft.com/office/drawing/2014/main" id="{778D91B9-2775-B053-A345-2B0D9789C303}"/>
              </a:ext>
            </a:extLst>
          </p:cNvPr>
          <p:cNvSpPr/>
          <p:nvPr/>
        </p:nvSpPr>
        <p:spPr bwMode="auto">
          <a:xfrm rot="16200000">
            <a:off x="4513143" y="2066021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2" name="Left-Right Arrow 105">
            <a:extLst>
              <a:ext uri="{FF2B5EF4-FFF2-40B4-BE49-F238E27FC236}">
                <a16:creationId xmlns:a16="http://schemas.microsoft.com/office/drawing/2014/main" id="{E6947253-E59C-0CF2-0FE2-A4D30F655F5B}"/>
              </a:ext>
            </a:extLst>
          </p:cNvPr>
          <p:cNvSpPr/>
          <p:nvPr/>
        </p:nvSpPr>
        <p:spPr bwMode="auto">
          <a:xfrm rot="16200000">
            <a:off x="6550029" y="206953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3" name="Left-Right Arrow 106">
            <a:extLst>
              <a:ext uri="{FF2B5EF4-FFF2-40B4-BE49-F238E27FC236}">
                <a16:creationId xmlns:a16="http://schemas.microsoft.com/office/drawing/2014/main" id="{71F32743-DA7D-2C12-EE72-4624AB530A5B}"/>
              </a:ext>
            </a:extLst>
          </p:cNvPr>
          <p:cNvSpPr/>
          <p:nvPr/>
        </p:nvSpPr>
        <p:spPr bwMode="auto">
          <a:xfrm rot="16200000">
            <a:off x="8129027" y="206034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4" name="Left-Right Arrow 107">
            <a:extLst>
              <a:ext uri="{FF2B5EF4-FFF2-40B4-BE49-F238E27FC236}">
                <a16:creationId xmlns:a16="http://schemas.microsoft.com/office/drawing/2014/main" id="{F6E128AF-5F4B-FD3F-969F-8DBEFD1468A3}"/>
              </a:ext>
            </a:extLst>
          </p:cNvPr>
          <p:cNvSpPr/>
          <p:nvPr/>
        </p:nvSpPr>
        <p:spPr bwMode="auto">
          <a:xfrm rot="16200000">
            <a:off x="8774746" y="2069538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5" name="Left-Right Arrow 108">
            <a:extLst>
              <a:ext uri="{FF2B5EF4-FFF2-40B4-BE49-F238E27FC236}">
                <a16:creationId xmlns:a16="http://schemas.microsoft.com/office/drawing/2014/main" id="{D9785CCD-B0F7-16EE-9332-20DCA42907FD}"/>
              </a:ext>
            </a:extLst>
          </p:cNvPr>
          <p:cNvSpPr/>
          <p:nvPr/>
        </p:nvSpPr>
        <p:spPr bwMode="auto">
          <a:xfrm rot="16200000">
            <a:off x="2849426" y="2067779"/>
            <a:ext cx="178032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CAF73A07-04EC-A22D-EA75-245DB46C0D3A}"/>
              </a:ext>
            </a:extLst>
          </p:cNvPr>
          <p:cNvSpPr/>
          <p:nvPr/>
        </p:nvSpPr>
        <p:spPr bwMode="auto">
          <a:xfrm>
            <a:off x="5156634" y="4681772"/>
            <a:ext cx="2327224" cy="768761"/>
          </a:xfrm>
          <a:prstGeom prst="roundRect">
            <a:avLst>
              <a:gd name="adj" fmla="val 5783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ETL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800" b="1" i="1" kern="0" dirty="0">
              <a:solidFill>
                <a:schemeClr val="accent2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816DF6B9-1356-1B32-C220-819AE9191A4C}"/>
              </a:ext>
            </a:extLst>
          </p:cNvPr>
          <p:cNvSpPr/>
          <p:nvPr/>
        </p:nvSpPr>
        <p:spPr bwMode="auto">
          <a:xfrm>
            <a:off x="5215631" y="5167527"/>
            <a:ext cx="2209230" cy="23131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UDM (FILE EXCHANGE)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5E89FE56-BEF0-FE3C-6329-8E170C53F0C1}"/>
              </a:ext>
            </a:extLst>
          </p:cNvPr>
          <p:cNvSpPr/>
          <p:nvPr/>
        </p:nvSpPr>
        <p:spPr bwMode="auto">
          <a:xfrm>
            <a:off x="5215631" y="4897026"/>
            <a:ext cx="2209230" cy="212886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INFORMATICA POWER/CENTER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0017D2A-BAAA-0351-4E0B-E8C03C5917FA}"/>
              </a:ext>
            </a:extLst>
          </p:cNvPr>
          <p:cNvGrpSpPr/>
          <p:nvPr/>
        </p:nvGrpSpPr>
        <p:grpSpPr>
          <a:xfrm>
            <a:off x="8912813" y="4589069"/>
            <a:ext cx="1815992" cy="336485"/>
            <a:chOff x="7422425" y="4119879"/>
            <a:chExt cx="1355831" cy="172721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22D1CCA-AA5C-B891-5E0C-A0919CEA369E}"/>
                </a:ext>
              </a:extLst>
            </p:cNvPr>
            <p:cNvSpPr/>
            <p:nvPr/>
          </p:nvSpPr>
          <p:spPr>
            <a:xfrm>
              <a:off x="7422425" y="4119879"/>
              <a:ext cx="667434" cy="172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10318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accent6">
                      <a:lumMod val="50000"/>
                    </a:schemeClr>
                  </a:solidFill>
                </a:rPr>
                <a:t>INTERNAL</a:t>
              </a: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BABFCD-4666-48A6-4669-851B1F3730BB}"/>
                </a:ext>
              </a:extLst>
            </p:cNvPr>
            <p:cNvSpPr/>
            <p:nvPr/>
          </p:nvSpPr>
          <p:spPr>
            <a:xfrm>
              <a:off x="8110822" y="4119879"/>
              <a:ext cx="667434" cy="17272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103184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dirty="0">
                  <a:solidFill>
                    <a:schemeClr val="accent6">
                      <a:lumMod val="50000"/>
                    </a:schemeClr>
                  </a:solidFill>
                </a:rPr>
                <a:t>EXTERNAL</a:t>
              </a:r>
            </a:p>
          </p:txBody>
        </p:sp>
      </p:grp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FD91F8-AAC9-D568-4766-5822CE958BAA}"/>
              </a:ext>
            </a:extLst>
          </p:cNvPr>
          <p:cNvSpPr/>
          <p:nvPr/>
        </p:nvSpPr>
        <p:spPr bwMode="auto">
          <a:xfrm>
            <a:off x="9307809" y="2193122"/>
            <a:ext cx="1035508" cy="402181"/>
          </a:xfrm>
          <a:prstGeom prst="roundRect">
            <a:avLst>
              <a:gd name="adj" fmla="val 7865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IAM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Access/Authorization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63B31AA-31EB-64C6-59F2-27C09C8F4DD8}"/>
              </a:ext>
            </a:extLst>
          </p:cNvPr>
          <p:cNvCxnSpPr>
            <a:cxnSpLocks/>
            <a:stCxn id="32" idx="3"/>
            <a:endCxn id="133" idx="1"/>
          </p:cNvCxnSpPr>
          <p:nvPr/>
        </p:nvCxnSpPr>
        <p:spPr>
          <a:xfrm>
            <a:off x="9131362" y="2393729"/>
            <a:ext cx="176447" cy="484"/>
          </a:xfrm>
          <a:prstGeom prst="straightConnector1">
            <a:avLst/>
          </a:prstGeom>
          <a:ln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Left-Right Arrow 118">
            <a:extLst>
              <a:ext uri="{FF2B5EF4-FFF2-40B4-BE49-F238E27FC236}">
                <a16:creationId xmlns:a16="http://schemas.microsoft.com/office/drawing/2014/main" id="{C474A2BE-A334-8082-6A03-E8F3BB495A11}"/>
              </a:ext>
            </a:extLst>
          </p:cNvPr>
          <p:cNvSpPr/>
          <p:nvPr/>
        </p:nvSpPr>
        <p:spPr bwMode="auto">
          <a:xfrm rot="16200000">
            <a:off x="10186412" y="2244607"/>
            <a:ext cx="653614" cy="243091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6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2EC38A6A-8F94-C68E-74ED-D7D99A7262AE}"/>
              </a:ext>
            </a:extLst>
          </p:cNvPr>
          <p:cNvCxnSpPr>
            <a:cxnSpLocks/>
            <a:stCxn id="139" idx="6"/>
            <a:endCxn id="55" idx="2"/>
          </p:cNvCxnSpPr>
          <p:nvPr/>
        </p:nvCxnSpPr>
        <p:spPr>
          <a:xfrm flipV="1">
            <a:off x="7521489" y="4397618"/>
            <a:ext cx="457164" cy="590280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>
            <a:extLst>
              <a:ext uri="{FF2B5EF4-FFF2-40B4-BE49-F238E27FC236}">
                <a16:creationId xmlns:a16="http://schemas.microsoft.com/office/drawing/2014/main" id="{02B87EC9-93C3-2026-4649-738C0441A42C}"/>
              </a:ext>
            </a:extLst>
          </p:cNvPr>
          <p:cNvCxnSpPr>
            <a:cxnSpLocks/>
            <a:stCxn id="140" idx="6"/>
            <a:endCxn id="138" idx="1"/>
          </p:cNvCxnSpPr>
          <p:nvPr/>
        </p:nvCxnSpPr>
        <p:spPr>
          <a:xfrm flipV="1">
            <a:off x="7521489" y="5098033"/>
            <a:ext cx="1463912" cy="1715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ounded Rectangle 137">
            <a:extLst>
              <a:ext uri="{FF2B5EF4-FFF2-40B4-BE49-F238E27FC236}">
                <a16:creationId xmlns:a16="http://schemas.microsoft.com/office/drawing/2014/main" id="{46A0FF13-64CC-F9C3-B9A0-A6C7E306B01B}"/>
              </a:ext>
            </a:extLst>
          </p:cNvPr>
          <p:cNvSpPr/>
          <p:nvPr/>
        </p:nvSpPr>
        <p:spPr bwMode="auto">
          <a:xfrm>
            <a:off x="8985401" y="4998102"/>
            <a:ext cx="1702764" cy="199862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 Integration</a:t>
            </a: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C33B952-6500-9CC3-9EEA-D33341A37355}"/>
              </a:ext>
            </a:extLst>
          </p:cNvPr>
          <p:cNvSpPr/>
          <p:nvPr/>
        </p:nvSpPr>
        <p:spPr>
          <a:xfrm>
            <a:off x="7456920" y="495479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2B98A74-741E-72EA-7596-7E0977CD5FBA}"/>
              </a:ext>
            </a:extLst>
          </p:cNvPr>
          <p:cNvSpPr/>
          <p:nvPr/>
        </p:nvSpPr>
        <p:spPr>
          <a:xfrm>
            <a:off x="7456920" y="506664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AF720B2C-0889-9683-CC30-AAAC7409A785}"/>
              </a:ext>
            </a:extLst>
          </p:cNvPr>
          <p:cNvSpPr/>
          <p:nvPr/>
        </p:nvSpPr>
        <p:spPr bwMode="auto">
          <a:xfrm>
            <a:off x="9502419" y="3202543"/>
            <a:ext cx="1317105" cy="16540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Search (Elastic Search)</a:t>
            </a:r>
          </a:p>
        </p:txBody>
      </p:sp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3DA9E0F6-D21C-A566-AF46-758DEFE3465B}"/>
              </a:ext>
            </a:extLst>
          </p:cNvPr>
          <p:cNvSpPr/>
          <p:nvPr/>
        </p:nvSpPr>
        <p:spPr bwMode="auto">
          <a:xfrm>
            <a:off x="1950950" y="3099962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AXA.xx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Contento</a:t>
            </a:r>
          </a:p>
        </p:txBody>
      </p:sp>
      <p:sp>
        <p:nvSpPr>
          <p:cNvPr id="143" name="Rounded Rectangle 142">
            <a:extLst>
              <a:ext uri="{FF2B5EF4-FFF2-40B4-BE49-F238E27FC236}">
                <a16:creationId xmlns:a16="http://schemas.microsoft.com/office/drawing/2014/main" id="{EFCB1B92-4600-5ED2-7C13-D6FDE864A324}"/>
              </a:ext>
            </a:extLst>
          </p:cNvPr>
          <p:cNvSpPr/>
          <p:nvPr/>
        </p:nvSpPr>
        <p:spPr bwMode="auto">
          <a:xfrm>
            <a:off x="1950950" y="3311866"/>
            <a:ext cx="639161" cy="166644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Mobile Factory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5866C4F7-5D63-14ED-E14D-2668072C076E}"/>
              </a:ext>
            </a:extLst>
          </p:cNvPr>
          <p:cNvSpPr/>
          <p:nvPr/>
        </p:nvSpPr>
        <p:spPr bwMode="auto">
          <a:xfrm>
            <a:off x="1950950" y="3517732"/>
            <a:ext cx="639161" cy="14938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BlueMIX</a:t>
            </a:r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0DD8B45-E5C4-697D-DB19-40E3E00AF3C7}"/>
              </a:ext>
            </a:extLst>
          </p:cNvPr>
          <p:cNvSpPr/>
          <p:nvPr/>
        </p:nvSpPr>
        <p:spPr bwMode="auto">
          <a:xfrm>
            <a:off x="9502419" y="2954075"/>
            <a:ext cx="1317105" cy="21551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APIs</a:t>
            </a:r>
          </a:p>
        </p:txBody>
      </p:sp>
      <p:cxnSp>
        <p:nvCxnSpPr>
          <p:cNvPr id="146" name="Elbow Connector 145">
            <a:extLst>
              <a:ext uri="{FF2B5EF4-FFF2-40B4-BE49-F238E27FC236}">
                <a16:creationId xmlns:a16="http://schemas.microsoft.com/office/drawing/2014/main" id="{131BDF6F-5DA9-1E24-D0A6-2931C86F3600}"/>
              </a:ext>
            </a:extLst>
          </p:cNvPr>
          <p:cNvCxnSpPr>
            <a:cxnSpLocks/>
            <a:stCxn id="147" idx="6"/>
            <a:endCxn id="118" idx="0"/>
          </p:cNvCxnSpPr>
          <p:nvPr/>
        </p:nvCxnSpPr>
        <p:spPr>
          <a:xfrm>
            <a:off x="7529890" y="5235498"/>
            <a:ext cx="974291" cy="67714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FDE601F1-B6D9-144F-180C-C0906EAFAB8B}"/>
              </a:ext>
            </a:extLst>
          </p:cNvPr>
          <p:cNvSpPr/>
          <p:nvPr/>
        </p:nvSpPr>
        <p:spPr>
          <a:xfrm>
            <a:off x="7465321" y="5202394"/>
            <a:ext cx="64569" cy="66207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42F2C3AE-94A8-6C6B-E4A1-0275896F1EB3}"/>
              </a:ext>
            </a:extLst>
          </p:cNvPr>
          <p:cNvSpPr/>
          <p:nvPr/>
        </p:nvSpPr>
        <p:spPr bwMode="auto">
          <a:xfrm>
            <a:off x="4486026" y="4532613"/>
            <a:ext cx="599985" cy="665351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B2B Batch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Exchange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SFDC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Banks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*HSBC etc.)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702AFB0-A9D4-71E0-3A65-20BC5A767240}"/>
              </a:ext>
            </a:extLst>
          </p:cNvPr>
          <p:cNvCxnSpPr/>
          <p:nvPr/>
        </p:nvCxnSpPr>
        <p:spPr>
          <a:xfrm>
            <a:off x="2571409" y="4698111"/>
            <a:ext cx="104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6B652489-546D-62BB-2CA1-B3A08C9A1111}"/>
              </a:ext>
            </a:extLst>
          </p:cNvPr>
          <p:cNvSpPr/>
          <p:nvPr/>
        </p:nvSpPr>
        <p:spPr bwMode="auto">
          <a:xfrm>
            <a:off x="1926091" y="4898298"/>
            <a:ext cx="640964" cy="242364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INPUT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3</a:t>
            </a:r>
            <a:r>
              <a:rPr lang="en-US" sz="500" b="1" i="1" kern="0" baseline="3000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rd</a:t>
            </a:r>
            <a:r>
              <a:rPr lang="en-US" sz="5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Party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1D1901E9-D662-5A81-3B79-4E8E122CF701}"/>
              </a:ext>
            </a:extLst>
          </p:cNvPr>
          <p:cNvCxnSpPr/>
          <p:nvPr/>
        </p:nvCxnSpPr>
        <p:spPr>
          <a:xfrm>
            <a:off x="2567055" y="4972434"/>
            <a:ext cx="1040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8F3FFB83-A4AE-E49D-E65F-773D3B59ABAA}"/>
              </a:ext>
            </a:extLst>
          </p:cNvPr>
          <p:cNvCxnSpPr>
            <a:cxnSpLocks/>
            <a:stCxn id="306" idx="1"/>
            <a:endCxn id="303" idx="3"/>
          </p:cNvCxnSpPr>
          <p:nvPr/>
        </p:nvCxnSpPr>
        <p:spPr>
          <a:xfrm flipH="1">
            <a:off x="3467720" y="4852294"/>
            <a:ext cx="131235" cy="1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24BBD954-9BCF-10E7-A96C-7A403988053E}"/>
              </a:ext>
            </a:extLst>
          </p:cNvPr>
          <p:cNvCxnSpPr>
            <a:stCxn id="148" idx="2"/>
            <a:endCxn id="128" idx="1"/>
          </p:cNvCxnSpPr>
          <p:nvPr/>
        </p:nvCxnSpPr>
        <p:spPr>
          <a:xfrm rot="16200000" flipH="1">
            <a:off x="4958214" y="5025769"/>
            <a:ext cx="85223" cy="42961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EDEFD4B6-F16D-9002-0508-F7249F50115C}"/>
              </a:ext>
            </a:extLst>
          </p:cNvPr>
          <p:cNvSpPr/>
          <p:nvPr/>
        </p:nvSpPr>
        <p:spPr bwMode="auto">
          <a:xfrm>
            <a:off x="7606059" y="4561388"/>
            <a:ext cx="721026" cy="331216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Reporting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B9922EE2-18EB-F68C-BAC4-E07D623C2BC3}"/>
              </a:ext>
            </a:extLst>
          </p:cNvPr>
          <p:cNvSpPr/>
          <p:nvPr/>
        </p:nvSpPr>
        <p:spPr bwMode="auto">
          <a:xfrm>
            <a:off x="3955244" y="4012236"/>
            <a:ext cx="1151950" cy="215878"/>
          </a:xfrm>
          <a:prstGeom prst="roundRect">
            <a:avLst>
              <a:gd name="adj" fmla="val 7781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AURA Medical AUTO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Underwriting</a:t>
            </a:r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66B364E-DACB-FCEF-253F-54F6D433056F}"/>
              </a:ext>
            </a:extLst>
          </p:cNvPr>
          <p:cNvSpPr/>
          <p:nvPr/>
        </p:nvSpPr>
        <p:spPr bwMode="auto">
          <a:xfrm>
            <a:off x="9507644" y="3739292"/>
            <a:ext cx="1311880" cy="29001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Intelligence Engine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9" name="Rounded Rectangle 158">
            <a:extLst>
              <a:ext uri="{FF2B5EF4-FFF2-40B4-BE49-F238E27FC236}">
                <a16:creationId xmlns:a16="http://schemas.microsoft.com/office/drawing/2014/main" id="{7076A289-7B2E-DF6B-F27F-6CBC5712FFBF}"/>
              </a:ext>
            </a:extLst>
          </p:cNvPr>
          <p:cNvSpPr/>
          <p:nvPr/>
        </p:nvSpPr>
        <p:spPr bwMode="auto">
          <a:xfrm>
            <a:off x="9506770" y="4062067"/>
            <a:ext cx="639161" cy="410194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Customer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Behavior 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Telematics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Social Behavior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758BFA99-6C17-B9E7-9B80-58AA5842B365}"/>
              </a:ext>
            </a:extLst>
          </p:cNvPr>
          <p:cNvSpPr/>
          <p:nvPr/>
        </p:nvSpPr>
        <p:spPr bwMode="auto">
          <a:xfrm>
            <a:off x="10184714" y="4062066"/>
            <a:ext cx="639161" cy="410195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Market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Finance Data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C279C85-442E-6106-01E5-4134C13801E4}"/>
              </a:ext>
            </a:extLst>
          </p:cNvPr>
          <p:cNvCxnSpPr/>
          <p:nvPr/>
        </p:nvCxnSpPr>
        <p:spPr>
          <a:xfrm flipV="1">
            <a:off x="9363332" y="4876282"/>
            <a:ext cx="0" cy="12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C9DFFD7-54FF-0E8D-09D9-7898004F64DC}"/>
              </a:ext>
            </a:extLst>
          </p:cNvPr>
          <p:cNvCxnSpPr/>
          <p:nvPr/>
        </p:nvCxnSpPr>
        <p:spPr>
          <a:xfrm flipV="1">
            <a:off x="10284113" y="4879036"/>
            <a:ext cx="0" cy="129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ight Arrow 162">
            <a:extLst>
              <a:ext uri="{FF2B5EF4-FFF2-40B4-BE49-F238E27FC236}">
                <a16:creationId xmlns:a16="http://schemas.microsoft.com/office/drawing/2014/main" id="{00FC3917-D810-8488-4988-7865DED4841E}"/>
              </a:ext>
            </a:extLst>
          </p:cNvPr>
          <p:cNvSpPr/>
          <p:nvPr/>
        </p:nvSpPr>
        <p:spPr bwMode="auto">
          <a:xfrm rot="5400000">
            <a:off x="6580667" y="4218764"/>
            <a:ext cx="665349" cy="250697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64" name="Rounded Rectangle 163">
            <a:extLst>
              <a:ext uri="{FF2B5EF4-FFF2-40B4-BE49-F238E27FC236}">
                <a16:creationId xmlns:a16="http://schemas.microsoft.com/office/drawing/2014/main" id="{33EA0050-0B36-FB33-529E-71B5C711E33E}"/>
              </a:ext>
            </a:extLst>
          </p:cNvPr>
          <p:cNvSpPr/>
          <p:nvPr/>
        </p:nvSpPr>
        <p:spPr bwMode="auto">
          <a:xfrm>
            <a:off x="7890427" y="672835"/>
            <a:ext cx="694874" cy="222075"/>
          </a:xfrm>
          <a:prstGeom prst="roundRect">
            <a:avLst>
              <a:gd name="adj" fmla="val 10654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cs typeface="Arial" panose="020B0604020202020204" pitchFamily="34" charset="0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F1179C3-F4A5-CF3A-5C62-0E39A521C39E}"/>
              </a:ext>
            </a:extLst>
          </p:cNvPr>
          <p:cNvSpPr txBox="1"/>
          <p:nvPr/>
        </p:nvSpPr>
        <p:spPr>
          <a:xfrm>
            <a:off x="7894617" y="718582"/>
            <a:ext cx="642035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rgbClr val="4B91CD">
                    <a:lumMod val="20000"/>
                    <a:lumOff val="80000"/>
                  </a:srgbClr>
                </a:solidFill>
                <a:ea typeface="ＭＳ Ｐゴシック" pitchFamily="34" charset="-128"/>
                <a:cs typeface="Arial" panose="020B0604020202020204" pitchFamily="34" charset="0"/>
              </a:rPr>
              <a:t>Provider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DAA4A282-803C-301A-8DD7-4CE34EF10109}"/>
              </a:ext>
            </a:extLst>
          </p:cNvPr>
          <p:cNvSpPr/>
          <p:nvPr/>
        </p:nvSpPr>
        <p:spPr bwMode="auto">
          <a:xfrm>
            <a:off x="7895847" y="946257"/>
            <a:ext cx="689455" cy="1143581"/>
          </a:xfrm>
          <a:prstGeom prst="roundRect">
            <a:avLst>
              <a:gd name="adj" fmla="val 4669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chemeClr val="bg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67" name="Rounded Rectangle 166">
            <a:extLst>
              <a:ext uri="{FF2B5EF4-FFF2-40B4-BE49-F238E27FC236}">
                <a16:creationId xmlns:a16="http://schemas.microsoft.com/office/drawing/2014/main" id="{1D79B5C4-2BA0-E020-96C5-D38F7072130B}"/>
              </a:ext>
            </a:extLst>
          </p:cNvPr>
          <p:cNvSpPr/>
          <p:nvPr/>
        </p:nvSpPr>
        <p:spPr bwMode="auto">
          <a:xfrm>
            <a:off x="7920735" y="1016201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Service Provider</a:t>
            </a:r>
          </a:p>
        </p:txBody>
      </p:sp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21FE11C-6CD8-ED0A-8686-93CF466367EC}"/>
              </a:ext>
            </a:extLst>
          </p:cNvPr>
          <p:cNvSpPr/>
          <p:nvPr/>
        </p:nvSpPr>
        <p:spPr bwMode="auto">
          <a:xfrm>
            <a:off x="7916374" y="1203437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Network Provider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420F8D81-C797-AE77-8F98-0EA8F552A1FD}"/>
              </a:ext>
            </a:extLst>
          </p:cNvPr>
          <p:cNvSpPr/>
          <p:nvPr/>
        </p:nvSpPr>
        <p:spPr bwMode="auto">
          <a:xfrm>
            <a:off x="7920723" y="1399382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Corp/Employer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DBE66685-4514-A909-B778-556BA9D254C5}"/>
              </a:ext>
            </a:extLst>
          </p:cNvPr>
          <p:cNvSpPr/>
          <p:nvPr/>
        </p:nvSpPr>
        <p:spPr bwMode="auto">
          <a:xfrm>
            <a:off x="7933782" y="1586618"/>
            <a:ext cx="638496" cy="159244"/>
          </a:xfrm>
          <a:prstGeom prst="roundRect">
            <a:avLst>
              <a:gd name="adj" fmla="val 16586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rgbClr val="002060"/>
                </a:solidFill>
                <a:ea typeface="MS PGothic" pitchFamily="34" charset="-128"/>
                <a:cs typeface="Arial" panose="020B0604020202020204" pitchFamily="34" charset="0"/>
              </a:rPr>
              <a:t>Panel/Hospital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C84A8DB-CF4F-CD56-2D6C-7AD9DF0A9E86}"/>
              </a:ext>
            </a:extLst>
          </p:cNvPr>
          <p:cNvSpPr txBox="1"/>
          <p:nvPr/>
        </p:nvSpPr>
        <p:spPr>
          <a:xfrm>
            <a:off x="8019686" y="1855344"/>
            <a:ext cx="53518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600" b="1" i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Mobile/WEB</a:t>
            </a: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06ADBC3E-595A-0F5B-30E9-1FDEE175CFAF}"/>
              </a:ext>
            </a:extLst>
          </p:cNvPr>
          <p:cNvSpPr/>
          <p:nvPr/>
        </p:nvSpPr>
        <p:spPr bwMode="auto">
          <a:xfrm>
            <a:off x="1950950" y="3706337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Java OpenShift</a:t>
            </a: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2FAD75F4-3192-384E-0475-9CF80A60D180}"/>
              </a:ext>
            </a:extLst>
          </p:cNvPr>
          <p:cNvSpPr/>
          <p:nvPr/>
        </p:nvSpPr>
        <p:spPr bwMode="auto">
          <a:xfrm>
            <a:off x="1950950" y="3918241"/>
            <a:ext cx="639161" cy="14938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PHP/GOOGLE</a:t>
            </a:r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2DE7176C-8F83-1292-E3BF-29577902A22F}"/>
              </a:ext>
            </a:extLst>
          </p:cNvPr>
          <p:cNvSpPr/>
          <p:nvPr/>
        </p:nvSpPr>
        <p:spPr bwMode="auto">
          <a:xfrm>
            <a:off x="1950950" y="4106845"/>
            <a:ext cx="639161" cy="17268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Java Script</a:t>
            </a:r>
          </a:p>
        </p:txBody>
      </p: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3B14D2AA-EDE1-6117-D1E7-C68FF2843EB7}"/>
              </a:ext>
            </a:extLst>
          </p:cNvPr>
          <p:cNvSpPr/>
          <p:nvPr/>
        </p:nvSpPr>
        <p:spPr bwMode="auto">
          <a:xfrm>
            <a:off x="9295216" y="1011759"/>
            <a:ext cx="1545450" cy="1024372"/>
          </a:xfrm>
          <a:prstGeom prst="roundRect">
            <a:avLst>
              <a:gd name="adj" fmla="val 5671"/>
            </a:avLst>
          </a:prstGeom>
          <a:solidFill>
            <a:schemeClr val="accent5">
              <a:lumMod val="40000"/>
              <a:lumOff val="6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Marketing CRM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(SFDC : Market cloud)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2AD80A52-0C42-8C5C-6F0A-5074A457A813}"/>
              </a:ext>
            </a:extLst>
          </p:cNvPr>
          <p:cNvSpPr/>
          <p:nvPr/>
        </p:nvSpPr>
        <p:spPr bwMode="auto">
          <a:xfrm>
            <a:off x="9380597" y="1292865"/>
            <a:ext cx="671372" cy="325871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Campaign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Implementation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Monitoring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BA85B854-C078-C674-003D-6266A62419FB}"/>
              </a:ext>
            </a:extLst>
          </p:cNvPr>
          <p:cNvSpPr/>
          <p:nvPr/>
        </p:nvSpPr>
        <p:spPr bwMode="auto">
          <a:xfrm>
            <a:off x="10070702" y="1287478"/>
            <a:ext cx="699020" cy="331258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Campaign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Planning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3ED06BED-1DF8-E173-B125-27B3E47574AC}"/>
              </a:ext>
            </a:extLst>
          </p:cNvPr>
          <p:cNvSpPr/>
          <p:nvPr/>
        </p:nvSpPr>
        <p:spPr bwMode="auto">
          <a:xfrm>
            <a:off x="9381554" y="1691283"/>
            <a:ext cx="1388167" cy="190533"/>
          </a:xfrm>
          <a:prstGeom prst="roundRect">
            <a:avLst>
              <a:gd name="adj" fmla="val 10677"/>
            </a:avLst>
          </a:prstGeom>
          <a:solidFill>
            <a:schemeClr val="accent5">
              <a:lumMod val="40000"/>
              <a:lumOff val="60000"/>
            </a:schemeClr>
          </a:solidFill>
          <a:ln w="12700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Analytics TOOL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6D558300-A034-F6A9-5139-DF2647BD526D}"/>
              </a:ext>
            </a:extLst>
          </p:cNvPr>
          <p:cNvSpPr/>
          <p:nvPr/>
        </p:nvSpPr>
        <p:spPr bwMode="auto">
          <a:xfrm>
            <a:off x="5765847" y="4142205"/>
            <a:ext cx="771002" cy="330055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Events Publish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Policy Change etc.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49832E27-0A25-94DA-E3DC-416A47724EE2}"/>
              </a:ext>
            </a:extLst>
          </p:cNvPr>
          <p:cNvSpPr/>
          <p:nvPr/>
        </p:nvSpPr>
        <p:spPr bwMode="auto">
          <a:xfrm>
            <a:off x="3029888" y="1740541"/>
            <a:ext cx="586847" cy="197322"/>
          </a:xfrm>
          <a:prstGeom prst="roundRect">
            <a:avLst>
              <a:gd name="adj" fmla="val 4387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CoverGO</a:t>
            </a: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– P&amp;C</a:t>
            </a:r>
          </a:p>
        </p:txBody>
      </p:sp>
      <p:sp>
        <p:nvSpPr>
          <p:cNvPr id="184" name="Rounded Rectangle 183">
            <a:extLst>
              <a:ext uri="{FF2B5EF4-FFF2-40B4-BE49-F238E27FC236}">
                <a16:creationId xmlns:a16="http://schemas.microsoft.com/office/drawing/2014/main" id="{32710966-7F50-3223-6A62-9ADD3224EE28}"/>
              </a:ext>
            </a:extLst>
          </p:cNvPr>
          <p:cNvSpPr/>
          <p:nvPr/>
        </p:nvSpPr>
        <p:spPr bwMode="auto">
          <a:xfrm>
            <a:off x="5339900" y="2712499"/>
            <a:ext cx="2153309" cy="207148"/>
          </a:xfrm>
          <a:prstGeom prst="roundRect">
            <a:avLst>
              <a:gd name="adj" fmla="val 7865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– Insurance APIs</a:t>
            </a:r>
          </a:p>
          <a:p>
            <a:pPr algn="ctr" defTabSz="912813"/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– Product, Policies … </a:t>
            </a:r>
          </a:p>
        </p:txBody>
      </p:sp>
      <p:cxnSp>
        <p:nvCxnSpPr>
          <p:cNvPr id="186" name="Elbow Connector 185">
            <a:extLst>
              <a:ext uri="{FF2B5EF4-FFF2-40B4-BE49-F238E27FC236}">
                <a16:creationId xmlns:a16="http://schemas.microsoft.com/office/drawing/2014/main" id="{06B16B17-D5D0-02D4-4958-194807B5C743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7046" y="3032538"/>
            <a:ext cx="241272" cy="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77D1DF5B-3E96-C59F-ECED-BDF1959B0EBC}"/>
              </a:ext>
            </a:extLst>
          </p:cNvPr>
          <p:cNvSpPr/>
          <p:nvPr/>
        </p:nvSpPr>
        <p:spPr bwMode="auto">
          <a:xfrm>
            <a:off x="6469187" y="1836231"/>
            <a:ext cx="1256247" cy="138388"/>
          </a:xfrm>
          <a:prstGeom prst="roundRect">
            <a:avLst>
              <a:gd name="adj" fmla="val 13002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Servicing Case Mgmt.</a:t>
            </a:r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27C97E62-FF6C-E540-44A2-709EC9832C82}"/>
              </a:ext>
            </a:extLst>
          </p:cNvPr>
          <p:cNvSpPr/>
          <p:nvPr/>
        </p:nvSpPr>
        <p:spPr bwMode="auto">
          <a:xfrm>
            <a:off x="5754664" y="1010491"/>
            <a:ext cx="664021" cy="1012828"/>
          </a:xfrm>
          <a:prstGeom prst="roundRect">
            <a:avLst>
              <a:gd name="adj" fmla="val 5671"/>
            </a:avLst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 –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BD6329CC-3984-8C07-FD27-E02758B7DDD4}"/>
              </a:ext>
            </a:extLst>
          </p:cNvPr>
          <p:cNvSpPr/>
          <p:nvPr/>
        </p:nvSpPr>
        <p:spPr bwMode="auto">
          <a:xfrm>
            <a:off x="5777202" y="1209901"/>
            <a:ext cx="597092" cy="18204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New Biz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EDD57A8A-B225-BA7E-1372-B8434A36E83C}"/>
              </a:ext>
            </a:extLst>
          </p:cNvPr>
          <p:cNvSpPr/>
          <p:nvPr/>
        </p:nvSpPr>
        <p:spPr bwMode="auto">
          <a:xfrm>
            <a:off x="5779155" y="1600249"/>
            <a:ext cx="597092" cy="182043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CS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FE14A438-7533-7A1E-CBF6-BC1AC9990A1A}"/>
              </a:ext>
            </a:extLst>
          </p:cNvPr>
          <p:cNvSpPr/>
          <p:nvPr/>
        </p:nvSpPr>
        <p:spPr bwMode="auto">
          <a:xfrm>
            <a:off x="5780481" y="1800357"/>
            <a:ext cx="597092" cy="206625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Claim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63E536CC-433C-90D9-04BE-923F955EAE23}"/>
              </a:ext>
            </a:extLst>
          </p:cNvPr>
          <p:cNvSpPr/>
          <p:nvPr/>
        </p:nvSpPr>
        <p:spPr bwMode="auto">
          <a:xfrm>
            <a:off x="5778527" y="1410007"/>
            <a:ext cx="597092" cy="182042"/>
          </a:xfrm>
          <a:prstGeom prst="roundRect">
            <a:avLst>
              <a:gd name="adj" fmla="val 6771"/>
            </a:avLst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UW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Workbench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7D33F55-0074-686C-6270-6B60BB68A610}"/>
              </a:ext>
            </a:extLst>
          </p:cNvPr>
          <p:cNvSpPr/>
          <p:nvPr/>
        </p:nvSpPr>
        <p:spPr bwMode="auto">
          <a:xfrm>
            <a:off x="1878183" y="2282904"/>
            <a:ext cx="7253179" cy="221650"/>
          </a:xfrm>
          <a:prstGeom prst="roundRect">
            <a:avLst>
              <a:gd name="adj" fmla="val 11399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tx2">
                    <a:lumMod val="90000"/>
                    <a:lumOff val="1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               API Integration of 360 View of the Customer</a:t>
            </a:r>
          </a:p>
        </p:txBody>
      </p:sp>
      <p:sp>
        <p:nvSpPr>
          <p:cNvPr id="199" name="Rounded Rectangle 198">
            <a:extLst>
              <a:ext uri="{FF2B5EF4-FFF2-40B4-BE49-F238E27FC236}">
                <a16:creationId xmlns:a16="http://schemas.microsoft.com/office/drawing/2014/main" id="{E6A6B15C-07B4-EE74-B8A2-462E0867C115}"/>
              </a:ext>
            </a:extLst>
          </p:cNvPr>
          <p:cNvSpPr/>
          <p:nvPr/>
        </p:nvSpPr>
        <p:spPr bwMode="auto">
          <a:xfrm>
            <a:off x="3955380" y="3366286"/>
            <a:ext cx="1146836" cy="592313"/>
          </a:xfrm>
          <a:prstGeom prst="roundRect">
            <a:avLst>
              <a:gd name="adj" fmla="val 5573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InsureMO</a:t>
            </a: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Common Services</a:t>
            </a:r>
          </a:p>
        </p:txBody>
      </p:sp>
      <p:sp>
        <p:nvSpPr>
          <p:cNvPr id="200" name="Rounded Rectangle 199">
            <a:extLst>
              <a:ext uri="{FF2B5EF4-FFF2-40B4-BE49-F238E27FC236}">
                <a16:creationId xmlns:a16="http://schemas.microsoft.com/office/drawing/2014/main" id="{3CB3735D-1909-2525-A948-A972F76B2E4D}"/>
              </a:ext>
            </a:extLst>
          </p:cNvPr>
          <p:cNvSpPr/>
          <p:nvPr/>
        </p:nvSpPr>
        <p:spPr bwMode="auto">
          <a:xfrm>
            <a:off x="4024467" y="3518564"/>
            <a:ext cx="1048337" cy="149656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 Definition</a:t>
            </a:r>
          </a:p>
        </p:txBody>
      </p:sp>
      <p:sp>
        <p:nvSpPr>
          <p:cNvPr id="201" name="Rounded Rectangle 200">
            <a:extLst>
              <a:ext uri="{FF2B5EF4-FFF2-40B4-BE49-F238E27FC236}">
                <a16:creationId xmlns:a16="http://schemas.microsoft.com/office/drawing/2014/main" id="{1D13576F-2CBF-31E8-21E6-ECB7DAA59E71}"/>
              </a:ext>
            </a:extLst>
          </p:cNvPr>
          <p:cNvSpPr/>
          <p:nvPr/>
        </p:nvSpPr>
        <p:spPr bwMode="auto">
          <a:xfrm>
            <a:off x="4017841" y="3718671"/>
            <a:ext cx="1048337" cy="149656"/>
          </a:xfrm>
          <a:prstGeom prst="roundRect">
            <a:avLst>
              <a:gd name="adj" fmla="val 7781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Rule Engine</a:t>
            </a: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EE722B9B-526F-B766-0071-1DD80B141658}"/>
              </a:ext>
            </a:extLst>
          </p:cNvPr>
          <p:cNvCxnSpPr>
            <a:cxnSpLocks/>
            <a:stCxn id="233" idx="3"/>
            <a:endCxn id="184" idx="1"/>
          </p:cNvCxnSpPr>
          <p:nvPr/>
        </p:nvCxnSpPr>
        <p:spPr>
          <a:xfrm>
            <a:off x="5093002" y="2815407"/>
            <a:ext cx="246898" cy="66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746C52B0-0C12-6DB9-BA5F-C105C6B05B45}"/>
              </a:ext>
            </a:extLst>
          </p:cNvPr>
          <p:cNvCxnSpPr>
            <a:cxnSpLocks/>
            <a:stCxn id="199" idx="3"/>
            <a:endCxn id="196" idx="1"/>
          </p:cNvCxnSpPr>
          <p:nvPr/>
        </p:nvCxnSpPr>
        <p:spPr>
          <a:xfrm flipV="1">
            <a:off x="5102216" y="1501028"/>
            <a:ext cx="676311" cy="2161415"/>
          </a:xfrm>
          <a:prstGeom prst="bentConnector3">
            <a:avLst>
              <a:gd name="adj1" fmla="val 20608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>
            <a:extLst>
              <a:ext uri="{FF2B5EF4-FFF2-40B4-BE49-F238E27FC236}">
                <a16:creationId xmlns:a16="http://schemas.microsoft.com/office/drawing/2014/main" id="{0DE4E8F1-2E2B-C03D-EC3C-0385EAF306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71424" y="2381851"/>
            <a:ext cx="693429" cy="3696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230">
            <a:extLst>
              <a:ext uri="{FF2B5EF4-FFF2-40B4-BE49-F238E27FC236}">
                <a16:creationId xmlns:a16="http://schemas.microsoft.com/office/drawing/2014/main" id="{BD50118B-0745-4EEC-B9A2-CAFF8A92D51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5914" y="4025396"/>
            <a:ext cx="241272" cy="3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Rounded Rectangle 232">
            <a:extLst>
              <a:ext uri="{FF2B5EF4-FFF2-40B4-BE49-F238E27FC236}">
                <a16:creationId xmlns:a16="http://schemas.microsoft.com/office/drawing/2014/main" id="{91760920-2C4E-D4F5-82C8-41E0E626BE26}"/>
              </a:ext>
            </a:extLst>
          </p:cNvPr>
          <p:cNvSpPr/>
          <p:nvPr/>
        </p:nvSpPr>
        <p:spPr bwMode="auto">
          <a:xfrm>
            <a:off x="4677337" y="2711675"/>
            <a:ext cx="415665" cy="207464"/>
          </a:xfrm>
          <a:prstGeom prst="roundRect">
            <a:avLst>
              <a:gd name="adj" fmla="val 6771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35" name="Rounded Rectangle 234">
            <a:extLst>
              <a:ext uri="{FF2B5EF4-FFF2-40B4-BE49-F238E27FC236}">
                <a16:creationId xmlns:a16="http://schemas.microsoft.com/office/drawing/2014/main" id="{9165018F-2B47-74C4-2986-AE157B219AE1}"/>
              </a:ext>
            </a:extLst>
          </p:cNvPr>
          <p:cNvSpPr/>
          <p:nvPr/>
        </p:nvSpPr>
        <p:spPr bwMode="auto">
          <a:xfrm rot="16200000">
            <a:off x="8301278" y="4557544"/>
            <a:ext cx="627234" cy="363081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Event Collector </a:t>
            </a:r>
          </a:p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(Real-time)</a:t>
            </a:r>
          </a:p>
        </p:txBody>
      </p:sp>
      <p:sp>
        <p:nvSpPr>
          <p:cNvPr id="237" name="Rounded Rectangle 236">
            <a:extLst>
              <a:ext uri="{FF2B5EF4-FFF2-40B4-BE49-F238E27FC236}">
                <a16:creationId xmlns:a16="http://schemas.microsoft.com/office/drawing/2014/main" id="{A8E2CD52-3DDF-6869-11CE-01343BFC9A3D}"/>
              </a:ext>
            </a:extLst>
          </p:cNvPr>
          <p:cNvSpPr/>
          <p:nvPr/>
        </p:nvSpPr>
        <p:spPr bwMode="auto">
          <a:xfrm>
            <a:off x="3734238" y="1866578"/>
            <a:ext cx="1975012" cy="132361"/>
          </a:xfrm>
          <a:prstGeom prst="roundRect">
            <a:avLst>
              <a:gd name="adj" fmla="val 5671"/>
            </a:avLst>
          </a:prstGeom>
          <a:solidFill>
            <a:schemeClr val="accent6">
              <a:lumMod val="60000"/>
              <a:lumOff val="4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Digital Servicing Portal</a:t>
            </a:r>
          </a:p>
          <a:p>
            <a:pPr algn="ctr" defTabSz="912813"/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B85401C6-3632-E0B9-7F06-DDCCA4B47919}"/>
              </a:ext>
            </a:extLst>
          </p:cNvPr>
          <p:cNvCxnSpPr>
            <a:cxnSpLocks/>
            <a:stCxn id="176" idx="2"/>
          </p:cNvCxnSpPr>
          <p:nvPr/>
        </p:nvCxnSpPr>
        <p:spPr>
          <a:xfrm rot="16200000" flipH="1">
            <a:off x="7267743" y="3355865"/>
            <a:ext cx="49214" cy="228200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>
            <a:extLst>
              <a:ext uri="{FF2B5EF4-FFF2-40B4-BE49-F238E27FC236}">
                <a16:creationId xmlns:a16="http://schemas.microsoft.com/office/drawing/2014/main" id="{A4A29B31-E3D4-CA2F-2BEC-A323680A2967}"/>
              </a:ext>
            </a:extLst>
          </p:cNvPr>
          <p:cNvCxnSpPr>
            <a:cxnSpLocks/>
            <a:stCxn id="235" idx="2"/>
            <a:endCxn id="138" idx="1"/>
          </p:cNvCxnSpPr>
          <p:nvPr/>
        </p:nvCxnSpPr>
        <p:spPr>
          <a:xfrm>
            <a:off x="8796436" y="4739085"/>
            <a:ext cx="188965" cy="358948"/>
          </a:xfrm>
          <a:prstGeom prst="bentConnector3">
            <a:avLst>
              <a:gd name="adj1" fmla="val 24753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ounded Rectangle 245">
            <a:extLst>
              <a:ext uri="{FF2B5EF4-FFF2-40B4-BE49-F238E27FC236}">
                <a16:creationId xmlns:a16="http://schemas.microsoft.com/office/drawing/2014/main" id="{4FF4BEA7-BA61-57D7-34E3-65F112717D65}"/>
              </a:ext>
            </a:extLst>
          </p:cNvPr>
          <p:cNvSpPr/>
          <p:nvPr/>
        </p:nvSpPr>
        <p:spPr bwMode="auto">
          <a:xfrm>
            <a:off x="8804483" y="2965602"/>
            <a:ext cx="627234" cy="304190"/>
          </a:xfrm>
          <a:prstGeom prst="roundRect">
            <a:avLst>
              <a:gd name="adj" fmla="val 5783"/>
            </a:avLst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Notification </a:t>
            </a:r>
          </a:p>
        </p:txBody>
      </p:sp>
      <p:cxnSp>
        <p:nvCxnSpPr>
          <p:cNvPr id="247" name="Elbow Connector 246">
            <a:extLst>
              <a:ext uri="{FF2B5EF4-FFF2-40B4-BE49-F238E27FC236}">
                <a16:creationId xmlns:a16="http://schemas.microsoft.com/office/drawing/2014/main" id="{30FE8AF0-30AF-E790-02A4-6E79E4C7C1A7}"/>
              </a:ext>
            </a:extLst>
          </p:cNvPr>
          <p:cNvCxnSpPr>
            <a:cxnSpLocks/>
            <a:stCxn id="235" idx="3"/>
            <a:endCxn id="246" idx="2"/>
          </p:cNvCxnSpPr>
          <p:nvPr/>
        </p:nvCxnSpPr>
        <p:spPr>
          <a:xfrm rot="5400000" flipH="1" flipV="1">
            <a:off x="8288660" y="3596028"/>
            <a:ext cx="1155676" cy="503204"/>
          </a:xfrm>
          <a:prstGeom prst="bentConnector3">
            <a:avLst>
              <a:gd name="adj1" fmla="val 87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Elbow Connector 251">
            <a:extLst>
              <a:ext uri="{FF2B5EF4-FFF2-40B4-BE49-F238E27FC236}">
                <a16:creationId xmlns:a16="http://schemas.microsoft.com/office/drawing/2014/main" id="{997117AF-9D2A-51EA-5D59-66DB98FC1D2C}"/>
              </a:ext>
            </a:extLst>
          </p:cNvPr>
          <p:cNvCxnSpPr>
            <a:cxnSpLocks/>
            <a:stCxn id="246" idx="1"/>
          </p:cNvCxnSpPr>
          <p:nvPr/>
        </p:nvCxnSpPr>
        <p:spPr>
          <a:xfrm rot="10800000">
            <a:off x="8368665" y="3117347"/>
            <a:ext cx="435819" cy="350"/>
          </a:xfrm>
          <a:prstGeom prst="bentConnector3">
            <a:avLst>
              <a:gd name="adj1" fmla="val 50000"/>
            </a:avLst>
          </a:prstGeom>
          <a:ln w="28575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Elbow Connector 271">
            <a:extLst>
              <a:ext uri="{FF2B5EF4-FFF2-40B4-BE49-F238E27FC236}">
                <a16:creationId xmlns:a16="http://schemas.microsoft.com/office/drawing/2014/main" id="{C7EFABCF-86AA-493C-5211-E60A71A1FACB}"/>
              </a:ext>
            </a:extLst>
          </p:cNvPr>
          <p:cNvCxnSpPr>
            <a:cxnSpLocks/>
            <a:stCxn id="246" idx="0"/>
            <a:endCxn id="276" idx="2"/>
          </p:cNvCxnSpPr>
          <p:nvPr/>
        </p:nvCxnSpPr>
        <p:spPr>
          <a:xfrm rot="16200000" flipV="1">
            <a:off x="8437524" y="2285026"/>
            <a:ext cx="461899" cy="899254"/>
          </a:xfrm>
          <a:prstGeom prst="bentConnector3">
            <a:avLst>
              <a:gd name="adj1" fmla="val 62719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Right Arrow 293">
            <a:extLst>
              <a:ext uri="{FF2B5EF4-FFF2-40B4-BE49-F238E27FC236}">
                <a16:creationId xmlns:a16="http://schemas.microsoft.com/office/drawing/2014/main" id="{58BE54F8-E14C-FEC3-4892-423E539AB30A}"/>
              </a:ext>
            </a:extLst>
          </p:cNvPr>
          <p:cNvSpPr/>
          <p:nvPr/>
        </p:nvSpPr>
        <p:spPr bwMode="auto">
          <a:xfrm rot="5400000">
            <a:off x="5102311" y="4171428"/>
            <a:ext cx="760024" cy="250698"/>
          </a:xfrm>
          <a:prstGeom prst="rightArrow">
            <a:avLst/>
          </a:prstGeom>
          <a:solidFill>
            <a:schemeClr val="bg1">
              <a:lumMod val="20000"/>
              <a:lumOff val="80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500" b="1" i="1" kern="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95" name="Can 294">
            <a:extLst>
              <a:ext uri="{FF2B5EF4-FFF2-40B4-BE49-F238E27FC236}">
                <a16:creationId xmlns:a16="http://schemas.microsoft.com/office/drawing/2014/main" id="{82E9FA72-4630-354B-0455-E299DA44B91E}"/>
              </a:ext>
            </a:extLst>
          </p:cNvPr>
          <p:cNvSpPr/>
          <p:nvPr/>
        </p:nvSpPr>
        <p:spPr>
          <a:xfrm>
            <a:off x="5311703" y="3671813"/>
            <a:ext cx="362093" cy="205884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ounded Rectangle 295">
            <a:extLst>
              <a:ext uri="{FF2B5EF4-FFF2-40B4-BE49-F238E27FC236}">
                <a16:creationId xmlns:a16="http://schemas.microsoft.com/office/drawing/2014/main" id="{72D3855B-004D-E3E1-6F3A-490676021BB1}"/>
              </a:ext>
            </a:extLst>
          </p:cNvPr>
          <p:cNvSpPr/>
          <p:nvPr/>
        </p:nvSpPr>
        <p:spPr bwMode="auto">
          <a:xfrm>
            <a:off x="2762102" y="2956245"/>
            <a:ext cx="1048337" cy="220928"/>
          </a:xfrm>
          <a:prstGeom prst="roundRect">
            <a:avLst>
              <a:gd name="adj" fmla="val 7781"/>
            </a:avLst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LIFE Claim – New/Migrated </a:t>
            </a:r>
          </a:p>
          <a:p>
            <a:pPr algn="ctr" defTabSz="912813"/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Products (</a:t>
            </a:r>
            <a:r>
              <a:rPr lang="en-US" sz="600" b="1" i="1" kern="0" dirty="0" err="1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GeminiI</a:t>
            </a:r>
            <a:r>
              <a:rPr lang="en-US" sz="600" b="1" i="1" kern="0" dirty="0">
                <a:solidFill>
                  <a:schemeClr val="accent2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 Workbench)</a:t>
            </a:r>
          </a:p>
        </p:txBody>
      </p:sp>
      <p:sp>
        <p:nvSpPr>
          <p:cNvPr id="303" name="Rounded Rectangle 302">
            <a:extLst>
              <a:ext uri="{FF2B5EF4-FFF2-40B4-BE49-F238E27FC236}">
                <a16:creationId xmlns:a16="http://schemas.microsoft.com/office/drawing/2014/main" id="{36022425-7D2E-3D18-E665-E3C031AEE9D5}"/>
              </a:ext>
            </a:extLst>
          </p:cNvPr>
          <p:cNvSpPr/>
          <p:nvPr/>
        </p:nvSpPr>
        <p:spPr bwMode="auto">
          <a:xfrm>
            <a:off x="2677677" y="4495202"/>
            <a:ext cx="790043" cy="716188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7E82F78-77A1-E6D3-4CE0-CCFE0784DF53}"/>
              </a:ext>
            </a:extLst>
          </p:cNvPr>
          <p:cNvSpPr/>
          <p:nvPr/>
        </p:nvSpPr>
        <p:spPr bwMode="auto">
          <a:xfrm>
            <a:off x="2717112" y="4528725"/>
            <a:ext cx="712780" cy="312750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Imaging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FileNet (Existing)</a:t>
            </a:r>
          </a:p>
        </p:txBody>
      </p:sp>
      <p:sp>
        <p:nvSpPr>
          <p:cNvPr id="300" name="Rounded Rectangle 299">
            <a:extLst>
              <a:ext uri="{FF2B5EF4-FFF2-40B4-BE49-F238E27FC236}">
                <a16:creationId xmlns:a16="http://schemas.microsoft.com/office/drawing/2014/main" id="{E8391317-CD6A-6283-1843-79FBBEED3B2F}"/>
              </a:ext>
            </a:extLst>
          </p:cNvPr>
          <p:cNvSpPr/>
          <p:nvPr/>
        </p:nvSpPr>
        <p:spPr bwMode="auto">
          <a:xfrm>
            <a:off x="2717111" y="4879771"/>
            <a:ext cx="720862" cy="312750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Workflow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Imaging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UW Workbench (New)</a:t>
            </a:r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B0D60DE8-D4CA-5C94-F7B1-F29F05B81BDE}"/>
              </a:ext>
            </a:extLst>
          </p:cNvPr>
          <p:cNvSpPr/>
          <p:nvPr/>
        </p:nvSpPr>
        <p:spPr bwMode="auto">
          <a:xfrm>
            <a:off x="3598955" y="4503994"/>
            <a:ext cx="741023" cy="696599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658966-07B4-1A66-0E59-323DBC36426A}"/>
              </a:ext>
            </a:extLst>
          </p:cNvPr>
          <p:cNvSpPr/>
          <p:nvPr/>
        </p:nvSpPr>
        <p:spPr bwMode="auto">
          <a:xfrm>
            <a:off x="3615199" y="4535806"/>
            <a:ext cx="651343" cy="303228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OUTPUT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MCS (Existing)</a:t>
            </a:r>
          </a:p>
        </p:txBody>
      </p:sp>
      <p:sp>
        <p:nvSpPr>
          <p:cNvPr id="311" name="Rounded Rectangle 310">
            <a:extLst>
              <a:ext uri="{FF2B5EF4-FFF2-40B4-BE49-F238E27FC236}">
                <a16:creationId xmlns:a16="http://schemas.microsoft.com/office/drawing/2014/main" id="{3A39E921-31F6-E4C7-CBD1-ACB5D00CAF72}"/>
              </a:ext>
            </a:extLst>
          </p:cNvPr>
          <p:cNvSpPr/>
          <p:nvPr/>
        </p:nvSpPr>
        <p:spPr bwMode="auto">
          <a:xfrm>
            <a:off x="3623666" y="4884226"/>
            <a:ext cx="651343" cy="274878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OUTPUT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GMC (New)</a:t>
            </a:r>
          </a:p>
        </p:txBody>
      </p: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BF4DA3DD-59E4-CCC2-1CE5-B124C520F1B8}"/>
              </a:ext>
            </a:extLst>
          </p:cNvPr>
          <p:cNvCxnSpPr>
            <a:cxnSpLocks/>
            <a:stCxn id="103" idx="3"/>
            <a:endCxn id="128" idx="1"/>
          </p:cNvCxnSpPr>
          <p:nvPr/>
        </p:nvCxnSpPr>
        <p:spPr>
          <a:xfrm>
            <a:off x="4266542" y="4687420"/>
            <a:ext cx="949089" cy="595767"/>
          </a:xfrm>
          <a:prstGeom prst="bentConnector3">
            <a:avLst>
              <a:gd name="adj1" fmla="val 1788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Elbow Connector 315">
            <a:extLst>
              <a:ext uri="{FF2B5EF4-FFF2-40B4-BE49-F238E27FC236}">
                <a16:creationId xmlns:a16="http://schemas.microsoft.com/office/drawing/2014/main" id="{57B7B4D8-E1E3-9850-8A40-BD466E2CB525}"/>
              </a:ext>
            </a:extLst>
          </p:cNvPr>
          <p:cNvCxnSpPr>
            <a:cxnSpLocks/>
            <a:stCxn id="176" idx="1"/>
            <a:endCxn id="311" idx="2"/>
          </p:cNvCxnSpPr>
          <p:nvPr/>
        </p:nvCxnSpPr>
        <p:spPr>
          <a:xfrm rot="10800000" flipV="1">
            <a:off x="3949339" y="4307232"/>
            <a:ext cx="1816509" cy="851871"/>
          </a:xfrm>
          <a:prstGeom prst="bentConnector4">
            <a:avLst>
              <a:gd name="adj1" fmla="val 41036"/>
              <a:gd name="adj2" fmla="val 12683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ounded Rectangle 329">
            <a:extLst>
              <a:ext uri="{FF2B5EF4-FFF2-40B4-BE49-F238E27FC236}">
                <a16:creationId xmlns:a16="http://schemas.microsoft.com/office/drawing/2014/main" id="{268DB18B-FB40-672C-EAC3-3A6D6F6E359F}"/>
              </a:ext>
            </a:extLst>
          </p:cNvPr>
          <p:cNvSpPr/>
          <p:nvPr/>
        </p:nvSpPr>
        <p:spPr bwMode="auto">
          <a:xfrm>
            <a:off x="2121680" y="5324864"/>
            <a:ext cx="1672576" cy="351046"/>
          </a:xfrm>
          <a:prstGeom prst="roundRect">
            <a:avLst>
              <a:gd name="adj" fmla="val 4987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5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28" name="Rounded Rectangle 327">
            <a:extLst>
              <a:ext uri="{FF2B5EF4-FFF2-40B4-BE49-F238E27FC236}">
                <a16:creationId xmlns:a16="http://schemas.microsoft.com/office/drawing/2014/main" id="{31C2F6E7-3E08-9CC0-DFCA-511EE10FB3FA}"/>
              </a:ext>
            </a:extLst>
          </p:cNvPr>
          <p:cNvSpPr/>
          <p:nvPr/>
        </p:nvSpPr>
        <p:spPr bwMode="auto">
          <a:xfrm>
            <a:off x="2142896" y="5357099"/>
            <a:ext cx="768598" cy="290140"/>
          </a:xfrm>
          <a:prstGeom prst="roundRect">
            <a:avLst>
              <a:gd name="adj" fmla="val 4987"/>
            </a:avLst>
          </a:prstGeom>
          <a:solidFill>
            <a:schemeClr val="accent5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Document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System - FileNet</a:t>
            </a:r>
          </a:p>
        </p:txBody>
      </p:sp>
      <p:sp>
        <p:nvSpPr>
          <p:cNvPr id="329" name="Rounded Rectangle 328">
            <a:extLst>
              <a:ext uri="{FF2B5EF4-FFF2-40B4-BE49-F238E27FC236}">
                <a16:creationId xmlns:a16="http://schemas.microsoft.com/office/drawing/2014/main" id="{B5C07555-1CAC-6D6F-54AC-83F15FC9F3EA}"/>
              </a:ext>
            </a:extLst>
          </p:cNvPr>
          <p:cNvSpPr/>
          <p:nvPr/>
        </p:nvSpPr>
        <p:spPr bwMode="auto">
          <a:xfrm>
            <a:off x="2959742" y="5357829"/>
            <a:ext cx="755456" cy="290140"/>
          </a:xfrm>
          <a:prstGeom prst="roundRect">
            <a:avLst>
              <a:gd name="adj" fmla="val 4987"/>
            </a:avLst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Document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Management </a:t>
            </a:r>
          </a:p>
          <a:p>
            <a:pPr algn="ctr" defTabSz="912813"/>
            <a:r>
              <a:rPr lang="en-US" sz="600" b="1" i="1" kern="0" dirty="0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System - </a:t>
            </a:r>
            <a:r>
              <a:rPr lang="en-US" sz="600" b="1" i="1" kern="0" dirty="0" err="1">
                <a:solidFill>
                  <a:schemeClr val="accent6">
                    <a:lumMod val="50000"/>
                  </a:schemeClr>
                </a:solidFill>
                <a:ea typeface="MS PGothic" pitchFamily="34" charset="-128"/>
                <a:cs typeface="Arial" panose="020B0604020202020204" pitchFamily="34" charset="0"/>
              </a:rPr>
              <a:t>InsureDoc</a:t>
            </a:r>
            <a:endParaRPr lang="en-US" sz="600" b="1" i="1" kern="0" dirty="0">
              <a:solidFill>
                <a:schemeClr val="accent6">
                  <a:lumMod val="5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F59BCC60-508A-2B18-C383-4FF50BC8FC79}"/>
              </a:ext>
            </a:extLst>
          </p:cNvPr>
          <p:cNvCxnSpPr>
            <a:cxnSpLocks/>
            <a:endCxn id="330" idx="0"/>
          </p:cNvCxnSpPr>
          <p:nvPr/>
        </p:nvCxnSpPr>
        <p:spPr>
          <a:xfrm flipH="1">
            <a:off x="2957968" y="5239173"/>
            <a:ext cx="1774" cy="85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9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DD38-2AD1-404F-4526-84D3E0FE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84" y="26503"/>
            <a:ext cx="9371949" cy="512952"/>
          </a:xfrm>
        </p:spPr>
        <p:txBody>
          <a:bodyPr>
            <a:normAutofit/>
          </a:bodyPr>
          <a:lstStyle/>
          <a:p>
            <a:r>
              <a:rPr lang="en-HK" sz="2400" dirty="0"/>
              <a:t>New Business – Reference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5C209-CA0B-50E5-76B3-ACA57F94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2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9ACC6CF-A7A3-EE72-E9F4-3D8F51DA1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BC92A96-A94B-F909-5225-4A043D05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10" name="Rounded Rectangle 385">
            <a:extLst>
              <a:ext uri="{FF2B5EF4-FFF2-40B4-BE49-F238E27FC236}">
                <a16:creationId xmlns:a16="http://schemas.microsoft.com/office/drawing/2014/main" id="{1CA8685A-F43D-3D25-9412-02C2A27DCF44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1" name="Rounded Rectangle 207">
            <a:extLst>
              <a:ext uri="{FF2B5EF4-FFF2-40B4-BE49-F238E27FC236}">
                <a16:creationId xmlns:a16="http://schemas.microsoft.com/office/drawing/2014/main" id="{0887571D-40C4-CB2A-FD41-765E49EF1111}"/>
              </a:ext>
            </a:extLst>
          </p:cNvPr>
          <p:cNvSpPr/>
          <p:nvPr/>
        </p:nvSpPr>
        <p:spPr bwMode="auto">
          <a:xfrm>
            <a:off x="3224419" y="1343212"/>
            <a:ext cx="3606297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" name="Rounded Rectangle 237">
            <a:extLst>
              <a:ext uri="{FF2B5EF4-FFF2-40B4-BE49-F238E27FC236}">
                <a16:creationId xmlns:a16="http://schemas.microsoft.com/office/drawing/2014/main" id="{45AEDC26-E4C1-968B-FE74-2FA13226D5A7}"/>
              </a:ext>
            </a:extLst>
          </p:cNvPr>
          <p:cNvSpPr/>
          <p:nvPr/>
        </p:nvSpPr>
        <p:spPr bwMode="auto">
          <a:xfrm rot="16200000">
            <a:off x="5885228" y="2128705"/>
            <a:ext cx="2237497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3" name="Rounded Rectangle 93">
            <a:extLst>
              <a:ext uri="{FF2B5EF4-FFF2-40B4-BE49-F238E27FC236}">
                <a16:creationId xmlns:a16="http://schemas.microsoft.com/office/drawing/2014/main" id="{84E7E342-20FA-A552-12E9-974D85FA1BE6}"/>
              </a:ext>
            </a:extLst>
          </p:cNvPr>
          <p:cNvSpPr/>
          <p:nvPr/>
        </p:nvSpPr>
        <p:spPr bwMode="auto">
          <a:xfrm rot="16200000">
            <a:off x="775694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Security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GROUP IAM</a:t>
            </a:r>
          </a:p>
        </p:txBody>
      </p:sp>
      <p:sp>
        <p:nvSpPr>
          <p:cNvPr id="14" name="Rounded Rectangle 62">
            <a:extLst>
              <a:ext uri="{FF2B5EF4-FFF2-40B4-BE49-F238E27FC236}">
                <a16:creationId xmlns:a16="http://schemas.microsoft.com/office/drawing/2014/main" id="{0AFB2EF3-7809-006D-B30D-15B357B75F2C}"/>
              </a:ext>
            </a:extLst>
          </p:cNvPr>
          <p:cNvSpPr/>
          <p:nvPr/>
        </p:nvSpPr>
        <p:spPr bwMode="auto">
          <a:xfrm>
            <a:off x="2086081" y="3625968"/>
            <a:ext cx="8001483" cy="972608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7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" name="Rounded Rectangle 189">
            <a:extLst>
              <a:ext uri="{FF2B5EF4-FFF2-40B4-BE49-F238E27FC236}">
                <a16:creationId xmlns:a16="http://schemas.microsoft.com/office/drawing/2014/main" id="{EE801A43-2C50-1238-2816-1DD8324846D1}"/>
              </a:ext>
            </a:extLst>
          </p:cNvPr>
          <p:cNvSpPr/>
          <p:nvPr/>
        </p:nvSpPr>
        <p:spPr bwMode="auto">
          <a:xfrm>
            <a:off x="2099089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6" name="Rounded Rectangle 191">
            <a:extLst>
              <a:ext uri="{FF2B5EF4-FFF2-40B4-BE49-F238E27FC236}">
                <a16:creationId xmlns:a16="http://schemas.microsoft.com/office/drawing/2014/main" id="{1B293DE6-BD69-1F19-AD5A-1C84A61D7831}"/>
              </a:ext>
            </a:extLst>
          </p:cNvPr>
          <p:cNvSpPr/>
          <p:nvPr/>
        </p:nvSpPr>
        <p:spPr bwMode="auto">
          <a:xfrm>
            <a:off x="8723376" y="4830772"/>
            <a:ext cx="1328813" cy="1080155"/>
          </a:xfrm>
          <a:prstGeom prst="roundRect">
            <a:avLst>
              <a:gd name="adj" fmla="val 2252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Rounded Rectangle 242">
            <a:extLst>
              <a:ext uri="{FF2B5EF4-FFF2-40B4-BE49-F238E27FC236}">
                <a16:creationId xmlns:a16="http://schemas.microsoft.com/office/drawing/2014/main" id="{1A2F484D-C9A3-28BC-2586-DB4574A79DA8}"/>
              </a:ext>
            </a:extLst>
          </p:cNvPr>
          <p:cNvSpPr/>
          <p:nvPr/>
        </p:nvSpPr>
        <p:spPr bwMode="auto">
          <a:xfrm>
            <a:off x="2099091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503A32-782D-21A6-8C7A-ACE1C60253CE}"/>
              </a:ext>
            </a:extLst>
          </p:cNvPr>
          <p:cNvSpPr txBox="1"/>
          <p:nvPr/>
        </p:nvSpPr>
        <p:spPr>
          <a:xfrm>
            <a:off x="2062466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storage</a:t>
            </a:r>
          </a:p>
        </p:txBody>
      </p:sp>
      <p:sp>
        <p:nvSpPr>
          <p:cNvPr id="19" name="Left-Right Arrow 253">
            <a:extLst>
              <a:ext uri="{FF2B5EF4-FFF2-40B4-BE49-F238E27FC236}">
                <a16:creationId xmlns:a16="http://schemas.microsoft.com/office/drawing/2014/main" id="{857272A2-9DDF-BE5F-136E-069CCFCF25DB}"/>
              </a:ext>
            </a:extLst>
          </p:cNvPr>
          <p:cNvSpPr/>
          <p:nvPr/>
        </p:nvSpPr>
        <p:spPr bwMode="auto">
          <a:xfrm rot="16200000">
            <a:off x="3999040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0" name="Left-Right Arrow 257">
            <a:extLst>
              <a:ext uri="{FF2B5EF4-FFF2-40B4-BE49-F238E27FC236}">
                <a16:creationId xmlns:a16="http://schemas.microsoft.com/office/drawing/2014/main" id="{B800CFA8-D55B-415D-103C-FF056A9A472F}"/>
              </a:ext>
            </a:extLst>
          </p:cNvPr>
          <p:cNvSpPr/>
          <p:nvPr/>
        </p:nvSpPr>
        <p:spPr bwMode="auto">
          <a:xfrm rot="16200000">
            <a:off x="2357608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1" name="Left-Right Arrow 258">
            <a:extLst>
              <a:ext uri="{FF2B5EF4-FFF2-40B4-BE49-F238E27FC236}">
                <a16:creationId xmlns:a16="http://schemas.microsoft.com/office/drawing/2014/main" id="{1EA2F6BE-DE35-12F5-05DA-39BEB5CBA5AB}"/>
              </a:ext>
            </a:extLst>
          </p:cNvPr>
          <p:cNvSpPr/>
          <p:nvPr/>
        </p:nvSpPr>
        <p:spPr bwMode="auto">
          <a:xfrm rot="16200000">
            <a:off x="3178324" y="4588867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2" name="Rounded Rectangle 261">
            <a:extLst>
              <a:ext uri="{FF2B5EF4-FFF2-40B4-BE49-F238E27FC236}">
                <a16:creationId xmlns:a16="http://schemas.microsoft.com/office/drawing/2014/main" id="{7E17ECCF-A341-5BA4-D931-F6FDB65221B1}"/>
              </a:ext>
            </a:extLst>
          </p:cNvPr>
          <p:cNvSpPr/>
          <p:nvPr/>
        </p:nvSpPr>
        <p:spPr>
          <a:xfrm>
            <a:off x="2149419" y="4899961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Content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Storage/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DMS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InsureDoc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23" name="Rounded Rectangle 273">
            <a:extLst>
              <a:ext uri="{FF2B5EF4-FFF2-40B4-BE49-F238E27FC236}">
                <a16:creationId xmlns:a16="http://schemas.microsoft.com/office/drawing/2014/main" id="{2129C17F-E005-A7AF-20ED-EB62C298DECF}"/>
              </a:ext>
            </a:extLst>
          </p:cNvPr>
          <p:cNvSpPr/>
          <p:nvPr/>
        </p:nvSpPr>
        <p:spPr bwMode="auto">
          <a:xfrm rot="16200000">
            <a:off x="8038597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Monitoring</a:t>
            </a:r>
          </a:p>
        </p:txBody>
      </p:sp>
      <p:sp>
        <p:nvSpPr>
          <p:cNvPr id="24" name="Rounded Rectangle 274">
            <a:extLst>
              <a:ext uri="{FF2B5EF4-FFF2-40B4-BE49-F238E27FC236}">
                <a16:creationId xmlns:a16="http://schemas.microsoft.com/office/drawing/2014/main" id="{96CC3716-53B8-0D9C-6043-D0A503E796C5}"/>
              </a:ext>
            </a:extLst>
          </p:cNvPr>
          <p:cNvSpPr/>
          <p:nvPr/>
        </p:nvSpPr>
        <p:spPr bwMode="auto">
          <a:xfrm rot="16200000">
            <a:off x="8317336" y="3530788"/>
            <a:ext cx="5041716" cy="238690"/>
          </a:xfrm>
          <a:prstGeom prst="roundRect">
            <a:avLst>
              <a:gd name="adj" fmla="val 6491"/>
            </a:avLst>
          </a:prstGeom>
          <a:solidFill>
            <a:schemeClr val="bg1"/>
          </a:solidFill>
          <a:ln w="190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OPERATION &amp; INFRASTRUCTURE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494528-AAE1-388E-3A81-2ABB5BFA857D}"/>
              </a:ext>
            </a:extLst>
          </p:cNvPr>
          <p:cNvSpPr/>
          <p:nvPr/>
        </p:nvSpPr>
        <p:spPr>
          <a:xfrm>
            <a:off x="8767661" y="5649800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8A242C-3173-720E-8357-4CBBB363BC7B}"/>
              </a:ext>
            </a:extLst>
          </p:cNvPr>
          <p:cNvSpPr/>
          <p:nvPr/>
        </p:nvSpPr>
        <p:spPr>
          <a:xfrm>
            <a:off x="9211913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P&amp;C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5FB5BE-55BB-8EF3-77F2-58ACF08BAC83}"/>
              </a:ext>
            </a:extLst>
          </p:cNvPr>
          <p:cNvSpPr/>
          <p:nvPr/>
        </p:nvSpPr>
        <p:spPr>
          <a:xfrm>
            <a:off x="9660927" y="5649800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Health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AAC1C44-CA01-2762-4223-27ED2F289934}"/>
              </a:ext>
            </a:extLst>
          </p:cNvPr>
          <p:cNvCxnSpPr>
            <a:stCxn id="26" idx="0"/>
            <a:endCxn id="39" idx="4"/>
          </p:cNvCxnSpPr>
          <p:nvPr/>
        </p:nvCxnSpPr>
        <p:spPr>
          <a:xfrm flipH="1" flipV="1">
            <a:off x="9384202" y="5465258"/>
            <a:ext cx="407" cy="18454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DD7A013E-C258-5665-F3F4-3ED1262D0FAB}"/>
              </a:ext>
            </a:extLst>
          </p:cNvPr>
          <p:cNvSpPr/>
          <p:nvPr/>
        </p:nvSpPr>
        <p:spPr>
          <a:xfrm>
            <a:off x="8767661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Profile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24C0B5C-83C1-F865-D71C-5FD61283829D}"/>
              </a:ext>
            </a:extLst>
          </p:cNvPr>
          <p:cNvSpPr/>
          <p:nvPr/>
        </p:nvSpPr>
        <p:spPr>
          <a:xfrm>
            <a:off x="9211913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Agent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Provider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1E93A7-6C8E-F567-F276-1DFE3B720657}"/>
              </a:ext>
            </a:extLst>
          </p:cNvPr>
          <p:cNvSpPr/>
          <p:nvPr/>
        </p:nvSpPr>
        <p:spPr>
          <a:xfrm>
            <a:off x="9660927" y="486861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Quotation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FCB9B2D-7391-9685-C973-0C7E546F6BF7}"/>
              </a:ext>
            </a:extLst>
          </p:cNvPr>
          <p:cNvSpPr/>
          <p:nvPr/>
        </p:nvSpPr>
        <p:spPr>
          <a:xfrm>
            <a:off x="8770053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Claims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731157A-A000-BD16-907E-99C2EB426C2D}"/>
              </a:ext>
            </a:extLst>
          </p:cNvPr>
          <p:cNvSpPr/>
          <p:nvPr/>
        </p:nvSpPr>
        <p:spPr>
          <a:xfrm>
            <a:off x="9660927" y="5129011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Document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224E08-8477-09F0-F7AB-414457CA2B47}"/>
              </a:ext>
            </a:extLst>
          </p:cNvPr>
          <p:cNvSpPr/>
          <p:nvPr/>
        </p:nvSpPr>
        <p:spPr>
          <a:xfrm>
            <a:off x="8767661" y="5389406"/>
            <a:ext cx="345391" cy="159352"/>
          </a:xfrm>
          <a:prstGeom prst="rect">
            <a:avLst/>
          </a:prstGeom>
          <a:solidFill>
            <a:srgbClr val="CCFF99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Policies</a:t>
            </a:r>
          </a:p>
          <a:p>
            <a:pPr algn="ctr"/>
            <a:r>
              <a:rPr lang="en-US" sz="5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Key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5F3F63C-7687-E973-650F-124045DC8E57}"/>
              </a:ext>
            </a:extLst>
          </p:cNvPr>
          <p:cNvSpPr/>
          <p:nvPr/>
        </p:nvSpPr>
        <p:spPr>
          <a:xfrm>
            <a:off x="9658535" y="5389406"/>
            <a:ext cx="345391" cy="159352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Big Data</a:t>
            </a:r>
          </a:p>
          <a:p>
            <a:pPr algn="ctr"/>
            <a:r>
              <a:rPr lang="en-US" sz="4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&amp; SFDC Key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13E3D2-3BE5-6167-9564-0CB15C4175A3}"/>
              </a:ext>
            </a:extLst>
          </p:cNvPr>
          <p:cNvCxnSpPr>
            <a:stCxn id="32" idx="3"/>
            <a:endCxn id="39" idx="2"/>
          </p:cNvCxnSpPr>
          <p:nvPr/>
        </p:nvCxnSpPr>
        <p:spPr>
          <a:xfrm>
            <a:off x="9115444" y="5208687"/>
            <a:ext cx="152236" cy="129937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5F2F1FC-C449-75E0-464F-4BCEE8F2441B}"/>
              </a:ext>
            </a:extLst>
          </p:cNvPr>
          <p:cNvCxnSpPr>
            <a:stCxn id="39" idx="0"/>
            <a:endCxn id="30" idx="2"/>
          </p:cNvCxnSpPr>
          <p:nvPr/>
        </p:nvCxnSpPr>
        <p:spPr>
          <a:xfrm flipV="1">
            <a:off x="9384202" y="5027968"/>
            <a:ext cx="407" cy="184022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4" descr="Image result for customer icon">
            <a:extLst>
              <a:ext uri="{FF2B5EF4-FFF2-40B4-BE49-F238E27FC236}">
                <a16:creationId xmlns:a16="http://schemas.microsoft.com/office/drawing/2014/main" id="{2BA70857-4B2A-2517-CEAA-F33267B1B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472" y="5199397"/>
            <a:ext cx="243820" cy="282331"/>
          </a:xfrm>
          <a:prstGeom prst="rect">
            <a:avLst/>
          </a:prstGeom>
          <a:solidFill>
            <a:srgbClr val="99C5C8"/>
          </a:solidFill>
          <a:ln>
            <a:noFill/>
          </a:ln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F84CDDDA-0794-3AAD-0B0B-3CB13B418355}"/>
              </a:ext>
            </a:extLst>
          </p:cNvPr>
          <p:cNvSpPr/>
          <p:nvPr/>
        </p:nvSpPr>
        <p:spPr>
          <a:xfrm>
            <a:off x="9267680" y="5211990"/>
            <a:ext cx="233043" cy="253268"/>
          </a:xfrm>
          <a:prstGeom prst="ellipse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dirty="0">
              <a:latin typeface="+mj-lt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A313BA-EB5F-35FF-DF77-6436D9CE9769}"/>
              </a:ext>
            </a:extLst>
          </p:cNvPr>
          <p:cNvCxnSpPr>
            <a:stCxn id="39" idx="0"/>
            <a:endCxn id="29" idx="3"/>
          </p:cNvCxnSpPr>
          <p:nvPr/>
        </p:nvCxnSpPr>
        <p:spPr>
          <a:xfrm flipH="1" flipV="1">
            <a:off x="9113052" y="4948292"/>
            <a:ext cx="271150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C6E4DB-84A9-FAC2-31B2-14F84AA43A31}"/>
              </a:ext>
            </a:extLst>
          </p:cNvPr>
          <p:cNvCxnSpPr>
            <a:stCxn id="25" idx="3"/>
            <a:endCxn id="38" idx="2"/>
          </p:cNvCxnSpPr>
          <p:nvPr/>
        </p:nvCxnSpPr>
        <p:spPr>
          <a:xfrm flipV="1">
            <a:off x="9113052" y="5481728"/>
            <a:ext cx="271330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C4D754F-4A79-DFA7-1C04-CA2B3EFA488C}"/>
              </a:ext>
            </a:extLst>
          </p:cNvPr>
          <p:cNvCxnSpPr>
            <a:stCxn id="27" idx="1"/>
            <a:endCxn id="38" idx="2"/>
          </p:cNvCxnSpPr>
          <p:nvPr/>
        </p:nvCxnSpPr>
        <p:spPr>
          <a:xfrm flipH="1" flipV="1">
            <a:off x="9384382" y="5481728"/>
            <a:ext cx="276545" cy="24774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92B03CB-8104-6A39-9A53-010D8464EFC8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 flipV="1">
            <a:off x="9113052" y="5340563"/>
            <a:ext cx="149420" cy="128519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5C2DEBF3-9DCE-48A3-497F-52CB0230FD93}"/>
              </a:ext>
            </a:extLst>
          </p:cNvPr>
          <p:cNvSpPr/>
          <p:nvPr/>
        </p:nvSpPr>
        <p:spPr>
          <a:xfrm>
            <a:off x="9363137" y="5461953"/>
            <a:ext cx="52906" cy="45719"/>
          </a:xfrm>
          <a:prstGeom prst="ellipse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+mj-lt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A3E4D6D-7D86-7E2C-DFBD-C3781FCE2411}"/>
              </a:ext>
            </a:extLst>
          </p:cNvPr>
          <p:cNvCxnSpPr>
            <a:stCxn id="39" idx="0"/>
            <a:endCxn id="31" idx="1"/>
          </p:cNvCxnSpPr>
          <p:nvPr/>
        </p:nvCxnSpPr>
        <p:spPr>
          <a:xfrm flipV="1">
            <a:off x="9384202" y="4948292"/>
            <a:ext cx="276725" cy="26369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F62836F-78C5-F6D9-B924-AC0BDF949F7D}"/>
              </a:ext>
            </a:extLst>
          </p:cNvPr>
          <p:cNvCxnSpPr>
            <a:stCxn id="38" idx="3"/>
          </p:cNvCxnSpPr>
          <p:nvPr/>
        </p:nvCxnSpPr>
        <p:spPr>
          <a:xfrm flipV="1">
            <a:off x="9506292" y="5199398"/>
            <a:ext cx="152243" cy="141165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DC24101-1A75-289F-38F3-53EFEE9801A6}"/>
              </a:ext>
            </a:extLst>
          </p:cNvPr>
          <p:cNvCxnSpPr>
            <a:stCxn id="39" idx="6"/>
            <a:endCxn id="35" idx="1"/>
          </p:cNvCxnSpPr>
          <p:nvPr/>
        </p:nvCxnSpPr>
        <p:spPr>
          <a:xfrm>
            <a:off x="9500723" y="5338624"/>
            <a:ext cx="157812" cy="130458"/>
          </a:xfrm>
          <a:prstGeom prst="line">
            <a:avLst/>
          </a:prstGeom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2C8C0491-75BC-4986-4A33-307526C7D989}"/>
              </a:ext>
            </a:extLst>
          </p:cNvPr>
          <p:cNvSpPr/>
          <p:nvPr/>
        </p:nvSpPr>
        <p:spPr>
          <a:xfrm>
            <a:off x="9191844" y="5072373"/>
            <a:ext cx="365460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Master Customer  ID, Index, Keys</a:t>
            </a:r>
          </a:p>
        </p:txBody>
      </p:sp>
      <p:sp>
        <p:nvSpPr>
          <p:cNvPr id="49" name="Rounded Rectangle 377">
            <a:extLst>
              <a:ext uri="{FF2B5EF4-FFF2-40B4-BE49-F238E27FC236}">
                <a16:creationId xmlns:a16="http://schemas.microsoft.com/office/drawing/2014/main" id="{07957D3D-977A-9C5A-849E-FB792F5F57D4}"/>
              </a:ext>
            </a:extLst>
          </p:cNvPr>
          <p:cNvSpPr/>
          <p:nvPr/>
        </p:nvSpPr>
        <p:spPr>
          <a:xfrm rot="16200000">
            <a:off x="9811924" y="5592193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 Protection</a:t>
            </a:r>
          </a:p>
        </p:txBody>
      </p:sp>
      <p:sp>
        <p:nvSpPr>
          <p:cNvPr id="50" name="Rounded Rectangle 378">
            <a:extLst>
              <a:ext uri="{FF2B5EF4-FFF2-40B4-BE49-F238E27FC236}">
                <a16:creationId xmlns:a16="http://schemas.microsoft.com/office/drawing/2014/main" id="{FE09AF09-4712-FACA-94AA-FAE57E592716}"/>
              </a:ext>
            </a:extLst>
          </p:cNvPr>
          <p:cNvSpPr/>
          <p:nvPr/>
        </p:nvSpPr>
        <p:spPr>
          <a:xfrm rot="16200000">
            <a:off x="9807926" y="4619359"/>
            <a:ext cx="931760" cy="138060"/>
          </a:xfrm>
          <a:prstGeom prst="roundRect">
            <a:avLst>
              <a:gd name="adj" fmla="val 9323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DLP / Encryption</a:t>
            </a:r>
          </a:p>
        </p:txBody>
      </p:sp>
      <p:sp>
        <p:nvSpPr>
          <p:cNvPr id="51" name="Rounded Rectangle 379">
            <a:extLst>
              <a:ext uri="{FF2B5EF4-FFF2-40B4-BE49-F238E27FC236}">
                <a16:creationId xmlns:a16="http://schemas.microsoft.com/office/drawing/2014/main" id="{D1442D2D-B9A3-270F-C520-59A892AFE75A}"/>
              </a:ext>
            </a:extLst>
          </p:cNvPr>
          <p:cNvSpPr/>
          <p:nvPr/>
        </p:nvSpPr>
        <p:spPr>
          <a:xfrm rot="16200000">
            <a:off x="9814690" y="2622772"/>
            <a:ext cx="931760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Identity Management</a:t>
            </a:r>
          </a:p>
        </p:txBody>
      </p:sp>
      <p:sp>
        <p:nvSpPr>
          <p:cNvPr id="52" name="Rounded Rectangle 380">
            <a:extLst>
              <a:ext uri="{FF2B5EF4-FFF2-40B4-BE49-F238E27FC236}">
                <a16:creationId xmlns:a16="http://schemas.microsoft.com/office/drawing/2014/main" id="{E682484F-FCE8-96F7-26F4-6B4F7E8D0796}"/>
              </a:ext>
            </a:extLst>
          </p:cNvPr>
          <p:cNvSpPr/>
          <p:nvPr/>
        </p:nvSpPr>
        <p:spPr>
          <a:xfrm rot="16200000">
            <a:off x="9778402" y="1603922"/>
            <a:ext cx="1004335" cy="138060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SSO Access </a:t>
            </a:r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53" name="Rounded Rectangle 186">
            <a:extLst>
              <a:ext uri="{FF2B5EF4-FFF2-40B4-BE49-F238E27FC236}">
                <a16:creationId xmlns:a16="http://schemas.microsoft.com/office/drawing/2014/main" id="{80159A88-2FE9-44A2-DE81-153A8D8A5667}"/>
              </a:ext>
            </a:extLst>
          </p:cNvPr>
          <p:cNvSpPr/>
          <p:nvPr/>
        </p:nvSpPr>
        <p:spPr bwMode="auto">
          <a:xfrm rot="16200000">
            <a:off x="10212918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WEB Application Firewall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6A7A01-0BD1-4258-FEDB-C834C02C0283}"/>
              </a:ext>
            </a:extLst>
          </p:cNvPr>
          <p:cNvSpPr/>
          <p:nvPr/>
        </p:nvSpPr>
        <p:spPr>
          <a:xfrm>
            <a:off x="9167976" y="5530831"/>
            <a:ext cx="466029" cy="83877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Informatica</a:t>
            </a:r>
            <a:r>
              <a:rPr lang="en-US" sz="3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 MDM v10</a:t>
            </a:r>
          </a:p>
        </p:txBody>
      </p:sp>
      <p:sp>
        <p:nvSpPr>
          <p:cNvPr id="55" name="Rounded Rectangle 238">
            <a:extLst>
              <a:ext uri="{FF2B5EF4-FFF2-40B4-BE49-F238E27FC236}">
                <a16:creationId xmlns:a16="http://schemas.microsoft.com/office/drawing/2014/main" id="{053E3E1A-02AD-7643-CF19-5CEC978037AA}"/>
              </a:ext>
            </a:extLst>
          </p:cNvPr>
          <p:cNvSpPr/>
          <p:nvPr/>
        </p:nvSpPr>
        <p:spPr bwMode="auto">
          <a:xfrm rot="16200000">
            <a:off x="703498" y="4801698"/>
            <a:ext cx="2539897" cy="196320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6" name="Rounded Rectangle 239">
            <a:extLst>
              <a:ext uri="{FF2B5EF4-FFF2-40B4-BE49-F238E27FC236}">
                <a16:creationId xmlns:a16="http://schemas.microsoft.com/office/drawing/2014/main" id="{E779C0EC-6D28-F6C4-D276-5E719D7DBFB3}"/>
              </a:ext>
            </a:extLst>
          </p:cNvPr>
          <p:cNvSpPr/>
          <p:nvPr/>
        </p:nvSpPr>
        <p:spPr bwMode="auto">
          <a:xfrm>
            <a:off x="10140952" y="869354"/>
            <a:ext cx="81658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FD189C-FC46-8DF0-831C-D95BC5350ED4}"/>
              </a:ext>
            </a:extLst>
          </p:cNvPr>
          <p:cNvSpPr txBox="1"/>
          <p:nvPr/>
        </p:nvSpPr>
        <p:spPr>
          <a:xfrm>
            <a:off x="10156778" y="912671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Infra Vertical</a:t>
            </a:r>
          </a:p>
        </p:txBody>
      </p:sp>
      <p:sp>
        <p:nvSpPr>
          <p:cNvPr id="58" name="Rounded Rectangle 245">
            <a:extLst>
              <a:ext uri="{FF2B5EF4-FFF2-40B4-BE49-F238E27FC236}">
                <a16:creationId xmlns:a16="http://schemas.microsoft.com/office/drawing/2014/main" id="{DD9CD502-1BF8-8327-52EA-FDFE43A7A047}"/>
              </a:ext>
            </a:extLst>
          </p:cNvPr>
          <p:cNvSpPr/>
          <p:nvPr/>
        </p:nvSpPr>
        <p:spPr bwMode="auto">
          <a:xfrm>
            <a:off x="2929136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59" name="Rounded Rectangle 262">
            <a:extLst>
              <a:ext uri="{FF2B5EF4-FFF2-40B4-BE49-F238E27FC236}">
                <a16:creationId xmlns:a16="http://schemas.microsoft.com/office/drawing/2014/main" id="{DC94CFE6-5F3A-5D8B-88F1-351DEE4E7A67}"/>
              </a:ext>
            </a:extLst>
          </p:cNvPr>
          <p:cNvSpPr/>
          <p:nvPr/>
        </p:nvSpPr>
        <p:spPr>
          <a:xfrm>
            <a:off x="2987806" y="489996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Output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Letter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GMC</a:t>
            </a:r>
          </a:p>
        </p:txBody>
      </p:sp>
      <p:sp>
        <p:nvSpPr>
          <p:cNvPr id="60" name="Rounded Rectangle 260">
            <a:extLst>
              <a:ext uri="{FF2B5EF4-FFF2-40B4-BE49-F238E27FC236}">
                <a16:creationId xmlns:a16="http://schemas.microsoft.com/office/drawing/2014/main" id="{CB7E2378-240F-651C-CBC2-4515CEA69CE1}"/>
              </a:ext>
            </a:extLst>
          </p:cNvPr>
          <p:cNvSpPr/>
          <p:nvPr/>
        </p:nvSpPr>
        <p:spPr bwMode="auto">
          <a:xfrm>
            <a:off x="3759183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1" name="Rounded Rectangle 278">
            <a:extLst>
              <a:ext uri="{FF2B5EF4-FFF2-40B4-BE49-F238E27FC236}">
                <a16:creationId xmlns:a16="http://schemas.microsoft.com/office/drawing/2014/main" id="{809DA88E-8B89-8693-6A9B-7C2E903BD9F5}"/>
              </a:ext>
            </a:extLst>
          </p:cNvPr>
          <p:cNvSpPr/>
          <p:nvPr/>
        </p:nvSpPr>
        <p:spPr bwMode="auto">
          <a:xfrm>
            <a:off x="4589230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2" name="Rounded Rectangle 279">
            <a:extLst>
              <a:ext uri="{FF2B5EF4-FFF2-40B4-BE49-F238E27FC236}">
                <a16:creationId xmlns:a16="http://schemas.microsoft.com/office/drawing/2014/main" id="{AC5A95BD-BD7D-9431-99F8-07409E584F3C}"/>
              </a:ext>
            </a:extLst>
          </p:cNvPr>
          <p:cNvSpPr/>
          <p:nvPr/>
        </p:nvSpPr>
        <p:spPr bwMode="auto">
          <a:xfrm>
            <a:off x="5419277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3" name="Rounded Rectangle 281">
            <a:extLst>
              <a:ext uri="{FF2B5EF4-FFF2-40B4-BE49-F238E27FC236}">
                <a16:creationId xmlns:a16="http://schemas.microsoft.com/office/drawing/2014/main" id="{F7E10F49-0766-AF5F-4C93-746C036B8236}"/>
              </a:ext>
            </a:extLst>
          </p:cNvPr>
          <p:cNvSpPr/>
          <p:nvPr/>
        </p:nvSpPr>
        <p:spPr bwMode="auto">
          <a:xfrm>
            <a:off x="6249324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4" name="Rounded Rectangle 283">
            <a:extLst>
              <a:ext uri="{FF2B5EF4-FFF2-40B4-BE49-F238E27FC236}">
                <a16:creationId xmlns:a16="http://schemas.microsoft.com/office/drawing/2014/main" id="{FED29342-D033-A132-009C-0F6B7973196E}"/>
              </a:ext>
            </a:extLst>
          </p:cNvPr>
          <p:cNvSpPr/>
          <p:nvPr/>
        </p:nvSpPr>
        <p:spPr bwMode="auto">
          <a:xfrm>
            <a:off x="7079371" y="4855067"/>
            <a:ext cx="749959" cy="1080155"/>
          </a:xfrm>
          <a:prstGeom prst="roundRect">
            <a:avLst>
              <a:gd name="adj" fmla="val 4475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5" name="Rounded Rectangle 284">
            <a:extLst>
              <a:ext uri="{FF2B5EF4-FFF2-40B4-BE49-F238E27FC236}">
                <a16:creationId xmlns:a16="http://schemas.microsoft.com/office/drawing/2014/main" id="{0FCACCBB-C79B-2C0F-666F-EF448D6DD26A}"/>
              </a:ext>
            </a:extLst>
          </p:cNvPr>
          <p:cNvSpPr/>
          <p:nvPr/>
        </p:nvSpPr>
        <p:spPr bwMode="auto">
          <a:xfrm>
            <a:off x="7909419" y="4855067"/>
            <a:ext cx="749959" cy="1080155"/>
          </a:xfrm>
          <a:prstGeom prst="roundRect">
            <a:avLst>
              <a:gd name="adj" fmla="val 5110"/>
            </a:avLst>
          </a:prstGeom>
          <a:solidFill>
            <a:schemeClr val="bg1">
              <a:lumMod val="20000"/>
              <a:lumOff val="80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>
              <a:solidFill>
                <a:schemeClr val="tx2">
                  <a:lumMod val="90000"/>
                  <a:lumOff val="10000"/>
                </a:scheme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6" name="Rounded Rectangle 285">
            <a:extLst>
              <a:ext uri="{FF2B5EF4-FFF2-40B4-BE49-F238E27FC236}">
                <a16:creationId xmlns:a16="http://schemas.microsoft.com/office/drawing/2014/main" id="{B7351D96-368D-0DB8-7CFD-C81ED784BB0E}"/>
              </a:ext>
            </a:extLst>
          </p:cNvPr>
          <p:cNvSpPr/>
          <p:nvPr/>
        </p:nvSpPr>
        <p:spPr bwMode="auto">
          <a:xfrm>
            <a:off x="2932576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70071C3-501D-F005-FEBB-BB28CFAC7729}"/>
              </a:ext>
            </a:extLst>
          </p:cNvPr>
          <p:cNvSpPr txBox="1"/>
          <p:nvPr/>
        </p:nvSpPr>
        <p:spPr>
          <a:xfrm>
            <a:off x="2895951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ECM - output</a:t>
            </a:r>
          </a:p>
        </p:txBody>
      </p:sp>
      <p:sp>
        <p:nvSpPr>
          <p:cNvPr id="68" name="Rounded Rectangle 267">
            <a:extLst>
              <a:ext uri="{FF2B5EF4-FFF2-40B4-BE49-F238E27FC236}">
                <a16:creationId xmlns:a16="http://schemas.microsoft.com/office/drawing/2014/main" id="{721AA250-32B4-48DF-B394-E3704A289203}"/>
              </a:ext>
            </a:extLst>
          </p:cNvPr>
          <p:cNvSpPr/>
          <p:nvPr/>
        </p:nvSpPr>
        <p:spPr>
          <a:xfrm>
            <a:off x="3809310" y="4894708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Auto-UW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AURA</a:t>
            </a:r>
          </a:p>
        </p:txBody>
      </p:sp>
      <p:sp>
        <p:nvSpPr>
          <p:cNvPr id="69" name="Rounded Rectangle 268">
            <a:extLst>
              <a:ext uri="{FF2B5EF4-FFF2-40B4-BE49-F238E27FC236}">
                <a16:creationId xmlns:a16="http://schemas.microsoft.com/office/drawing/2014/main" id="{5309205A-22D8-6C0C-F6D9-A81486FFE52B}"/>
              </a:ext>
            </a:extLst>
          </p:cNvPr>
          <p:cNvSpPr/>
          <p:nvPr/>
        </p:nvSpPr>
        <p:spPr>
          <a:xfrm>
            <a:off x="4652214" y="4907719"/>
            <a:ext cx="640080" cy="757894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AML</a:t>
            </a:r>
          </a:p>
          <a:p>
            <a:pPr algn="ctr"/>
            <a:endParaRPr lang="en-US" sz="60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Norkom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0" name="Rounded Rectangle 231">
            <a:extLst>
              <a:ext uri="{FF2B5EF4-FFF2-40B4-BE49-F238E27FC236}">
                <a16:creationId xmlns:a16="http://schemas.microsoft.com/office/drawing/2014/main" id="{22C86588-E4F8-9F81-9FD0-22E53ABAAD7F}"/>
              </a:ext>
            </a:extLst>
          </p:cNvPr>
          <p:cNvSpPr/>
          <p:nvPr/>
        </p:nvSpPr>
        <p:spPr>
          <a:xfrm>
            <a:off x="7134242" y="4882952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InsureMO</a:t>
            </a:r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  <a:p>
            <a:pPr algn="ctr"/>
            <a:r>
              <a:rPr lang="en-US" sz="6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Product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Factory</a:t>
            </a:r>
          </a:p>
          <a:p>
            <a:pPr algn="ctr"/>
            <a:endParaRPr lang="en-US" sz="600" b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</a:endParaRPr>
          </a:p>
        </p:txBody>
      </p:sp>
      <p:sp>
        <p:nvSpPr>
          <p:cNvPr id="71" name="Rounded Rectangle 235">
            <a:extLst>
              <a:ext uri="{FF2B5EF4-FFF2-40B4-BE49-F238E27FC236}">
                <a16:creationId xmlns:a16="http://schemas.microsoft.com/office/drawing/2014/main" id="{7B4EAD99-FA20-3029-D52C-BD6C089CFD68}"/>
              </a:ext>
            </a:extLst>
          </p:cNvPr>
          <p:cNvSpPr/>
          <p:nvPr/>
        </p:nvSpPr>
        <p:spPr>
          <a:xfrm>
            <a:off x="5460909" y="4891906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SFDC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NB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Case 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Mgmt.</a:t>
            </a:r>
          </a:p>
        </p:txBody>
      </p:sp>
      <p:sp>
        <p:nvSpPr>
          <p:cNvPr id="72" name="Rounded Rectangle 304">
            <a:extLst>
              <a:ext uri="{FF2B5EF4-FFF2-40B4-BE49-F238E27FC236}">
                <a16:creationId xmlns:a16="http://schemas.microsoft.com/office/drawing/2014/main" id="{DE3F0F42-65BC-7835-8834-A72D4A992B8C}"/>
              </a:ext>
            </a:extLst>
          </p:cNvPr>
          <p:cNvSpPr/>
          <p:nvPr/>
        </p:nvSpPr>
        <p:spPr>
          <a:xfrm>
            <a:off x="7972115" y="4906100"/>
            <a:ext cx="640080" cy="757894"/>
          </a:xfrm>
          <a:prstGeom prst="roundRect">
            <a:avLst>
              <a:gd name="adj" fmla="val 9323"/>
            </a:avLst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Life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New Business</a:t>
            </a:r>
          </a:p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Data</a:t>
            </a:r>
          </a:p>
        </p:txBody>
      </p:sp>
      <p:sp>
        <p:nvSpPr>
          <p:cNvPr id="73" name="Rounded Rectangle 306">
            <a:extLst>
              <a:ext uri="{FF2B5EF4-FFF2-40B4-BE49-F238E27FC236}">
                <a16:creationId xmlns:a16="http://schemas.microsoft.com/office/drawing/2014/main" id="{55445040-17CE-F2D3-0932-A51DF407D2ED}"/>
              </a:ext>
            </a:extLst>
          </p:cNvPr>
          <p:cNvSpPr/>
          <p:nvPr/>
        </p:nvSpPr>
        <p:spPr bwMode="auto">
          <a:xfrm>
            <a:off x="3773826" y="5963872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A0EB911-2AFF-FB7D-0FAF-981E9294BC8B}"/>
              </a:ext>
            </a:extLst>
          </p:cNvPr>
          <p:cNvSpPr txBox="1"/>
          <p:nvPr/>
        </p:nvSpPr>
        <p:spPr>
          <a:xfrm>
            <a:off x="3737201" y="6009592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75" name="Left-Right Arrow 335">
            <a:extLst>
              <a:ext uri="{FF2B5EF4-FFF2-40B4-BE49-F238E27FC236}">
                <a16:creationId xmlns:a16="http://schemas.microsoft.com/office/drawing/2014/main" id="{A2991E30-EE06-A79A-CF5A-84AAE19BC2AB}"/>
              </a:ext>
            </a:extLst>
          </p:cNvPr>
          <p:cNvSpPr/>
          <p:nvPr/>
        </p:nvSpPr>
        <p:spPr bwMode="auto">
          <a:xfrm rot="16200000">
            <a:off x="4842485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6" name="Left-Right Arrow 363">
            <a:extLst>
              <a:ext uri="{FF2B5EF4-FFF2-40B4-BE49-F238E27FC236}">
                <a16:creationId xmlns:a16="http://schemas.microsoft.com/office/drawing/2014/main" id="{3AE49D2C-639E-3107-6DEE-2FCC5ADD23DD}"/>
              </a:ext>
            </a:extLst>
          </p:cNvPr>
          <p:cNvSpPr/>
          <p:nvPr/>
        </p:nvSpPr>
        <p:spPr bwMode="auto">
          <a:xfrm rot="16200000">
            <a:off x="5663201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7" name="Left-Right Arrow 364">
            <a:extLst>
              <a:ext uri="{FF2B5EF4-FFF2-40B4-BE49-F238E27FC236}">
                <a16:creationId xmlns:a16="http://schemas.microsoft.com/office/drawing/2014/main" id="{D09B32EB-998B-5299-EEEB-DC97921CA711}"/>
              </a:ext>
            </a:extLst>
          </p:cNvPr>
          <p:cNvSpPr/>
          <p:nvPr/>
        </p:nvSpPr>
        <p:spPr bwMode="auto">
          <a:xfrm rot="16200000">
            <a:off x="8779594" y="4598984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8" name="Left-Right Arrow 366">
            <a:extLst>
              <a:ext uri="{FF2B5EF4-FFF2-40B4-BE49-F238E27FC236}">
                <a16:creationId xmlns:a16="http://schemas.microsoft.com/office/drawing/2014/main" id="{792E7432-EFD8-1312-FC00-6AF1793F407A}"/>
              </a:ext>
            </a:extLst>
          </p:cNvPr>
          <p:cNvSpPr/>
          <p:nvPr/>
        </p:nvSpPr>
        <p:spPr bwMode="auto">
          <a:xfrm rot="16200000">
            <a:off x="8175044" y="4596432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79" name="Rounded Rectangle 367">
            <a:extLst>
              <a:ext uri="{FF2B5EF4-FFF2-40B4-BE49-F238E27FC236}">
                <a16:creationId xmlns:a16="http://schemas.microsoft.com/office/drawing/2014/main" id="{8DDD8EB4-FB70-04B9-D9EC-352E9F99CCBD}"/>
              </a:ext>
            </a:extLst>
          </p:cNvPr>
          <p:cNvSpPr/>
          <p:nvPr/>
        </p:nvSpPr>
        <p:spPr bwMode="auto">
          <a:xfrm>
            <a:off x="1875286" y="1349968"/>
            <a:ext cx="1020665" cy="1999984"/>
          </a:xfrm>
          <a:prstGeom prst="roundRect">
            <a:avLst>
              <a:gd name="adj" fmla="val 3957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80" name="Rounded Rectangle 369">
            <a:extLst>
              <a:ext uri="{FF2B5EF4-FFF2-40B4-BE49-F238E27FC236}">
                <a16:creationId xmlns:a16="http://schemas.microsoft.com/office/drawing/2014/main" id="{F5E89C73-CC4D-62E1-D232-8A343D21ECBC}"/>
              </a:ext>
            </a:extLst>
          </p:cNvPr>
          <p:cNvSpPr/>
          <p:nvPr/>
        </p:nvSpPr>
        <p:spPr bwMode="auto">
          <a:xfrm>
            <a:off x="1875287" y="863024"/>
            <a:ext cx="4955430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37D8C2-7E73-824E-F980-29D4FEAA52B1}"/>
              </a:ext>
            </a:extLst>
          </p:cNvPr>
          <p:cNvSpPr txBox="1"/>
          <p:nvPr/>
        </p:nvSpPr>
        <p:spPr>
          <a:xfrm>
            <a:off x="3931609" y="906447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Sales</a:t>
            </a:r>
          </a:p>
        </p:txBody>
      </p:sp>
      <p:sp>
        <p:nvSpPr>
          <p:cNvPr id="82" name="Rounded Rectangle 371">
            <a:extLst>
              <a:ext uri="{FF2B5EF4-FFF2-40B4-BE49-F238E27FC236}">
                <a16:creationId xmlns:a16="http://schemas.microsoft.com/office/drawing/2014/main" id="{E33B2381-C920-A5E5-070F-BF43D75582E2}"/>
              </a:ext>
            </a:extLst>
          </p:cNvPr>
          <p:cNvSpPr/>
          <p:nvPr/>
        </p:nvSpPr>
        <p:spPr bwMode="auto">
          <a:xfrm>
            <a:off x="1875286" y="1121858"/>
            <a:ext cx="1020665" cy="197653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CRM</a:t>
            </a:r>
          </a:p>
        </p:txBody>
      </p:sp>
      <p:sp>
        <p:nvSpPr>
          <p:cNvPr id="83" name="Rounded Rectangle 375">
            <a:extLst>
              <a:ext uri="{FF2B5EF4-FFF2-40B4-BE49-F238E27FC236}">
                <a16:creationId xmlns:a16="http://schemas.microsoft.com/office/drawing/2014/main" id="{546D032B-4B90-F495-E69B-604DA63C7C79}"/>
              </a:ext>
            </a:extLst>
          </p:cNvPr>
          <p:cNvSpPr/>
          <p:nvPr/>
        </p:nvSpPr>
        <p:spPr bwMode="auto">
          <a:xfrm>
            <a:off x="3224419" y="1121858"/>
            <a:ext cx="3606296" cy="205636"/>
          </a:xfrm>
          <a:prstGeom prst="roundRect">
            <a:avLst>
              <a:gd name="adj" fmla="val 14400"/>
            </a:avLst>
          </a:prstGeom>
          <a:noFill/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Tool</a:t>
            </a:r>
          </a:p>
        </p:txBody>
      </p:sp>
      <p:sp>
        <p:nvSpPr>
          <p:cNvPr id="84" name="Rounded Rectangle 206">
            <a:extLst>
              <a:ext uri="{FF2B5EF4-FFF2-40B4-BE49-F238E27FC236}">
                <a16:creationId xmlns:a16="http://schemas.microsoft.com/office/drawing/2014/main" id="{BD09154D-6384-1531-7B4C-22F6B867C773}"/>
              </a:ext>
            </a:extLst>
          </p:cNvPr>
          <p:cNvSpPr/>
          <p:nvPr/>
        </p:nvSpPr>
        <p:spPr bwMode="auto">
          <a:xfrm rot="16200000">
            <a:off x="1993772" y="2128706"/>
            <a:ext cx="2237499" cy="223803"/>
          </a:xfrm>
          <a:prstGeom prst="roundRect">
            <a:avLst>
              <a:gd name="adj" fmla="val 17307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5" name="Rounded Rectangle 383">
            <a:extLst>
              <a:ext uri="{FF2B5EF4-FFF2-40B4-BE49-F238E27FC236}">
                <a16:creationId xmlns:a16="http://schemas.microsoft.com/office/drawing/2014/main" id="{D8A3DDA5-037D-FE26-8763-704F479354BF}"/>
              </a:ext>
            </a:extLst>
          </p:cNvPr>
          <p:cNvSpPr/>
          <p:nvPr/>
        </p:nvSpPr>
        <p:spPr bwMode="auto">
          <a:xfrm>
            <a:off x="6892073" y="863024"/>
            <a:ext cx="319549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94B37A-A1C9-39D3-43EA-EBB3826C4FDD}"/>
              </a:ext>
            </a:extLst>
          </p:cNvPr>
          <p:cNvSpPr txBox="1"/>
          <p:nvPr/>
        </p:nvSpPr>
        <p:spPr>
          <a:xfrm>
            <a:off x="7807688" y="906447"/>
            <a:ext cx="1430655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LIFE  NEW Business UW CASE</a:t>
            </a:r>
          </a:p>
        </p:txBody>
      </p:sp>
      <p:sp>
        <p:nvSpPr>
          <p:cNvPr id="87" name="Rounded Rectangle 386">
            <a:extLst>
              <a:ext uri="{FF2B5EF4-FFF2-40B4-BE49-F238E27FC236}">
                <a16:creationId xmlns:a16="http://schemas.microsoft.com/office/drawing/2014/main" id="{27F5BC22-1A92-1A46-A7FD-77191CCD9166}"/>
              </a:ext>
            </a:extLst>
          </p:cNvPr>
          <p:cNvSpPr/>
          <p:nvPr/>
        </p:nvSpPr>
        <p:spPr bwMode="auto">
          <a:xfrm>
            <a:off x="1931286" y="1414570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Plan / Data</a:t>
            </a:r>
          </a:p>
        </p:txBody>
      </p:sp>
      <p:sp>
        <p:nvSpPr>
          <p:cNvPr id="88" name="Rounded Rectangle 387">
            <a:extLst>
              <a:ext uri="{FF2B5EF4-FFF2-40B4-BE49-F238E27FC236}">
                <a16:creationId xmlns:a16="http://schemas.microsoft.com/office/drawing/2014/main" id="{9DB8DEC5-B328-0A42-6AFD-198972EB1790}"/>
              </a:ext>
            </a:extLst>
          </p:cNvPr>
          <p:cNvSpPr/>
          <p:nvPr/>
        </p:nvSpPr>
        <p:spPr bwMode="auto">
          <a:xfrm>
            <a:off x="1931286" y="1706017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Lead Assignment</a:t>
            </a:r>
          </a:p>
        </p:txBody>
      </p:sp>
      <p:sp>
        <p:nvSpPr>
          <p:cNvPr id="89" name="Rounded Rectangle 390">
            <a:extLst>
              <a:ext uri="{FF2B5EF4-FFF2-40B4-BE49-F238E27FC236}">
                <a16:creationId xmlns:a16="http://schemas.microsoft.com/office/drawing/2014/main" id="{0F0D4473-7328-104E-D341-8E1C99C7C00E}"/>
              </a:ext>
            </a:extLst>
          </p:cNvPr>
          <p:cNvSpPr/>
          <p:nvPr/>
        </p:nvSpPr>
        <p:spPr bwMode="auto">
          <a:xfrm>
            <a:off x="1931286" y="1993851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Check</a:t>
            </a:r>
          </a:p>
        </p:txBody>
      </p:sp>
      <p:sp>
        <p:nvSpPr>
          <p:cNvPr id="90" name="Rounded Rectangle 391">
            <a:extLst>
              <a:ext uri="{FF2B5EF4-FFF2-40B4-BE49-F238E27FC236}">
                <a16:creationId xmlns:a16="http://schemas.microsoft.com/office/drawing/2014/main" id="{CCFEBD59-75FA-02E2-40E1-B691DE9FB001}"/>
              </a:ext>
            </a:extLst>
          </p:cNvPr>
          <p:cNvSpPr/>
          <p:nvPr/>
        </p:nvSpPr>
        <p:spPr bwMode="auto">
          <a:xfrm>
            <a:off x="1931286" y="2285298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Plan Activity</a:t>
            </a:r>
          </a:p>
        </p:txBody>
      </p:sp>
      <p:sp>
        <p:nvSpPr>
          <p:cNvPr id="91" name="Rounded Rectangle 392">
            <a:extLst>
              <a:ext uri="{FF2B5EF4-FFF2-40B4-BE49-F238E27FC236}">
                <a16:creationId xmlns:a16="http://schemas.microsoft.com/office/drawing/2014/main" id="{BA6212B3-43E1-5404-0D4D-8DF2DFAE5292}"/>
              </a:ext>
            </a:extLst>
          </p:cNvPr>
          <p:cNvSpPr/>
          <p:nvPr/>
        </p:nvSpPr>
        <p:spPr bwMode="auto">
          <a:xfrm>
            <a:off x="1931286" y="2578321"/>
            <a:ext cx="905207" cy="503806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Prepare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Communication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Brochure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Video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Through Activity Folder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9CEC9CFA-80C5-5EBE-DF94-33D5A7857473}"/>
              </a:ext>
            </a:extLst>
          </p:cNvPr>
          <p:cNvCxnSpPr>
            <a:stCxn id="87" idx="2"/>
            <a:endCxn id="88" idx="0"/>
          </p:cNvCxnSpPr>
          <p:nvPr/>
        </p:nvCxnSpPr>
        <p:spPr>
          <a:xfrm>
            <a:off x="2383890" y="1601198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0378A5E-2A87-DD5E-5DEC-04A52FC8327C}"/>
              </a:ext>
            </a:extLst>
          </p:cNvPr>
          <p:cNvCxnSpPr>
            <a:stCxn id="88" idx="2"/>
            <a:endCxn id="89" idx="0"/>
          </p:cNvCxnSpPr>
          <p:nvPr/>
        </p:nvCxnSpPr>
        <p:spPr>
          <a:xfrm>
            <a:off x="2383890" y="1892645"/>
            <a:ext cx="0" cy="1012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F7CB689-1D79-9BE4-19F9-1F3808453801}"/>
              </a:ext>
            </a:extLst>
          </p:cNvPr>
          <p:cNvCxnSpPr>
            <a:stCxn id="89" idx="2"/>
            <a:endCxn id="90" idx="0"/>
          </p:cNvCxnSpPr>
          <p:nvPr/>
        </p:nvCxnSpPr>
        <p:spPr>
          <a:xfrm>
            <a:off x="2383890" y="2180479"/>
            <a:ext cx="0" cy="1048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02AED7A-3817-EFA6-4E75-D2169BAE1012}"/>
              </a:ext>
            </a:extLst>
          </p:cNvPr>
          <p:cNvCxnSpPr>
            <a:stCxn id="90" idx="2"/>
            <a:endCxn id="91" idx="0"/>
          </p:cNvCxnSpPr>
          <p:nvPr/>
        </p:nvCxnSpPr>
        <p:spPr>
          <a:xfrm>
            <a:off x="2383890" y="2471926"/>
            <a:ext cx="0" cy="106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ounded Rectangle 396">
            <a:extLst>
              <a:ext uri="{FF2B5EF4-FFF2-40B4-BE49-F238E27FC236}">
                <a16:creationId xmlns:a16="http://schemas.microsoft.com/office/drawing/2014/main" id="{84153A4A-1911-E0B5-FB10-003DB85C5931}"/>
              </a:ext>
            </a:extLst>
          </p:cNvPr>
          <p:cNvSpPr/>
          <p:nvPr/>
        </p:nvSpPr>
        <p:spPr bwMode="auto">
          <a:xfrm>
            <a:off x="3284292" y="1557566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97" name="Rounded Rectangle 397">
            <a:extLst>
              <a:ext uri="{FF2B5EF4-FFF2-40B4-BE49-F238E27FC236}">
                <a16:creationId xmlns:a16="http://schemas.microsoft.com/office/drawing/2014/main" id="{27C44479-1D06-F20F-5593-2A767A46352E}"/>
              </a:ext>
            </a:extLst>
          </p:cNvPr>
          <p:cNvSpPr/>
          <p:nvPr/>
        </p:nvSpPr>
        <p:spPr bwMode="auto">
          <a:xfrm>
            <a:off x="3284292" y="1820438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98" name="Rounded Rectangle 398">
            <a:extLst>
              <a:ext uri="{FF2B5EF4-FFF2-40B4-BE49-F238E27FC236}">
                <a16:creationId xmlns:a16="http://schemas.microsoft.com/office/drawing/2014/main" id="{26261B41-F023-5503-E533-D5EBF5590755}"/>
              </a:ext>
            </a:extLst>
          </p:cNvPr>
          <p:cNvSpPr/>
          <p:nvPr/>
        </p:nvSpPr>
        <p:spPr bwMode="auto">
          <a:xfrm>
            <a:off x="3284292" y="2086047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99" name="Rounded Rectangle 399">
            <a:extLst>
              <a:ext uri="{FF2B5EF4-FFF2-40B4-BE49-F238E27FC236}">
                <a16:creationId xmlns:a16="http://schemas.microsoft.com/office/drawing/2014/main" id="{4B3BD315-4EB0-E125-8039-019E6DAB95FC}"/>
              </a:ext>
            </a:extLst>
          </p:cNvPr>
          <p:cNvSpPr/>
          <p:nvPr/>
        </p:nvSpPr>
        <p:spPr bwMode="auto">
          <a:xfrm>
            <a:off x="3284292" y="2348919"/>
            <a:ext cx="132775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sp>
        <p:nvSpPr>
          <p:cNvPr id="100" name="Rounded Rectangle 400">
            <a:extLst>
              <a:ext uri="{FF2B5EF4-FFF2-40B4-BE49-F238E27FC236}">
                <a16:creationId xmlns:a16="http://schemas.microsoft.com/office/drawing/2014/main" id="{5A133F3C-C82D-F060-10FB-422CBB932E77}"/>
              </a:ext>
            </a:extLst>
          </p:cNvPr>
          <p:cNvSpPr/>
          <p:nvPr/>
        </p:nvSpPr>
        <p:spPr bwMode="auto">
          <a:xfrm>
            <a:off x="4759832" y="260447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 SYNC 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125FD4-99AD-C0C4-5D89-D9350103AE4A}"/>
              </a:ext>
            </a:extLst>
          </p:cNvPr>
          <p:cNvCxnSpPr>
            <a:stCxn id="96" idx="2"/>
            <a:endCxn id="97" idx="0"/>
          </p:cNvCxnSpPr>
          <p:nvPr/>
        </p:nvCxnSpPr>
        <p:spPr>
          <a:xfrm>
            <a:off x="3948171" y="174419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84606CE-0C03-2FD5-E972-259DA12BA75D}"/>
              </a:ext>
            </a:extLst>
          </p:cNvPr>
          <p:cNvCxnSpPr>
            <a:stCxn id="97" idx="2"/>
            <a:endCxn id="98" idx="0"/>
          </p:cNvCxnSpPr>
          <p:nvPr/>
        </p:nvCxnSpPr>
        <p:spPr>
          <a:xfrm>
            <a:off x="3948171" y="2007066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E821A96-33D3-89F0-3ACD-C2AF1A78A6F1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>
            <a:off x="3948171" y="2272675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unded Rectangle 405">
            <a:extLst>
              <a:ext uri="{FF2B5EF4-FFF2-40B4-BE49-F238E27FC236}">
                <a16:creationId xmlns:a16="http://schemas.microsoft.com/office/drawing/2014/main" id="{38410CC2-2A5E-6B7D-1CB7-38BB98F2CE43}"/>
              </a:ext>
            </a:extLst>
          </p:cNvPr>
          <p:cNvSpPr/>
          <p:nvPr/>
        </p:nvSpPr>
        <p:spPr bwMode="auto">
          <a:xfrm>
            <a:off x="4755868" y="1553325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Financial Need Analysis</a:t>
            </a:r>
          </a:p>
        </p:txBody>
      </p:sp>
      <p:sp>
        <p:nvSpPr>
          <p:cNvPr id="105" name="Rounded Rectangle 406">
            <a:extLst>
              <a:ext uri="{FF2B5EF4-FFF2-40B4-BE49-F238E27FC236}">
                <a16:creationId xmlns:a16="http://schemas.microsoft.com/office/drawing/2014/main" id="{6AF7E632-64C7-BD63-15B7-E43CA7EB3E4B}"/>
              </a:ext>
            </a:extLst>
          </p:cNvPr>
          <p:cNvSpPr/>
          <p:nvPr/>
        </p:nvSpPr>
        <p:spPr bwMode="auto">
          <a:xfrm>
            <a:off x="4755868" y="1816197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 &amp; Benefit Illustration</a:t>
            </a:r>
          </a:p>
        </p:txBody>
      </p:sp>
      <p:sp>
        <p:nvSpPr>
          <p:cNvPr id="106" name="Rounded Rectangle 407">
            <a:extLst>
              <a:ext uri="{FF2B5EF4-FFF2-40B4-BE49-F238E27FC236}">
                <a16:creationId xmlns:a16="http://schemas.microsoft.com/office/drawing/2014/main" id="{CC3D02C1-1D6B-4034-3891-BB1DB24FE602}"/>
              </a:ext>
            </a:extLst>
          </p:cNvPr>
          <p:cNvSpPr/>
          <p:nvPr/>
        </p:nvSpPr>
        <p:spPr bwMode="auto">
          <a:xfrm>
            <a:off x="4755868" y="2081806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eApplication (Integrate with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Medical Questionnaire)</a:t>
            </a:r>
          </a:p>
        </p:txBody>
      </p:sp>
      <p:sp>
        <p:nvSpPr>
          <p:cNvPr id="107" name="Rounded Rectangle 408">
            <a:extLst>
              <a:ext uri="{FF2B5EF4-FFF2-40B4-BE49-F238E27FC236}">
                <a16:creationId xmlns:a16="http://schemas.microsoft.com/office/drawing/2014/main" id="{7137551A-17BD-CF2F-2823-4313FA5E1A65}"/>
              </a:ext>
            </a:extLst>
          </p:cNvPr>
          <p:cNvSpPr/>
          <p:nvPr/>
        </p:nvSpPr>
        <p:spPr bwMode="auto">
          <a:xfrm>
            <a:off x="4755868" y="2344678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ePayment + eSignature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58B37C4-C3AD-1085-E8A0-8B0186318F4E}"/>
              </a:ext>
            </a:extLst>
          </p:cNvPr>
          <p:cNvCxnSpPr>
            <a:stCxn id="104" idx="2"/>
            <a:endCxn id="105" idx="0"/>
          </p:cNvCxnSpPr>
          <p:nvPr/>
        </p:nvCxnSpPr>
        <p:spPr>
          <a:xfrm>
            <a:off x="5430032" y="1739953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9C64417A-8401-C26C-04E8-A96FD479CD77}"/>
              </a:ext>
            </a:extLst>
          </p:cNvPr>
          <p:cNvCxnSpPr>
            <a:stCxn id="105" idx="2"/>
            <a:endCxn id="106" idx="0"/>
          </p:cNvCxnSpPr>
          <p:nvPr/>
        </p:nvCxnSpPr>
        <p:spPr>
          <a:xfrm>
            <a:off x="5430032" y="2002825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CC3BDE6-EFDA-9636-CEB5-3D706CC2480D}"/>
              </a:ext>
            </a:extLst>
          </p:cNvPr>
          <p:cNvCxnSpPr>
            <a:stCxn id="106" idx="2"/>
            <a:endCxn id="107" idx="0"/>
          </p:cNvCxnSpPr>
          <p:nvPr/>
        </p:nvCxnSpPr>
        <p:spPr>
          <a:xfrm>
            <a:off x="5430032" y="2268434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ounded Rectangle 412">
            <a:extLst>
              <a:ext uri="{FF2B5EF4-FFF2-40B4-BE49-F238E27FC236}">
                <a16:creationId xmlns:a16="http://schemas.microsoft.com/office/drawing/2014/main" id="{8E67D7F8-851D-FBF1-AFE5-9A34B693A5F5}"/>
              </a:ext>
            </a:extLst>
          </p:cNvPr>
          <p:cNvSpPr/>
          <p:nvPr/>
        </p:nvSpPr>
        <p:spPr bwMode="auto">
          <a:xfrm>
            <a:off x="3288822" y="1399908"/>
            <a:ext cx="1327757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Offline</a:t>
            </a:r>
          </a:p>
        </p:txBody>
      </p:sp>
      <p:sp>
        <p:nvSpPr>
          <p:cNvPr id="112" name="Rounded Rectangle 413">
            <a:extLst>
              <a:ext uri="{FF2B5EF4-FFF2-40B4-BE49-F238E27FC236}">
                <a16:creationId xmlns:a16="http://schemas.microsoft.com/office/drawing/2014/main" id="{D3ECEB2D-72B8-2E06-A1F4-305925C94817}"/>
              </a:ext>
            </a:extLst>
          </p:cNvPr>
          <p:cNvSpPr/>
          <p:nvPr/>
        </p:nvSpPr>
        <p:spPr bwMode="auto">
          <a:xfrm>
            <a:off x="4755868" y="1399908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bg1">
              <a:lumMod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OnLine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13" name="Elbow Connector 32">
            <a:extLst>
              <a:ext uri="{FF2B5EF4-FFF2-40B4-BE49-F238E27FC236}">
                <a16:creationId xmlns:a16="http://schemas.microsoft.com/office/drawing/2014/main" id="{F663AD1E-8BCA-C58F-269C-4E1B506626F6}"/>
              </a:ext>
            </a:extLst>
          </p:cNvPr>
          <p:cNvCxnSpPr>
            <a:endCxn id="100" idx="1"/>
          </p:cNvCxnSpPr>
          <p:nvPr/>
        </p:nvCxnSpPr>
        <p:spPr>
          <a:xfrm rot="16200000" flipH="1">
            <a:off x="4283481" y="2212936"/>
            <a:ext cx="141040" cy="811661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E4BAD23-C2CC-A838-83B7-7C3AC28A204C}"/>
              </a:ext>
            </a:extLst>
          </p:cNvPr>
          <p:cNvCxnSpPr>
            <a:stCxn id="107" idx="2"/>
          </p:cNvCxnSpPr>
          <p:nvPr/>
        </p:nvCxnSpPr>
        <p:spPr>
          <a:xfrm flipH="1">
            <a:off x="5428048" y="2531306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ounded Rectangle 415">
            <a:extLst>
              <a:ext uri="{FF2B5EF4-FFF2-40B4-BE49-F238E27FC236}">
                <a16:creationId xmlns:a16="http://schemas.microsoft.com/office/drawing/2014/main" id="{6F70DF36-C2F8-4BC4-CC26-ED03E6ED17ED}"/>
              </a:ext>
            </a:extLst>
          </p:cNvPr>
          <p:cNvSpPr/>
          <p:nvPr/>
        </p:nvSpPr>
        <p:spPr bwMode="auto">
          <a:xfrm>
            <a:off x="4755868" y="2848687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(with Customer Receipt)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C4DE094-7B2C-FCE9-1CEA-2B920EC48291}"/>
              </a:ext>
            </a:extLst>
          </p:cNvPr>
          <p:cNvCxnSpPr>
            <a:stCxn id="100" idx="2"/>
            <a:endCxn id="115" idx="0"/>
          </p:cNvCxnSpPr>
          <p:nvPr/>
        </p:nvCxnSpPr>
        <p:spPr>
          <a:xfrm flipH="1">
            <a:off x="5428050" y="2774098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47">
            <a:extLst>
              <a:ext uri="{FF2B5EF4-FFF2-40B4-BE49-F238E27FC236}">
                <a16:creationId xmlns:a16="http://schemas.microsoft.com/office/drawing/2014/main" id="{849CAD4B-AA8C-F0F6-A0D2-2AD8596E92EA}"/>
              </a:ext>
            </a:extLst>
          </p:cNvPr>
          <p:cNvCxnSpPr>
            <a:stCxn id="91" idx="3"/>
            <a:endCxn id="96" idx="1"/>
          </p:cNvCxnSpPr>
          <p:nvPr/>
        </p:nvCxnSpPr>
        <p:spPr>
          <a:xfrm flipV="1">
            <a:off x="2836493" y="1650880"/>
            <a:ext cx="447799" cy="1179344"/>
          </a:xfrm>
          <a:prstGeom prst="bentConnector3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0">
            <a:extLst>
              <a:ext uri="{FF2B5EF4-FFF2-40B4-BE49-F238E27FC236}">
                <a16:creationId xmlns:a16="http://schemas.microsoft.com/office/drawing/2014/main" id="{2A60158A-7870-305C-8CFD-713E59950D8E}"/>
              </a:ext>
            </a:extLst>
          </p:cNvPr>
          <p:cNvCxnSpPr>
            <a:stCxn id="91" idx="3"/>
            <a:endCxn id="98" idx="1"/>
          </p:cNvCxnSpPr>
          <p:nvPr/>
        </p:nvCxnSpPr>
        <p:spPr>
          <a:xfrm flipV="1">
            <a:off x="2836493" y="2179361"/>
            <a:ext cx="447799" cy="6508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418">
            <a:extLst>
              <a:ext uri="{FF2B5EF4-FFF2-40B4-BE49-F238E27FC236}">
                <a16:creationId xmlns:a16="http://schemas.microsoft.com/office/drawing/2014/main" id="{53A82978-5717-0B39-4BEF-C015D0799B67}"/>
              </a:ext>
            </a:extLst>
          </p:cNvPr>
          <p:cNvCxnSpPr>
            <a:stCxn id="91" idx="3"/>
            <a:endCxn id="97" idx="1"/>
          </p:cNvCxnSpPr>
          <p:nvPr/>
        </p:nvCxnSpPr>
        <p:spPr>
          <a:xfrm flipV="1">
            <a:off x="2836493" y="1913752"/>
            <a:ext cx="447799" cy="91647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Left-Right Arrow 420">
            <a:extLst>
              <a:ext uri="{FF2B5EF4-FFF2-40B4-BE49-F238E27FC236}">
                <a16:creationId xmlns:a16="http://schemas.microsoft.com/office/drawing/2014/main" id="{D4566DD4-A4B6-C8A2-7569-264DD8E6E9C0}"/>
              </a:ext>
            </a:extLst>
          </p:cNvPr>
          <p:cNvSpPr/>
          <p:nvPr/>
        </p:nvSpPr>
        <p:spPr bwMode="auto">
          <a:xfrm rot="16200000">
            <a:off x="4830045" y="3362130"/>
            <a:ext cx="279402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21" name="Rounded Rectangle 422">
            <a:extLst>
              <a:ext uri="{FF2B5EF4-FFF2-40B4-BE49-F238E27FC236}">
                <a16:creationId xmlns:a16="http://schemas.microsoft.com/office/drawing/2014/main" id="{7F57D2DC-F9AC-E7EE-7DDA-FE4A7EF05681}"/>
              </a:ext>
            </a:extLst>
          </p:cNvPr>
          <p:cNvSpPr/>
          <p:nvPr/>
        </p:nvSpPr>
        <p:spPr bwMode="auto">
          <a:xfrm>
            <a:off x="4757371" y="3099320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Sales CRM Quotation status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B88B32C-8738-0308-E226-D12AB6D1F7D1}"/>
              </a:ext>
            </a:extLst>
          </p:cNvPr>
          <p:cNvCxnSpPr>
            <a:stCxn id="115" idx="2"/>
            <a:endCxn id="121" idx="0"/>
          </p:cNvCxnSpPr>
          <p:nvPr/>
        </p:nvCxnSpPr>
        <p:spPr>
          <a:xfrm>
            <a:off x="5428050" y="3018309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424">
            <a:extLst>
              <a:ext uri="{FF2B5EF4-FFF2-40B4-BE49-F238E27FC236}">
                <a16:creationId xmlns:a16="http://schemas.microsoft.com/office/drawing/2014/main" id="{99D036F0-0E52-0247-F753-6F05436706BD}"/>
              </a:ext>
            </a:extLst>
          </p:cNvPr>
          <p:cNvSpPr/>
          <p:nvPr/>
        </p:nvSpPr>
        <p:spPr bwMode="auto">
          <a:xfrm>
            <a:off x="2529628" y="3836617"/>
            <a:ext cx="751183" cy="668593"/>
          </a:xfrm>
          <a:prstGeom prst="roundRect">
            <a:avLst>
              <a:gd name="adj" fmla="val 4845"/>
            </a:avLst>
          </a:prstGeom>
          <a:solidFill>
            <a:schemeClr val="accent4">
              <a:lumMod val="60000"/>
              <a:lumOff val="40000"/>
            </a:schemeClr>
          </a:solidFill>
          <a:ln w="635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Sales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Prospect Customer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Prospect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Quotation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Status</a:t>
            </a:r>
          </a:p>
        </p:txBody>
      </p:sp>
      <p:cxnSp>
        <p:nvCxnSpPr>
          <p:cNvPr id="124" name="Elbow Connector 426">
            <a:extLst>
              <a:ext uri="{FF2B5EF4-FFF2-40B4-BE49-F238E27FC236}">
                <a16:creationId xmlns:a16="http://schemas.microsoft.com/office/drawing/2014/main" id="{8140382B-96BA-7B53-09BE-ABCF8FFC5480}"/>
              </a:ext>
            </a:extLst>
          </p:cNvPr>
          <p:cNvCxnSpPr>
            <a:stCxn id="121" idx="1"/>
          </p:cNvCxnSpPr>
          <p:nvPr/>
        </p:nvCxnSpPr>
        <p:spPr>
          <a:xfrm rot="10800000">
            <a:off x="2836493" y="3184067"/>
            <a:ext cx="1920878" cy="6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Rounded Rectangle 428">
            <a:extLst>
              <a:ext uri="{FF2B5EF4-FFF2-40B4-BE49-F238E27FC236}">
                <a16:creationId xmlns:a16="http://schemas.microsoft.com/office/drawing/2014/main" id="{89397317-2589-DAB0-F17F-45DC2A0EE25C}"/>
              </a:ext>
            </a:extLst>
          </p:cNvPr>
          <p:cNvSpPr/>
          <p:nvPr/>
        </p:nvSpPr>
        <p:spPr bwMode="auto">
          <a:xfrm>
            <a:off x="1931285" y="3119393"/>
            <a:ext cx="90520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Lead Status</a:t>
            </a:r>
          </a:p>
        </p:txBody>
      </p:sp>
      <p:sp>
        <p:nvSpPr>
          <p:cNvPr id="126" name="Rounded Rectangle 429">
            <a:extLst>
              <a:ext uri="{FF2B5EF4-FFF2-40B4-BE49-F238E27FC236}">
                <a16:creationId xmlns:a16="http://schemas.microsoft.com/office/drawing/2014/main" id="{2762269F-26B8-82FA-E13E-C3E427807018}"/>
              </a:ext>
            </a:extLst>
          </p:cNvPr>
          <p:cNvSpPr/>
          <p:nvPr/>
        </p:nvSpPr>
        <p:spPr bwMode="auto">
          <a:xfrm>
            <a:off x="4322785" y="3829851"/>
            <a:ext cx="2188383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AURA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127" name="Elbow Connector 432">
            <a:extLst>
              <a:ext uri="{FF2B5EF4-FFF2-40B4-BE49-F238E27FC236}">
                <a16:creationId xmlns:a16="http://schemas.microsoft.com/office/drawing/2014/main" id="{F314DF38-131A-35CA-BDF0-5114FC04519B}"/>
              </a:ext>
            </a:extLst>
          </p:cNvPr>
          <p:cNvCxnSpPr>
            <a:stCxn id="115" idx="3"/>
          </p:cNvCxnSpPr>
          <p:nvPr/>
        </p:nvCxnSpPr>
        <p:spPr>
          <a:xfrm>
            <a:off x="6100231" y="2933498"/>
            <a:ext cx="84301" cy="760135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434">
            <a:extLst>
              <a:ext uri="{FF2B5EF4-FFF2-40B4-BE49-F238E27FC236}">
                <a16:creationId xmlns:a16="http://schemas.microsoft.com/office/drawing/2014/main" id="{E7876EF5-A0AC-A720-DDD4-4BB95C399300}"/>
              </a:ext>
            </a:extLst>
          </p:cNvPr>
          <p:cNvSpPr/>
          <p:nvPr/>
        </p:nvSpPr>
        <p:spPr bwMode="auto">
          <a:xfrm>
            <a:off x="6233179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129" name="Rounded Rectangle 435">
            <a:extLst>
              <a:ext uri="{FF2B5EF4-FFF2-40B4-BE49-F238E27FC236}">
                <a16:creationId xmlns:a16="http://schemas.microsoft.com/office/drawing/2014/main" id="{172119D3-618C-B51E-6E9E-D6C880745900}"/>
              </a:ext>
            </a:extLst>
          </p:cNvPr>
          <p:cNvSpPr/>
          <p:nvPr/>
        </p:nvSpPr>
        <p:spPr bwMode="auto">
          <a:xfrm>
            <a:off x="6233132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PRODUCT</a:t>
            </a:r>
          </a:p>
        </p:txBody>
      </p:sp>
      <p:sp>
        <p:nvSpPr>
          <p:cNvPr id="130" name="Rounded Rectangle 436">
            <a:extLst>
              <a:ext uri="{FF2B5EF4-FFF2-40B4-BE49-F238E27FC236}">
                <a16:creationId xmlns:a16="http://schemas.microsoft.com/office/drawing/2014/main" id="{58A9B630-873A-DCF7-A9BA-C3372589A873}"/>
              </a:ext>
            </a:extLst>
          </p:cNvPr>
          <p:cNvSpPr/>
          <p:nvPr/>
        </p:nvSpPr>
        <p:spPr bwMode="auto">
          <a:xfrm>
            <a:off x="6233132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Validation</a:t>
            </a:r>
          </a:p>
        </p:txBody>
      </p:sp>
      <p:sp>
        <p:nvSpPr>
          <p:cNvPr id="131" name="Rounded Rectangle 440">
            <a:extLst>
              <a:ext uri="{FF2B5EF4-FFF2-40B4-BE49-F238E27FC236}">
                <a16:creationId xmlns:a16="http://schemas.microsoft.com/office/drawing/2014/main" id="{5D2FB50D-8425-8FE5-DB61-301FFECB7B20}"/>
              </a:ext>
            </a:extLst>
          </p:cNvPr>
          <p:cNvSpPr/>
          <p:nvPr/>
        </p:nvSpPr>
        <p:spPr bwMode="auto">
          <a:xfrm>
            <a:off x="6233085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Calculation</a:t>
            </a:r>
          </a:p>
        </p:txBody>
      </p:sp>
      <p:sp>
        <p:nvSpPr>
          <p:cNvPr id="132" name="Rounded Rectangle 441">
            <a:extLst>
              <a:ext uri="{FF2B5EF4-FFF2-40B4-BE49-F238E27FC236}">
                <a16:creationId xmlns:a16="http://schemas.microsoft.com/office/drawing/2014/main" id="{E62C9006-74BE-2A95-3990-810926974D37}"/>
              </a:ext>
            </a:extLst>
          </p:cNvPr>
          <p:cNvSpPr/>
          <p:nvPr/>
        </p:nvSpPr>
        <p:spPr bwMode="auto">
          <a:xfrm>
            <a:off x="6233085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</a:t>
            </a:r>
          </a:p>
        </p:txBody>
      </p:sp>
      <p:sp>
        <p:nvSpPr>
          <p:cNvPr id="133" name="Rounded Rectangle 442">
            <a:extLst>
              <a:ext uri="{FF2B5EF4-FFF2-40B4-BE49-F238E27FC236}">
                <a16:creationId xmlns:a16="http://schemas.microsoft.com/office/drawing/2014/main" id="{82A18C34-B94E-020B-A124-92E8EC60CA24}"/>
              </a:ext>
            </a:extLst>
          </p:cNvPr>
          <p:cNvSpPr/>
          <p:nvPr/>
        </p:nvSpPr>
        <p:spPr bwMode="auto">
          <a:xfrm>
            <a:off x="6233085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134" name="Rounded Rectangle 448">
            <a:extLst>
              <a:ext uri="{FF2B5EF4-FFF2-40B4-BE49-F238E27FC236}">
                <a16:creationId xmlns:a16="http://schemas.microsoft.com/office/drawing/2014/main" id="{34E457DA-0383-91CD-BE85-1AE64708F2FF}"/>
              </a:ext>
            </a:extLst>
          </p:cNvPr>
          <p:cNvSpPr/>
          <p:nvPr/>
        </p:nvSpPr>
        <p:spPr bwMode="auto">
          <a:xfrm>
            <a:off x="6233085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E2F49C8E-4324-F2D5-2B52-E20578D38C0C}"/>
              </a:ext>
            </a:extLst>
          </p:cNvPr>
          <p:cNvSpPr txBox="1"/>
          <p:nvPr/>
        </p:nvSpPr>
        <p:spPr>
          <a:xfrm rot="16200000">
            <a:off x="1569988" y="4853345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53280A9-5175-8598-90E0-AB1126D0AF7F}"/>
              </a:ext>
            </a:extLst>
          </p:cNvPr>
          <p:cNvSpPr txBox="1"/>
          <p:nvPr/>
        </p:nvSpPr>
        <p:spPr>
          <a:xfrm rot="16200000">
            <a:off x="6591250" y="229047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Direct Connect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A915960-A278-62F5-0A88-27BBA46D0AC8}"/>
              </a:ext>
            </a:extLst>
          </p:cNvPr>
          <p:cNvSpPr txBox="1"/>
          <p:nvPr/>
        </p:nvSpPr>
        <p:spPr>
          <a:xfrm rot="16200000">
            <a:off x="2719590" y="2929979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iConnect</a:t>
            </a:r>
          </a:p>
        </p:txBody>
      </p:sp>
      <p:sp>
        <p:nvSpPr>
          <p:cNvPr id="138" name="Rounded Rectangle 496">
            <a:extLst>
              <a:ext uri="{FF2B5EF4-FFF2-40B4-BE49-F238E27FC236}">
                <a16:creationId xmlns:a16="http://schemas.microsoft.com/office/drawing/2014/main" id="{5B9FB816-D0E9-D673-2B39-A08D288C0E8E}"/>
              </a:ext>
            </a:extLst>
          </p:cNvPr>
          <p:cNvSpPr/>
          <p:nvPr/>
        </p:nvSpPr>
        <p:spPr bwMode="auto">
          <a:xfrm>
            <a:off x="5908904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39" name="Rounded Rectangle 499">
            <a:extLst>
              <a:ext uri="{FF2B5EF4-FFF2-40B4-BE49-F238E27FC236}">
                <a16:creationId xmlns:a16="http://schemas.microsoft.com/office/drawing/2014/main" id="{EF3775D7-D3A9-C330-6AEA-AF35B5038CC3}"/>
              </a:ext>
            </a:extLst>
          </p:cNvPr>
          <p:cNvSpPr/>
          <p:nvPr/>
        </p:nvSpPr>
        <p:spPr bwMode="auto">
          <a:xfrm>
            <a:off x="3376983" y="3039453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140" name="Rounded Rectangle 501">
            <a:extLst>
              <a:ext uri="{FF2B5EF4-FFF2-40B4-BE49-F238E27FC236}">
                <a16:creationId xmlns:a16="http://schemas.microsoft.com/office/drawing/2014/main" id="{255746DB-3D1D-494F-820E-B3DA72D16CEA}"/>
              </a:ext>
            </a:extLst>
          </p:cNvPr>
          <p:cNvSpPr/>
          <p:nvPr/>
        </p:nvSpPr>
        <p:spPr bwMode="auto">
          <a:xfrm rot="16200000">
            <a:off x="9946911" y="1712062"/>
            <a:ext cx="1240529" cy="157975"/>
          </a:xfrm>
          <a:prstGeom prst="roundRect">
            <a:avLst>
              <a:gd name="adj" fmla="val 6771"/>
            </a:avLst>
          </a:prstGeom>
          <a:solidFill>
            <a:srgbClr val="CCFF99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Application Monitoring</a:t>
            </a:r>
          </a:p>
        </p:txBody>
      </p:sp>
      <p:sp>
        <p:nvSpPr>
          <p:cNvPr id="141" name="Rounded Rectangle 507">
            <a:extLst>
              <a:ext uri="{FF2B5EF4-FFF2-40B4-BE49-F238E27FC236}">
                <a16:creationId xmlns:a16="http://schemas.microsoft.com/office/drawing/2014/main" id="{0E14C4ED-2FC8-732D-A5AA-F8BCB5FA3635}"/>
              </a:ext>
            </a:extLst>
          </p:cNvPr>
          <p:cNvSpPr/>
          <p:nvPr/>
        </p:nvSpPr>
        <p:spPr bwMode="auto">
          <a:xfrm>
            <a:off x="5446972" y="5678706"/>
            <a:ext cx="670896" cy="220986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Refer above (3)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</a:t>
            </a:r>
            <a:r>
              <a:rPr lang="en-US" sz="600" b="0" i="1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Mgmt</a:t>
            </a:r>
            <a:endParaRPr lang="en-US" sz="600" b="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42" name="Rounded Rectangle 222">
            <a:extLst>
              <a:ext uri="{FF2B5EF4-FFF2-40B4-BE49-F238E27FC236}">
                <a16:creationId xmlns:a16="http://schemas.microsoft.com/office/drawing/2014/main" id="{DDCA64EB-56D3-17F3-75C2-02A255B3DF65}"/>
              </a:ext>
            </a:extLst>
          </p:cNvPr>
          <p:cNvSpPr/>
          <p:nvPr/>
        </p:nvSpPr>
        <p:spPr bwMode="auto">
          <a:xfrm>
            <a:off x="8719866" y="5962504"/>
            <a:ext cx="1328811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201BF47-AC7B-1E63-23FB-8F29C47F370D}"/>
              </a:ext>
            </a:extLst>
          </p:cNvPr>
          <p:cNvSpPr txBox="1"/>
          <p:nvPr/>
        </p:nvSpPr>
        <p:spPr>
          <a:xfrm>
            <a:off x="8830791" y="6008224"/>
            <a:ext cx="1203412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MDM (SVOC)</a:t>
            </a:r>
          </a:p>
        </p:txBody>
      </p:sp>
      <p:sp>
        <p:nvSpPr>
          <p:cNvPr id="144" name="Rounded Rectangle 227">
            <a:extLst>
              <a:ext uri="{FF2B5EF4-FFF2-40B4-BE49-F238E27FC236}">
                <a16:creationId xmlns:a16="http://schemas.microsoft.com/office/drawing/2014/main" id="{5FCBB2C8-65FA-75C9-D129-7E0BE03E16B1}"/>
              </a:ext>
            </a:extLst>
          </p:cNvPr>
          <p:cNvSpPr/>
          <p:nvPr/>
        </p:nvSpPr>
        <p:spPr bwMode="auto">
          <a:xfrm>
            <a:off x="4593744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BCA9DC4-1A98-9246-85A1-937D1BEFAA40}"/>
              </a:ext>
            </a:extLst>
          </p:cNvPr>
          <p:cNvSpPr txBox="1"/>
          <p:nvPr/>
        </p:nvSpPr>
        <p:spPr>
          <a:xfrm>
            <a:off x="4557119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Business Rules</a:t>
            </a:r>
          </a:p>
        </p:txBody>
      </p:sp>
      <p:sp>
        <p:nvSpPr>
          <p:cNvPr id="146" name="Rounded Rectangle 229">
            <a:extLst>
              <a:ext uri="{FF2B5EF4-FFF2-40B4-BE49-F238E27FC236}">
                <a16:creationId xmlns:a16="http://schemas.microsoft.com/office/drawing/2014/main" id="{1707C563-E77D-68D4-3428-05783C2EE38B}"/>
              </a:ext>
            </a:extLst>
          </p:cNvPr>
          <p:cNvSpPr/>
          <p:nvPr/>
        </p:nvSpPr>
        <p:spPr bwMode="auto">
          <a:xfrm>
            <a:off x="5422832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FA41B9A-595C-E895-0320-D2072A48A960}"/>
              </a:ext>
            </a:extLst>
          </p:cNvPr>
          <p:cNvSpPr txBox="1"/>
          <p:nvPr/>
        </p:nvSpPr>
        <p:spPr>
          <a:xfrm>
            <a:off x="5386207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Case </a:t>
            </a:r>
            <a:r>
              <a:rPr lang="en-US" sz="700" i="1" kern="0" dirty="0" err="1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Mgmt</a:t>
            </a:r>
            <a:endParaRPr lang="en-US" sz="700" i="1" kern="0" dirty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8" name="Rounded Rectangle 232">
            <a:extLst>
              <a:ext uri="{FF2B5EF4-FFF2-40B4-BE49-F238E27FC236}">
                <a16:creationId xmlns:a16="http://schemas.microsoft.com/office/drawing/2014/main" id="{D20F2AFC-DBA2-F470-AA95-30F64C7F5679}"/>
              </a:ext>
            </a:extLst>
          </p:cNvPr>
          <p:cNvSpPr/>
          <p:nvPr/>
        </p:nvSpPr>
        <p:spPr bwMode="auto">
          <a:xfrm>
            <a:off x="6262618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D0D8A32-6230-4078-AEBF-93890EF4EE7E}"/>
              </a:ext>
            </a:extLst>
          </p:cNvPr>
          <p:cNvSpPr txBox="1"/>
          <p:nvPr/>
        </p:nvSpPr>
        <p:spPr>
          <a:xfrm>
            <a:off x="6225993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Policy Admin</a:t>
            </a:r>
          </a:p>
        </p:txBody>
      </p:sp>
      <p:sp>
        <p:nvSpPr>
          <p:cNvPr id="150" name="Rounded Rectangle 234">
            <a:extLst>
              <a:ext uri="{FF2B5EF4-FFF2-40B4-BE49-F238E27FC236}">
                <a16:creationId xmlns:a16="http://schemas.microsoft.com/office/drawing/2014/main" id="{40A26EA4-DA6D-06CF-1EFB-5534084F2A93}"/>
              </a:ext>
            </a:extLst>
          </p:cNvPr>
          <p:cNvSpPr/>
          <p:nvPr/>
        </p:nvSpPr>
        <p:spPr bwMode="auto">
          <a:xfrm>
            <a:off x="7092697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0DFC83C-29D7-3D5D-26BB-600343196CE8}"/>
              </a:ext>
            </a:extLst>
          </p:cNvPr>
          <p:cNvSpPr txBox="1"/>
          <p:nvPr/>
        </p:nvSpPr>
        <p:spPr>
          <a:xfrm>
            <a:off x="7056072" y="5954363"/>
            <a:ext cx="813987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Product Configuration</a:t>
            </a:r>
          </a:p>
        </p:txBody>
      </p:sp>
      <p:sp>
        <p:nvSpPr>
          <p:cNvPr id="152" name="Rounded Rectangle 246">
            <a:extLst>
              <a:ext uri="{FF2B5EF4-FFF2-40B4-BE49-F238E27FC236}">
                <a16:creationId xmlns:a16="http://schemas.microsoft.com/office/drawing/2014/main" id="{7FA8083B-CFFB-F5F5-BF1B-B9B7DAD11FB3}"/>
              </a:ext>
            </a:extLst>
          </p:cNvPr>
          <p:cNvSpPr/>
          <p:nvPr/>
        </p:nvSpPr>
        <p:spPr bwMode="auto">
          <a:xfrm>
            <a:off x="7916355" y="5962504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A5C3FFA-A2C4-02A4-16C0-F61E127FE0D1}"/>
              </a:ext>
            </a:extLst>
          </p:cNvPr>
          <p:cNvSpPr txBox="1"/>
          <p:nvPr/>
        </p:nvSpPr>
        <p:spPr>
          <a:xfrm>
            <a:off x="7879730" y="6008224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Application DB</a:t>
            </a:r>
          </a:p>
        </p:txBody>
      </p:sp>
      <p:sp>
        <p:nvSpPr>
          <p:cNvPr id="154" name="Rounded Rectangle 249">
            <a:extLst>
              <a:ext uri="{FF2B5EF4-FFF2-40B4-BE49-F238E27FC236}">
                <a16:creationId xmlns:a16="http://schemas.microsoft.com/office/drawing/2014/main" id="{6927188F-6C22-C583-EB70-726AA1038C42}"/>
              </a:ext>
            </a:extLst>
          </p:cNvPr>
          <p:cNvSpPr/>
          <p:nvPr/>
        </p:nvSpPr>
        <p:spPr bwMode="auto">
          <a:xfrm>
            <a:off x="7915494" y="6373426"/>
            <a:ext cx="749958" cy="208487"/>
          </a:xfrm>
          <a:prstGeom prst="roundRect">
            <a:avLst>
              <a:gd name="adj" fmla="val 9151"/>
            </a:avLst>
          </a:prstGeom>
          <a:solidFill>
            <a:srgbClr val="4B91CD">
              <a:lumMod val="5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kern="0">
              <a:solidFill>
                <a:srgbClr val="4B91CD">
                  <a:lumMod val="20000"/>
                  <a:lumOff val="80000"/>
                </a:srgbClr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C9F86505-FFD2-606B-4337-F5C647875CEB}"/>
              </a:ext>
            </a:extLst>
          </p:cNvPr>
          <p:cNvSpPr txBox="1"/>
          <p:nvPr/>
        </p:nvSpPr>
        <p:spPr>
          <a:xfrm>
            <a:off x="7878869" y="6419146"/>
            <a:ext cx="813987" cy="10772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i="1" kern="0" dirty="0">
                <a:solidFill>
                  <a:srgbClr val="4B91CD">
                    <a:lumMod val="20000"/>
                    <a:lumOff val="80000"/>
                  </a:srgbClr>
                </a:solidFill>
                <a:latin typeface="+mj-lt"/>
                <a:cs typeface="Arial" panose="020B0604020202020204" pitchFamily="34" charset="0"/>
              </a:rPr>
              <a:t>ETL</a:t>
            </a:r>
          </a:p>
        </p:txBody>
      </p:sp>
      <p:cxnSp>
        <p:nvCxnSpPr>
          <p:cNvPr id="156" name="Elbow Connector 252">
            <a:extLst>
              <a:ext uri="{FF2B5EF4-FFF2-40B4-BE49-F238E27FC236}">
                <a16:creationId xmlns:a16="http://schemas.microsoft.com/office/drawing/2014/main" id="{A9BF0AA7-BBA3-9102-BAB7-4EDCD32EFA6C}"/>
              </a:ext>
            </a:extLst>
          </p:cNvPr>
          <p:cNvCxnSpPr>
            <a:stCxn id="148" idx="2"/>
            <a:endCxn id="155" idx="1"/>
          </p:cNvCxnSpPr>
          <p:nvPr/>
        </p:nvCxnSpPr>
        <p:spPr>
          <a:xfrm rot="16200000" flipH="1">
            <a:off x="7107225" y="5701363"/>
            <a:ext cx="302016" cy="1241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254">
            <a:extLst>
              <a:ext uri="{FF2B5EF4-FFF2-40B4-BE49-F238E27FC236}">
                <a16:creationId xmlns:a16="http://schemas.microsoft.com/office/drawing/2014/main" id="{3DA15C0A-CEC6-8099-15CF-6189C8043C61}"/>
              </a:ext>
            </a:extLst>
          </p:cNvPr>
          <p:cNvCxnSpPr>
            <a:stCxn id="154" idx="0"/>
            <a:endCxn id="152" idx="2"/>
          </p:cNvCxnSpPr>
          <p:nvPr/>
        </p:nvCxnSpPr>
        <p:spPr>
          <a:xfrm rot="5400000" flipH="1" flipV="1">
            <a:off x="8189686" y="6271779"/>
            <a:ext cx="202435" cy="8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255">
            <a:extLst>
              <a:ext uri="{FF2B5EF4-FFF2-40B4-BE49-F238E27FC236}">
                <a16:creationId xmlns:a16="http://schemas.microsoft.com/office/drawing/2014/main" id="{CDC2B6E2-B3A2-BAB2-A010-39208CD2B145}"/>
              </a:ext>
            </a:extLst>
          </p:cNvPr>
          <p:cNvCxnSpPr>
            <a:stCxn id="155" idx="3"/>
            <a:endCxn id="142" idx="2"/>
          </p:cNvCxnSpPr>
          <p:nvPr/>
        </p:nvCxnSpPr>
        <p:spPr>
          <a:xfrm flipV="1">
            <a:off x="8692856" y="6170991"/>
            <a:ext cx="691416" cy="30201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ight Arrow 256">
            <a:extLst>
              <a:ext uri="{FF2B5EF4-FFF2-40B4-BE49-F238E27FC236}">
                <a16:creationId xmlns:a16="http://schemas.microsoft.com/office/drawing/2014/main" id="{56CAD91C-73F2-375F-836B-A1728671B79D}"/>
              </a:ext>
            </a:extLst>
          </p:cNvPr>
          <p:cNvSpPr/>
          <p:nvPr/>
        </p:nvSpPr>
        <p:spPr>
          <a:xfrm flipH="1">
            <a:off x="6962029" y="5298340"/>
            <a:ext cx="175344" cy="105513"/>
          </a:xfrm>
          <a:prstGeom prst="rightArrow">
            <a:avLst/>
          </a:prstGeom>
          <a:solidFill>
            <a:srgbClr val="99CCFF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60" name="Rounded Rectangle 266">
            <a:extLst>
              <a:ext uri="{FF2B5EF4-FFF2-40B4-BE49-F238E27FC236}">
                <a16:creationId xmlns:a16="http://schemas.microsoft.com/office/drawing/2014/main" id="{13EBB11C-B552-8688-B92D-BDE9201C5D60}"/>
              </a:ext>
            </a:extLst>
          </p:cNvPr>
          <p:cNvSpPr/>
          <p:nvPr/>
        </p:nvSpPr>
        <p:spPr bwMode="auto">
          <a:xfrm>
            <a:off x="3333664" y="3836617"/>
            <a:ext cx="919573" cy="668593"/>
          </a:xfrm>
          <a:prstGeom prst="roundRect">
            <a:avLst>
              <a:gd name="adj" fmla="val 4845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SVOC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Customer Details</a:t>
            </a:r>
          </a:p>
        </p:txBody>
      </p:sp>
      <p:sp>
        <p:nvSpPr>
          <p:cNvPr id="161" name="Rounded Rectangle 269">
            <a:extLst>
              <a:ext uri="{FF2B5EF4-FFF2-40B4-BE49-F238E27FC236}">
                <a16:creationId xmlns:a16="http://schemas.microsoft.com/office/drawing/2014/main" id="{5F3D15C6-ED0E-6FB1-AA3C-28B1403C565E}"/>
              </a:ext>
            </a:extLst>
          </p:cNvPr>
          <p:cNvSpPr/>
          <p:nvPr/>
        </p:nvSpPr>
        <p:spPr bwMode="auto">
          <a:xfrm>
            <a:off x="4370482" y="3982423"/>
            <a:ext cx="993092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INPUT Data to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Policies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Aggregate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Sum Assured Total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Claims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2" name="Rounded Rectangle 270">
            <a:extLst>
              <a:ext uri="{FF2B5EF4-FFF2-40B4-BE49-F238E27FC236}">
                <a16:creationId xmlns:a16="http://schemas.microsoft.com/office/drawing/2014/main" id="{0371DBAE-B914-871C-08C1-3DC1D66AD173}"/>
              </a:ext>
            </a:extLst>
          </p:cNvPr>
          <p:cNvSpPr/>
          <p:nvPr/>
        </p:nvSpPr>
        <p:spPr bwMode="auto">
          <a:xfrm>
            <a:off x="5462410" y="3988427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OUTPUT Data from AURA</a:t>
            </a:r>
          </a:p>
        </p:txBody>
      </p:sp>
      <p:sp>
        <p:nvSpPr>
          <p:cNvPr id="163" name="Rounded Rectangle 271">
            <a:extLst>
              <a:ext uri="{FF2B5EF4-FFF2-40B4-BE49-F238E27FC236}">
                <a16:creationId xmlns:a16="http://schemas.microsoft.com/office/drawing/2014/main" id="{50E442E4-AA3B-B821-125C-E5C79CE8098C}"/>
              </a:ext>
            </a:extLst>
          </p:cNvPr>
          <p:cNvSpPr/>
          <p:nvPr/>
        </p:nvSpPr>
        <p:spPr bwMode="auto">
          <a:xfrm>
            <a:off x="5462410" y="4135290"/>
            <a:ext cx="993092" cy="122577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</p:txBody>
      </p:sp>
      <p:sp>
        <p:nvSpPr>
          <p:cNvPr id="164" name="Rounded Rectangle 275">
            <a:extLst>
              <a:ext uri="{FF2B5EF4-FFF2-40B4-BE49-F238E27FC236}">
                <a16:creationId xmlns:a16="http://schemas.microsoft.com/office/drawing/2014/main" id="{AE7DE2C4-6192-1DC0-FA0A-1EC63F25C44E}"/>
              </a:ext>
            </a:extLst>
          </p:cNvPr>
          <p:cNvSpPr/>
          <p:nvPr/>
        </p:nvSpPr>
        <p:spPr bwMode="auto">
          <a:xfrm>
            <a:off x="6565284" y="3829169"/>
            <a:ext cx="3468919" cy="687558"/>
          </a:xfrm>
          <a:prstGeom prst="roundRect">
            <a:avLst>
              <a:gd name="adj" fmla="val 6823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Submission &amp; Policy Issuance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5" name="Rounded Rectangle 276">
            <a:extLst>
              <a:ext uri="{FF2B5EF4-FFF2-40B4-BE49-F238E27FC236}">
                <a16:creationId xmlns:a16="http://schemas.microsoft.com/office/drawing/2014/main" id="{E6414D47-1843-7D04-E5F3-F671D91FD028}"/>
              </a:ext>
            </a:extLst>
          </p:cNvPr>
          <p:cNvSpPr/>
          <p:nvPr/>
        </p:nvSpPr>
        <p:spPr bwMode="auto">
          <a:xfrm>
            <a:off x="6612980" y="3981741"/>
            <a:ext cx="1108608" cy="481589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u="sng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eSubmission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Collect all inputs from AURA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Record Application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Submit Application 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Create Case Event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6" name="Rounded Rectangle 277">
            <a:extLst>
              <a:ext uri="{FF2B5EF4-FFF2-40B4-BE49-F238E27FC236}">
                <a16:creationId xmlns:a16="http://schemas.microsoft.com/office/drawing/2014/main" id="{F5C9A13E-6DB0-AAE1-51A7-B22374D7B5B1}"/>
              </a:ext>
            </a:extLst>
          </p:cNvPr>
          <p:cNvSpPr/>
          <p:nvPr/>
        </p:nvSpPr>
        <p:spPr bwMode="auto">
          <a:xfrm>
            <a:off x="7755491" y="3981741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Payment Record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7" name="Rounded Rectangle 282">
            <a:extLst>
              <a:ext uri="{FF2B5EF4-FFF2-40B4-BE49-F238E27FC236}">
                <a16:creationId xmlns:a16="http://schemas.microsoft.com/office/drawing/2014/main" id="{9A604DF4-E1B3-2DA6-3186-171D834FC0BE}"/>
              </a:ext>
            </a:extLst>
          </p:cNvPr>
          <p:cNvSpPr/>
          <p:nvPr/>
        </p:nvSpPr>
        <p:spPr bwMode="auto">
          <a:xfrm>
            <a:off x="8895317" y="3980583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AML </a:t>
            </a:r>
            <a:r>
              <a:rPr lang="en-US" sz="600" kern="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Norcom</a:t>
            </a: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 API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8" name="Rounded Rectangle 309">
            <a:extLst>
              <a:ext uri="{FF2B5EF4-FFF2-40B4-BE49-F238E27FC236}">
                <a16:creationId xmlns:a16="http://schemas.microsoft.com/office/drawing/2014/main" id="{A09C9BEB-35B2-9D10-7EFC-596A1943E417}"/>
              </a:ext>
            </a:extLst>
          </p:cNvPr>
          <p:cNvSpPr/>
          <p:nvPr/>
        </p:nvSpPr>
        <p:spPr bwMode="auto">
          <a:xfrm>
            <a:off x="7755491" y="4134313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Document API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69" name="Rounded Rectangle 310">
            <a:extLst>
              <a:ext uri="{FF2B5EF4-FFF2-40B4-BE49-F238E27FC236}">
                <a16:creationId xmlns:a16="http://schemas.microsoft.com/office/drawing/2014/main" id="{A14BEC1E-D517-41DF-33E9-477726DEFD7A}"/>
              </a:ext>
            </a:extLst>
          </p:cNvPr>
          <p:cNvSpPr/>
          <p:nvPr/>
        </p:nvSpPr>
        <p:spPr bwMode="auto">
          <a:xfrm>
            <a:off x="7755491" y="4306436"/>
            <a:ext cx="1108608" cy="123555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Assign Policy Number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0" name="Rounded Rectangle 311">
            <a:extLst>
              <a:ext uri="{FF2B5EF4-FFF2-40B4-BE49-F238E27FC236}">
                <a16:creationId xmlns:a16="http://schemas.microsoft.com/office/drawing/2014/main" id="{BFBEF141-F6A9-3830-7817-B9C1E5AD6CB4}"/>
              </a:ext>
            </a:extLst>
          </p:cNvPr>
          <p:cNvSpPr/>
          <p:nvPr/>
        </p:nvSpPr>
        <p:spPr bwMode="auto">
          <a:xfrm>
            <a:off x="8895317" y="4144922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Application Status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1" name="Rounded Rectangle 312">
            <a:extLst>
              <a:ext uri="{FF2B5EF4-FFF2-40B4-BE49-F238E27FC236}">
                <a16:creationId xmlns:a16="http://schemas.microsoft.com/office/drawing/2014/main" id="{CE17F8DD-EDE4-BEC7-6462-57B7EA4EBAB1}"/>
              </a:ext>
            </a:extLst>
          </p:cNvPr>
          <p:cNvSpPr/>
          <p:nvPr/>
        </p:nvSpPr>
        <p:spPr bwMode="auto">
          <a:xfrm>
            <a:off x="8903897" y="4304084"/>
            <a:ext cx="1108608" cy="124713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Issuance</a:t>
            </a: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82EBF96-8568-9F4F-F110-0829B4183B08}"/>
              </a:ext>
            </a:extLst>
          </p:cNvPr>
          <p:cNvSpPr/>
          <p:nvPr/>
        </p:nvSpPr>
        <p:spPr>
          <a:xfrm>
            <a:off x="4322785" y="3671343"/>
            <a:ext cx="2742838" cy="1044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Submission API  + AURA API</a:t>
            </a:r>
          </a:p>
        </p:txBody>
      </p:sp>
      <p:sp>
        <p:nvSpPr>
          <p:cNvPr id="173" name="Rounded Rectangle 314">
            <a:extLst>
              <a:ext uri="{FF2B5EF4-FFF2-40B4-BE49-F238E27FC236}">
                <a16:creationId xmlns:a16="http://schemas.microsoft.com/office/drawing/2014/main" id="{ABC545BD-864F-E7CB-0E29-B85C9BAFACE7}"/>
              </a:ext>
            </a:extLst>
          </p:cNvPr>
          <p:cNvSpPr/>
          <p:nvPr/>
        </p:nvSpPr>
        <p:spPr bwMode="auto">
          <a:xfrm>
            <a:off x="5462410" y="4292299"/>
            <a:ext cx="993092" cy="116870"/>
          </a:xfrm>
          <a:prstGeom prst="roundRect">
            <a:avLst>
              <a:gd name="adj" fmla="val 4845"/>
            </a:avLst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Counter Offer from AURA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8DD63098-60D7-DD2E-7423-9B149613429B}"/>
              </a:ext>
            </a:extLst>
          </p:cNvPr>
          <p:cNvSpPr/>
          <p:nvPr/>
        </p:nvSpPr>
        <p:spPr>
          <a:xfrm>
            <a:off x="9038564" y="3814933"/>
            <a:ext cx="122646" cy="59869"/>
          </a:xfrm>
          <a:prstGeom prst="rect">
            <a:avLst/>
          </a:prstGeom>
          <a:solidFill>
            <a:schemeClr val="accent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261DC8AE-1FBE-D6ED-8F74-7F688365F84A}"/>
              </a:ext>
            </a:extLst>
          </p:cNvPr>
          <p:cNvSpPr/>
          <p:nvPr/>
        </p:nvSpPr>
        <p:spPr>
          <a:xfrm>
            <a:off x="3231121" y="1148384"/>
            <a:ext cx="175311" cy="160991"/>
          </a:xfrm>
          <a:prstGeom prst="ellipse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1</a:t>
            </a: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1C8A2E6B-BA74-9A94-CC1B-68D1C4BDC0A4}"/>
              </a:ext>
            </a:extLst>
          </p:cNvPr>
          <p:cNvSpPr/>
          <p:nvPr/>
        </p:nvSpPr>
        <p:spPr>
          <a:xfrm>
            <a:off x="2284861" y="3451319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3</a:t>
            </a: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3A8B10E8-7F1E-1221-D21C-BA2D562215C7}"/>
              </a:ext>
            </a:extLst>
          </p:cNvPr>
          <p:cNvSpPr/>
          <p:nvPr/>
        </p:nvSpPr>
        <p:spPr>
          <a:xfrm>
            <a:off x="2135914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5</a:t>
            </a: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599C724-238E-D502-5C1F-7D9142552881}"/>
              </a:ext>
            </a:extLst>
          </p:cNvPr>
          <p:cNvSpPr/>
          <p:nvPr/>
        </p:nvSpPr>
        <p:spPr>
          <a:xfrm>
            <a:off x="2973399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6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FACBF638-8866-153E-FE91-C2C530336FDB}"/>
              </a:ext>
            </a:extLst>
          </p:cNvPr>
          <p:cNvSpPr/>
          <p:nvPr/>
        </p:nvSpPr>
        <p:spPr>
          <a:xfrm>
            <a:off x="3810306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7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A9BF7271-98FE-46DD-7CD5-7E2B6FB34A8C}"/>
              </a:ext>
            </a:extLst>
          </p:cNvPr>
          <p:cNvSpPr/>
          <p:nvPr/>
        </p:nvSpPr>
        <p:spPr>
          <a:xfrm>
            <a:off x="4647791" y="571217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8</a:t>
            </a: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15DEBF2B-885C-AC28-0A28-3B7C766189AD}"/>
              </a:ext>
            </a:extLst>
          </p:cNvPr>
          <p:cNvSpPr/>
          <p:nvPr/>
        </p:nvSpPr>
        <p:spPr>
          <a:xfrm>
            <a:off x="5438105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5CE72EA5-21AD-A5EB-368F-8B6C54287AD6}"/>
              </a:ext>
            </a:extLst>
          </p:cNvPr>
          <p:cNvSpPr/>
          <p:nvPr/>
        </p:nvSpPr>
        <p:spPr>
          <a:xfrm>
            <a:off x="6275590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9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58ED667A-61F2-FA49-5306-5E82AD7FC86E}"/>
              </a:ext>
            </a:extLst>
          </p:cNvPr>
          <p:cNvSpPr/>
          <p:nvPr/>
        </p:nvSpPr>
        <p:spPr>
          <a:xfrm>
            <a:off x="7112497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10</a:t>
            </a: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1909CE-F0A8-810D-E15B-5E0583BFCEB9}"/>
              </a:ext>
            </a:extLst>
          </p:cNvPr>
          <p:cNvSpPr/>
          <p:nvPr/>
        </p:nvSpPr>
        <p:spPr>
          <a:xfrm>
            <a:off x="7949982" y="5716696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11</a:t>
            </a: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A4332288-1A55-CAA9-42A3-2CEE85C04EAB}"/>
              </a:ext>
            </a:extLst>
          </p:cNvPr>
          <p:cNvSpPr/>
          <p:nvPr/>
        </p:nvSpPr>
        <p:spPr>
          <a:xfrm>
            <a:off x="8731236" y="571361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12</a:t>
            </a:r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1E2DEF27-AE63-4DB4-9EE7-8859CBB24776}"/>
              </a:ext>
            </a:extLst>
          </p:cNvPr>
          <p:cNvSpPr/>
          <p:nvPr/>
        </p:nvSpPr>
        <p:spPr>
          <a:xfrm>
            <a:off x="10189516" y="111132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14</a:t>
            </a:r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00197835-6B60-C1BF-15EB-3B2A89898E72}"/>
              </a:ext>
            </a:extLst>
          </p:cNvPr>
          <p:cNvSpPr/>
          <p:nvPr/>
        </p:nvSpPr>
        <p:spPr>
          <a:xfrm>
            <a:off x="10487874" y="1120694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15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A3196DC-EA88-0774-F566-23703B621D67}"/>
              </a:ext>
            </a:extLst>
          </p:cNvPr>
          <p:cNvSpPr/>
          <p:nvPr/>
        </p:nvSpPr>
        <p:spPr>
          <a:xfrm>
            <a:off x="10747876" y="1121900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16</a:t>
            </a:r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3053E356-2BD1-1DB3-55D2-A1F7A9AB89AE}"/>
              </a:ext>
            </a:extLst>
          </p:cNvPr>
          <p:cNvSpPr/>
          <p:nvPr/>
        </p:nvSpPr>
        <p:spPr>
          <a:xfrm>
            <a:off x="7884459" y="6392511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+mj-lt"/>
              </a:rPr>
              <a:t>13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93B5762C-04B1-5BEC-BFF0-4B8889E9CB4A}"/>
              </a:ext>
            </a:extLst>
          </p:cNvPr>
          <p:cNvSpPr/>
          <p:nvPr/>
        </p:nvSpPr>
        <p:spPr>
          <a:xfrm>
            <a:off x="2099782" y="3458123"/>
            <a:ext cx="175311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4</a:t>
            </a:r>
          </a:p>
        </p:txBody>
      </p:sp>
      <p:sp>
        <p:nvSpPr>
          <p:cNvPr id="191" name="Rounded Rectangle 357">
            <a:extLst>
              <a:ext uri="{FF2B5EF4-FFF2-40B4-BE49-F238E27FC236}">
                <a16:creationId xmlns:a16="http://schemas.microsoft.com/office/drawing/2014/main" id="{EC862268-C719-B146-033D-3579FF939E07}"/>
              </a:ext>
            </a:extLst>
          </p:cNvPr>
          <p:cNvSpPr/>
          <p:nvPr/>
        </p:nvSpPr>
        <p:spPr bwMode="auto">
          <a:xfrm rot="16200000">
            <a:off x="169528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API GATEWAY</a:t>
            </a:r>
          </a:p>
        </p:txBody>
      </p:sp>
      <p:sp>
        <p:nvSpPr>
          <p:cNvPr id="192" name="Rounded Rectangle 358">
            <a:extLst>
              <a:ext uri="{FF2B5EF4-FFF2-40B4-BE49-F238E27FC236}">
                <a16:creationId xmlns:a16="http://schemas.microsoft.com/office/drawing/2014/main" id="{147B71E1-52EC-31AA-084A-9A5BE20CF571}"/>
              </a:ext>
            </a:extLst>
          </p:cNvPr>
          <p:cNvSpPr/>
          <p:nvPr/>
        </p:nvSpPr>
        <p:spPr bwMode="auto">
          <a:xfrm rot="16200000">
            <a:off x="1872298" y="4011878"/>
            <a:ext cx="970598" cy="189012"/>
          </a:xfrm>
          <a:prstGeom prst="roundRect">
            <a:avLst>
              <a:gd name="adj" fmla="val 16947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EIP</a:t>
            </a:r>
          </a:p>
        </p:txBody>
      </p:sp>
      <p:sp>
        <p:nvSpPr>
          <p:cNvPr id="193" name="Rounded Rectangle 236">
            <a:extLst>
              <a:ext uri="{FF2B5EF4-FFF2-40B4-BE49-F238E27FC236}">
                <a16:creationId xmlns:a16="http://schemas.microsoft.com/office/drawing/2014/main" id="{127C9B44-8F48-B832-1A18-2E71614C834B}"/>
              </a:ext>
            </a:extLst>
          </p:cNvPr>
          <p:cNvSpPr/>
          <p:nvPr/>
        </p:nvSpPr>
        <p:spPr bwMode="auto">
          <a:xfrm>
            <a:off x="7134242" y="1121858"/>
            <a:ext cx="2953322" cy="194478"/>
          </a:xfrm>
          <a:prstGeom prst="roundRect">
            <a:avLst>
              <a:gd name="adj" fmla="val 14400"/>
            </a:avLst>
          </a:prstGeom>
          <a:solidFill>
            <a:schemeClr val="tx2">
              <a:lumMod val="25000"/>
              <a:lumOff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SFDC UW CASE MANAGEMENT</a:t>
            </a:r>
          </a:p>
        </p:txBody>
      </p:sp>
      <p:sp>
        <p:nvSpPr>
          <p:cNvPr id="194" name="Rounded Rectangle 327">
            <a:extLst>
              <a:ext uri="{FF2B5EF4-FFF2-40B4-BE49-F238E27FC236}">
                <a16:creationId xmlns:a16="http://schemas.microsoft.com/office/drawing/2014/main" id="{A987F27F-5A09-2E17-486A-635E54F330AE}"/>
              </a:ext>
            </a:extLst>
          </p:cNvPr>
          <p:cNvSpPr/>
          <p:nvPr/>
        </p:nvSpPr>
        <p:spPr bwMode="auto">
          <a:xfrm>
            <a:off x="7125408" y="1343212"/>
            <a:ext cx="2955526" cy="1999984"/>
          </a:xfrm>
          <a:prstGeom prst="roundRect">
            <a:avLst>
              <a:gd name="adj" fmla="val 2091"/>
            </a:avLst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288" rIns="0" bIns="0" numCol="1" rtlCol="0" anchor="t" anchorCtr="0" compatLnSpc="1">
            <a:prstTxWarp prst="textNoShape">
              <a:avLst/>
            </a:prstTxWarp>
          </a:bodyPr>
          <a:lstStyle/>
          <a:p>
            <a:pPr algn="ctr" defTabSz="912813"/>
            <a:endParaRPr lang="en-US" sz="800" b="1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5" name="Left-Right Arrow 328">
            <a:extLst>
              <a:ext uri="{FF2B5EF4-FFF2-40B4-BE49-F238E27FC236}">
                <a16:creationId xmlns:a16="http://schemas.microsoft.com/office/drawing/2014/main" id="{BE3A8A44-90B9-59A6-BA47-251C42551836}"/>
              </a:ext>
            </a:extLst>
          </p:cNvPr>
          <p:cNvSpPr/>
          <p:nvPr/>
        </p:nvSpPr>
        <p:spPr bwMode="auto">
          <a:xfrm rot="16200000">
            <a:off x="8386070" y="3370064"/>
            <a:ext cx="279400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96" name="Rounded Rectangle 329">
            <a:extLst>
              <a:ext uri="{FF2B5EF4-FFF2-40B4-BE49-F238E27FC236}">
                <a16:creationId xmlns:a16="http://schemas.microsoft.com/office/drawing/2014/main" id="{D6C02819-CF83-897A-46EF-EE2A893A771A}"/>
              </a:ext>
            </a:extLst>
          </p:cNvPr>
          <p:cNvSpPr/>
          <p:nvPr/>
        </p:nvSpPr>
        <p:spPr bwMode="auto">
          <a:xfrm>
            <a:off x="7443182" y="2606052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2</a:t>
            </a:r>
          </a:p>
        </p:txBody>
      </p:sp>
      <p:sp>
        <p:nvSpPr>
          <p:cNvPr id="197" name="Rounded Rectangle 330">
            <a:extLst>
              <a:ext uri="{FF2B5EF4-FFF2-40B4-BE49-F238E27FC236}">
                <a16:creationId xmlns:a16="http://schemas.microsoft.com/office/drawing/2014/main" id="{57D2B0E8-6CD3-CCC9-3FF6-13444276D780}"/>
              </a:ext>
            </a:extLst>
          </p:cNvPr>
          <p:cNvSpPr/>
          <p:nvPr/>
        </p:nvSpPr>
        <p:spPr bwMode="auto">
          <a:xfrm>
            <a:off x="7439218" y="1554901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AUTO - NORCOM AML Check</a:t>
            </a:r>
          </a:p>
        </p:txBody>
      </p:sp>
      <p:sp>
        <p:nvSpPr>
          <p:cNvPr id="198" name="Rounded Rectangle 331">
            <a:extLst>
              <a:ext uri="{FF2B5EF4-FFF2-40B4-BE49-F238E27FC236}">
                <a16:creationId xmlns:a16="http://schemas.microsoft.com/office/drawing/2014/main" id="{783239A6-6922-F25F-AA64-A2D661E3A634}"/>
              </a:ext>
            </a:extLst>
          </p:cNvPr>
          <p:cNvSpPr/>
          <p:nvPr/>
        </p:nvSpPr>
        <p:spPr bwMode="auto">
          <a:xfrm>
            <a:off x="7439218" y="1817773"/>
            <a:ext cx="1348327" cy="186628"/>
          </a:xfrm>
          <a:prstGeom prst="roundRect">
            <a:avLst>
              <a:gd name="adj" fmla="val 6771"/>
            </a:avLst>
          </a:prstGeom>
          <a:solidFill>
            <a:schemeClr val="bg2">
              <a:lumMod val="20000"/>
              <a:lumOff val="8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UW CASE EVENT</a:t>
            </a:r>
          </a:p>
        </p:txBody>
      </p:sp>
      <p:sp>
        <p:nvSpPr>
          <p:cNvPr id="199" name="Rounded Rectangle 332">
            <a:extLst>
              <a:ext uri="{FF2B5EF4-FFF2-40B4-BE49-F238E27FC236}">
                <a16:creationId xmlns:a16="http://schemas.microsoft.com/office/drawing/2014/main" id="{D3106D45-990F-5DC7-7EFA-38ED67F1CA96}"/>
              </a:ext>
            </a:extLst>
          </p:cNvPr>
          <p:cNvSpPr/>
          <p:nvPr/>
        </p:nvSpPr>
        <p:spPr bwMode="auto">
          <a:xfrm>
            <a:off x="7439218" y="2083382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Manual Check Step 1</a:t>
            </a:r>
          </a:p>
        </p:txBody>
      </p:sp>
      <p:sp>
        <p:nvSpPr>
          <p:cNvPr id="200" name="Rounded Rectangle 333">
            <a:extLst>
              <a:ext uri="{FF2B5EF4-FFF2-40B4-BE49-F238E27FC236}">
                <a16:creationId xmlns:a16="http://schemas.microsoft.com/office/drawing/2014/main" id="{01F3BCDD-0672-4741-3084-B9EE69CEE8DC}"/>
              </a:ext>
            </a:extLst>
          </p:cNvPr>
          <p:cNvSpPr/>
          <p:nvPr/>
        </p:nvSpPr>
        <p:spPr bwMode="auto">
          <a:xfrm>
            <a:off x="7439218" y="2346254"/>
            <a:ext cx="1348327" cy="186628"/>
          </a:xfrm>
          <a:prstGeom prst="roundRect">
            <a:avLst>
              <a:gd name="adj" fmla="val 6771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Follow-up / Count Offer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1EC8617B-2908-3B87-FD71-95788C80BAA2}"/>
              </a:ext>
            </a:extLst>
          </p:cNvPr>
          <p:cNvCxnSpPr>
            <a:stCxn id="197" idx="2"/>
            <a:endCxn id="198" idx="0"/>
          </p:cNvCxnSpPr>
          <p:nvPr/>
        </p:nvCxnSpPr>
        <p:spPr>
          <a:xfrm>
            <a:off x="8113382" y="1741529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6864160-C237-3D45-4B27-9AECE2872496}"/>
              </a:ext>
            </a:extLst>
          </p:cNvPr>
          <p:cNvCxnSpPr>
            <a:stCxn id="198" idx="2"/>
            <a:endCxn id="199" idx="0"/>
          </p:cNvCxnSpPr>
          <p:nvPr/>
        </p:nvCxnSpPr>
        <p:spPr>
          <a:xfrm>
            <a:off x="8113382" y="2004401"/>
            <a:ext cx="0" cy="78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10C619-47B0-59D7-14D9-692C3E09EF26}"/>
              </a:ext>
            </a:extLst>
          </p:cNvPr>
          <p:cNvCxnSpPr>
            <a:stCxn id="199" idx="2"/>
            <a:endCxn id="200" idx="0"/>
          </p:cNvCxnSpPr>
          <p:nvPr/>
        </p:nvCxnSpPr>
        <p:spPr>
          <a:xfrm>
            <a:off x="8113382" y="2270010"/>
            <a:ext cx="0" cy="7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Rounded Rectangle 339">
            <a:extLst>
              <a:ext uri="{FF2B5EF4-FFF2-40B4-BE49-F238E27FC236}">
                <a16:creationId xmlns:a16="http://schemas.microsoft.com/office/drawing/2014/main" id="{F9FC1758-6437-7344-041D-60EEE4423076}"/>
              </a:ext>
            </a:extLst>
          </p:cNvPr>
          <p:cNvSpPr/>
          <p:nvPr/>
        </p:nvSpPr>
        <p:spPr bwMode="auto">
          <a:xfrm>
            <a:off x="7439218" y="1401484"/>
            <a:ext cx="1344363" cy="117336"/>
          </a:xfrm>
          <a:prstGeom prst="roundRect">
            <a:avLst>
              <a:gd name="adj" fmla="val 3129"/>
            </a:avLst>
          </a:prstGeom>
          <a:solidFill>
            <a:schemeClr val="tx2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Register full NB/UW Cases for KPI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F07FACA0-28AE-0123-55FA-C3E4BB8533AE}"/>
              </a:ext>
            </a:extLst>
          </p:cNvPr>
          <p:cNvCxnSpPr>
            <a:stCxn id="200" idx="2"/>
          </p:cNvCxnSpPr>
          <p:nvPr/>
        </p:nvCxnSpPr>
        <p:spPr>
          <a:xfrm flipH="1">
            <a:off x="8111398" y="2532882"/>
            <a:ext cx="1984" cy="7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Rounded Rectangle 353">
            <a:extLst>
              <a:ext uri="{FF2B5EF4-FFF2-40B4-BE49-F238E27FC236}">
                <a16:creationId xmlns:a16="http://schemas.microsoft.com/office/drawing/2014/main" id="{602D66F7-262C-1695-D6EF-CA0C3CBFB5AB}"/>
              </a:ext>
            </a:extLst>
          </p:cNvPr>
          <p:cNvSpPr/>
          <p:nvPr/>
        </p:nvSpPr>
        <p:spPr bwMode="auto">
          <a:xfrm>
            <a:off x="7439218" y="2850263"/>
            <a:ext cx="1344363" cy="169622"/>
          </a:xfrm>
          <a:prstGeom prst="roundRect">
            <a:avLst>
              <a:gd name="adj" fmla="val 3129"/>
            </a:avLst>
          </a:prstGeom>
          <a:solidFill>
            <a:schemeClr val="accent5">
              <a:lumMod val="10000"/>
              <a:lumOff val="90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Request Policy Issue (Approve)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Policy Issue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A9AF55A8-0E1E-0F38-89E4-32C636BC19A9}"/>
              </a:ext>
            </a:extLst>
          </p:cNvPr>
          <p:cNvCxnSpPr>
            <a:stCxn id="196" idx="2"/>
            <a:endCxn id="206" idx="0"/>
          </p:cNvCxnSpPr>
          <p:nvPr/>
        </p:nvCxnSpPr>
        <p:spPr>
          <a:xfrm flipH="1">
            <a:off x="8111400" y="2775674"/>
            <a:ext cx="3964" cy="7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356">
            <a:extLst>
              <a:ext uri="{FF2B5EF4-FFF2-40B4-BE49-F238E27FC236}">
                <a16:creationId xmlns:a16="http://schemas.microsoft.com/office/drawing/2014/main" id="{DB83A66B-A739-181F-2825-8386C1DCFC37}"/>
              </a:ext>
            </a:extLst>
          </p:cNvPr>
          <p:cNvSpPr/>
          <p:nvPr/>
        </p:nvSpPr>
        <p:spPr bwMode="auto">
          <a:xfrm>
            <a:off x="7440721" y="3100896"/>
            <a:ext cx="1344363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b="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Update RLS / NB DB / CRM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C2AF8E1C-081E-8256-3128-8DEF21B38ED2}"/>
              </a:ext>
            </a:extLst>
          </p:cNvPr>
          <p:cNvCxnSpPr>
            <a:stCxn id="206" idx="2"/>
            <a:endCxn id="208" idx="0"/>
          </p:cNvCxnSpPr>
          <p:nvPr/>
        </p:nvCxnSpPr>
        <p:spPr>
          <a:xfrm>
            <a:off x="8111400" y="3019885"/>
            <a:ext cx="1503" cy="81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361">
            <a:extLst>
              <a:ext uri="{FF2B5EF4-FFF2-40B4-BE49-F238E27FC236}">
                <a16:creationId xmlns:a16="http://schemas.microsoft.com/office/drawing/2014/main" id="{A2ADD690-914E-A135-22D3-C39C87F8D7C3}"/>
              </a:ext>
            </a:extLst>
          </p:cNvPr>
          <p:cNvCxnSpPr>
            <a:stCxn id="206" idx="3"/>
          </p:cNvCxnSpPr>
          <p:nvPr/>
        </p:nvCxnSpPr>
        <p:spPr>
          <a:xfrm>
            <a:off x="8783581" y="2935074"/>
            <a:ext cx="316306" cy="879859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362">
            <a:extLst>
              <a:ext uri="{FF2B5EF4-FFF2-40B4-BE49-F238E27FC236}">
                <a16:creationId xmlns:a16="http://schemas.microsoft.com/office/drawing/2014/main" id="{D880AD59-4DB6-433F-195B-D27D35233858}"/>
              </a:ext>
            </a:extLst>
          </p:cNvPr>
          <p:cNvSpPr/>
          <p:nvPr/>
        </p:nvSpPr>
        <p:spPr bwMode="auto">
          <a:xfrm>
            <a:off x="9470436" y="141846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UI/UX</a:t>
            </a:r>
          </a:p>
        </p:txBody>
      </p:sp>
      <p:sp>
        <p:nvSpPr>
          <p:cNvPr id="212" name="Rounded Rectangle 365">
            <a:extLst>
              <a:ext uri="{FF2B5EF4-FFF2-40B4-BE49-F238E27FC236}">
                <a16:creationId xmlns:a16="http://schemas.microsoft.com/office/drawing/2014/main" id="{FE14B0E8-87D4-7E10-0553-67B0301148C0}"/>
              </a:ext>
            </a:extLst>
          </p:cNvPr>
          <p:cNvSpPr/>
          <p:nvPr/>
        </p:nvSpPr>
        <p:spPr bwMode="auto">
          <a:xfrm>
            <a:off x="9470389" y="1946948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Case Process</a:t>
            </a:r>
          </a:p>
        </p:txBody>
      </p:sp>
      <p:sp>
        <p:nvSpPr>
          <p:cNvPr id="213" name="Rounded Rectangle 368">
            <a:extLst>
              <a:ext uri="{FF2B5EF4-FFF2-40B4-BE49-F238E27FC236}">
                <a16:creationId xmlns:a16="http://schemas.microsoft.com/office/drawing/2014/main" id="{3A509A05-73C9-A5B0-A096-340183AD9155}"/>
              </a:ext>
            </a:extLst>
          </p:cNvPr>
          <p:cNvSpPr/>
          <p:nvPr/>
        </p:nvSpPr>
        <p:spPr bwMode="auto">
          <a:xfrm>
            <a:off x="9470389" y="2212557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Allocation</a:t>
            </a:r>
          </a:p>
        </p:txBody>
      </p:sp>
      <p:sp>
        <p:nvSpPr>
          <p:cNvPr id="214" name="Rounded Rectangle 372">
            <a:extLst>
              <a:ext uri="{FF2B5EF4-FFF2-40B4-BE49-F238E27FC236}">
                <a16:creationId xmlns:a16="http://schemas.microsoft.com/office/drawing/2014/main" id="{AF41FDAF-9D20-3F0D-23B4-70AE2FCDD4F5}"/>
              </a:ext>
            </a:extLst>
          </p:cNvPr>
          <p:cNvSpPr/>
          <p:nvPr/>
        </p:nvSpPr>
        <p:spPr bwMode="auto">
          <a:xfrm>
            <a:off x="9470342" y="2473643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Workload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Balance</a:t>
            </a:r>
          </a:p>
        </p:txBody>
      </p:sp>
      <p:sp>
        <p:nvSpPr>
          <p:cNvPr id="215" name="Rounded Rectangle 373">
            <a:extLst>
              <a:ext uri="{FF2B5EF4-FFF2-40B4-BE49-F238E27FC236}">
                <a16:creationId xmlns:a16="http://schemas.microsoft.com/office/drawing/2014/main" id="{928D6A6E-79EE-E016-9211-75F9D99E6CE8}"/>
              </a:ext>
            </a:extLst>
          </p:cNvPr>
          <p:cNvSpPr/>
          <p:nvPr/>
        </p:nvSpPr>
        <p:spPr bwMode="auto">
          <a:xfrm>
            <a:off x="9470342" y="2736515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KPI LOG</a:t>
            </a:r>
          </a:p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NB Status</a:t>
            </a:r>
          </a:p>
        </p:txBody>
      </p:sp>
      <p:sp>
        <p:nvSpPr>
          <p:cNvPr id="216" name="Rounded Rectangle 374">
            <a:extLst>
              <a:ext uri="{FF2B5EF4-FFF2-40B4-BE49-F238E27FC236}">
                <a16:creationId xmlns:a16="http://schemas.microsoft.com/office/drawing/2014/main" id="{84B71FBB-9D81-30FE-C14B-8485ED106717}"/>
              </a:ext>
            </a:extLst>
          </p:cNvPr>
          <p:cNvSpPr/>
          <p:nvPr/>
        </p:nvSpPr>
        <p:spPr bwMode="auto">
          <a:xfrm>
            <a:off x="9470342" y="3002124"/>
            <a:ext cx="544961" cy="228172"/>
          </a:xfrm>
          <a:prstGeom prst="roundRect">
            <a:avLst>
              <a:gd name="adj" fmla="val 6771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email/SMS</a:t>
            </a:r>
          </a:p>
        </p:txBody>
      </p:sp>
      <p:sp>
        <p:nvSpPr>
          <p:cNvPr id="217" name="Rounded Rectangle 376">
            <a:extLst>
              <a:ext uri="{FF2B5EF4-FFF2-40B4-BE49-F238E27FC236}">
                <a16:creationId xmlns:a16="http://schemas.microsoft.com/office/drawing/2014/main" id="{126AFB8C-83D5-1D01-E5ED-E2147FF1C01D}"/>
              </a:ext>
            </a:extLst>
          </p:cNvPr>
          <p:cNvSpPr/>
          <p:nvPr/>
        </p:nvSpPr>
        <p:spPr bwMode="auto">
          <a:xfrm>
            <a:off x="9470342" y="1671623"/>
            <a:ext cx="544961" cy="228172"/>
          </a:xfrm>
          <a:prstGeom prst="roundRect">
            <a:avLst>
              <a:gd name="adj" fmla="val 6771"/>
            </a:avLst>
          </a:prstGeom>
          <a:solidFill>
            <a:srgbClr val="00B050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bg1"/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SSO/IAM</a:t>
            </a:r>
          </a:p>
        </p:txBody>
      </p:sp>
      <p:cxnSp>
        <p:nvCxnSpPr>
          <p:cNvPr id="218" name="Elbow Connector 381">
            <a:extLst>
              <a:ext uri="{FF2B5EF4-FFF2-40B4-BE49-F238E27FC236}">
                <a16:creationId xmlns:a16="http://schemas.microsoft.com/office/drawing/2014/main" id="{485A50F2-111C-DCCD-1BEB-F4E121B534B3}"/>
              </a:ext>
            </a:extLst>
          </p:cNvPr>
          <p:cNvCxnSpPr>
            <a:endCxn id="200" idx="1"/>
          </p:cNvCxnSpPr>
          <p:nvPr/>
        </p:nvCxnSpPr>
        <p:spPr>
          <a:xfrm rot="5400000" flipH="1" flipV="1">
            <a:off x="6941933" y="2750383"/>
            <a:ext cx="808100" cy="186470"/>
          </a:xfrm>
          <a:prstGeom prst="bentConnector2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ounded Rectangle 382">
            <a:extLst>
              <a:ext uri="{FF2B5EF4-FFF2-40B4-BE49-F238E27FC236}">
                <a16:creationId xmlns:a16="http://schemas.microsoft.com/office/drawing/2014/main" id="{6F92AA4C-28C0-3A2C-DABF-06B18177D458}"/>
              </a:ext>
            </a:extLst>
          </p:cNvPr>
          <p:cNvSpPr/>
          <p:nvPr/>
        </p:nvSpPr>
        <p:spPr bwMode="auto">
          <a:xfrm>
            <a:off x="8844017" y="3398048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0" name="Rounded Rectangle 388">
            <a:extLst>
              <a:ext uri="{FF2B5EF4-FFF2-40B4-BE49-F238E27FC236}">
                <a16:creationId xmlns:a16="http://schemas.microsoft.com/office/drawing/2014/main" id="{F2F91621-8B06-1998-CF39-A76535123A4F}"/>
              </a:ext>
            </a:extLst>
          </p:cNvPr>
          <p:cNvSpPr/>
          <p:nvPr/>
        </p:nvSpPr>
        <p:spPr bwMode="auto">
          <a:xfrm>
            <a:off x="7287031" y="3100896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1" name="Rounded Rectangle 389">
            <a:extLst>
              <a:ext uri="{FF2B5EF4-FFF2-40B4-BE49-F238E27FC236}">
                <a16:creationId xmlns:a16="http://schemas.microsoft.com/office/drawing/2014/main" id="{207C9612-61FA-B233-2A9B-AE3F9401CADF}"/>
              </a:ext>
            </a:extLst>
          </p:cNvPr>
          <p:cNvSpPr/>
          <p:nvPr/>
        </p:nvSpPr>
        <p:spPr bwMode="auto">
          <a:xfrm>
            <a:off x="7859190" y="1708067"/>
            <a:ext cx="589292" cy="192311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 </a:t>
            </a: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  <a:sym typeface="Wingdings" panose="05000000000000000000" pitchFamily="2" charset="2"/>
              </a:rPr>
              <a:t>      Manual</a:t>
            </a:r>
            <a:endParaRPr lang="en-US" sz="600" i="1" kern="0" dirty="0">
              <a:solidFill>
                <a:schemeClr val="tx2">
                  <a:lumMod val="90000"/>
                  <a:lumOff val="10000"/>
                </a:schemeClr>
              </a:solidFill>
              <a:latin typeface="+mj-lt"/>
              <a:ea typeface="MS PGothic" pitchFamily="34" charset="-128"/>
              <a:cs typeface="Arial" panose="020B0604020202020204" pitchFamily="34" charset="0"/>
            </a:endParaRPr>
          </a:p>
        </p:txBody>
      </p:sp>
      <p:cxnSp>
        <p:nvCxnSpPr>
          <p:cNvPr id="222" name="Elbow Connector 417">
            <a:extLst>
              <a:ext uri="{FF2B5EF4-FFF2-40B4-BE49-F238E27FC236}">
                <a16:creationId xmlns:a16="http://schemas.microsoft.com/office/drawing/2014/main" id="{9CD63818-8C37-DC49-349D-169411F157F6}"/>
              </a:ext>
            </a:extLst>
          </p:cNvPr>
          <p:cNvCxnSpPr>
            <a:stCxn id="197" idx="3"/>
            <a:endCxn id="206" idx="3"/>
          </p:cNvCxnSpPr>
          <p:nvPr/>
        </p:nvCxnSpPr>
        <p:spPr>
          <a:xfrm flipH="1">
            <a:off x="8783581" y="1648215"/>
            <a:ext cx="3964" cy="1286859"/>
          </a:xfrm>
          <a:prstGeom prst="bentConnector3">
            <a:avLst>
              <a:gd name="adj1" fmla="val -5766902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ounded Rectangle 425">
            <a:extLst>
              <a:ext uri="{FF2B5EF4-FFF2-40B4-BE49-F238E27FC236}">
                <a16:creationId xmlns:a16="http://schemas.microsoft.com/office/drawing/2014/main" id="{104A1684-939E-F51D-5D31-9E8CDEC9A60F}"/>
              </a:ext>
            </a:extLst>
          </p:cNvPr>
          <p:cNvSpPr/>
          <p:nvPr/>
        </p:nvSpPr>
        <p:spPr bwMode="auto">
          <a:xfrm>
            <a:off x="8955333" y="1694759"/>
            <a:ext cx="323234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79A6FC4-BB9A-3B45-46D7-5CB804C32BA7}"/>
              </a:ext>
            </a:extLst>
          </p:cNvPr>
          <p:cNvSpPr/>
          <p:nvPr/>
        </p:nvSpPr>
        <p:spPr>
          <a:xfrm>
            <a:off x="7170672" y="1142239"/>
            <a:ext cx="183855" cy="160991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latin typeface="+mj-lt"/>
              </a:rPr>
              <a:t>2</a:t>
            </a:r>
          </a:p>
        </p:txBody>
      </p:sp>
      <p:sp>
        <p:nvSpPr>
          <p:cNvPr id="225" name="Rounded Rectangle 419">
            <a:extLst>
              <a:ext uri="{FF2B5EF4-FFF2-40B4-BE49-F238E27FC236}">
                <a16:creationId xmlns:a16="http://schemas.microsoft.com/office/drawing/2014/main" id="{356F2C0C-5067-E577-03F3-6EB5050B1B3E}"/>
              </a:ext>
            </a:extLst>
          </p:cNvPr>
          <p:cNvSpPr/>
          <p:nvPr/>
        </p:nvSpPr>
        <p:spPr bwMode="auto">
          <a:xfrm>
            <a:off x="7165815" y="1522247"/>
            <a:ext cx="338987" cy="169622"/>
          </a:xfrm>
          <a:prstGeom prst="roundRect">
            <a:avLst>
              <a:gd name="adj" fmla="val 3129"/>
            </a:avLst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i="1" kern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MS PGothic" pitchFamily="34" charset="-128"/>
                <a:cs typeface="Arial" panose="020B0604020202020204" pitchFamily="34" charset="0"/>
              </a:rPr>
              <a:t>STP</a:t>
            </a:r>
          </a:p>
        </p:txBody>
      </p:sp>
      <p:cxnSp>
        <p:nvCxnSpPr>
          <p:cNvPr id="226" name="Elbow Connector 427">
            <a:extLst>
              <a:ext uri="{FF2B5EF4-FFF2-40B4-BE49-F238E27FC236}">
                <a16:creationId xmlns:a16="http://schemas.microsoft.com/office/drawing/2014/main" id="{C8CC1EF6-2198-69E8-3CC2-8C53EDDC1A8F}"/>
              </a:ext>
            </a:extLst>
          </p:cNvPr>
          <p:cNvCxnSpPr/>
          <p:nvPr/>
        </p:nvCxnSpPr>
        <p:spPr>
          <a:xfrm rot="5400000" flipH="1" flipV="1">
            <a:off x="8189686" y="6271779"/>
            <a:ext cx="202435" cy="8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F630532F-8692-0A76-02F5-20A547AFB69F}"/>
              </a:ext>
            </a:extLst>
          </p:cNvPr>
          <p:cNvSpPr txBox="1"/>
          <p:nvPr/>
        </p:nvSpPr>
        <p:spPr>
          <a:xfrm>
            <a:off x="8360582" y="6209177"/>
            <a:ext cx="554176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00" dirty="0">
                <a:solidFill>
                  <a:srgbClr val="FF0000"/>
                </a:solidFill>
                <a:latin typeface="+mj-lt"/>
                <a:cs typeface="Arial" pitchFamily="34" charset="0"/>
              </a:rPr>
              <a:t>Will be decommissioned</a:t>
            </a:r>
          </a:p>
        </p:txBody>
      </p:sp>
      <p:sp>
        <p:nvSpPr>
          <p:cNvPr id="228" name="Rounded Rectangle 248">
            <a:extLst>
              <a:ext uri="{FF2B5EF4-FFF2-40B4-BE49-F238E27FC236}">
                <a16:creationId xmlns:a16="http://schemas.microsoft.com/office/drawing/2014/main" id="{A6CECD98-A6C1-3153-FDE0-E6BB004DE1A0}"/>
              </a:ext>
            </a:extLst>
          </p:cNvPr>
          <p:cNvSpPr/>
          <p:nvPr/>
        </p:nvSpPr>
        <p:spPr>
          <a:xfrm>
            <a:off x="6293273" y="5148546"/>
            <a:ext cx="640080" cy="517068"/>
          </a:xfrm>
          <a:prstGeom prst="roundRect">
            <a:avLst>
              <a:gd name="adj" fmla="val 9323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Gemini</a:t>
            </a:r>
          </a:p>
        </p:txBody>
      </p:sp>
      <p:sp>
        <p:nvSpPr>
          <p:cNvPr id="229" name="Left-Right Arrow 263">
            <a:extLst>
              <a:ext uri="{FF2B5EF4-FFF2-40B4-BE49-F238E27FC236}">
                <a16:creationId xmlns:a16="http://schemas.microsoft.com/office/drawing/2014/main" id="{F5D5A838-A6F8-3600-5FF6-636540437D2F}"/>
              </a:ext>
            </a:extLst>
          </p:cNvPr>
          <p:cNvSpPr/>
          <p:nvPr/>
        </p:nvSpPr>
        <p:spPr bwMode="auto">
          <a:xfrm rot="16200000">
            <a:off x="6513648" y="4603866"/>
            <a:ext cx="262879" cy="248278"/>
          </a:xfrm>
          <a:prstGeom prst="leftRightArrow">
            <a:avLst>
              <a:gd name="adj1" fmla="val 57836"/>
              <a:gd name="adj2" fmla="val 29625"/>
            </a:avLst>
          </a:prstGeom>
          <a:solidFill>
            <a:schemeClr val="tx2">
              <a:lumMod val="25000"/>
              <a:lumOff val="75000"/>
            </a:schemeClr>
          </a:solidFill>
          <a:ln w="6350" cap="flat" cmpd="sng" algn="ctr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2813" fontAlgn="auto">
              <a:spcBef>
                <a:spcPts val="0"/>
              </a:spcBef>
              <a:spcAft>
                <a:spcPts val="0"/>
              </a:spcAft>
            </a:pPr>
            <a:endParaRPr lang="en-US" sz="600" b="0" kern="0" dirty="0">
              <a:solidFill>
                <a:schemeClr val="tx2">
                  <a:lumMod val="90000"/>
                  <a:lumOff val="10000"/>
                </a:scheme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230" name="Rounded Rectangle 265">
            <a:extLst>
              <a:ext uri="{FF2B5EF4-FFF2-40B4-BE49-F238E27FC236}">
                <a16:creationId xmlns:a16="http://schemas.microsoft.com/office/drawing/2014/main" id="{777D1798-1838-AC45-475B-C4B023EC6C26}"/>
              </a:ext>
            </a:extLst>
          </p:cNvPr>
          <p:cNvSpPr/>
          <p:nvPr/>
        </p:nvSpPr>
        <p:spPr>
          <a:xfrm>
            <a:off x="6292915" y="4894708"/>
            <a:ext cx="640080" cy="221990"/>
          </a:xfrm>
          <a:prstGeom prst="roundRect">
            <a:avLst>
              <a:gd name="adj" fmla="val 16474"/>
            </a:avLst>
          </a:prstGeom>
          <a:solidFill>
            <a:srgbClr val="CCFF99"/>
          </a:solidFill>
          <a:ln>
            <a:solidFill>
              <a:schemeClr val="bg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Cache DB</a:t>
            </a:r>
          </a:p>
        </p:txBody>
      </p:sp>
      <p:cxnSp>
        <p:nvCxnSpPr>
          <p:cNvPr id="231" name="Elbow Connector 360">
            <a:extLst>
              <a:ext uri="{FF2B5EF4-FFF2-40B4-BE49-F238E27FC236}">
                <a16:creationId xmlns:a16="http://schemas.microsoft.com/office/drawing/2014/main" id="{232F52D5-D7F2-2D63-80EF-0189AAE25F6A}"/>
              </a:ext>
            </a:extLst>
          </p:cNvPr>
          <p:cNvCxnSpPr>
            <a:stCxn id="172" idx="3"/>
            <a:endCxn id="204" idx="1"/>
          </p:cNvCxnSpPr>
          <p:nvPr/>
        </p:nvCxnSpPr>
        <p:spPr>
          <a:xfrm flipV="1">
            <a:off x="7065623" y="1460152"/>
            <a:ext cx="373595" cy="2263406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326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058C-6210-58C6-000C-24D97145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026" y="276087"/>
            <a:ext cx="9371949" cy="350719"/>
          </a:xfrm>
        </p:spPr>
        <p:txBody>
          <a:bodyPr>
            <a:normAutofit fontScale="90000"/>
          </a:bodyPr>
          <a:lstStyle/>
          <a:p>
            <a:endParaRPr lang="en-H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BD74A-9ADC-D2FC-9A4B-40256CD0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3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7D9E064-D4E2-DDF4-639D-3DFA1F3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6/4/24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5EFC895-17BE-F50C-0B14-4CB5B34B9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37716" y="6537668"/>
            <a:ext cx="9144259" cy="228600"/>
          </a:xfrm>
        </p:spPr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993F60-8D64-2D5E-4C7C-44C8E780D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25839"/>
              </p:ext>
            </p:extLst>
          </p:nvPr>
        </p:nvGraphicFramePr>
        <p:xfrm>
          <a:off x="410402" y="773499"/>
          <a:ext cx="11518361" cy="5927972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9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50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Sub-tasks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Responsible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Migration and New Product Launch Strategy Definition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migration strategy on: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Prioritize existing products to new foundation(end-to-end) based on criteria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Selection of pilot product/s to be migrated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migration options for justification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Get approval (GARB, technology board) on the migration strategy and approach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+mj-lt"/>
                        </a:rPr>
                        <a:t>Internal: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j-lt"/>
                        </a:rPr>
                        <a:t>Transformation Team – engage PDD, OPS, Dist.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dirty="0">
                          <a:latin typeface="+mj-lt"/>
                        </a:rPr>
                        <a:t>External: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dirty="0">
                          <a:latin typeface="+mj-lt"/>
                        </a:rPr>
                        <a:t>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60"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Definition of Target Operating Model (TOM) on new foundation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Define Target Operating Model for End-to-End Operation ride on new foundation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Transformation Team – engage PDD, OPS, Dist.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External:</a:t>
                      </a:r>
                    </a:p>
                    <a:p>
                      <a:pPr marL="228600" indent="-228600">
                        <a:buFont typeface="Arial" panose="020B0604020202020204" pitchFamily="34" charset="0"/>
                        <a:buChar char="•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Consultant Firm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81">
                <a:tc rowSpan="6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Foundation Implementation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NB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4"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Operation Workbench (incl. UI/UX, Workflows, Rules) for end-t0-end policy administration of new/migrated products: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New Business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Underwriting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Claim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Customer Service (Interface with Service Cloud)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6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20M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991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UW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1291514"/>
                  </a:ext>
                </a:extLst>
              </a:tr>
              <a:tr h="238991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CS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11198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Claim Workbench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250665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 Management – Inspire Flex/Inspire Evolve 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Inspire Flex for output management instead on MCS for new/migrated products’ communication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939386"/>
                  </a:ext>
                </a:extLst>
              </a:tr>
              <a:tr h="161405">
                <a:tc vMerge="1"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DMS -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InsureDoc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InsureDoc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as Document Management System for new/migrated policies correspondences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87663"/>
                  </a:ext>
                </a:extLst>
              </a:tr>
              <a:tr h="258501">
                <a:tc rowSpan="5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Integration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Insurance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full cycle Insurance APIs for channels incl. e-submission, policy alternation …etc.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rowSpan="5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20M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Internal: Transformation Team, External: </a:t>
                      </a:r>
                      <a:r>
                        <a:rPr lang="en-US" sz="1000" dirty="0" err="1">
                          <a:latin typeface="+mj-lt"/>
                        </a:rPr>
                        <a:t>eBAO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501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Product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Product APIs for channels incl. illustration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inforce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/proposal), basic/rider plan enquiry, premium calculation etc.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Gemini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Enable integration from Gemini to Inspire Flex for output communication data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data sync.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GMC SI</a:t>
                      </a: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integration from Inspire Flex to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Correspondences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GMC SI</a:t>
                      </a:r>
                    </a:p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83588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Germini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(DB) &lt;-&gt; ETL (for MDM)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Build MDM related data synchronization via Informatica ETL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Internal: Transformation Team, Data &amp; APIs Team, External: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eBAO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4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60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31790-5D4F-FBEA-F430-D5947DD4E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8D479-8942-46E8-A226-A4E01F7A105C}" type="slidenum">
              <a:rPr lang="en-HK" smtClean="0"/>
              <a:t>4</a:t>
            </a:fld>
            <a:endParaRPr lang="en-HK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90E6FF5-1DFB-A1D2-A6F1-E999DED8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81B4D-F060-418E-A958-B2BDC1A258F8}" type="datetime1">
              <a:rPr lang="en-US" smtClean="0"/>
              <a:pPr/>
              <a:t>6/7/24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F0A444-494C-95FC-BAAF-E2E5EC20C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6FA581A-0837-0F32-15E3-9B8466FD1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556166"/>
              </p:ext>
            </p:extLst>
          </p:nvPr>
        </p:nvGraphicFramePr>
        <p:xfrm>
          <a:off x="410402" y="773499"/>
          <a:ext cx="11518361" cy="2189643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19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19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5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8501"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Sub-tasks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Budget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latin typeface="+mj-lt"/>
                        </a:rPr>
                        <a:t>Responsible Parties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501">
                <a:tc rowSpan="5">
                  <a:txBody>
                    <a:bodyPr/>
                    <a:lstStyle/>
                    <a:p>
                      <a:r>
                        <a:rPr lang="en-US" sz="1000" dirty="0">
                          <a:latin typeface="+mj-lt"/>
                        </a:rPr>
                        <a:t>Integration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Insurance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full cycle Insurance APIs for channels incl. e-submission, policy alternation …etc. 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8501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 – Product Services</a:t>
                      </a:r>
                      <a:endParaRPr lang="en-US" sz="100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Implement Product APIs for channels incl. illustration (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inforce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/proposal), basic/rider plan enquiry, premium calculation etc.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err="1">
                          <a:latin typeface="+mj-lt"/>
                        </a:rPr>
                        <a:t>i</a:t>
                      </a:r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 sz="9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Gemini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Enable integration from Gemini to Inspire Flex for output communication data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 data sync.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Inspire Flex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&lt;-&gt;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endParaRPr lang="en-US" sz="1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Enable integration from Inspire Flex to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InsureDoc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 Correspondences via </a:t>
                      </a:r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InsureMO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APIs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3483588"/>
                  </a:ext>
                </a:extLst>
              </a:tr>
              <a:tr h="3461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Germini</a:t>
                      </a:r>
                      <a:r>
                        <a:rPr lang="en-US" sz="1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(DB) &lt;-&gt; ETL (for MDM)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kern="120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>
                        <a:latin typeface="+mj-lt"/>
                      </a:endParaRP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43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4435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cology 16x9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ature ecology education photo presentation.potx" id="{C2041BFC-79DD-469A-9C9C-CE3A45FF64F3}" vid="{F6D325B2-35D9-40C5-B4CD-C0A8483D5659}"/>
    </a:ext>
  </a:extLst>
</a:theme>
</file>

<file path=ppt/theme/theme2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Ecology">
      <a:dk1>
        <a:srgbClr val="4D3E2F"/>
      </a:dk1>
      <a:lt1>
        <a:sysClr val="window" lastClr="FFFFFF"/>
      </a:lt1>
      <a:dk2>
        <a:srgbClr val="000000"/>
      </a:dk2>
      <a:lt2>
        <a:srgbClr val="DDDDDD"/>
      </a:lt2>
      <a:accent1>
        <a:srgbClr val="8BAA00"/>
      </a:accent1>
      <a:accent2>
        <a:srgbClr val="2A6CB2"/>
      </a:accent2>
      <a:accent3>
        <a:srgbClr val="795837"/>
      </a:accent3>
      <a:accent4>
        <a:srgbClr val="D18316"/>
      </a:accent4>
      <a:accent5>
        <a:srgbClr val="79B4F0"/>
      </a:accent5>
      <a:accent6>
        <a:srgbClr val="CDC80F"/>
      </a:accent6>
      <a:hlink>
        <a:srgbClr val="2A6CB2"/>
      </a:hlink>
      <a:folHlink>
        <a:srgbClr val="808080"/>
      </a:folHlink>
    </a:clrScheme>
    <a:fontScheme name="Corbel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{3D7E55F7-86FD-45EB-8BA9-F2E594DB0DAF}tf03098889_win32</Template>
  <TotalTime>63939</TotalTime>
  <Words>1344</Words>
  <Application>Microsoft Macintosh PowerPoint</Application>
  <PresentationFormat>Widescreen</PresentationFormat>
  <Paragraphs>719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MS PGothic</vt:lpstr>
      <vt:lpstr>MS PGothic</vt:lpstr>
      <vt:lpstr>Arial</vt:lpstr>
      <vt:lpstr>Corbel</vt:lpstr>
      <vt:lpstr>Ecology 16x9</vt:lpstr>
      <vt:lpstr>Life Business Foundation (Day 1) - End to End</vt:lpstr>
      <vt:lpstr>New Business – Reference Architecture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Kelvin Wong Kin</dc:creator>
  <cp:lastModifiedBy>Kin Wong</cp:lastModifiedBy>
  <cp:revision>56</cp:revision>
  <dcterms:created xsi:type="dcterms:W3CDTF">2023-06-23T07:29:29Z</dcterms:created>
  <dcterms:modified xsi:type="dcterms:W3CDTF">2024-06-11T00:48:55Z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