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048" r:id="rId4"/>
  </p:sldMasterIdLst>
  <p:notesMasterIdLst>
    <p:notesMasterId r:id="rId16"/>
  </p:notesMasterIdLst>
  <p:sldIdLst>
    <p:sldId id="565" r:id="rId5"/>
    <p:sldId id="582" r:id="rId6"/>
    <p:sldId id="576" r:id="rId7"/>
    <p:sldId id="575" r:id="rId8"/>
    <p:sldId id="577" r:id="rId9"/>
    <p:sldId id="572" r:id="rId10"/>
    <p:sldId id="580" r:id="rId11"/>
    <p:sldId id="578" r:id="rId12"/>
    <p:sldId id="579" r:id="rId13"/>
    <p:sldId id="581" r:id="rId14"/>
    <p:sldId id="571" r:id="rId15"/>
  </p:sldIdLst>
  <p:sldSz cx="9902825" cy="6858000"/>
  <p:notesSz cx="6797675" cy="9926638"/>
  <p:defaultTextStyle>
    <a:defPPr>
      <a:defRPr lang="zh-TW"/>
    </a:defPPr>
    <a:lvl1pPr algn="l" defTabSz="477838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77838" indent="-20638" algn="l" defTabSz="477838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57263" indent="-42863" algn="l" defTabSz="477838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435100" indent="-63500" algn="l" defTabSz="477838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914525" indent="-85725" algn="l" defTabSz="477838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F5794C-3AB6-00E2-6494-AFFD57B5A247}" name="Fong, Jacky C" initials="FJC" userId="S::jacky.c.fong@accenture.com::8beefcc1-989b-4236-a24c-1bc6e2c289b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B4"/>
    <a:srgbClr val="0096D6"/>
    <a:srgbClr val="1F497D"/>
    <a:srgbClr val="022169"/>
    <a:srgbClr val="FECF13"/>
    <a:srgbClr val="002E5A"/>
    <a:srgbClr val="003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829" autoAdjust="0"/>
  </p:normalViewPr>
  <p:slideViewPr>
    <p:cSldViewPr>
      <p:cViewPr varScale="1">
        <p:scale>
          <a:sx n="107" d="100"/>
          <a:sy n="107" d="100"/>
        </p:scale>
        <p:origin x="1596" y="102"/>
      </p:cViewPr>
      <p:guideLst>
        <p:guide orient="horz" pos="2160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59360DA3-2A0B-4BAB-ABCA-8B8A1A516FBE}" type="datetimeFigureOut">
              <a:rPr lang="en-GB"/>
              <a:pPr>
                <a:defRPr/>
              </a:pPr>
              <a:t>28/07/2022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3A94401-F21B-4386-BDFF-E61573CF5B0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45874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94401-F21B-4386-BDFF-E61573CF5B01}" type="slidenum">
              <a:rPr lang="en-GB" altLang="en-US" smtClean="0"/>
              <a:pPr>
                <a:defRPr/>
              </a:pPr>
              <a:t>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19446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94401-F21B-4386-BDFF-E61573CF5B01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23081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94401-F21B-4386-BDFF-E61573CF5B01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5310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94401-F21B-4386-BDFF-E61573CF5B01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569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94401-F21B-4386-BDFF-E61573CF5B01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0533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94401-F21B-4386-BDFF-E61573CF5B01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90666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94401-F21B-4386-BDFF-E61573CF5B01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0559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94401-F21B-4386-BDFF-E61573CF5B01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62295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94401-F21B-4386-BDFF-E61573CF5B01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27502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94401-F21B-4386-BDFF-E61573CF5B01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7764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94401-F21B-4386-BDFF-E61573CF5B01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3709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853" y="1122363"/>
            <a:ext cx="7427119" cy="2387600"/>
          </a:xfrm>
        </p:spPr>
        <p:txBody>
          <a:bodyPr anchor="b"/>
          <a:lstStyle>
            <a:lvl1pPr algn="ctr">
              <a:defRPr sz="487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853" y="3602038"/>
            <a:ext cx="7427119" cy="1655762"/>
          </a:xfrm>
        </p:spPr>
        <p:txBody>
          <a:bodyPr/>
          <a:lstStyle>
            <a:lvl1pPr marL="0" indent="0" algn="ctr">
              <a:buNone/>
              <a:defRPr sz="1949"/>
            </a:lvl1pPr>
            <a:lvl2pPr marL="371338" indent="0" algn="ctr">
              <a:buNone/>
              <a:defRPr sz="1624"/>
            </a:lvl2pPr>
            <a:lvl3pPr marL="742676" indent="0" algn="ctr">
              <a:buNone/>
              <a:defRPr sz="1462"/>
            </a:lvl3pPr>
            <a:lvl4pPr marL="1114014" indent="0" algn="ctr">
              <a:buNone/>
              <a:defRPr sz="1300"/>
            </a:lvl4pPr>
            <a:lvl5pPr marL="1485351" indent="0" algn="ctr">
              <a:buNone/>
              <a:defRPr sz="1300"/>
            </a:lvl5pPr>
            <a:lvl6pPr marL="1856689" indent="0" algn="ctr">
              <a:buNone/>
              <a:defRPr sz="1300"/>
            </a:lvl6pPr>
            <a:lvl7pPr marL="2228027" indent="0" algn="ctr">
              <a:buNone/>
              <a:defRPr sz="1300"/>
            </a:lvl7pPr>
            <a:lvl8pPr marL="2599365" indent="0" algn="ctr">
              <a:buNone/>
              <a:defRPr sz="1300"/>
            </a:lvl8pPr>
            <a:lvl9pPr marL="2970703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161AE-BE9B-4B10-A2E5-110DA8CC7ABF}" type="datetimeFigureOut">
              <a:rPr lang="en-US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5F36D-216B-4A55-AEF6-D82E7B75E6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0123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B4757-8166-48D4-9B53-C5DFFB617FDF}" type="datetimeFigureOut">
              <a:rPr lang="en-US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1F012-8E10-4BC8-A64C-41EDEAA96E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119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709" y="365125"/>
            <a:ext cx="213529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819" y="365125"/>
            <a:ext cx="628210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A890D-A29A-4E02-8CD8-B6B011D9F022}" type="datetimeFigureOut">
              <a:rPr lang="en-US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63BCE-24C8-47C8-A00D-EF61DE74B2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7344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orp PPT_R7-0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12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9278938" y="6405563"/>
            <a:ext cx="3651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68" tIns="47884" rIns="95768" bIns="47884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fld id="{F6E120D6-F7B1-462A-8BBE-66E84C3559D9}" type="slidenum">
              <a:rPr lang="en-US" altLang="zh-TW" sz="900" smtClean="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zh-TW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89012" y="274638"/>
            <a:ext cx="7772400" cy="563562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091058" y="1112520"/>
            <a:ext cx="7746554" cy="5059680"/>
          </a:xfrm>
          <a:prstGeom prst="rect">
            <a:avLst/>
          </a:prstGeom>
        </p:spPr>
        <p:txBody>
          <a:bodyPr lIns="95768" tIns="47884" rIns="95768" bIns="47884"/>
          <a:lstStyle>
            <a:lvl1pPr marL="0" indent="0">
              <a:buNone/>
              <a:defRPr sz="2200" b="1"/>
            </a:lvl1pPr>
            <a:lvl2pPr>
              <a:defRPr sz="1800"/>
            </a:lvl2pPr>
            <a:lvl3pPr>
              <a:defRPr sz="18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18213" y="6319838"/>
            <a:ext cx="2895600" cy="365125"/>
          </a:xfrm>
        </p:spPr>
        <p:txBody>
          <a:bodyPr/>
          <a:lstStyle>
            <a:lvl1pPr algn="r" eaLnBrk="1" hangingPunct="1">
              <a:defRPr sz="850" b="1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193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901238" cy="685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</p:pic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852613" y="2082800"/>
          <a:ext cx="58928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5895343" imgH="3603048" progId="Excel.Chart.8">
                  <p:embed/>
                </p:oleObj>
              </mc:Choice>
              <mc:Fallback>
                <p:oleObj r:id="rId4" imgW="5895343" imgH="3603048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2082800"/>
                        <a:ext cx="5892800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2"/>
          <p:cNvSpPr txBox="1">
            <a:spLocks noChangeArrowheads="1"/>
          </p:cNvSpPr>
          <p:nvPr userDrawn="1"/>
        </p:nvSpPr>
        <p:spPr bwMode="auto">
          <a:xfrm>
            <a:off x="2654300" y="1143000"/>
            <a:ext cx="36115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200" b="1" dirty="0">
                <a:latin typeface="Arial" panose="020B0604020202020204" pitchFamily="34" charset="0"/>
              </a:rPr>
              <a:t>Pie Chart Title </a:t>
            </a:r>
          </a:p>
          <a:p>
            <a:pPr algn="ctr" eaLnBrk="1" hangingPunct="1"/>
            <a:r>
              <a:rPr lang="en-US" altLang="en-US" sz="2200" b="1" dirty="0">
                <a:latin typeface="Arial" panose="020B0604020202020204" pitchFamily="34" charset="0"/>
              </a:rPr>
              <a:t>on two lines if necessary 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 bwMode="auto">
          <a:xfrm>
            <a:off x="9278938" y="6405563"/>
            <a:ext cx="3651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68" tIns="47884" rIns="95768" bIns="47884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fld id="{40F2B006-D302-492A-8D1E-7407AC9BAAA2}" type="slidenum">
              <a:rPr lang="en-US" altLang="zh-TW" sz="900" smtClean="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zh-TW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89012" y="274638"/>
            <a:ext cx="7772400" cy="563562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18213" y="6319838"/>
            <a:ext cx="2895600" cy="365125"/>
          </a:xfrm>
        </p:spPr>
        <p:txBody>
          <a:bodyPr/>
          <a:lstStyle>
            <a:lvl1pPr algn="r" eaLnBrk="1" hangingPunct="1">
              <a:defRPr sz="850" b="1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1403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763"/>
            <a:ext cx="9901237" cy="685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</p:pic>
      <p:sp>
        <p:nvSpPr>
          <p:cNvPr id="4" name="TextBox 2"/>
          <p:cNvSpPr txBox="1">
            <a:spLocks noChangeArrowheads="1"/>
          </p:cNvSpPr>
          <p:nvPr userDrawn="1"/>
        </p:nvSpPr>
        <p:spPr bwMode="auto">
          <a:xfrm>
            <a:off x="2654300" y="1143000"/>
            <a:ext cx="36115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200" b="1" dirty="0">
                <a:latin typeface="Arial" panose="020B0604020202020204" pitchFamily="34" charset="0"/>
              </a:rPr>
              <a:t>Bar Chart Title </a:t>
            </a:r>
          </a:p>
          <a:p>
            <a:pPr algn="ctr" eaLnBrk="1" hangingPunct="1"/>
            <a:r>
              <a:rPr lang="en-US" altLang="en-US" sz="2200" b="1" dirty="0">
                <a:latin typeface="Arial" panose="020B0604020202020204" pitchFamily="34" charset="0"/>
              </a:rPr>
              <a:t>on two lines if necessary</a:t>
            </a:r>
            <a:r>
              <a:rPr lang="en-US" altLang="en-US" sz="2200" dirty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5" name="Chart 3"/>
          <p:cNvGraphicFramePr>
            <a:graphicFrameLocks/>
          </p:cNvGraphicFramePr>
          <p:nvPr/>
        </p:nvGraphicFramePr>
        <p:xfrm>
          <a:off x="1776413" y="1860550"/>
          <a:ext cx="6367462" cy="422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hart" r:id="rId4" imgW="6343616" imgH="4200532" progId="Excel.Chart.8">
                  <p:embed/>
                </p:oleObj>
              </mc:Choice>
              <mc:Fallback>
                <p:oleObj name="Chart" r:id="rId4" imgW="6343616" imgH="4200532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860550"/>
                        <a:ext cx="6367462" cy="422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 txBox="1">
            <a:spLocks/>
          </p:cNvSpPr>
          <p:nvPr userDrawn="1"/>
        </p:nvSpPr>
        <p:spPr bwMode="auto">
          <a:xfrm>
            <a:off x="9278938" y="6405563"/>
            <a:ext cx="3651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68" tIns="47884" rIns="95768" bIns="47884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fld id="{1414441B-7ED8-4DCA-87DA-F985F39EE738}" type="slidenum">
              <a:rPr lang="en-US" altLang="zh-TW" sz="900" smtClean="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zh-TW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89012" y="274638"/>
            <a:ext cx="7772400" cy="563562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18213" y="6319838"/>
            <a:ext cx="2895600" cy="365125"/>
          </a:xfrm>
        </p:spPr>
        <p:txBody>
          <a:bodyPr/>
          <a:lstStyle>
            <a:lvl1pPr algn="r" eaLnBrk="1" hangingPunct="1">
              <a:defRPr sz="850" b="1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0334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769EF-5B2F-4C24-8477-48073C2AAFB0}" type="datetimeFigureOut">
              <a:rPr lang="en-US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D6C12-F73B-4817-9D48-49530266C8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5716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61" y="1709739"/>
            <a:ext cx="8541187" cy="2852737"/>
          </a:xfrm>
        </p:spPr>
        <p:txBody>
          <a:bodyPr anchor="b"/>
          <a:lstStyle>
            <a:lvl1pPr>
              <a:defRPr sz="487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61" y="4589464"/>
            <a:ext cx="8541187" cy="1500187"/>
          </a:xfrm>
        </p:spPr>
        <p:txBody>
          <a:bodyPr/>
          <a:lstStyle>
            <a:lvl1pPr marL="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1pPr>
            <a:lvl2pPr marL="371338" indent="0">
              <a:buNone/>
              <a:defRPr sz="1624">
                <a:solidFill>
                  <a:schemeClr val="tx1">
                    <a:tint val="75000"/>
                  </a:schemeClr>
                </a:solidFill>
              </a:defRPr>
            </a:lvl2pPr>
            <a:lvl3pPr marL="742676" indent="0">
              <a:buNone/>
              <a:defRPr sz="1462">
                <a:solidFill>
                  <a:schemeClr val="tx1">
                    <a:tint val="75000"/>
                  </a:schemeClr>
                </a:solidFill>
              </a:defRPr>
            </a:lvl3pPr>
            <a:lvl4pPr marL="11140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3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66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0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5993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07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FB199-D619-4A44-8696-135D43393C9E}" type="datetimeFigureOut">
              <a:rPr lang="en-US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87E72-C852-4BE7-9C6C-C985AC520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5354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819" y="1825625"/>
            <a:ext cx="42087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05" y="1825625"/>
            <a:ext cx="42087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C5CFF-5037-47E3-9FCA-CE75C76E311A}" type="datetimeFigureOut">
              <a:rPr lang="en-US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5485B-E112-4DB9-9FB0-F9BFEE5E43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2797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09" y="365126"/>
            <a:ext cx="8541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109" y="1681163"/>
            <a:ext cx="4189359" cy="823912"/>
          </a:xfrm>
        </p:spPr>
        <p:txBody>
          <a:bodyPr anchor="b"/>
          <a:lstStyle>
            <a:lvl1pPr marL="0" indent="0">
              <a:buNone/>
              <a:defRPr sz="1949" b="1"/>
            </a:lvl1pPr>
            <a:lvl2pPr marL="371338" indent="0">
              <a:buNone/>
              <a:defRPr sz="1624" b="1"/>
            </a:lvl2pPr>
            <a:lvl3pPr marL="742676" indent="0">
              <a:buNone/>
              <a:defRPr sz="1462" b="1"/>
            </a:lvl3pPr>
            <a:lvl4pPr marL="1114014" indent="0">
              <a:buNone/>
              <a:defRPr sz="1300" b="1"/>
            </a:lvl4pPr>
            <a:lvl5pPr marL="1485351" indent="0">
              <a:buNone/>
              <a:defRPr sz="1300" b="1"/>
            </a:lvl5pPr>
            <a:lvl6pPr marL="1856689" indent="0">
              <a:buNone/>
              <a:defRPr sz="1300" b="1"/>
            </a:lvl6pPr>
            <a:lvl7pPr marL="2228027" indent="0">
              <a:buNone/>
              <a:defRPr sz="1300" b="1"/>
            </a:lvl7pPr>
            <a:lvl8pPr marL="2599365" indent="0">
              <a:buNone/>
              <a:defRPr sz="1300" b="1"/>
            </a:lvl8pPr>
            <a:lvl9pPr marL="29707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109" y="2505075"/>
            <a:ext cx="418935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3305" y="1681163"/>
            <a:ext cx="4209990" cy="823912"/>
          </a:xfrm>
        </p:spPr>
        <p:txBody>
          <a:bodyPr anchor="b"/>
          <a:lstStyle>
            <a:lvl1pPr marL="0" indent="0">
              <a:buNone/>
              <a:defRPr sz="1949" b="1"/>
            </a:lvl1pPr>
            <a:lvl2pPr marL="371338" indent="0">
              <a:buNone/>
              <a:defRPr sz="1624" b="1"/>
            </a:lvl2pPr>
            <a:lvl3pPr marL="742676" indent="0">
              <a:buNone/>
              <a:defRPr sz="1462" b="1"/>
            </a:lvl3pPr>
            <a:lvl4pPr marL="1114014" indent="0">
              <a:buNone/>
              <a:defRPr sz="1300" b="1"/>
            </a:lvl4pPr>
            <a:lvl5pPr marL="1485351" indent="0">
              <a:buNone/>
              <a:defRPr sz="1300" b="1"/>
            </a:lvl5pPr>
            <a:lvl6pPr marL="1856689" indent="0">
              <a:buNone/>
              <a:defRPr sz="1300" b="1"/>
            </a:lvl6pPr>
            <a:lvl7pPr marL="2228027" indent="0">
              <a:buNone/>
              <a:defRPr sz="1300" b="1"/>
            </a:lvl7pPr>
            <a:lvl8pPr marL="2599365" indent="0">
              <a:buNone/>
              <a:defRPr sz="1300" b="1"/>
            </a:lvl8pPr>
            <a:lvl9pPr marL="29707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3305" y="2505075"/>
            <a:ext cx="420999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AF270-A519-4C6F-9746-73ACFEDCFBAD}" type="datetimeFigureOut">
              <a:rPr lang="en-US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F747B-5F5B-4089-819C-A0EA04EAA7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3475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044A5-344F-4C21-BCE2-6C89FDF56603}" type="datetimeFigureOut">
              <a:rPr lang="en-US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15353-FE3F-4026-9DD8-FAE571F53C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6434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206D0-C375-4264-820A-A843C7250C51}" type="datetimeFigureOut">
              <a:rPr lang="en-US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CD130-2C64-4FB7-BF68-5A9A05BD61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3019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09" y="457200"/>
            <a:ext cx="3193919" cy="1600200"/>
          </a:xfrm>
        </p:spPr>
        <p:txBody>
          <a:bodyPr anchor="b"/>
          <a:lstStyle>
            <a:lvl1pPr>
              <a:defRPr sz="2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991" y="987426"/>
            <a:ext cx="5013305" cy="4873625"/>
          </a:xfrm>
        </p:spPr>
        <p:txBody>
          <a:bodyPr/>
          <a:lstStyle>
            <a:lvl1pPr>
              <a:defRPr sz="2599"/>
            </a:lvl1pPr>
            <a:lvl2pPr>
              <a:defRPr sz="2274"/>
            </a:lvl2pPr>
            <a:lvl3pPr>
              <a:defRPr sz="1949"/>
            </a:lvl3pPr>
            <a:lvl4pPr>
              <a:defRPr sz="1624"/>
            </a:lvl4pPr>
            <a:lvl5pPr>
              <a:defRPr sz="1624"/>
            </a:lvl5pPr>
            <a:lvl6pPr>
              <a:defRPr sz="1624"/>
            </a:lvl6pPr>
            <a:lvl7pPr>
              <a:defRPr sz="1624"/>
            </a:lvl7pPr>
            <a:lvl8pPr>
              <a:defRPr sz="1624"/>
            </a:lvl8pPr>
            <a:lvl9pPr>
              <a:defRPr sz="16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09" y="2057400"/>
            <a:ext cx="3193919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338" indent="0">
              <a:buNone/>
              <a:defRPr sz="1137"/>
            </a:lvl2pPr>
            <a:lvl3pPr marL="742676" indent="0">
              <a:buNone/>
              <a:defRPr sz="975"/>
            </a:lvl3pPr>
            <a:lvl4pPr marL="1114014" indent="0">
              <a:buNone/>
              <a:defRPr sz="812"/>
            </a:lvl4pPr>
            <a:lvl5pPr marL="1485351" indent="0">
              <a:buNone/>
              <a:defRPr sz="812"/>
            </a:lvl5pPr>
            <a:lvl6pPr marL="1856689" indent="0">
              <a:buNone/>
              <a:defRPr sz="812"/>
            </a:lvl6pPr>
            <a:lvl7pPr marL="2228027" indent="0">
              <a:buNone/>
              <a:defRPr sz="812"/>
            </a:lvl7pPr>
            <a:lvl8pPr marL="2599365" indent="0">
              <a:buNone/>
              <a:defRPr sz="812"/>
            </a:lvl8pPr>
            <a:lvl9pPr marL="2970703" indent="0">
              <a:buNone/>
              <a:defRPr sz="8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C0207-46CB-4DE5-8C58-05136CDFFEB1}" type="datetimeFigureOut">
              <a:rPr lang="en-US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51988-DE86-429A-BB23-31CC2EE2C1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6535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09" y="457200"/>
            <a:ext cx="3193919" cy="1600200"/>
          </a:xfrm>
        </p:spPr>
        <p:txBody>
          <a:bodyPr anchor="b"/>
          <a:lstStyle>
            <a:lvl1pPr>
              <a:defRPr sz="2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09991" y="987426"/>
            <a:ext cx="5013305" cy="4873625"/>
          </a:xfrm>
        </p:spPr>
        <p:txBody>
          <a:bodyPr rtlCol="0">
            <a:normAutofit/>
          </a:bodyPr>
          <a:lstStyle>
            <a:lvl1pPr marL="0" indent="0">
              <a:buNone/>
              <a:defRPr sz="2599"/>
            </a:lvl1pPr>
            <a:lvl2pPr marL="371338" indent="0">
              <a:buNone/>
              <a:defRPr sz="2274"/>
            </a:lvl2pPr>
            <a:lvl3pPr marL="742676" indent="0">
              <a:buNone/>
              <a:defRPr sz="1949"/>
            </a:lvl3pPr>
            <a:lvl4pPr marL="1114014" indent="0">
              <a:buNone/>
              <a:defRPr sz="1624"/>
            </a:lvl4pPr>
            <a:lvl5pPr marL="1485351" indent="0">
              <a:buNone/>
              <a:defRPr sz="1624"/>
            </a:lvl5pPr>
            <a:lvl6pPr marL="1856689" indent="0">
              <a:buNone/>
              <a:defRPr sz="1624"/>
            </a:lvl6pPr>
            <a:lvl7pPr marL="2228027" indent="0">
              <a:buNone/>
              <a:defRPr sz="1624"/>
            </a:lvl7pPr>
            <a:lvl8pPr marL="2599365" indent="0">
              <a:buNone/>
              <a:defRPr sz="1624"/>
            </a:lvl8pPr>
            <a:lvl9pPr marL="2970703" indent="0">
              <a:buNone/>
              <a:defRPr sz="1624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09" y="2057400"/>
            <a:ext cx="3193919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338" indent="0">
              <a:buNone/>
              <a:defRPr sz="1137"/>
            </a:lvl2pPr>
            <a:lvl3pPr marL="742676" indent="0">
              <a:buNone/>
              <a:defRPr sz="975"/>
            </a:lvl3pPr>
            <a:lvl4pPr marL="1114014" indent="0">
              <a:buNone/>
              <a:defRPr sz="812"/>
            </a:lvl4pPr>
            <a:lvl5pPr marL="1485351" indent="0">
              <a:buNone/>
              <a:defRPr sz="812"/>
            </a:lvl5pPr>
            <a:lvl6pPr marL="1856689" indent="0">
              <a:buNone/>
              <a:defRPr sz="812"/>
            </a:lvl6pPr>
            <a:lvl7pPr marL="2228027" indent="0">
              <a:buNone/>
              <a:defRPr sz="812"/>
            </a:lvl7pPr>
            <a:lvl8pPr marL="2599365" indent="0">
              <a:buNone/>
              <a:defRPr sz="812"/>
            </a:lvl8pPr>
            <a:lvl9pPr marL="2970703" indent="0">
              <a:buNone/>
              <a:defRPr sz="8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87B6C-2A04-4334-9BA0-793575E01C5B}" type="datetimeFigureOut">
              <a:rPr lang="en-US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8B68A-AB12-4B00-A075-4A333F8248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994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1038" y="365125"/>
            <a:ext cx="8540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1038" y="1825625"/>
            <a:ext cx="8540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530D87-2085-4081-B18A-695742935F1D}" type="datetimeFigureOut">
              <a:rPr lang="en-US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775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4525" y="6356350"/>
            <a:ext cx="2227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C927F1-1445-420D-AA59-12598A784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6" r:id="rId12"/>
    <p:sldLayoutId id="2147484108" r:id="rId13"/>
    <p:sldLayoutId id="2147484109" r:id="rId14"/>
  </p:sldLayoutIdLst>
  <p:hf hdr="0" dt="0"/>
  <p:txStyles>
    <p:titleStyle>
      <a:lvl1pPr algn="l" defTabSz="7413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413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2pPr>
      <a:lvl3pPr algn="l" defTabSz="7413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3pPr>
      <a:lvl4pPr algn="l" defTabSz="7413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4pPr>
      <a:lvl5pPr algn="l" defTabSz="7413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5pPr>
      <a:lvl6pPr marL="457200" algn="l" defTabSz="741363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6pPr>
      <a:lvl7pPr marL="914400" algn="l" defTabSz="741363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7pPr>
      <a:lvl8pPr marL="1371600" algn="l" defTabSz="741363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8pPr>
      <a:lvl9pPr marL="1828800" algn="l" defTabSz="741363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9pPr>
    </p:titleStyle>
    <p:bodyStyle>
      <a:lvl1pPr marL="184150" indent="-184150" algn="l" defTabSz="741363" rtl="0" eaLnBrk="0" fontAlgn="base" hangingPunct="0">
        <a:lnSpc>
          <a:spcPct val="90000"/>
        </a:lnSpc>
        <a:spcBef>
          <a:spcPts val="813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625" indent="-184150" algn="l" defTabSz="741363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184150" algn="l" defTabSz="741363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98575" indent="-184150" algn="l" defTabSz="741363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70050" indent="-184150" algn="l" defTabSz="741363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42358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413696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785034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3156372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338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2676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014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5351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6689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8027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599365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0703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package" Target="../embeddings/Microsoft_Excel_Worksheet2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481" y="274177"/>
            <a:ext cx="8610600" cy="563562"/>
          </a:xfrm>
        </p:spPr>
        <p:txBody>
          <a:bodyPr/>
          <a:lstStyle/>
          <a:p>
            <a:r>
              <a:rPr lang="en-US" sz="2400" dirty="0"/>
              <a:t>Conceptual Architecture – Digital Decision Management</a:t>
            </a:r>
            <a:br>
              <a:rPr lang="en-US" sz="2400" dirty="0"/>
            </a:br>
            <a:r>
              <a:rPr lang="en-US" sz="2400" dirty="0"/>
              <a:t>Scenario: Make Reservation from Frontend Channel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077727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5" name="Footer Placeholder 3"/>
          <p:cNvSpPr txBox="1">
            <a:spLocks/>
          </p:cNvSpPr>
          <p:nvPr/>
        </p:nvSpPr>
        <p:spPr>
          <a:xfrm>
            <a:off x="6077727" y="63198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defTabSz="477838" rtl="0" eaLnBrk="1" fontAlgn="base" hangingPunct="1">
              <a:spcBef>
                <a:spcPct val="0"/>
              </a:spcBef>
              <a:spcAft>
                <a:spcPct val="0"/>
              </a:spcAft>
              <a:defRPr kumimoji="1" sz="850" b="1" kern="120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  <a:lvl2pPr marL="477838" indent="-20638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57263" indent="-42863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435100" indent="-63500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914525" indent="-85725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80350" y="2649293"/>
            <a:ext cx="6528662" cy="1998907"/>
          </a:xfrm>
          <a:prstGeom prst="roundRect">
            <a:avLst>
              <a:gd name="adj" fmla="val 13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marL="1206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Rule Management Platform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71016" y="5181600"/>
            <a:ext cx="6528662" cy="914400"/>
          </a:xfrm>
          <a:prstGeom prst="roundRect">
            <a:avLst>
              <a:gd name="adj" fmla="val 13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marL="1206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Product &amp; Service Application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55877" y="2654299"/>
            <a:ext cx="987471" cy="3441701"/>
          </a:xfrm>
          <a:prstGeom prst="roundRect">
            <a:avLst>
              <a:gd name="adj" fmla="val 13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marL="1206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WIAM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70022" y="5552915"/>
            <a:ext cx="1371600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6A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Product Configuration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1682" y="5225593"/>
            <a:ext cx="637996" cy="794207"/>
            <a:chOff x="406262" y="3668484"/>
            <a:chExt cx="637996" cy="794207"/>
          </a:xfrm>
        </p:grpSpPr>
        <p:pic>
          <p:nvPicPr>
            <p:cNvPr id="13" name="Picture 4" descr="Image result for us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06262" y="4216470"/>
              <a:ext cx="6379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Business Users</a:t>
              </a:r>
            </a:p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(Product Team)</a:t>
              </a:r>
            </a:p>
          </p:txBody>
        </p:sp>
      </p:grpSp>
      <p:sp>
        <p:nvSpPr>
          <p:cNvPr id="18" name="Flowchart: Magnetic Disk 17"/>
          <p:cNvSpPr/>
          <p:nvPr/>
        </p:nvSpPr>
        <p:spPr>
          <a:xfrm>
            <a:off x="4542148" y="5408450"/>
            <a:ext cx="778051" cy="5351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Metadata</a:t>
            </a:r>
          </a:p>
        </p:txBody>
      </p:sp>
      <p:cxnSp>
        <p:nvCxnSpPr>
          <p:cNvPr id="20" name="Straight Arrow Connector 19"/>
          <p:cNvCxnSpPr>
            <a:stCxn id="10" idx="3"/>
            <a:endCxn id="18" idx="2"/>
          </p:cNvCxnSpPr>
          <p:nvPr/>
        </p:nvCxnSpPr>
        <p:spPr>
          <a:xfrm flipV="1">
            <a:off x="3841622" y="5676025"/>
            <a:ext cx="7005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0386" y="2895600"/>
            <a:ext cx="689292" cy="794207"/>
            <a:chOff x="380614" y="3668484"/>
            <a:chExt cx="689292" cy="794207"/>
          </a:xfrm>
        </p:grpSpPr>
        <p:pic>
          <p:nvPicPr>
            <p:cNvPr id="28" name="Picture 4" descr="Image result for us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380614" y="4216470"/>
              <a:ext cx="6892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Business Users</a:t>
              </a:r>
            </a:p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(Channels Team)</a:t>
              </a:r>
            </a:p>
          </p:txBody>
        </p:sp>
      </p:grpSp>
      <p:sp>
        <p:nvSpPr>
          <p:cNvPr id="37" name="Flowchart: Magnetic Disk 36"/>
          <p:cNvSpPr/>
          <p:nvPr/>
        </p:nvSpPr>
        <p:spPr>
          <a:xfrm>
            <a:off x="4386868" y="3917001"/>
            <a:ext cx="1088610" cy="678258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Decision Metadata</a:t>
            </a:r>
          </a:p>
          <a:p>
            <a:pPr algn="ctr"/>
            <a:r>
              <a:rPr lang="en-US" sz="1000" dirty="0"/>
              <a:t>(for decision)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071016" y="4684550"/>
            <a:ext cx="6528662" cy="456326"/>
          </a:xfrm>
          <a:prstGeom prst="roundRect">
            <a:avLst>
              <a:gd name="adj" fmla="val 13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marL="1206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Integration Platform</a:t>
            </a:r>
          </a:p>
        </p:txBody>
      </p:sp>
      <p:cxnSp>
        <p:nvCxnSpPr>
          <p:cNvPr id="39" name="Elbow Connector 38"/>
          <p:cNvCxnSpPr>
            <a:stCxn id="18" idx="1"/>
            <a:endCxn id="37" idx="3"/>
          </p:cNvCxnSpPr>
          <p:nvPr/>
        </p:nvCxnSpPr>
        <p:spPr>
          <a:xfrm rot="16200000" flipV="1">
            <a:off x="4524579" y="5001854"/>
            <a:ext cx="8131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07331" y="4798160"/>
            <a:ext cx="85046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6A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Data Sync.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26111" y="2982111"/>
            <a:ext cx="102425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6A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Rule Configuration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2071016" y="1153812"/>
            <a:ext cx="6529249" cy="1080121"/>
          </a:xfrm>
          <a:prstGeom prst="roundRect">
            <a:avLst>
              <a:gd name="adj" fmla="val 1372"/>
            </a:avLst>
          </a:prstGeom>
          <a:solidFill>
            <a:schemeClr val="bg1"/>
          </a:solidFill>
          <a:ln>
            <a:solidFill>
              <a:srgbClr val="006AB4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marL="1206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Channel Applications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055875" y="2286874"/>
            <a:ext cx="7543801" cy="314484"/>
          </a:xfrm>
          <a:prstGeom prst="roundRect">
            <a:avLst>
              <a:gd name="adj" fmla="val 13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marL="1206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APIM</a:t>
            </a:r>
          </a:p>
        </p:txBody>
      </p:sp>
      <p:cxnSp>
        <p:nvCxnSpPr>
          <p:cNvPr id="67" name="Straight Arrow Connector 66"/>
          <p:cNvCxnSpPr>
            <a:stCxn id="28" idx="3"/>
            <a:endCxn id="63" idx="1"/>
          </p:cNvCxnSpPr>
          <p:nvPr/>
        </p:nvCxnSpPr>
        <p:spPr>
          <a:xfrm flipV="1">
            <a:off x="922227" y="3182166"/>
            <a:ext cx="1503884" cy="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975543" y="5671602"/>
            <a:ext cx="1494479" cy="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46" y="1245163"/>
            <a:ext cx="975048" cy="534202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114973" y="3581400"/>
            <a:ext cx="866152" cy="5539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6A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Role based</a:t>
            </a:r>
          </a:p>
          <a:p>
            <a:pPr algn="ctr"/>
            <a:r>
              <a:rPr lang="en-US" sz="1000" dirty="0"/>
              <a:t>Access Control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14973" y="3276600"/>
            <a:ext cx="866152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6A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Authenticate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3796128" y="2724468"/>
            <a:ext cx="3483527" cy="924959"/>
          </a:xfrm>
          <a:prstGeom prst="roundRect">
            <a:avLst>
              <a:gd name="adj" fmla="val 1372"/>
            </a:avLst>
          </a:prstGeom>
          <a:noFill/>
          <a:ln>
            <a:solidFill>
              <a:srgbClr val="006AB4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marL="1206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Decision</a:t>
            </a:r>
          </a:p>
          <a:p>
            <a:pPr marL="1206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Services</a:t>
            </a:r>
          </a:p>
          <a:p>
            <a:pPr marL="1206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(Stateless)</a:t>
            </a:r>
          </a:p>
        </p:txBody>
      </p:sp>
      <p:cxnSp>
        <p:nvCxnSpPr>
          <p:cNvPr id="87" name="Straight Arrow Connector 86"/>
          <p:cNvCxnSpPr>
            <a:endCxn id="37" idx="1"/>
          </p:cNvCxnSpPr>
          <p:nvPr/>
        </p:nvCxnSpPr>
        <p:spPr>
          <a:xfrm flipH="1">
            <a:off x="4931173" y="3649427"/>
            <a:ext cx="1" cy="267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845701" y="3218811"/>
            <a:ext cx="167769" cy="1937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89" idx="3"/>
            <a:endCxn id="97" idx="1"/>
          </p:cNvCxnSpPr>
          <p:nvPr/>
        </p:nvCxnSpPr>
        <p:spPr>
          <a:xfrm>
            <a:off x="5013470" y="3315690"/>
            <a:ext cx="1512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775730" y="3055599"/>
            <a:ext cx="1080748" cy="52459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5164677" y="3202265"/>
            <a:ext cx="324459" cy="226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7" idx="3"/>
            <a:endCxn id="105" idx="1"/>
          </p:cNvCxnSpPr>
          <p:nvPr/>
        </p:nvCxnSpPr>
        <p:spPr>
          <a:xfrm>
            <a:off x="5489136" y="3315690"/>
            <a:ext cx="1233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612509" y="3218811"/>
            <a:ext cx="167769" cy="1937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5654492" y="5225948"/>
            <a:ext cx="2792787" cy="793852"/>
          </a:xfrm>
          <a:prstGeom prst="roundRect">
            <a:avLst>
              <a:gd name="adj" fmla="val 1372"/>
            </a:avLst>
          </a:prstGeom>
          <a:noFill/>
          <a:ln>
            <a:solidFill>
              <a:srgbClr val="006AB4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marL="1206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Product </a:t>
            </a:r>
          </a:p>
          <a:p>
            <a:pPr marL="1206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381081" y="5420294"/>
            <a:ext cx="1007275" cy="52459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</a:rPr>
              <a:t>Product Service – e.g. Make Reservation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272380" y="5430203"/>
            <a:ext cx="1007275" cy="52459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</a:rPr>
              <a:t>Product Service – e.g. Check Outlet TBL  availability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2198878" y="1813123"/>
            <a:ext cx="6299009" cy="353750"/>
          </a:xfrm>
          <a:prstGeom prst="roundRect">
            <a:avLst>
              <a:gd name="adj" fmla="val 13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marL="1206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Channel Process Orchestration</a:t>
            </a:r>
          </a:p>
          <a:p>
            <a:pPr marL="1206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(Mobile backend)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155049" y="3211212"/>
            <a:ext cx="167769" cy="1937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/>
          <p:cNvCxnSpPr>
            <a:stCxn id="113" idx="3"/>
            <a:endCxn id="116" idx="1"/>
          </p:cNvCxnSpPr>
          <p:nvPr/>
        </p:nvCxnSpPr>
        <p:spPr>
          <a:xfrm>
            <a:off x="6322818" y="3308091"/>
            <a:ext cx="1512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085078" y="3048000"/>
            <a:ext cx="1080748" cy="52459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6" name="Flowchart: Decision 115"/>
          <p:cNvSpPr/>
          <p:nvPr/>
        </p:nvSpPr>
        <p:spPr>
          <a:xfrm>
            <a:off x="6474025" y="3194666"/>
            <a:ext cx="324459" cy="226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116" idx="3"/>
            <a:endCxn id="118" idx="1"/>
          </p:cNvCxnSpPr>
          <p:nvPr/>
        </p:nvCxnSpPr>
        <p:spPr>
          <a:xfrm>
            <a:off x="6798484" y="3308091"/>
            <a:ext cx="1233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921857" y="3211212"/>
            <a:ext cx="167769" cy="1937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394502" y="1863642"/>
            <a:ext cx="167769" cy="1937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20" idx="3"/>
          </p:cNvCxnSpPr>
          <p:nvPr/>
        </p:nvCxnSpPr>
        <p:spPr>
          <a:xfrm>
            <a:off x="4562271" y="1960521"/>
            <a:ext cx="1512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4713478" y="1863642"/>
            <a:ext cx="167769" cy="1937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064933" y="1863642"/>
            <a:ext cx="167769" cy="1937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>
            <a:stCxn id="124" idx="3"/>
          </p:cNvCxnSpPr>
          <p:nvPr/>
        </p:nvCxnSpPr>
        <p:spPr>
          <a:xfrm>
            <a:off x="5232702" y="1960521"/>
            <a:ext cx="1512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383909" y="1863642"/>
            <a:ext cx="167769" cy="1937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5252373" y="2807512"/>
            <a:ext cx="12746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>
            <a:stCxn id="130" idx="4"/>
            <a:endCxn id="93" idx="0"/>
          </p:cNvCxnSpPr>
          <p:nvPr/>
        </p:nvCxnSpPr>
        <p:spPr>
          <a:xfrm>
            <a:off x="5316104" y="2883712"/>
            <a:ext cx="0" cy="17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42278" y="2799913"/>
            <a:ext cx="12746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>
            <a:stCxn id="135" idx="4"/>
          </p:cNvCxnSpPr>
          <p:nvPr/>
        </p:nvCxnSpPr>
        <p:spPr>
          <a:xfrm>
            <a:off x="6606009" y="2876113"/>
            <a:ext cx="0" cy="17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3"/>
          </p:cNvCxnSpPr>
          <p:nvPr/>
        </p:nvCxnSpPr>
        <p:spPr>
          <a:xfrm>
            <a:off x="4881247" y="1960521"/>
            <a:ext cx="183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6712286" y="5265798"/>
            <a:ext cx="12746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>
            <a:stCxn id="140" idx="4"/>
            <a:endCxn id="111" idx="0"/>
          </p:cNvCxnSpPr>
          <p:nvPr/>
        </p:nvCxnSpPr>
        <p:spPr>
          <a:xfrm>
            <a:off x="6776017" y="5341998"/>
            <a:ext cx="1" cy="88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7820987" y="5263417"/>
            <a:ext cx="12746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>
            <a:stCxn id="142" idx="4"/>
            <a:endCxn id="110" idx="0"/>
          </p:cNvCxnSpPr>
          <p:nvPr/>
        </p:nvCxnSpPr>
        <p:spPr>
          <a:xfrm>
            <a:off x="7884718" y="5339617"/>
            <a:ext cx="1" cy="80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24" idx="2"/>
            <a:endCxn id="140" idx="6"/>
          </p:cNvCxnSpPr>
          <p:nvPr/>
        </p:nvCxnSpPr>
        <p:spPr>
          <a:xfrm rot="16200000" flipH="1">
            <a:off x="4371033" y="2835184"/>
            <a:ext cx="3246498" cy="1690929"/>
          </a:xfrm>
          <a:prstGeom prst="bentConnector4">
            <a:avLst>
              <a:gd name="adj1" fmla="val 10517"/>
              <a:gd name="adj2" fmla="val 148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26" idx="2"/>
            <a:endCxn id="142" idx="6"/>
          </p:cNvCxnSpPr>
          <p:nvPr/>
        </p:nvCxnSpPr>
        <p:spPr>
          <a:xfrm rot="16200000" flipH="1">
            <a:off x="5086063" y="2439131"/>
            <a:ext cx="3244117" cy="2480654"/>
          </a:xfrm>
          <a:prstGeom prst="bentConnector4">
            <a:avLst>
              <a:gd name="adj1" fmla="val 8073"/>
              <a:gd name="adj2" fmla="val 109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20" idx="2"/>
            <a:endCxn id="130" idx="0"/>
          </p:cNvCxnSpPr>
          <p:nvPr/>
        </p:nvCxnSpPr>
        <p:spPr>
          <a:xfrm rot="16200000" flipH="1">
            <a:off x="4522189" y="2013597"/>
            <a:ext cx="750112" cy="837717"/>
          </a:xfrm>
          <a:prstGeom prst="bentConnector3">
            <a:avLst>
              <a:gd name="adj1" fmla="val 63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22" idx="2"/>
            <a:endCxn id="135" idx="0"/>
          </p:cNvCxnSpPr>
          <p:nvPr/>
        </p:nvCxnSpPr>
        <p:spPr>
          <a:xfrm rot="16200000" flipH="1">
            <a:off x="5330430" y="1524333"/>
            <a:ext cx="742513" cy="1808646"/>
          </a:xfrm>
          <a:prstGeom prst="bentConnector3">
            <a:avLst>
              <a:gd name="adj1" fmla="val 57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083395" y="3386494"/>
            <a:ext cx="1153753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 dirty="0"/>
              <a:t>Get Carpark Label Qty.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775730" y="3386494"/>
            <a:ext cx="1153753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 dirty="0"/>
              <a:t>Check Res. Eligibility</a:t>
            </a:r>
          </a:p>
        </p:txBody>
      </p:sp>
      <p:cxnSp>
        <p:nvCxnSpPr>
          <p:cNvPr id="185" name="Straight Arrow Connector 184"/>
          <p:cNvCxnSpPr>
            <a:stCxn id="18" idx="4"/>
          </p:cNvCxnSpPr>
          <p:nvPr/>
        </p:nvCxnSpPr>
        <p:spPr>
          <a:xfrm flipV="1">
            <a:off x="5320199" y="5671602"/>
            <a:ext cx="334293" cy="4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399410" y="1233903"/>
            <a:ext cx="574403" cy="671097"/>
            <a:chOff x="438052" y="3668484"/>
            <a:chExt cx="574403" cy="671097"/>
          </a:xfrm>
        </p:grpSpPr>
        <p:pic>
          <p:nvPicPr>
            <p:cNvPr id="191" name="Picture 4" descr="Image result for us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TextBox 191"/>
            <p:cNvSpPr txBox="1"/>
            <p:nvPr/>
          </p:nvSpPr>
          <p:spPr>
            <a:xfrm>
              <a:off x="525687" y="4216470"/>
              <a:ext cx="39914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Members</a:t>
              </a:r>
            </a:p>
          </p:txBody>
        </p:sp>
      </p:grpSp>
      <p:sp>
        <p:nvSpPr>
          <p:cNvPr id="193" name="Rounded Rectangle 192"/>
          <p:cNvSpPr/>
          <p:nvPr/>
        </p:nvSpPr>
        <p:spPr>
          <a:xfrm>
            <a:off x="1055875" y="1152550"/>
            <a:ext cx="967276" cy="1081383"/>
          </a:xfrm>
          <a:prstGeom prst="roundRect">
            <a:avLst>
              <a:gd name="adj" fmla="val 13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marL="1206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CIAM</a:t>
            </a:r>
          </a:p>
        </p:txBody>
      </p:sp>
      <p:cxnSp>
        <p:nvCxnSpPr>
          <p:cNvPr id="197" name="Straight Arrow Connector 196"/>
          <p:cNvCxnSpPr>
            <a:stCxn id="191" idx="3"/>
            <a:endCxn id="76" idx="1"/>
          </p:cNvCxnSpPr>
          <p:nvPr/>
        </p:nvCxnSpPr>
        <p:spPr>
          <a:xfrm flipV="1">
            <a:off x="973813" y="1512264"/>
            <a:ext cx="3552133" cy="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8685212" y="1152550"/>
            <a:ext cx="838200" cy="494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System Mgmt.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8708506" y="3066121"/>
            <a:ext cx="784371" cy="5539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6A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</a:t>
            </a:r>
          </a:p>
          <a:p>
            <a:pPr algn="ctr"/>
            <a:r>
              <a:rPr lang="en-US" sz="1000" dirty="0"/>
              <a:t>Monitoring/Logging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8706531" y="3792379"/>
            <a:ext cx="784371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6A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CI/CD</a:t>
            </a:r>
          </a:p>
        </p:txBody>
      </p:sp>
      <p:cxnSp>
        <p:nvCxnSpPr>
          <p:cNvPr id="208" name="Elbow Connector 207"/>
          <p:cNvCxnSpPr>
            <a:stCxn id="204" idx="1"/>
            <a:endCxn id="79" idx="2"/>
          </p:cNvCxnSpPr>
          <p:nvPr/>
        </p:nvCxnSpPr>
        <p:spPr>
          <a:xfrm rot="10800000">
            <a:off x="5537893" y="3649428"/>
            <a:ext cx="3168639" cy="26606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3" idx="2"/>
            <a:endCxn id="37" idx="2"/>
          </p:cNvCxnSpPr>
          <p:nvPr/>
        </p:nvCxnSpPr>
        <p:spPr>
          <a:xfrm rot="16200000" flipH="1">
            <a:off x="3225599" y="3094860"/>
            <a:ext cx="873909" cy="1448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3" idx="0"/>
          </p:cNvCxnSpPr>
          <p:nvPr/>
        </p:nvCxnSpPr>
        <p:spPr>
          <a:xfrm rot="5400000" flipH="1" flipV="1">
            <a:off x="2120775" y="2959500"/>
            <a:ext cx="805993" cy="3726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176289" y="4202705"/>
            <a:ext cx="73080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6A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Upload</a:t>
            </a:r>
          </a:p>
          <a:p>
            <a:pPr algn="ctr"/>
            <a:r>
              <a:rPr lang="en-US" sz="1000" dirty="0"/>
              <a:t>(optional)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E9A736-52A2-EFC0-B08C-2BF17D2876F5}"/>
              </a:ext>
            </a:extLst>
          </p:cNvPr>
          <p:cNvSpPr/>
          <p:nvPr/>
        </p:nvSpPr>
        <p:spPr>
          <a:xfrm>
            <a:off x="2071016" y="2649293"/>
            <a:ext cx="6537996" cy="1998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27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077727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5" name="Footer Placeholder 3"/>
          <p:cNvSpPr txBox="1">
            <a:spLocks/>
          </p:cNvSpPr>
          <p:nvPr/>
        </p:nvSpPr>
        <p:spPr>
          <a:xfrm>
            <a:off x="6077727" y="63198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defTabSz="477838" rtl="0" eaLnBrk="1" fontAlgn="base" hangingPunct="1">
              <a:spcBef>
                <a:spcPct val="0"/>
              </a:spcBef>
              <a:spcAft>
                <a:spcPct val="0"/>
              </a:spcAft>
              <a:defRPr kumimoji="1" sz="850" b="1" kern="120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  <a:lvl2pPr marL="477838" indent="-20638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57263" indent="-42863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435100" indent="-63500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914525" indent="-85725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83D19AB-004B-5A50-26C0-B66510CC2A25}"/>
              </a:ext>
            </a:extLst>
          </p:cNvPr>
          <p:cNvSpPr txBox="1"/>
          <p:nvPr/>
        </p:nvSpPr>
        <p:spPr>
          <a:xfrm>
            <a:off x="989012" y="927447"/>
            <a:ext cx="7808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4. User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7E2932-6602-A5DC-3A7A-E7FF90B5293E}"/>
              </a:ext>
            </a:extLst>
          </p:cNvPr>
          <p:cNvSpPr txBox="1"/>
          <p:nvPr/>
        </p:nvSpPr>
        <p:spPr>
          <a:xfrm>
            <a:off x="987424" y="1593860"/>
            <a:ext cx="73929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Integrate with the existing AD for SSO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Provide unified user access management mechanism across HKJC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1DCC2B4-690C-3F64-3007-4AC9FF7A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274638"/>
            <a:ext cx="8610600" cy="563562"/>
          </a:xfrm>
        </p:spPr>
        <p:txBody>
          <a:bodyPr/>
          <a:lstStyle/>
          <a:p>
            <a:r>
              <a:rPr lang="en-US" sz="2400" dirty="0"/>
              <a:t>Technical Evaluation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480F8-7C13-9412-5CAE-D984BBD1E62A}"/>
              </a:ext>
            </a:extLst>
          </p:cNvPr>
          <p:cNvSpPr txBox="1"/>
          <p:nvPr/>
        </p:nvSpPr>
        <p:spPr>
          <a:xfrm>
            <a:off x="983739" y="1301653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Enable authentication or Single Sign-On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98B90-6494-7B75-5D93-755AC4FC62A3}"/>
              </a:ext>
            </a:extLst>
          </p:cNvPr>
          <p:cNvSpPr txBox="1"/>
          <p:nvPr/>
        </p:nvSpPr>
        <p:spPr>
          <a:xfrm>
            <a:off x="983739" y="2624941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Role based access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2D593C-DAE5-DD05-50E3-04721064978F}"/>
              </a:ext>
            </a:extLst>
          </p:cNvPr>
          <p:cNvSpPr txBox="1"/>
          <p:nvPr/>
        </p:nvSpPr>
        <p:spPr>
          <a:xfrm>
            <a:off x="983739" y="3771394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group access control by product/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32570BA-CD2E-83F7-492F-61D6306F9D2E}"/>
              </a:ext>
            </a:extLst>
          </p:cNvPr>
          <p:cNvSpPr txBox="1"/>
          <p:nvPr/>
        </p:nvSpPr>
        <p:spPr>
          <a:xfrm>
            <a:off x="994225" y="2932282"/>
            <a:ext cx="7392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Manage read, write rights of different sets of rules based on user roles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37D3FCF-D9E2-AA9B-9625-1009190ACBDC}"/>
              </a:ext>
            </a:extLst>
          </p:cNvPr>
          <p:cNvSpPr txBox="1"/>
          <p:nvPr/>
        </p:nvSpPr>
        <p:spPr>
          <a:xfrm>
            <a:off x="994225" y="4074632"/>
            <a:ext cx="7392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Group users by product/ service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Group rules by product/ service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Manage access rights based on product/ service groups</a:t>
            </a:r>
          </a:p>
        </p:txBody>
      </p:sp>
    </p:spTree>
    <p:extLst>
      <p:ext uri="{BB962C8B-B14F-4D97-AF65-F5344CB8AC3E}">
        <p14:creationId xmlns:p14="http://schemas.microsoft.com/office/powerpoint/2010/main" val="261840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74638"/>
            <a:ext cx="8610600" cy="563562"/>
          </a:xfrm>
        </p:spPr>
        <p:txBody>
          <a:bodyPr/>
          <a:lstStyle/>
          <a:p>
            <a:r>
              <a:rPr lang="en-US" sz="2400" dirty="0"/>
              <a:t>Technical Evaluation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077727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5" name="Footer Placeholder 3"/>
          <p:cNvSpPr txBox="1">
            <a:spLocks/>
          </p:cNvSpPr>
          <p:nvPr/>
        </p:nvSpPr>
        <p:spPr>
          <a:xfrm>
            <a:off x="6077727" y="63198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defTabSz="477838" rtl="0" eaLnBrk="1" fontAlgn="base" hangingPunct="1">
              <a:spcBef>
                <a:spcPct val="0"/>
              </a:spcBef>
              <a:spcAft>
                <a:spcPct val="0"/>
              </a:spcAft>
              <a:defRPr kumimoji="1" sz="850" b="1" kern="120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  <a:lvl2pPr marL="477838" indent="-20638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57263" indent="-42863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435100" indent="-63500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914525" indent="-85725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9012" y="3612896"/>
            <a:ext cx="51816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Integrate with application monitoring and logging tools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Performance monitoring for API calls e.g. query response time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Query response code statistics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Alert on abnormal activities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FAB4F6-8487-C673-DEDF-04AA871860C4}"/>
              </a:ext>
            </a:extLst>
          </p:cNvPr>
          <p:cNvSpPr txBox="1"/>
          <p:nvPr/>
        </p:nvSpPr>
        <p:spPr>
          <a:xfrm>
            <a:off x="989012" y="1324387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CI/CD integration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83D19AB-004B-5A50-26C0-B66510CC2A25}"/>
              </a:ext>
            </a:extLst>
          </p:cNvPr>
          <p:cNvSpPr txBox="1"/>
          <p:nvPr/>
        </p:nvSpPr>
        <p:spPr>
          <a:xfrm>
            <a:off x="989012" y="927447"/>
            <a:ext cx="7808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5. System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0C7FA29-DA9E-72D6-910C-83EF7A9C36C9}"/>
              </a:ext>
            </a:extLst>
          </p:cNvPr>
          <p:cNvSpPr txBox="1"/>
          <p:nvPr/>
        </p:nvSpPr>
        <p:spPr>
          <a:xfrm>
            <a:off x="989012" y="330511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Application monitoring and logging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3B0D3E-51E0-5135-57EE-E912470A4E0A}"/>
              </a:ext>
            </a:extLst>
          </p:cNvPr>
          <p:cNvSpPr txBox="1"/>
          <p:nvPr/>
        </p:nvSpPr>
        <p:spPr>
          <a:xfrm>
            <a:off x="989012" y="1602123"/>
            <a:ext cx="62484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Integrate with CI/CD tools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Rule configuration can trigger CI/CD process automatically includes</a:t>
            </a:r>
            <a:br>
              <a:rPr lang="en-US" sz="1400" dirty="0"/>
            </a:br>
            <a:r>
              <a:rPr lang="en-US" sz="1400" dirty="0"/>
              <a:t>building</a:t>
            </a:r>
            <a:br>
              <a:rPr lang="en-US" sz="1400" dirty="0"/>
            </a:br>
            <a:r>
              <a:rPr lang="en-US" sz="1400" dirty="0"/>
              <a:t>testing</a:t>
            </a:r>
            <a:br>
              <a:rPr lang="en-US" sz="1400" dirty="0"/>
            </a:br>
            <a:r>
              <a:rPr lang="en-US" sz="1400" dirty="0"/>
              <a:t>service generation</a:t>
            </a:r>
            <a:br>
              <a:rPr lang="en-US" sz="1400" dirty="0"/>
            </a:br>
            <a:r>
              <a:rPr lang="en-US" sz="14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041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E91FDF7-0033-2ECD-D3F1-46894A645E4D}"/>
              </a:ext>
            </a:extLst>
          </p:cNvPr>
          <p:cNvSpPr/>
          <p:nvPr/>
        </p:nvSpPr>
        <p:spPr>
          <a:xfrm>
            <a:off x="1065212" y="1327539"/>
            <a:ext cx="6735358" cy="25277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Core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077727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5" name="Footer Placeholder 3"/>
          <p:cNvSpPr txBox="1">
            <a:spLocks/>
          </p:cNvSpPr>
          <p:nvPr/>
        </p:nvSpPr>
        <p:spPr>
          <a:xfrm>
            <a:off x="6077727" y="63198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defTabSz="477838" rtl="0" eaLnBrk="1" fontAlgn="base" hangingPunct="1">
              <a:spcBef>
                <a:spcPct val="0"/>
              </a:spcBef>
              <a:spcAft>
                <a:spcPct val="0"/>
              </a:spcAft>
              <a:defRPr kumimoji="1" sz="850" b="1" kern="120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  <a:lvl2pPr marL="477838" indent="-20638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57263" indent="-42863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435100" indent="-63500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914525" indent="-85725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83D19AB-004B-5A50-26C0-B66510CC2A25}"/>
              </a:ext>
            </a:extLst>
          </p:cNvPr>
          <p:cNvSpPr txBox="1"/>
          <p:nvPr/>
        </p:nvSpPr>
        <p:spPr>
          <a:xfrm>
            <a:off x="989012" y="92744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 Management </a:t>
            </a:r>
            <a:r>
              <a:rPr lang="en-US" b="1" dirty="0" smtClean="0"/>
              <a:t>Components</a:t>
            </a:r>
            <a:endParaRPr lang="en-US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1DCC2B4-690C-3F64-3007-4AC9FF7A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274638"/>
            <a:ext cx="8610600" cy="563562"/>
          </a:xfrm>
        </p:spPr>
        <p:txBody>
          <a:bodyPr/>
          <a:lstStyle/>
          <a:p>
            <a:r>
              <a:rPr lang="en-US" sz="2400" dirty="0"/>
              <a:t>Technical Evaluation Scope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FDAFEE50-7FA5-6207-3E2A-31F48A7ADF14}"/>
              </a:ext>
            </a:extLst>
          </p:cNvPr>
          <p:cNvSpPr/>
          <p:nvPr/>
        </p:nvSpPr>
        <p:spPr>
          <a:xfrm>
            <a:off x="5632558" y="1649307"/>
            <a:ext cx="1981200" cy="2066400"/>
          </a:xfrm>
          <a:prstGeom prst="roundRect">
            <a:avLst>
              <a:gd name="adj" fmla="val 7775"/>
            </a:avLst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b="1" dirty="0"/>
              <a:t>3. Decision Metadata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Rules storage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Additional data supporting rule management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Data for reporting and audit trail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Cache for query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406C34BD-54DF-B27F-0A34-97A00FF1BB3B}"/>
              </a:ext>
            </a:extLst>
          </p:cNvPr>
          <p:cNvSpPr/>
          <p:nvPr/>
        </p:nvSpPr>
        <p:spPr>
          <a:xfrm>
            <a:off x="1261860" y="1649307"/>
            <a:ext cx="1981200" cy="2066400"/>
          </a:xfrm>
          <a:prstGeom prst="roundRect">
            <a:avLst>
              <a:gd name="adj" fmla="val 7775"/>
            </a:avLst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b="1" dirty="0"/>
              <a:t>1. Rule Configuration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Create / update / delete rules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Rules conflict check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Rule testing</a:t>
            </a:r>
          </a:p>
          <a:p>
            <a:pPr marL="285750" indent="-285750">
              <a:buFontTx/>
              <a:buChar char="-"/>
            </a:pPr>
            <a:endParaRPr lang="en-GB" sz="1400" dirty="0"/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9C4A1C5-473B-7331-614E-5276997DA631}"/>
              </a:ext>
            </a:extLst>
          </p:cNvPr>
          <p:cNvSpPr/>
          <p:nvPr/>
        </p:nvSpPr>
        <p:spPr>
          <a:xfrm>
            <a:off x="1065212" y="3902743"/>
            <a:ext cx="6735358" cy="252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 smtClean="0"/>
              <a:t>Security, Access Control</a:t>
            </a:r>
            <a:endParaRPr lang="en-GB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xmlns="" id="{8183626E-59E8-6E8A-1B2D-525C4D0D135D}"/>
              </a:ext>
            </a:extLst>
          </p:cNvPr>
          <p:cNvSpPr/>
          <p:nvPr/>
        </p:nvSpPr>
        <p:spPr>
          <a:xfrm>
            <a:off x="1261860" y="4181561"/>
            <a:ext cx="1981200" cy="2066400"/>
          </a:xfrm>
          <a:prstGeom prst="roundRect">
            <a:avLst>
              <a:gd name="adj" fmla="val 777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b="1" dirty="0"/>
              <a:t>4. User Management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Authentication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Role based access control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User group access control by product/ service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73BCF655-0099-BC0E-7268-49C7938594E5}"/>
              </a:ext>
            </a:extLst>
          </p:cNvPr>
          <p:cNvSpPr/>
          <p:nvPr/>
        </p:nvSpPr>
        <p:spPr>
          <a:xfrm>
            <a:off x="3415708" y="1649307"/>
            <a:ext cx="1981200" cy="2066400"/>
          </a:xfrm>
          <a:prstGeom prst="roundRect">
            <a:avLst>
              <a:gd name="adj" fmla="val 7775"/>
            </a:avLst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b="1" dirty="0"/>
              <a:t>2. Decision Services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Generate APIs automatically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Provide Swagger like platform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API for eligibility check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API for rules query</a:t>
            </a:r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5909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E91FDF7-0033-2ECD-D3F1-46894A645E4D}"/>
              </a:ext>
            </a:extLst>
          </p:cNvPr>
          <p:cNvSpPr/>
          <p:nvPr/>
        </p:nvSpPr>
        <p:spPr>
          <a:xfrm>
            <a:off x="1065212" y="1327539"/>
            <a:ext cx="6735358" cy="25277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Core </a:t>
            </a:r>
            <a:r>
              <a:rPr lang="en-GB" sz="1400" dirty="0" smtClean="0"/>
              <a:t>features</a:t>
            </a:r>
            <a:endParaRPr lang="en-GB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077727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5" name="Footer Placeholder 3"/>
          <p:cNvSpPr txBox="1">
            <a:spLocks/>
          </p:cNvSpPr>
          <p:nvPr/>
        </p:nvSpPr>
        <p:spPr>
          <a:xfrm>
            <a:off x="6077727" y="63198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defTabSz="477838" rtl="0" eaLnBrk="1" fontAlgn="base" hangingPunct="1">
              <a:spcBef>
                <a:spcPct val="0"/>
              </a:spcBef>
              <a:spcAft>
                <a:spcPct val="0"/>
              </a:spcAft>
              <a:defRPr kumimoji="1" sz="850" b="1" kern="120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  <a:lvl2pPr marL="477838" indent="-20638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57263" indent="-42863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435100" indent="-63500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914525" indent="-85725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83D19AB-004B-5A50-26C0-B66510CC2A25}"/>
              </a:ext>
            </a:extLst>
          </p:cNvPr>
          <p:cNvSpPr txBox="1"/>
          <p:nvPr/>
        </p:nvSpPr>
        <p:spPr>
          <a:xfrm>
            <a:off x="989012" y="92744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Non-functional </a:t>
            </a:r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1DCC2B4-690C-3F64-3007-4AC9FF7A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274638"/>
            <a:ext cx="8610600" cy="563562"/>
          </a:xfrm>
        </p:spPr>
        <p:txBody>
          <a:bodyPr/>
          <a:lstStyle/>
          <a:p>
            <a:r>
              <a:rPr lang="en-US" sz="2400" dirty="0"/>
              <a:t>Technical Evaluation Scope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FDAFEE50-7FA5-6207-3E2A-31F48A7ADF14}"/>
              </a:ext>
            </a:extLst>
          </p:cNvPr>
          <p:cNvSpPr/>
          <p:nvPr/>
        </p:nvSpPr>
        <p:spPr>
          <a:xfrm>
            <a:off x="5632558" y="1649307"/>
            <a:ext cx="1981200" cy="2066400"/>
          </a:xfrm>
          <a:prstGeom prst="roundRect">
            <a:avLst>
              <a:gd name="adj" fmla="val 7775"/>
            </a:avLst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b="1" dirty="0"/>
              <a:t>3. </a:t>
            </a:r>
            <a:r>
              <a:rPr lang="en-GB" sz="1400" b="1" dirty="0" smtClean="0"/>
              <a:t>Admin Console</a:t>
            </a:r>
            <a:endParaRPr lang="en-GB" sz="1400" b="1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Demonstrate the business self-service portal for rules configuration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Demonstrate the admin console (for IT) to monitor the service healthiness</a:t>
            </a:r>
            <a:endParaRPr lang="en-GB" sz="1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406C34BD-54DF-B27F-0A34-97A00FF1BB3B}"/>
              </a:ext>
            </a:extLst>
          </p:cNvPr>
          <p:cNvSpPr/>
          <p:nvPr/>
        </p:nvSpPr>
        <p:spPr>
          <a:xfrm>
            <a:off x="1261860" y="1649307"/>
            <a:ext cx="1981200" cy="2066400"/>
          </a:xfrm>
          <a:prstGeom prst="roundRect">
            <a:avLst>
              <a:gd name="adj" fmla="val 7775"/>
            </a:avLst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b="1" dirty="0"/>
              <a:t>1. </a:t>
            </a:r>
            <a:r>
              <a:rPr lang="en-GB" sz="1400" b="1" dirty="0" smtClean="0"/>
              <a:t>Deployment Mode</a:t>
            </a:r>
            <a:endParaRPr lang="en-GB" sz="1400" b="1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Demonstrate micro-service container packaging e.g. Docker and deploy in one of the native Cloud K8S platform (e.g. AWS EKS)</a:t>
            </a:r>
          </a:p>
          <a:p>
            <a:endParaRPr lang="en-GB" sz="1400" dirty="0"/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9C4A1C5-473B-7331-614E-5276997DA631}"/>
              </a:ext>
            </a:extLst>
          </p:cNvPr>
          <p:cNvSpPr/>
          <p:nvPr/>
        </p:nvSpPr>
        <p:spPr>
          <a:xfrm>
            <a:off x="1065212" y="3902743"/>
            <a:ext cx="6735358" cy="252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 smtClean="0"/>
              <a:t>Integration Components</a:t>
            </a:r>
            <a:endParaRPr lang="en-GB" sz="14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ECF8663E-74FA-596D-F4C2-BF3ED7FC8CAF}"/>
              </a:ext>
            </a:extLst>
          </p:cNvPr>
          <p:cNvSpPr/>
          <p:nvPr/>
        </p:nvSpPr>
        <p:spPr>
          <a:xfrm>
            <a:off x="1466009" y="4253438"/>
            <a:ext cx="1981200" cy="2066400"/>
          </a:xfrm>
          <a:prstGeom prst="roundRect">
            <a:avLst>
              <a:gd name="adj" fmla="val 777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b="1" dirty="0" smtClean="0"/>
              <a:t>4. </a:t>
            </a:r>
            <a:r>
              <a:rPr lang="en-GB" sz="1400" b="1" dirty="0"/>
              <a:t>System Management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CI/CD integration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Application monitoring and logging</a:t>
            </a:r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73BCF655-0099-BC0E-7268-49C7938594E5}"/>
              </a:ext>
            </a:extLst>
          </p:cNvPr>
          <p:cNvSpPr/>
          <p:nvPr/>
        </p:nvSpPr>
        <p:spPr>
          <a:xfrm>
            <a:off x="3439708" y="1671671"/>
            <a:ext cx="1981200" cy="2066400"/>
          </a:xfrm>
          <a:prstGeom prst="roundRect">
            <a:avLst>
              <a:gd name="adj" fmla="val 7775"/>
            </a:avLst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b="1" dirty="0"/>
              <a:t>2. </a:t>
            </a:r>
            <a:r>
              <a:rPr lang="en-GB" sz="1400" b="1" dirty="0" smtClean="0"/>
              <a:t>Scalability</a:t>
            </a:r>
            <a:endParaRPr lang="en-GB" sz="1400" b="1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Demonstrate the runtime instances can be dynamic scale out and scale in with sudden increase in workload </a:t>
            </a:r>
            <a:endParaRPr lang="en-GB" sz="1400" dirty="0"/>
          </a:p>
          <a:p>
            <a:endParaRPr lang="en-GB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ECF8663E-74FA-596D-F4C2-BF3ED7FC8CAF}"/>
              </a:ext>
            </a:extLst>
          </p:cNvPr>
          <p:cNvSpPr/>
          <p:nvPr/>
        </p:nvSpPr>
        <p:spPr>
          <a:xfrm>
            <a:off x="3555812" y="4253438"/>
            <a:ext cx="3986400" cy="2066400"/>
          </a:xfrm>
          <a:prstGeom prst="roundRect">
            <a:avLst>
              <a:gd name="adj" fmla="val 777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b="1" dirty="0"/>
              <a:t>5</a:t>
            </a:r>
            <a:r>
              <a:rPr lang="en-GB" sz="1400" b="1" dirty="0" smtClean="0"/>
              <a:t>. Ease of Integration</a:t>
            </a:r>
            <a:endParaRPr lang="en-GB" sz="1400" b="1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Demonstrate Event Driven Architecture (e.g. exposing APIs or messaging via JMS) by real-time configuration data (e.g. setting data in decision table) update from source system/s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Demonstrate other means of updating configuration data, e.g. excel/CSV sheet upload by business users</a:t>
            </a: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9616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74638"/>
            <a:ext cx="8610600" cy="563562"/>
          </a:xfrm>
        </p:spPr>
        <p:txBody>
          <a:bodyPr/>
          <a:lstStyle/>
          <a:p>
            <a:r>
              <a:rPr lang="en-US" sz="2400" dirty="0"/>
              <a:t>Technical Evaluation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077727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5" name="Footer Placeholder 3"/>
          <p:cNvSpPr txBox="1">
            <a:spLocks/>
          </p:cNvSpPr>
          <p:nvPr/>
        </p:nvSpPr>
        <p:spPr>
          <a:xfrm>
            <a:off x="6077727" y="63198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defTabSz="477838" rtl="0" eaLnBrk="1" fontAlgn="base" hangingPunct="1">
              <a:spcBef>
                <a:spcPct val="0"/>
              </a:spcBef>
              <a:spcAft>
                <a:spcPct val="0"/>
              </a:spcAft>
              <a:defRPr kumimoji="1" sz="850" b="1" kern="120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  <a:lvl2pPr marL="477838" indent="-20638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57263" indent="-42863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435100" indent="-63500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914525" indent="-85725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9012" y="1604556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data 1: Racecourse Booking Price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720E2B20-85B7-4E42-6274-58A91AA2D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95977"/>
              </p:ext>
            </p:extLst>
          </p:nvPr>
        </p:nvGraphicFramePr>
        <p:xfrm>
          <a:off x="1103312" y="2052638"/>
          <a:ext cx="76962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54">
                  <a:extLst>
                    <a:ext uri="{9D8B030D-6E8A-4147-A177-3AD203B41FA5}">
                      <a16:colId xmlns:a16="http://schemas.microsoft.com/office/drawing/2014/main" xmlns="" val="1956487256"/>
                    </a:ext>
                  </a:extLst>
                </a:gridCol>
                <a:gridCol w="3464400">
                  <a:extLst>
                    <a:ext uri="{9D8B030D-6E8A-4147-A177-3AD203B41FA5}">
                      <a16:colId xmlns:a16="http://schemas.microsoft.com/office/drawing/2014/main" xmlns="" val="973146928"/>
                    </a:ext>
                  </a:extLst>
                </a:gridCol>
                <a:gridCol w="1863596">
                  <a:extLst>
                    <a:ext uri="{9D8B030D-6E8A-4147-A177-3AD203B41FA5}">
                      <a16:colId xmlns:a16="http://schemas.microsoft.com/office/drawing/2014/main" xmlns="" val="1166644114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xmlns="" val="705626909"/>
                    </a:ext>
                  </a:extLst>
                </a:gridCol>
              </a:tblGrid>
              <a:tr h="201366">
                <a:tc>
                  <a:txBody>
                    <a:bodyPr/>
                    <a:lstStyle/>
                    <a:p>
                      <a:r>
                        <a:rPr lang="en-GB" sz="1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Input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4184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Input all values of race meeting table price as rules, then visualise using table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All parameters in the table (e.g. </a:t>
                      </a:r>
                      <a:r>
                        <a:rPr lang="en-GB" sz="1000" i="1" dirty="0"/>
                        <a:t>RC, Outlet Name, Table Mini Charge, Buffet Charge</a:t>
                      </a:r>
                      <a:r>
                        <a:rPr lang="en-GB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table showing the input values and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7002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i="0" dirty="0"/>
                        <a:t>Query a subset of rules for </a:t>
                      </a:r>
                      <a:r>
                        <a:rPr lang="en-GB" sz="1000" i="1" dirty="0"/>
                        <a:t>Table Mini Charge</a:t>
                      </a:r>
                      <a:endParaRPr lang="en-GB" sz="1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dirty="0"/>
                        <a:t>Outlet Code, Box Number, Location</a:t>
                      </a:r>
                    </a:p>
                    <a:p>
                      <a:pPr marL="0" marR="0" lvl="0" indent="0" algn="l" defTabSz="742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1" dirty="0"/>
                    </a:p>
                    <a:p>
                      <a:pPr marL="0" marR="0" lvl="0" indent="0" algn="l" defTabSz="742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/>
                        <a:t>Example</a:t>
                      </a:r>
                    </a:p>
                    <a:p>
                      <a:pPr marL="0" marR="0" lvl="0" indent="0" algn="l" defTabSz="742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dirty="0"/>
                        <a:t>“225081”, “B508”, “GI 5/F”</a:t>
                      </a:r>
                    </a:p>
                    <a:p>
                      <a:endParaRPr lang="en-GB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Table Mini Charge values</a:t>
                      </a:r>
                    </a:p>
                    <a:p>
                      <a:endParaRPr lang="en-GB" sz="1000" dirty="0"/>
                    </a:p>
                    <a:p>
                      <a:r>
                        <a:rPr lang="en-GB" sz="1000" dirty="0"/>
                        <a:t>Example</a:t>
                      </a:r>
                    </a:p>
                    <a:p>
                      <a:r>
                        <a:rPr lang="en-GB" sz="1000" i="1" dirty="0"/>
                        <a:t>Regular</a:t>
                      </a:r>
                    </a:p>
                    <a:p>
                      <a:r>
                        <a:rPr lang="en-GB" sz="1000" i="1" dirty="0"/>
                        <a:t>2-person: $300, 4-person: $600</a:t>
                      </a:r>
                    </a:p>
                    <a:p>
                      <a:r>
                        <a:rPr lang="en-GB" sz="1000" i="1" dirty="0"/>
                        <a:t>Special</a:t>
                      </a:r>
                    </a:p>
                    <a:p>
                      <a:r>
                        <a:rPr lang="en-GB" sz="1000" i="1" dirty="0"/>
                        <a:t>2-person: $500, 4-person: $1000</a:t>
                      </a:r>
                    </a:p>
                    <a:p>
                      <a:r>
                        <a:rPr lang="en-GB" sz="1000" i="1" dirty="0"/>
                        <a:t>HKIR</a:t>
                      </a:r>
                    </a:p>
                    <a:p>
                      <a:r>
                        <a:rPr lang="en-GB" sz="1000" i="1" dirty="0"/>
                        <a:t>2-person: $700, 4-person: $1400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6889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Query a </a:t>
                      </a:r>
                      <a:r>
                        <a:rPr lang="en-GB" sz="1000" i="1" dirty="0"/>
                        <a:t>Table Mini Charge</a:t>
                      </a:r>
                      <a:r>
                        <a:rPr lang="en-GB" sz="1000" i="0" dirty="0"/>
                        <a:t> on a regular day</a:t>
                      </a:r>
                      <a:endParaRPr lang="en-GB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i="1" dirty="0"/>
                        <a:t>Outlet Code, Box Number, Location, # of persons, Date</a:t>
                      </a:r>
                    </a:p>
                    <a:p>
                      <a:endParaRPr lang="en-GB" sz="1000" i="0" dirty="0"/>
                    </a:p>
                    <a:p>
                      <a:r>
                        <a:rPr lang="en-GB" sz="1000" i="0" dirty="0"/>
                        <a:t>Example</a:t>
                      </a:r>
                    </a:p>
                    <a:p>
                      <a:r>
                        <a:rPr lang="en-GB" sz="1000" i="1" dirty="0"/>
                        <a:t>“22OB11”, “B101”, “G1 1/F”,5, “05/07/2022”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Table Mini Charge value</a:t>
                      </a:r>
                    </a:p>
                    <a:p>
                      <a:endParaRPr lang="en-GB" sz="1000" dirty="0"/>
                    </a:p>
                    <a:p>
                      <a:endParaRPr lang="en-GB" sz="1000" dirty="0"/>
                    </a:p>
                    <a:p>
                      <a:r>
                        <a:rPr lang="en-GB" sz="1000" dirty="0"/>
                        <a:t>Example</a:t>
                      </a:r>
                    </a:p>
                    <a:p>
                      <a:r>
                        <a:rPr lang="en-GB" sz="1000" i="1" dirty="0"/>
                        <a:t>$900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0889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Query a </a:t>
                      </a:r>
                      <a:r>
                        <a:rPr lang="en-GB" sz="1000" i="1" dirty="0"/>
                        <a:t>Table Mini Charge</a:t>
                      </a:r>
                      <a:r>
                        <a:rPr lang="en-GB" sz="1000" i="0" dirty="0"/>
                        <a:t> on a special day (New Year Day)</a:t>
                      </a:r>
                      <a:endParaRPr lang="en-GB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i="1" dirty="0"/>
                        <a:t>Outlet Code, Box Number, Location, # of persons, Date</a:t>
                      </a:r>
                    </a:p>
                    <a:p>
                      <a:endParaRPr lang="en-GB" sz="1000" i="0" dirty="0"/>
                    </a:p>
                    <a:p>
                      <a:r>
                        <a:rPr lang="en-GB" sz="1000" i="0" dirty="0"/>
                        <a:t>Example</a:t>
                      </a:r>
                    </a:p>
                    <a:p>
                      <a:r>
                        <a:rPr lang="en-GB" sz="1000" i="1" dirty="0"/>
                        <a:t>“22OB11”, “B101”, “G1 1/F”,5, “01/01/2022”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Table Mini Charge value</a:t>
                      </a:r>
                    </a:p>
                    <a:p>
                      <a:endParaRPr lang="en-GB" sz="1000" dirty="0"/>
                    </a:p>
                    <a:p>
                      <a:endParaRPr lang="en-GB" sz="1000" dirty="0"/>
                    </a:p>
                    <a:p>
                      <a:r>
                        <a:rPr lang="en-GB" sz="1000" dirty="0"/>
                        <a:t>Example</a:t>
                      </a:r>
                    </a:p>
                    <a:p>
                      <a:r>
                        <a:rPr lang="en-GB" sz="1000" i="1" dirty="0"/>
                        <a:t>$2700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07753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FAB4F6-8487-C673-DEDF-04AA871860C4}"/>
              </a:ext>
            </a:extLst>
          </p:cNvPr>
          <p:cNvSpPr txBox="1"/>
          <p:nvPr/>
        </p:nvSpPr>
        <p:spPr>
          <a:xfrm>
            <a:off x="989012" y="129677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Create rules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83D19AB-004B-5A50-26C0-B66510CC2A25}"/>
              </a:ext>
            </a:extLst>
          </p:cNvPr>
          <p:cNvSpPr txBox="1"/>
          <p:nvPr/>
        </p:nvSpPr>
        <p:spPr>
          <a:xfrm>
            <a:off x="989012" y="927447"/>
            <a:ext cx="78105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1. Rule Configuration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C093FADC-D99B-EC81-A967-9DCA7AD093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693111"/>
              </p:ext>
            </p:extLst>
          </p:nvPr>
        </p:nvGraphicFramePr>
        <p:xfrm>
          <a:off x="6399212" y="1592461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99212" y="1592461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AFA975-A2FA-5CCB-9C1E-A4D027A34C79}"/>
              </a:ext>
            </a:extLst>
          </p:cNvPr>
          <p:cNvSpPr txBox="1"/>
          <p:nvPr/>
        </p:nvSpPr>
        <p:spPr>
          <a:xfrm>
            <a:off x="5434012" y="1635334"/>
            <a:ext cx="1153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RC_Price_v2.xls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115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74638"/>
            <a:ext cx="8610600" cy="563562"/>
          </a:xfrm>
        </p:spPr>
        <p:txBody>
          <a:bodyPr/>
          <a:lstStyle/>
          <a:p>
            <a:r>
              <a:rPr lang="en-US" sz="2400" dirty="0"/>
              <a:t>Technical Evaluation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077727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5" name="Footer Placeholder 3"/>
          <p:cNvSpPr txBox="1">
            <a:spLocks/>
          </p:cNvSpPr>
          <p:nvPr/>
        </p:nvSpPr>
        <p:spPr>
          <a:xfrm>
            <a:off x="6077727" y="63198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defTabSz="477838" rtl="0" eaLnBrk="1" fontAlgn="base" hangingPunct="1">
              <a:spcBef>
                <a:spcPct val="0"/>
              </a:spcBef>
              <a:spcAft>
                <a:spcPct val="0"/>
              </a:spcAft>
              <a:defRPr kumimoji="1" sz="850" b="1" kern="120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  <a:lvl2pPr marL="477838" indent="-20638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57263" indent="-42863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435100" indent="-63500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914525" indent="-85725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9011" y="1598963"/>
            <a:ext cx="7848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data 2: Raceday Booking Schedule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720E2B20-85B7-4E42-6274-58A91AA2D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28316"/>
              </p:ext>
            </p:extLst>
          </p:nvPr>
        </p:nvGraphicFramePr>
        <p:xfrm>
          <a:off x="1103312" y="2142221"/>
          <a:ext cx="7696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54">
                  <a:extLst>
                    <a:ext uri="{9D8B030D-6E8A-4147-A177-3AD203B41FA5}">
                      <a16:colId xmlns:a16="http://schemas.microsoft.com/office/drawing/2014/main" xmlns="" val="1956487256"/>
                    </a:ext>
                  </a:extLst>
                </a:gridCol>
                <a:gridCol w="3464400">
                  <a:extLst>
                    <a:ext uri="{9D8B030D-6E8A-4147-A177-3AD203B41FA5}">
                      <a16:colId xmlns:a16="http://schemas.microsoft.com/office/drawing/2014/main" xmlns="" val="973146928"/>
                    </a:ext>
                  </a:extLst>
                </a:gridCol>
                <a:gridCol w="1863596">
                  <a:extLst>
                    <a:ext uri="{9D8B030D-6E8A-4147-A177-3AD203B41FA5}">
                      <a16:colId xmlns:a16="http://schemas.microsoft.com/office/drawing/2014/main" xmlns="" val="1166644114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xmlns="" val="705626909"/>
                    </a:ext>
                  </a:extLst>
                </a:gridCol>
              </a:tblGrid>
              <a:tr h="201366">
                <a:tc>
                  <a:txBody>
                    <a:bodyPr/>
                    <a:lstStyle/>
                    <a:p>
                      <a:r>
                        <a:rPr lang="en-GB" sz="1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Input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6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4184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Input all values of </a:t>
                      </a:r>
                      <a:r>
                        <a:rPr lang="en-GB" sz="1000" dirty="0" err="1"/>
                        <a:t>raceday</a:t>
                      </a:r>
                      <a:r>
                        <a:rPr lang="en-GB" sz="1000" dirty="0"/>
                        <a:t> booking schedule, then visualise using table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All parameters in the table (e.g. </a:t>
                      </a:r>
                      <a:r>
                        <a:rPr lang="en-GB" sz="1000" i="1" dirty="0"/>
                        <a:t>Date, Day, Race Course, On-course, By phone, Cancellation cut-off date/time</a:t>
                      </a:r>
                      <a:r>
                        <a:rPr lang="en-GB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table showing the input values and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7002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Query the </a:t>
                      </a:r>
                      <a:r>
                        <a:rPr lang="en-GB" sz="1000" i="1" dirty="0"/>
                        <a:t>Cancellation Cut-Off Date/ Time </a:t>
                      </a:r>
                      <a:r>
                        <a:rPr lang="en-GB" sz="1000" i="0" dirty="0"/>
                        <a:t>on a specific day</a:t>
                      </a:r>
                      <a:endParaRPr lang="en-GB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i="1" dirty="0"/>
                        <a:t>Date, Race Course</a:t>
                      </a:r>
                    </a:p>
                    <a:p>
                      <a:endParaRPr lang="en-GB" sz="1000" i="0" dirty="0"/>
                    </a:p>
                    <a:p>
                      <a:r>
                        <a:rPr lang="en-GB" sz="1000" i="0" dirty="0"/>
                        <a:t>Example</a:t>
                      </a:r>
                    </a:p>
                    <a:p>
                      <a:r>
                        <a:rPr lang="en-GB" sz="1000" i="1" dirty="0"/>
                        <a:t>“13/07/2022”, “HV”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Cancellation Cut-Off Date/ Time</a:t>
                      </a:r>
                    </a:p>
                    <a:p>
                      <a:endParaRPr lang="en-GB" sz="1000" dirty="0"/>
                    </a:p>
                    <a:p>
                      <a:r>
                        <a:rPr lang="en-GB" sz="1000" dirty="0"/>
                        <a:t>Example</a:t>
                      </a:r>
                    </a:p>
                    <a:p>
                      <a:r>
                        <a:rPr lang="en-GB" sz="1000" i="1" dirty="0"/>
                        <a:t>“11/07/2022”,  “Mon”, 15:00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0889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Check the eligibility of cancelling a booking</a:t>
                      </a:r>
                      <a:endParaRPr lang="en-GB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i="1" dirty="0"/>
                        <a:t>Date, Race Course, Cancellation Date, Cancellation Time</a:t>
                      </a:r>
                    </a:p>
                    <a:p>
                      <a:endParaRPr lang="en-GB" sz="1000" i="0" dirty="0"/>
                    </a:p>
                    <a:p>
                      <a:r>
                        <a:rPr lang="en-GB" sz="1000" i="0" dirty="0"/>
                        <a:t>Example</a:t>
                      </a:r>
                    </a:p>
                    <a:p>
                      <a:r>
                        <a:rPr lang="en-GB" sz="1000" i="1" dirty="0"/>
                        <a:t>“13/07/2022”, “HV”, “10/07/2022”,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Eligibility for cancellation</a:t>
                      </a:r>
                    </a:p>
                    <a:p>
                      <a:endParaRPr lang="en-GB" sz="1000" dirty="0"/>
                    </a:p>
                    <a:p>
                      <a:r>
                        <a:rPr lang="en-GB" sz="1000" dirty="0"/>
                        <a:t>Example</a:t>
                      </a:r>
                    </a:p>
                    <a:p>
                      <a:r>
                        <a:rPr lang="en-GB" sz="1000" i="1" dirty="0"/>
                        <a:t>“Eligible”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0775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Check the eligibility of cancelling a booking</a:t>
                      </a:r>
                      <a:endParaRPr lang="en-GB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i="1" dirty="0"/>
                        <a:t>Date, Race Course, Cancellation Date, Cancellation Time</a:t>
                      </a:r>
                    </a:p>
                    <a:p>
                      <a:endParaRPr lang="en-GB" sz="1000" i="0" dirty="0"/>
                    </a:p>
                    <a:p>
                      <a:r>
                        <a:rPr lang="en-GB" sz="1000" i="0" dirty="0"/>
                        <a:t>Example</a:t>
                      </a:r>
                    </a:p>
                    <a:p>
                      <a:r>
                        <a:rPr lang="en-GB" sz="1000" i="1" dirty="0"/>
                        <a:t>“13/07/2022”, “HV”, “12/07/2022”,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Eligibility for cancellation</a:t>
                      </a:r>
                    </a:p>
                    <a:p>
                      <a:endParaRPr lang="en-GB" sz="1000" dirty="0"/>
                    </a:p>
                    <a:p>
                      <a:r>
                        <a:rPr lang="en-GB" sz="1000" dirty="0"/>
                        <a:t>Example</a:t>
                      </a:r>
                    </a:p>
                    <a:p>
                      <a:r>
                        <a:rPr lang="en-GB" sz="1000" i="1" dirty="0"/>
                        <a:t>“Not eligible”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32196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FAB4F6-8487-C673-DEDF-04AA871860C4}"/>
              </a:ext>
            </a:extLst>
          </p:cNvPr>
          <p:cNvSpPr txBox="1"/>
          <p:nvPr/>
        </p:nvSpPr>
        <p:spPr>
          <a:xfrm>
            <a:off x="989012" y="1291186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Create rules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9CF8F5ED-021F-93D9-2367-8734A2D081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625711"/>
              </p:ext>
            </p:extLst>
          </p:nvPr>
        </p:nvGraphicFramePr>
        <p:xfrm>
          <a:off x="8154272" y="144422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9CF8F5ED-021F-93D9-2367-8734A2D081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4272" y="144422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6806E5-4395-1827-7E60-01CBB2307174}"/>
              </a:ext>
            </a:extLst>
          </p:cNvPr>
          <p:cNvSpPr txBox="1"/>
          <p:nvPr/>
        </p:nvSpPr>
        <p:spPr>
          <a:xfrm>
            <a:off x="4407128" y="1598963"/>
            <a:ext cx="3866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Booking Schedule21-22(</a:t>
            </a:r>
            <a:r>
              <a:rPr lang="en-US" sz="1200" i="1" dirty="0" err="1"/>
              <a:t>Oncourse+Tel</a:t>
            </a:r>
            <a:r>
              <a:rPr lang="en-US" sz="1200" i="1" dirty="0"/>
              <a:t>)-20210615 (003).xlsx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58E94CB-AB4C-8B43-0A84-E1916DCAE019}"/>
              </a:ext>
            </a:extLst>
          </p:cNvPr>
          <p:cNvSpPr txBox="1"/>
          <p:nvPr/>
        </p:nvSpPr>
        <p:spPr>
          <a:xfrm>
            <a:off x="1046547" y="5921330"/>
            <a:ext cx="2336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WIP: Some rules are not clear, TBC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937A44F-8C1A-C037-99C9-A4F3C273A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1791" y="5968019"/>
            <a:ext cx="5637212" cy="260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3833BD-3161-E45B-DEDD-5020D1DEC940}"/>
              </a:ext>
            </a:extLst>
          </p:cNvPr>
          <p:cNvSpPr txBox="1"/>
          <p:nvPr/>
        </p:nvSpPr>
        <p:spPr>
          <a:xfrm>
            <a:off x="989012" y="927447"/>
            <a:ext cx="78105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1. Rule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7534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077727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5" name="Footer Placeholder 3"/>
          <p:cNvSpPr txBox="1">
            <a:spLocks/>
          </p:cNvSpPr>
          <p:nvPr/>
        </p:nvSpPr>
        <p:spPr>
          <a:xfrm>
            <a:off x="6077727" y="63198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defTabSz="477838" rtl="0" eaLnBrk="1" fontAlgn="base" hangingPunct="1">
              <a:spcBef>
                <a:spcPct val="0"/>
              </a:spcBef>
              <a:spcAft>
                <a:spcPct val="0"/>
              </a:spcAft>
              <a:defRPr kumimoji="1" sz="850" b="1" kern="120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  <a:lvl2pPr marL="477838" indent="-20638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57263" indent="-42863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435100" indent="-63500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914525" indent="-85725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1DCC2B4-690C-3F64-3007-4AC9FF7A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274638"/>
            <a:ext cx="8610600" cy="563562"/>
          </a:xfrm>
        </p:spPr>
        <p:txBody>
          <a:bodyPr/>
          <a:lstStyle/>
          <a:p>
            <a:r>
              <a:rPr lang="en-US" sz="2400" dirty="0"/>
              <a:t>Technical Evaluation Scope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58A67EF-40DC-7167-306D-37566542667D}"/>
              </a:ext>
            </a:extLst>
          </p:cNvPr>
          <p:cNvSpPr txBox="1"/>
          <p:nvPr/>
        </p:nvSpPr>
        <p:spPr>
          <a:xfrm>
            <a:off x="985327" y="1301653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Create/ update/ delete rules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AF06130-115D-8775-FB41-404E66CDA1BE}"/>
              </a:ext>
            </a:extLst>
          </p:cNvPr>
          <p:cNvSpPr txBox="1"/>
          <p:nvPr/>
        </p:nvSpPr>
        <p:spPr>
          <a:xfrm>
            <a:off x="985327" y="1611020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Intuitive user interface for business team to update/ delete rules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CECAAEB-FD28-AAA3-D5E4-5F58C8462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61" y="2051328"/>
            <a:ext cx="2504126" cy="185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2E3687-71B1-A7CB-00BC-147A3FAFA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79" y="4267200"/>
            <a:ext cx="5573556" cy="738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B0FBAFE-DE96-67DC-BD97-BABB5918DE70}"/>
              </a:ext>
            </a:extLst>
          </p:cNvPr>
          <p:cNvSpPr txBox="1"/>
          <p:nvPr/>
        </p:nvSpPr>
        <p:spPr>
          <a:xfrm>
            <a:off x="1142491" y="1882859"/>
            <a:ext cx="106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5B91CF3-C064-98BC-DE56-50D819202851}"/>
              </a:ext>
            </a:extLst>
          </p:cNvPr>
          <p:cNvSpPr txBox="1"/>
          <p:nvPr/>
        </p:nvSpPr>
        <p:spPr>
          <a:xfrm>
            <a:off x="989012" y="927447"/>
            <a:ext cx="78105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1. Rule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5965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077727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5" name="Footer Placeholder 3"/>
          <p:cNvSpPr txBox="1">
            <a:spLocks/>
          </p:cNvSpPr>
          <p:nvPr/>
        </p:nvSpPr>
        <p:spPr>
          <a:xfrm>
            <a:off x="6077727" y="63198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defTabSz="477838" rtl="0" eaLnBrk="1" fontAlgn="base" hangingPunct="1">
              <a:spcBef>
                <a:spcPct val="0"/>
              </a:spcBef>
              <a:spcAft>
                <a:spcPct val="0"/>
              </a:spcAft>
              <a:defRPr kumimoji="1" sz="850" b="1" kern="120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  <a:lvl2pPr marL="477838" indent="-20638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57263" indent="-42863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435100" indent="-63500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914525" indent="-85725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1DCC2B4-690C-3F64-3007-4AC9FF7A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274638"/>
            <a:ext cx="8610600" cy="563562"/>
          </a:xfrm>
        </p:spPr>
        <p:txBody>
          <a:bodyPr/>
          <a:lstStyle/>
          <a:p>
            <a:r>
              <a:rPr lang="en-US" sz="2400" dirty="0"/>
              <a:t>Technical Evaluation Scope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58A67EF-40DC-7167-306D-37566542667D}"/>
              </a:ext>
            </a:extLst>
          </p:cNvPr>
          <p:cNvSpPr txBox="1"/>
          <p:nvPr/>
        </p:nvSpPr>
        <p:spPr>
          <a:xfrm>
            <a:off x="982660" y="131355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Rules conflict check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88773F-265B-0261-A75F-06D5C4892BB3}"/>
              </a:ext>
            </a:extLst>
          </p:cNvPr>
          <p:cNvSpPr txBox="1"/>
          <p:nvPr/>
        </p:nvSpPr>
        <p:spPr>
          <a:xfrm>
            <a:off x="987424" y="1621336"/>
            <a:ext cx="65532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Conflict checking of rules</a:t>
            </a:r>
            <a:br>
              <a:rPr lang="en-US" sz="1400" dirty="0"/>
            </a:br>
            <a:r>
              <a:rPr lang="en-US" sz="1400" dirty="0"/>
              <a:t>e.g. duplicated rules, same rule created more than once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Conflict alert notifying users</a:t>
            </a:r>
            <a:br>
              <a:rPr lang="en-US" sz="1400" dirty="0"/>
            </a:br>
            <a:r>
              <a:rPr lang="en-US" sz="1400" dirty="0"/>
              <a:t>e.g. by email notification or on-screen alert?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64BE4F1-5764-A645-6DBC-29EA70E74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3106092"/>
            <a:ext cx="2135965" cy="32137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E675FB-8F51-A1F8-CDF1-4DAF03CC7FFB}"/>
              </a:ext>
            </a:extLst>
          </p:cNvPr>
          <p:cNvSpPr txBox="1"/>
          <p:nvPr/>
        </p:nvSpPr>
        <p:spPr>
          <a:xfrm>
            <a:off x="984248" y="3106092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Rules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14E45E7-F568-9C84-71A8-AB8C83B4C06D}"/>
              </a:ext>
            </a:extLst>
          </p:cNvPr>
          <p:cNvSpPr txBox="1"/>
          <p:nvPr/>
        </p:nvSpPr>
        <p:spPr>
          <a:xfrm>
            <a:off x="989012" y="3413869"/>
            <a:ext cx="655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Interface for testing rules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CE751DA-9941-C5ED-2F89-2D1F601F5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48" y="4187270"/>
            <a:ext cx="6083300" cy="8056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2D8927-8B13-40E5-C252-0952FB7D9C24}"/>
              </a:ext>
            </a:extLst>
          </p:cNvPr>
          <p:cNvSpPr txBox="1"/>
          <p:nvPr/>
        </p:nvSpPr>
        <p:spPr>
          <a:xfrm>
            <a:off x="984248" y="3819490"/>
            <a:ext cx="106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DBACD9-9CDB-5419-31E4-463ECBD8384B}"/>
              </a:ext>
            </a:extLst>
          </p:cNvPr>
          <p:cNvSpPr txBox="1"/>
          <p:nvPr/>
        </p:nvSpPr>
        <p:spPr>
          <a:xfrm>
            <a:off x="989012" y="927447"/>
            <a:ext cx="7808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1. Rule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1289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077727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5" name="Footer Placeholder 3"/>
          <p:cNvSpPr txBox="1">
            <a:spLocks/>
          </p:cNvSpPr>
          <p:nvPr/>
        </p:nvSpPr>
        <p:spPr>
          <a:xfrm>
            <a:off x="6077727" y="63198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defTabSz="477838" rtl="0" eaLnBrk="1" fontAlgn="base" hangingPunct="1">
              <a:spcBef>
                <a:spcPct val="0"/>
              </a:spcBef>
              <a:spcAft>
                <a:spcPct val="0"/>
              </a:spcAft>
              <a:defRPr kumimoji="1" sz="850" b="1" kern="120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  <a:lvl2pPr marL="477838" indent="-20638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57263" indent="-42863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435100" indent="-63500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914525" indent="-85725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FAB4F6-8487-C673-DEDF-04AA871860C4}"/>
              </a:ext>
            </a:extLst>
          </p:cNvPr>
          <p:cNvSpPr txBox="1"/>
          <p:nvPr/>
        </p:nvSpPr>
        <p:spPr>
          <a:xfrm>
            <a:off x="989012" y="129677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Generate APIs automatically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83D19AB-004B-5A50-26C0-B66510CC2A25}"/>
              </a:ext>
            </a:extLst>
          </p:cNvPr>
          <p:cNvSpPr txBox="1"/>
          <p:nvPr/>
        </p:nvSpPr>
        <p:spPr>
          <a:xfrm>
            <a:off x="989012" y="927447"/>
            <a:ext cx="7808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2. Decision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7E2932-6602-A5DC-3A7A-E7FF90B5293E}"/>
              </a:ext>
            </a:extLst>
          </p:cNvPr>
          <p:cNvSpPr txBox="1"/>
          <p:nvPr/>
        </p:nvSpPr>
        <p:spPr>
          <a:xfrm>
            <a:off x="987424" y="1569059"/>
            <a:ext cx="7392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API can be generated from the rules stored automatically with versioning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Swagger like platform can be generated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APIs should include rules query, display all / subset of rules for channel front-end display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APIs should include rule eligibility check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Refer to </a:t>
            </a:r>
            <a:r>
              <a:rPr lang="en-US" sz="1400" i="1" dirty="0"/>
              <a:t>1. Rule Configuration / Create rules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1DCC2B4-690C-3F64-3007-4AC9FF7A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274638"/>
            <a:ext cx="8610600" cy="563562"/>
          </a:xfrm>
        </p:spPr>
        <p:txBody>
          <a:bodyPr/>
          <a:lstStyle/>
          <a:p>
            <a:r>
              <a:rPr lang="en-US" sz="2400" dirty="0"/>
              <a:t>Technical Evaluation Scope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79C6433-E078-1F62-47BB-D54AEBAE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290" y="3158303"/>
            <a:ext cx="5124450" cy="31371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514DE8-5504-5BA5-3A12-6A52D7477AAB}"/>
              </a:ext>
            </a:extLst>
          </p:cNvPr>
          <p:cNvSpPr txBox="1"/>
          <p:nvPr/>
        </p:nvSpPr>
        <p:spPr>
          <a:xfrm>
            <a:off x="1674812" y="3164778"/>
            <a:ext cx="106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97145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077727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5" name="Footer Placeholder 3"/>
          <p:cNvSpPr txBox="1">
            <a:spLocks/>
          </p:cNvSpPr>
          <p:nvPr/>
        </p:nvSpPr>
        <p:spPr>
          <a:xfrm>
            <a:off x="6077727" y="63198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defTabSz="477838" rtl="0" eaLnBrk="1" fontAlgn="base" hangingPunct="1">
              <a:spcBef>
                <a:spcPct val="0"/>
              </a:spcBef>
              <a:spcAft>
                <a:spcPct val="0"/>
              </a:spcAft>
              <a:defRPr kumimoji="1" sz="850" b="1" kern="120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  <a:lvl2pPr marL="477838" indent="-20638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57263" indent="-42863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435100" indent="-63500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914525" indent="-85725" algn="l" defTabSz="477838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FAB4F6-8487-C673-DEDF-04AA871860C4}"/>
              </a:ext>
            </a:extLst>
          </p:cNvPr>
          <p:cNvSpPr txBox="1"/>
          <p:nvPr/>
        </p:nvSpPr>
        <p:spPr>
          <a:xfrm>
            <a:off x="989012" y="133520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Rules 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83D19AB-004B-5A50-26C0-B66510CC2A25}"/>
              </a:ext>
            </a:extLst>
          </p:cNvPr>
          <p:cNvSpPr txBox="1"/>
          <p:nvPr/>
        </p:nvSpPr>
        <p:spPr>
          <a:xfrm>
            <a:off x="989012" y="927447"/>
            <a:ext cx="7808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3. Decision Metadata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7E2932-6602-A5DC-3A7A-E7FF90B5293E}"/>
              </a:ext>
            </a:extLst>
          </p:cNvPr>
          <p:cNvSpPr txBox="1"/>
          <p:nvPr/>
        </p:nvSpPr>
        <p:spPr>
          <a:xfrm>
            <a:off x="987424" y="1607489"/>
            <a:ext cx="73929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Master storage of all rules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Additional data supporting rule management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Data for reporting and audit trail</a:t>
            </a:r>
            <a:br>
              <a:rPr lang="en-US" sz="1400" dirty="0"/>
            </a:br>
            <a:r>
              <a:rPr lang="en-US" sz="1400" dirty="0" err="1"/>
              <a:t>e.g</a:t>
            </a:r>
            <a:r>
              <a:rPr lang="en-US" sz="1400" dirty="0"/>
              <a:t> statistics of API calls, # of eligible/ non-eligible calls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Cache for rules query</a:t>
            </a:r>
            <a:br>
              <a:rPr lang="en-US" sz="1400" dirty="0"/>
            </a:br>
            <a:r>
              <a:rPr lang="en-US" sz="1400" dirty="0"/>
              <a:t>Refer to </a:t>
            </a:r>
            <a:r>
              <a:rPr lang="en-US" sz="1400" i="1" dirty="0"/>
              <a:t>1. Rule Configuration / Create rules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1DCC2B4-690C-3F64-3007-4AC9FF7A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274638"/>
            <a:ext cx="8610600" cy="563562"/>
          </a:xfrm>
        </p:spPr>
        <p:txBody>
          <a:bodyPr/>
          <a:lstStyle/>
          <a:p>
            <a:r>
              <a:rPr lang="en-US" sz="2400" dirty="0"/>
              <a:t>Technical Evaluation Scope</a:t>
            </a:r>
          </a:p>
        </p:txBody>
      </p:sp>
    </p:spTree>
    <p:extLst>
      <p:ext uri="{BB962C8B-B14F-4D97-AF65-F5344CB8AC3E}">
        <p14:creationId xmlns:p14="http://schemas.microsoft.com/office/powerpoint/2010/main" val="126567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E56615925FD40AC0CDAABEADDEFE3" ma:contentTypeVersion="0" ma:contentTypeDescription="Create a new document." ma:contentTypeScope="" ma:versionID="79ed418e49753e4075cc4bcbf7e1b5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54355A-15A7-4A88-90E5-CF5C17B058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9F35F7-A33D-41FF-9E24-BF80D032A541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696334D-779A-4A56-8211-98DFCC2300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337344</TotalTime>
  <Words>1037</Words>
  <Application>Microsoft Office PowerPoint</Application>
  <PresentationFormat>Custom</PresentationFormat>
  <Paragraphs>255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PMingLiU</vt:lpstr>
      <vt:lpstr>Arial</vt:lpstr>
      <vt:lpstr>Calibri</vt:lpstr>
      <vt:lpstr>Calibri Light</vt:lpstr>
      <vt:lpstr>Office Theme</vt:lpstr>
      <vt:lpstr>Microsoft Excel Chart</vt:lpstr>
      <vt:lpstr>Chart</vt:lpstr>
      <vt:lpstr>Worksheet</vt:lpstr>
      <vt:lpstr>Conceptual Architecture – Digital Decision Management Scenario: Make Reservation from Frontend Channel</vt:lpstr>
      <vt:lpstr>Technical Evaluation Scope</vt:lpstr>
      <vt:lpstr>Technical Evaluation Scope</vt:lpstr>
      <vt:lpstr>Technical Evaluation Scope</vt:lpstr>
      <vt:lpstr>Technical Evaluation Scope</vt:lpstr>
      <vt:lpstr>Technical Evaluation Scope</vt:lpstr>
      <vt:lpstr>Technical Evaluation Scope</vt:lpstr>
      <vt:lpstr>Technical Evaluation Scope</vt:lpstr>
      <vt:lpstr>Technical Evaluation Scope</vt:lpstr>
      <vt:lpstr>Technical Evaluation Scope</vt:lpstr>
      <vt:lpstr>Technical Evaluation Scope</vt:lpstr>
    </vt:vector>
  </TitlesOfParts>
  <Company>The Hong Kong Jockey Club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LO, Lynda C K</dc:creator>
  <cp:lastModifiedBy>Wong, Kelvin K</cp:lastModifiedBy>
  <cp:revision>1540</cp:revision>
  <cp:lastPrinted>2016-12-30T03:48:12Z</cp:lastPrinted>
  <dcterms:created xsi:type="dcterms:W3CDTF">2015-09-11T08:59:06Z</dcterms:created>
  <dcterms:modified xsi:type="dcterms:W3CDTF">2022-07-28T02:20:11Z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0x010100684E56615925FD40AC0CDAABEADDEFE3</vt:lpwstr>
  </property>
</Properties>
</file>