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8" r:id="rId3"/>
    <p:sldId id="292" r:id="rId4"/>
    <p:sldId id="290" r:id="rId5"/>
    <p:sldId id="279" r:id="rId6"/>
    <p:sldId id="285" r:id="rId7"/>
    <p:sldId id="294" r:id="rId8"/>
    <p:sldId id="295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 autoAdjust="0"/>
    <p:restoredTop sz="95294" autoAdjust="0"/>
  </p:normalViewPr>
  <p:slideViewPr>
    <p:cSldViewPr snapToGrid="0">
      <p:cViewPr varScale="1">
        <p:scale>
          <a:sx n="123" d="100"/>
          <a:sy n="123" d="100"/>
        </p:scale>
        <p:origin x="904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5/20/24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5/20/24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System Modernization</a:t>
            </a:r>
            <a:br>
              <a:rPr lang="en-US" dirty="0"/>
            </a:br>
            <a:r>
              <a:rPr lang="en-US" dirty="0"/>
              <a:t>Proposal (for AXA)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B4C8-1F93-74E7-E314-B38FF62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396"/>
            <a:ext cx="410402" cy="228600"/>
          </a:xfrm>
        </p:spPr>
        <p:txBody>
          <a:bodyPr/>
          <a:lstStyle/>
          <a:p>
            <a:fld id="{9CD8D479-8942-46E8-A226-A4E01F7A105C}" type="slidenum">
              <a:rPr lang="en-HK" smtClean="0"/>
              <a:t>2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667C67-DE89-90AB-E2CC-11D1D91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396"/>
            <a:ext cx="1000662" cy="228600"/>
          </a:xfrm>
        </p:spPr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E28ABA-AF3B-E171-AC78-371B5CD5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396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BF2344A-A05F-4ED0-82BF-DD6C09D0EDC4}"/>
              </a:ext>
            </a:extLst>
          </p:cNvPr>
          <p:cNvSpPr txBox="1">
            <a:spLocks/>
          </p:cNvSpPr>
          <p:nvPr/>
        </p:nvSpPr>
        <p:spPr>
          <a:xfrm>
            <a:off x="10488488" y="6310796"/>
            <a:ext cx="150026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E1429B-4804-449C-A008-A39CE3CB8643}" type="slidenum">
              <a:rPr lang="zh-HK" altLang="en-US" smtClean="0"/>
              <a:pPr/>
              <a:t>2</a:t>
            </a:fld>
            <a:endParaRPr lang="zh-HK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8D6F5-36FE-4951-6475-FD8D3EF25372}"/>
              </a:ext>
            </a:extLst>
          </p:cNvPr>
          <p:cNvSpPr txBox="1"/>
          <p:nvPr/>
        </p:nvSpPr>
        <p:spPr>
          <a:xfrm>
            <a:off x="161758" y="687521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1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0D880-A7FF-897A-804D-EF4952BF2CC3}"/>
              </a:ext>
            </a:extLst>
          </p:cNvPr>
          <p:cNvGrpSpPr/>
          <p:nvPr/>
        </p:nvGrpSpPr>
        <p:grpSpPr>
          <a:xfrm>
            <a:off x="279807" y="3565244"/>
            <a:ext cx="1716142" cy="839549"/>
            <a:chOff x="623392" y="3537883"/>
            <a:chExt cx="1716142" cy="8002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23AD85-FC73-29BB-46FC-616A1D59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285582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F52AA5-3806-715D-DD18-F388A5E55494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B9248D-6CB0-613E-5EF0-3C507D85A5E4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D4CDCA-B209-7CFF-D4C7-EC3F6B351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510723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6B719D-DBA7-39DE-3ACF-1A2856AD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614318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6BEE35-86DD-DE50-8719-766A132FC356}"/>
              </a:ext>
            </a:extLst>
          </p:cNvPr>
          <p:cNvGrpSpPr/>
          <p:nvPr/>
        </p:nvGrpSpPr>
        <p:grpSpPr>
          <a:xfrm>
            <a:off x="4273603" y="3584693"/>
            <a:ext cx="2353339" cy="800219"/>
            <a:chOff x="623392" y="3537883"/>
            <a:chExt cx="2353339" cy="8002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BB028-15A0-F684-7A16-BA70DFE14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464934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53A9B4-1469-0BFD-AB30-453ABC18D723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9D2C4B-C917-3D6D-9F82-B23D9B6E4685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67F59-9320-54B2-EC03-1B99502D8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868057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0758FE-9CE0-0D5C-841F-856A37BA1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5440"/>
              <a:ext cx="1251515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4BBAB2-2A05-2FF2-6473-1419C1D5378E}"/>
              </a:ext>
            </a:extLst>
          </p:cNvPr>
          <p:cNvGrpSpPr/>
          <p:nvPr/>
        </p:nvGrpSpPr>
        <p:grpSpPr>
          <a:xfrm>
            <a:off x="8503982" y="3565244"/>
            <a:ext cx="2999760" cy="800219"/>
            <a:chOff x="623392" y="3537883"/>
            <a:chExt cx="2999760" cy="80021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0EA8A1-DE1F-88A3-461C-403C6663C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442762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104E0-BB1B-DE73-D60F-43686050DE28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C965A4-ABC6-6BA2-61FE-BB4E7077FC7E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3F116E-DD7E-5BA8-971B-E269B4750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406323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ACECAF-0AB2-F2D1-119D-0DB407876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1897936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155EE2-A950-540A-5321-D255E540C707}"/>
              </a:ext>
            </a:extLst>
          </p:cNvPr>
          <p:cNvSpPr txBox="1"/>
          <p:nvPr/>
        </p:nvSpPr>
        <p:spPr>
          <a:xfrm>
            <a:off x="8629891" y="5743605"/>
            <a:ext cx="3172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Need significant upfront planning effort to identify pilot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Estimated timeline : 2 </a:t>
            </a:r>
            <a:r>
              <a:rPr lang="en-US" sz="1000" dirty="0" err="1"/>
              <a:t>yrs</a:t>
            </a:r>
            <a:r>
              <a:rPr lang="en-US" sz="1000" dirty="0"/>
              <a:t> +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1AC30-7E45-1963-4A5E-8143B390BDE6}"/>
              </a:ext>
            </a:extLst>
          </p:cNvPr>
          <p:cNvSpPr txBox="1"/>
          <p:nvPr/>
        </p:nvSpPr>
        <p:spPr>
          <a:xfrm>
            <a:off x="8634932" y="4691773"/>
            <a:ext cx="3266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Relatively low risk approach as earlier discovery of improvement/blocking items during pilot phase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Single platform to handle product  full-cycle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Product configure once for NB, PA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Greatest strategic benefits (ops cost, speed to market)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62437C0-0414-EE7B-201D-1BD9D1D3B3DB}"/>
              </a:ext>
            </a:extLst>
          </p:cNvPr>
          <p:cNvGrpSpPr/>
          <p:nvPr/>
        </p:nvGrpSpPr>
        <p:grpSpPr>
          <a:xfrm>
            <a:off x="8582886" y="4691773"/>
            <a:ext cx="274320" cy="274320"/>
            <a:chOff x="3692436" y="837441"/>
            <a:chExt cx="274320" cy="2743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38B802-B2D2-0FEA-C171-0C3FEBEDA6FB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56" name="Picture 8" descr="Check - Free ui icons">
              <a:extLst>
                <a:ext uri="{FF2B5EF4-FFF2-40B4-BE49-F238E27FC236}">
                  <a16:creationId xmlns:a16="http://schemas.microsoft.com/office/drawing/2014/main" id="{789CE56F-A421-CEB6-31DE-D41FD4785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7" name="Picture 10">
            <a:extLst>
              <a:ext uri="{FF2B5EF4-FFF2-40B4-BE49-F238E27FC236}">
                <a16:creationId xmlns:a16="http://schemas.microsoft.com/office/drawing/2014/main" id="{EDA64DB3-F508-B514-8312-0FB409CF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05" y="572808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C01FF57-52E2-70B9-0FE7-081B72869AF8}"/>
              </a:ext>
            </a:extLst>
          </p:cNvPr>
          <p:cNvSpPr txBox="1"/>
          <p:nvPr/>
        </p:nvSpPr>
        <p:spPr>
          <a:xfrm>
            <a:off x="4437798" y="5720811"/>
            <a:ext cx="3351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Foreseeable effort in  analysis NB related day-end batch logic for NB migration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Still need 2 product setup – iPro and </a:t>
            </a:r>
            <a:r>
              <a:rPr lang="en-US" sz="1000" dirty="0" err="1"/>
              <a:t>InsureMO</a:t>
            </a:r>
            <a:r>
              <a:rPr lang="en-US" sz="1000" dirty="0"/>
              <a:t> Product Factory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F9DA8A-9222-70E3-BD6B-98A8368D654F}"/>
              </a:ext>
            </a:extLst>
          </p:cNvPr>
          <p:cNvSpPr txBox="1"/>
          <p:nvPr/>
        </p:nvSpPr>
        <p:spPr>
          <a:xfrm>
            <a:off x="4454581" y="4711189"/>
            <a:ext cx="328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  <a:endParaRPr lang="en-US" sz="10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Improve the efficiency of policy issuance by get rid of offline policy issuance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Address time to market concern on RLS’s product setup</a:t>
            </a:r>
          </a:p>
          <a:p>
            <a:endParaRPr lang="en-US" sz="1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79ECB9-6794-C257-71E6-C4A8AC78D732}"/>
              </a:ext>
            </a:extLst>
          </p:cNvPr>
          <p:cNvGrpSpPr/>
          <p:nvPr/>
        </p:nvGrpSpPr>
        <p:grpSpPr>
          <a:xfrm>
            <a:off x="4397109" y="4700917"/>
            <a:ext cx="274320" cy="274320"/>
            <a:chOff x="3692436" y="837441"/>
            <a:chExt cx="274320" cy="274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5EEE50B-9027-EE09-3CCA-446DE1A85C11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68" name="Picture 8" descr="Check - Free ui icons">
              <a:extLst>
                <a:ext uri="{FF2B5EF4-FFF2-40B4-BE49-F238E27FC236}">
                  <a16:creationId xmlns:a16="http://schemas.microsoft.com/office/drawing/2014/main" id="{6A3FF252-07F3-D247-0DED-90F0757DB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10">
            <a:extLst>
              <a:ext uri="{FF2B5EF4-FFF2-40B4-BE49-F238E27FC236}">
                <a16:creationId xmlns:a16="http://schemas.microsoft.com/office/drawing/2014/main" id="{253C105D-5DC6-ECCC-A847-FF66C30D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91" y="572808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52570E-CDFE-64F6-CA43-46533F8967A1}"/>
              </a:ext>
            </a:extLst>
          </p:cNvPr>
          <p:cNvSpPr txBox="1"/>
          <p:nvPr/>
        </p:nvSpPr>
        <p:spPr>
          <a:xfrm>
            <a:off x="385032" y="5730850"/>
            <a:ext cx="325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Keep costly and inefficiency Product Setup in iPro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Moderate alignment to strategic benefits as 2 product setup are still required – iPro, </a:t>
            </a:r>
            <a:r>
              <a:rPr lang="en-US" sz="1000" dirty="0" err="1"/>
              <a:t>InsureMO</a:t>
            </a:r>
            <a:r>
              <a:rPr lang="en-US" sz="1000" dirty="0"/>
              <a:t> Product Factory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89FC18-9B2E-DF21-553A-890FC98EF63C}"/>
              </a:ext>
            </a:extLst>
          </p:cNvPr>
          <p:cNvSpPr txBox="1"/>
          <p:nvPr/>
        </p:nvSpPr>
        <p:spPr>
          <a:xfrm>
            <a:off x="357389" y="4760039"/>
            <a:ext cx="325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Relatively low risk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Less implementation cost implication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Address time to market concern on RLS’s product setup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7E6482-E877-4A25-19AB-6B0253BD990A}"/>
              </a:ext>
            </a:extLst>
          </p:cNvPr>
          <p:cNvGrpSpPr/>
          <p:nvPr/>
        </p:nvGrpSpPr>
        <p:grpSpPr>
          <a:xfrm>
            <a:off x="316243" y="4756941"/>
            <a:ext cx="274320" cy="274320"/>
            <a:chOff x="3692436" y="837441"/>
            <a:chExt cx="274320" cy="2743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73F037-37A1-880C-5573-D96822FF448A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74" name="Picture 8" descr="Check - Free ui icons">
              <a:extLst>
                <a:ext uri="{FF2B5EF4-FFF2-40B4-BE49-F238E27FC236}">
                  <a16:creationId xmlns:a16="http://schemas.microsoft.com/office/drawing/2014/main" id="{DF73B889-CF91-8C4A-83F4-60BDD819F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Picture 10">
            <a:extLst>
              <a:ext uri="{FF2B5EF4-FFF2-40B4-BE49-F238E27FC236}">
                <a16:creationId xmlns:a16="http://schemas.microsoft.com/office/drawing/2014/main" id="{37DD8E41-3BD3-5A33-2B8A-1C91F968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0" y="57205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4" descr="Crown icons for free download | Freepik">
            <a:extLst>
              <a:ext uri="{FF2B5EF4-FFF2-40B4-BE49-F238E27FC236}">
                <a16:creationId xmlns:a16="http://schemas.microsoft.com/office/drawing/2014/main" id="{A897D08D-13D3-4355-50E9-70DAD4D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161" y="558045"/>
            <a:ext cx="5472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itle 1">
            <a:extLst>
              <a:ext uri="{FF2B5EF4-FFF2-40B4-BE49-F238E27FC236}">
                <a16:creationId xmlns:a16="http://schemas.microsoft.com/office/drawing/2014/main" id="{08B40864-29C0-7714-734E-35CED8A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084" y="11365"/>
            <a:ext cx="9371949" cy="664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 Externalization Approaches Recommendation</a:t>
            </a:r>
          </a:p>
        </p:txBody>
      </p:sp>
      <p:graphicFrame>
        <p:nvGraphicFramePr>
          <p:cNvPr id="112" name="Table 112">
            <a:extLst>
              <a:ext uri="{FF2B5EF4-FFF2-40B4-BE49-F238E27FC236}">
                <a16:creationId xmlns:a16="http://schemas.microsoft.com/office/drawing/2014/main" id="{0E5C4E31-1381-6799-228A-7719370D1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41984"/>
              </p:ext>
            </p:extLst>
          </p:nvPr>
        </p:nvGraphicFramePr>
        <p:xfrm>
          <a:off x="215955" y="1123905"/>
          <a:ext cx="3741928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0964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1870964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New Products Setup in Product Factory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New products setup on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Product Factory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Feed product setup data from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to RLS 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393868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RLS Externalization for Product setup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28128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HK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5328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9AD4A499-634D-2966-940A-B1A7F1A08D32}"/>
              </a:ext>
            </a:extLst>
          </p:cNvPr>
          <p:cNvSpPr txBox="1"/>
          <p:nvPr/>
        </p:nvSpPr>
        <p:spPr>
          <a:xfrm>
            <a:off x="4070090" y="682603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2 </a:t>
            </a:r>
          </a:p>
        </p:txBody>
      </p:sp>
      <p:graphicFrame>
        <p:nvGraphicFramePr>
          <p:cNvPr id="116" name="Table 112">
            <a:extLst>
              <a:ext uri="{FF2B5EF4-FFF2-40B4-BE49-F238E27FC236}">
                <a16:creationId xmlns:a16="http://schemas.microsoft.com/office/drawing/2014/main" id="{38CC6D81-C66B-1151-7C55-134CED23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04400"/>
              </p:ext>
            </p:extLst>
          </p:nvPr>
        </p:nvGraphicFramePr>
        <p:xfrm>
          <a:off x="4271773" y="1118990"/>
          <a:ext cx="3741928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0964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1870964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Option 1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New Business Module to </a:t>
                      </a:r>
                      <a:r>
                        <a:rPr lang="en-HK" sz="1100" b="1" dirty="0" err="1"/>
                        <a:t>eBAO</a:t>
                      </a:r>
                      <a:endParaRPr lang="en-HK" sz="11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New products setup on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Product Factory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Feed product setup data from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to RLS 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RLS Externalization on Product setup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Migrate NB functions to </a:t>
                      </a:r>
                      <a:r>
                        <a:rPr lang="en-US" sz="1100" dirty="0" err="1"/>
                        <a:t>eBAO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Germini</a:t>
                      </a:r>
                      <a:r>
                        <a:rPr lang="en-US" sz="1100" dirty="0"/>
                        <a:t> with NB STP to </a:t>
                      </a:r>
                      <a:r>
                        <a:rPr lang="en-US" sz="1100" dirty="0" err="1"/>
                        <a:t>eBAO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8545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40D904D3-1037-5B65-1303-C20EB29C57DA}"/>
              </a:ext>
            </a:extLst>
          </p:cNvPr>
          <p:cNvSpPr txBox="1"/>
          <p:nvPr/>
        </p:nvSpPr>
        <p:spPr>
          <a:xfrm>
            <a:off x="8215951" y="687521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3 </a:t>
            </a:r>
          </a:p>
        </p:txBody>
      </p:sp>
      <p:graphicFrame>
        <p:nvGraphicFramePr>
          <p:cNvPr id="118" name="Table 112">
            <a:extLst>
              <a:ext uri="{FF2B5EF4-FFF2-40B4-BE49-F238E27FC236}">
                <a16:creationId xmlns:a16="http://schemas.microsoft.com/office/drawing/2014/main" id="{2BBC25CB-B55B-2FD9-F7C1-B0B544026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3164"/>
              </p:ext>
            </p:extLst>
          </p:nvPr>
        </p:nvGraphicFramePr>
        <p:xfrm>
          <a:off x="8306865" y="1113003"/>
          <a:ext cx="3741928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0964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1870964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Option 2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existing Products from RLS to </a:t>
                      </a:r>
                      <a:r>
                        <a:rPr lang="en-HK" sz="1100" b="1" dirty="0" err="1"/>
                        <a:t>eBAO</a:t>
                      </a:r>
                      <a:r>
                        <a:rPr lang="en-HK" sz="1100" b="1" dirty="0"/>
                        <a:t>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Build New Sales Frontend &amp; Replace iPro Sales Tool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New products setup on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Product Factory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Feed product setup data from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to RLS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existing products with 2 phases approach: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1: Migrate 1 pilot product per product type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2: Migrate the rest based on phase 1’s guide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RLS Externalization for Product setup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existing products with 2 phases approach: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1: Migrate 1 pilot product per product type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Phase 2: Migrate the rest based on phase 1’s pattern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Build Sales Frontend ride on </a:t>
                      </a:r>
                      <a:r>
                        <a:rPr lang="en-US" sz="1100" dirty="0" err="1"/>
                        <a:t>InsureMO</a:t>
                      </a:r>
                      <a:r>
                        <a:rPr lang="en-US" sz="1100" dirty="0"/>
                        <a:t> Product Factory, retire iPro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endParaRPr lang="en-HK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B4C8-1F93-74E7-E314-B38FF62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396"/>
            <a:ext cx="410402" cy="228600"/>
          </a:xfrm>
        </p:spPr>
        <p:txBody>
          <a:bodyPr/>
          <a:lstStyle/>
          <a:p>
            <a:fld id="{9CD8D479-8942-46E8-A226-A4E01F7A105C}" type="slidenum">
              <a:rPr lang="en-HK" smtClean="0"/>
              <a:t>3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667C67-DE89-90AB-E2CC-11D1D91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396"/>
            <a:ext cx="1000662" cy="228600"/>
          </a:xfrm>
        </p:spPr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E28ABA-AF3B-E171-AC78-371B5CD5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396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BF2344A-A05F-4ED0-82BF-DD6C09D0EDC4}"/>
              </a:ext>
            </a:extLst>
          </p:cNvPr>
          <p:cNvSpPr txBox="1">
            <a:spLocks/>
          </p:cNvSpPr>
          <p:nvPr/>
        </p:nvSpPr>
        <p:spPr>
          <a:xfrm>
            <a:off x="10488488" y="6310796"/>
            <a:ext cx="1500268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E1429B-4804-449C-A008-A39CE3CB8643}" type="slidenum">
              <a:rPr lang="zh-HK" altLang="en-US" smtClean="0"/>
              <a:pPr/>
              <a:t>3</a:t>
            </a:fld>
            <a:endParaRPr lang="zh-HK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8D6F5-36FE-4951-6475-FD8D3EF25372}"/>
              </a:ext>
            </a:extLst>
          </p:cNvPr>
          <p:cNvSpPr txBox="1"/>
          <p:nvPr/>
        </p:nvSpPr>
        <p:spPr>
          <a:xfrm>
            <a:off x="850016" y="708716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1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0D880-A7FF-897A-804D-EF4952BF2CC3}"/>
              </a:ext>
            </a:extLst>
          </p:cNvPr>
          <p:cNvGrpSpPr/>
          <p:nvPr/>
        </p:nvGrpSpPr>
        <p:grpSpPr>
          <a:xfrm>
            <a:off x="751755" y="3643901"/>
            <a:ext cx="2188090" cy="839549"/>
            <a:chOff x="623392" y="3537883"/>
            <a:chExt cx="2188090" cy="8002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23AD85-FC73-29BB-46FC-616A1D59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555324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F52AA5-3806-715D-DD18-F388A5E55494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B9248D-6CB0-613E-5EF0-3C507D85A5E4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D4CDCA-B209-7CFF-D4C7-EC3F6B351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086266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6B719D-DBA7-39DE-3ACF-1A2856AD2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6584"/>
              <a:ext cx="948614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6BEE35-86DD-DE50-8719-766A132FC356}"/>
              </a:ext>
            </a:extLst>
          </p:cNvPr>
          <p:cNvGrpSpPr/>
          <p:nvPr/>
        </p:nvGrpSpPr>
        <p:grpSpPr>
          <a:xfrm>
            <a:off x="6987313" y="3702680"/>
            <a:ext cx="3020222" cy="800219"/>
            <a:chOff x="623392" y="3537883"/>
            <a:chExt cx="3020222" cy="8002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1BB028-15A0-F684-7A16-BA70DFE14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662276"/>
              <a:ext cx="907379" cy="0"/>
            </a:xfrm>
            <a:prstGeom prst="line">
              <a:avLst/>
            </a:prstGeom>
            <a:ln w="2286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53A9B4-1469-0BFD-AB30-453ABC18D723}"/>
                </a:ext>
              </a:extLst>
            </p:cNvPr>
            <p:cNvSpPr txBox="1"/>
            <p:nvPr/>
          </p:nvSpPr>
          <p:spPr>
            <a:xfrm>
              <a:off x="623392" y="3537883"/>
              <a:ext cx="64953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Risk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Cost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Benefit</a:t>
              </a:r>
              <a:endParaRPr lang="en-HK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9D2C4B-C917-3D6D-9F82-B23D9B6E4685}"/>
                </a:ext>
              </a:extLst>
            </p:cNvPr>
            <p:cNvCxnSpPr/>
            <p:nvPr/>
          </p:nvCxnSpPr>
          <p:spPr>
            <a:xfrm>
              <a:off x="1533208" y="3572382"/>
              <a:ext cx="0" cy="731520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67F59-9320-54B2-EC03-1B99502D8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3924430"/>
              <a:ext cx="1644798" cy="0"/>
            </a:xfrm>
            <a:prstGeom prst="line">
              <a:avLst/>
            </a:prstGeom>
            <a:ln w="2286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0758FE-9CE0-0D5C-841F-856A37BA1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16" y="4185440"/>
              <a:ext cx="1918398" cy="0"/>
            </a:xfrm>
            <a:prstGeom prst="line">
              <a:avLst/>
            </a:prstGeom>
            <a:ln w="228600" cap="rnd">
              <a:solidFill>
                <a:srgbClr val="24A1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C01FF57-52E2-70B9-0FE7-081B72869AF8}"/>
              </a:ext>
            </a:extLst>
          </p:cNvPr>
          <p:cNvSpPr txBox="1"/>
          <p:nvPr/>
        </p:nvSpPr>
        <p:spPr>
          <a:xfrm>
            <a:off x="7151508" y="5720811"/>
            <a:ext cx="40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  <a:endParaRPr lang="en-US" sz="10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Higher One-off implementation cost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F9DA8A-9222-70E3-BD6B-98A8368D654F}"/>
              </a:ext>
            </a:extLst>
          </p:cNvPr>
          <p:cNvSpPr txBox="1"/>
          <p:nvPr/>
        </p:nvSpPr>
        <p:spPr>
          <a:xfrm>
            <a:off x="7168290" y="4711189"/>
            <a:ext cx="403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  <a:endParaRPr lang="en-US" sz="1000" dirty="0"/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Significant improvement in operation cost with Omni channels operational service portal (Agency, Brokers can involved for e-Servicing)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7x24 Online for major transactional services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Maximize User experience with Omni channels operational UIs</a:t>
            </a:r>
          </a:p>
          <a:p>
            <a:endParaRPr lang="en-US" sz="1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79ECB9-6794-C257-71E6-C4A8AC78D732}"/>
              </a:ext>
            </a:extLst>
          </p:cNvPr>
          <p:cNvGrpSpPr/>
          <p:nvPr/>
        </p:nvGrpSpPr>
        <p:grpSpPr>
          <a:xfrm>
            <a:off x="7110819" y="4700917"/>
            <a:ext cx="274320" cy="274320"/>
            <a:chOff x="3692436" y="837441"/>
            <a:chExt cx="274320" cy="274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5EEE50B-9027-EE09-3CCA-446DE1A85C11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68" name="Picture 8" descr="Check - Free ui icons">
              <a:extLst>
                <a:ext uri="{FF2B5EF4-FFF2-40B4-BE49-F238E27FC236}">
                  <a16:creationId xmlns:a16="http://schemas.microsoft.com/office/drawing/2014/main" id="{6A3FF252-07F3-D247-0DED-90F0757DB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10">
            <a:extLst>
              <a:ext uri="{FF2B5EF4-FFF2-40B4-BE49-F238E27FC236}">
                <a16:creationId xmlns:a16="http://schemas.microsoft.com/office/drawing/2014/main" id="{253C105D-5DC6-ECCC-A847-FF66C30D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01" y="572808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52570E-CDFE-64F6-CA43-46533F8967A1}"/>
              </a:ext>
            </a:extLst>
          </p:cNvPr>
          <p:cNvSpPr txBox="1"/>
          <p:nvPr/>
        </p:nvSpPr>
        <p:spPr>
          <a:xfrm>
            <a:off x="856979" y="5730850"/>
            <a:ext cx="39340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Limited improvement in long term operation cost as Operational Flow stayed as-is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89FC18-9B2E-DF21-553A-890FC98EF63C}"/>
              </a:ext>
            </a:extLst>
          </p:cNvPr>
          <p:cNvSpPr txBox="1"/>
          <p:nvPr/>
        </p:nvSpPr>
        <p:spPr>
          <a:xfrm>
            <a:off x="829337" y="4760039"/>
            <a:ext cx="379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Pros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Relatively low risk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Less implementation cost implication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7x24 Online for major transactional services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000" dirty="0"/>
              <a:t>Modernized Operational UIs replacing AS400 Screens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7E6482-E877-4A25-19AB-6B0253BD990A}"/>
              </a:ext>
            </a:extLst>
          </p:cNvPr>
          <p:cNvGrpSpPr/>
          <p:nvPr/>
        </p:nvGrpSpPr>
        <p:grpSpPr>
          <a:xfrm>
            <a:off x="788191" y="4756941"/>
            <a:ext cx="274320" cy="274320"/>
            <a:chOff x="3692436" y="837441"/>
            <a:chExt cx="274320" cy="2743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73F037-37A1-880C-5573-D96822FF448A}"/>
                </a:ext>
              </a:extLst>
            </p:cNvPr>
            <p:cNvSpPr/>
            <p:nvPr/>
          </p:nvSpPr>
          <p:spPr>
            <a:xfrm>
              <a:off x="3701580" y="846585"/>
              <a:ext cx="256032" cy="2560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74" name="Picture 8" descr="Check - Free ui icons">
              <a:extLst>
                <a:ext uri="{FF2B5EF4-FFF2-40B4-BE49-F238E27FC236}">
                  <a16:creationId xmlns:a16="http://schemas.microsoft.com/office/drawing/2014/main" id="{DF73B889-CF91-8C4A-83F4-60BDD819F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24A19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36" y="837441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Picture 10">
            <a:extLst>
              <a:ext uri="{FF2B5EF4-FFF2-40B4-BE49-F238E27FC236}">
                <a16:creationId xmlns:a16="http://schemas.microsoft.com/office/drawing/2014/main" id="{37DD8E41-3BD3-5A33-2B8A-1C91F968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8" y="5720595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itle 1">
            <a:extLst>
              <a:ext uri="{FF2B5EF4-FFF2-40B4-BE49-F238E27FC236}">
                <a16:creationId xmlns:a16="http://schemas.microsoft.com/office/drawing/2014/main" id="{08B40864-29C0-7714-734E-35CED8A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44" y="11365"/>
            <a:ext cx="10751379" cy="664461"/>
          </a:xfrm>
        </p:spPr>
        <p:txBody>
          <a:bodyPr>
            <a:normAutofit/>
          </a:bodyPr>
          <a:lstStyle/>
          <a:p>
            <a:r>
              <a:rPr lang="en-US" dirty="0"/>
              <a:t>Core System Modernization Approaches Recommendation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D4A499-634D-2966-940A-B1A7F1A08D32}"/>
              </a:ext>
            </a:extLst>
          </p:cNvPr>
          <p:cNvSpPr txBox="1"/>
          <p:nvPr/>
        </p:nvSpPr>
        <p:spPr>
          <a:xfrm>
            <a:off x="6977646" y="694461"/>
            <a:ext cx="3772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b="1" u="sng" dirty="0"/>
              <a:t>Option 2 </a:t>
            </a:r>
          </a:p>
        </p:txBody>
      </p:sp>
      <p:graphicFrame>
        <p:nvGraphicFramePr>
          <p:cNvPr id="116" name="Table 112">
            <a:extLst>
              <a:ext uri="{FF2B5EF4-FFF2-40B4-BE49-F238E27FC236}">
                <a16:creationId xmlns:a16="http://schemas.microsoft.com/office/drawing/2014/main" id="{38CC6D81-C66B-1151-7C55-134CED23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33471"/>
              </p:ext>
            </p:extLst>
          </p:nvPr>
        </p:nvGraphicFramePr>
        <p:xfrm>
          <a:off x="6022325" y="1079159"/>
          <a:ext cx="5610032" cy="23684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5016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2805016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8032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Modernization by externalize RLS’s Servicing functions with Customized JAVA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NB related functions in Gemini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RLS’s report related function to enterprise data platform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Enable e-Service Digital Platform on externalized functions enabled by </a:t>
                      </a:r>
                      <a:r>
                        <a:rPr lang="en-HK" sz="1100" b="1" dirty="0" err="1"/>
                        <a:t>InsureMO</a:t>
                      </a:r>
                      <a:r>
                        <a:rPr lang="en-HK" sz="1100" b="1" dirty="0"/>
                        <a:t> APIs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80322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Implement JAVA services to cover the RLS’s Servicing functions on PA, Claim, Billing and externalize the functions via </a:t>
                      </a:r>
                      <a:r>
                        <a:rPr lang="en-HK" sz="1100" dirty="0" err="1"/>
                        <a:t>InsureMO</a:t>
                      </a:r>
                      <a:r>
                        <a:rPr lang="en-HK" sz="1100" dirty="0"/>
                        <a:t> APIs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RLS’s Reporting functions to enterprise data platform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Enable e-Service Digital Platform to replace the AS400 screen for Agency, Broker, Customer (self-service), CS, OPS to access externalized functions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 deep drive study on RLS RPG code base study to figure out business rules to ensure externalized service fully meet the functional requirements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</a:tbl>
          </a:graphicData>
        </a:graphic>
      </p:graphicFrame>
      <p:graphicFrame>
        <p:nvGraphicFramePr>
          <p:cNvPr id="2" name="Table 112">
            <a:extLst>
              <a:ext uri="{FF2B5EF4-FFF2-40B4-BE49-F238E27FC236}">
                <a16:creationId xmlns:a16="http://schemas.microsoft.com/office/drawing/2014/main" id="{53F15007-C9CF-86E7-A411-7A554BEF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15668"/>
              </p:ext>
            </p:extLst>
          </p:nvPr>
        </p:nvGraphicFramePr>
        <p:xfrm>
          <a:off x="155853" y="1073556"/>
          <a:ext cx="5610032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5016">
                  <a:extLst>
                    <a:ext uri="{9D8B030D-6E8A-4147-A177-3AD203B41FA5}">
                      <a16:colId xmlns:a16="http://schemas.microsoft.com/office/drawing/2014/main" val="2362915137"/>
                    </a:ext>
                  </a:extLst>
                </a:gridCol>
                <a:gridCol w="2805016">
                  <a:extLst>
                    <a:ext uri="{9D8B030D-6E8A-4147-A177-3AD203B41FA5}">
                      <a16:colId xmlns:a16="http://schemas.microsoft.com/office/drawing/2014/main" val="19695750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Modernization by migrating RLS’s NB and Servicing functions to </a:t>
                      </a:r>
                      <a:r>
                        <a:rPr lang="en-HK" sz="1100" b="1" dirty="0" err="1"/>
                        <a:t>eBAO</a:t>
                      </a:r>
                      <a:r>
                        <a:rPr lang="en-HK" sz="1100" b="1" dirty="0"/>
                        <a:t> Gemini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Migrate RLS’s report related function to enterprise data platform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100" b="1" dirty="0"/>
                        <a:t>Keep Operation Process As-is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HK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HK" sz="1100" dirty="0"/>
                        <a:t>Migrate Policy Admin, Claim, Billing related functions to </a:t>
                      </a:r>
                      <a:r>
                        <a:rPr lang="en-HK" sz="1100" dirty="0" err="1"/>
                        <a:t>eBAO</a:t>
                      </a:r>
                      <a:r>
                        <a:rPr lang="en-HK" sz="1100" dirty="0"/>
                        <a:t> Gemini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HK" sz="1100" dirty="0"/>
                        <a:t>Migrate RLS’s Reporting functions to enterprise data platform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3455"/>
                  </a:ext>
                </a:extLst>
              </a:tr>
              <a:tr h="431763"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100" dirty="0"/>
                        <a:t>Replace AS400 screen by Gemini’s PA UIs but keep existing Operational Processes no change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dirty="0"/>
                        <a:t>No RLS’s externalization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3149"/>
                  </a:ext>
                </a:extLst>
              </a:tr>
              <a:tr h="57949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 deep drive study on RLS RPG code base study to figure out business rules to facilitate the migration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8545"/>
                  </a:ext>
                </a:extLst>
              </a:tr>
            </a:tbl>
          </a:graphicData>
        </a:graphic>
      </p:graphicFrame>
      <p:pic>
        <p:nvPicPr>
          <p:cNvPr id="14" name="Picture 14" descr="Crown icons for free download | Freepik">
            <a:extLst>
              <a:ext uri="{FF2B5EF4-FFF2-40B4-BE49-F238E27FC236}">
                <a16:creationId xmlns:a16="http://schemas.microsoft.com/office/drawing/2014/main" id="{A51F8526-B84D-C339-1547-2222DC6A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335" y="528470"/>
            <a:ext cx="5472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1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EA9B71-5D49-61FE-F400-1913EF647048}"/>
              </a:ext>
            </a:extLst>
          </p:cNvPr>
          <p:cNvSpPr/>
          <p:nvPr/>
        </p:nvSpPr>
        <p:spPr>
          <a:xfrm>
            <a:off x="8739029" y="2026953"/>
            <a:ext cx="1095175" cy="4462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/>
              <a:t>Enterprise Integration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92BA37-1A3D-D696-4F5F-96758C7FC33E}"/>
              </a:ext>
            </a:extLst>
          </p:cNvPr>
          <p:cNvSpPr/>
          <p:nvPr/>
        </p:nvSpPr>
        <p:spPr>
          <a:xfrm>
            <a:off x="1986112" y="3223003"/>
            <a:ext cx="4302386" cy="3266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RLS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3FADC-F564-D1BF-C19E-B0DA3024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84" y="276087"/>
            <a:ext cx="10161305" cy="632092"/>
          </a:xfrm>
        </p:spPr>
        <p:txBody>
          <a:bodyPr>
            <a:normAutofit/>
          </a:bodyPr>
          <a:lstStyle/>
          <a:p>
            <a:r>
              <a:rPr lang="en-US" dirty="0"/>
              <a:t>Core System Migration Approach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AC68-846C-6AB8-BD55-2717114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4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4219AF-3DB1-1A65-23DD-9EA771C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FBFF79-0C5C-3081-84D5-9BDB29F3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 – Accenture Life Insurance Platform for basic capabilities with modification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7E14A47-3088-FFF8-F9E3-CF19F1B0E61F}"/>
              </a:ext>
            </a:extLst>
          </p:cNvPr>
          <p:cNvSpPr txBox="1">
            <a:spLocks/>
          </p:cNvSpPr>
          <p:nvPr/>
        </p:nvSpPr>
        <p:spPr>
          <a:xfrm>
            <a:off x="8773375" y="62715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F0E63-51C8-2BDA-B832-C92ABF9CA72E}"/>
              </a:ext>
            </a:extLst>
          </p:cNvPr>
          <p:cNvSpPr/>
          <p:nvPr/>
        </p:nvSpPr>
        <p:spPr>
          <a:xfrm>
            <a:off x="668592" y="914405"/>
            <a:ext cx="10795821" cy="7234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en-US" sz="1400" b="1"/>
              <a:t>Channel &amp; Touchpoints</a:t>
            </a:r>
            <a:endParaRPr lang="en-US" alt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D6A7F-06DE-202C-CB93-FAAC6E63FDAD}"/>
              </a:ext>
            </a:extLst>
          </p:cNvPr>
          <p:cNvSpPr/>
          <p:nvPr/>
        </p:nvSpPr>
        <p:spPr bwMode="auto">
          <a:xfrm>
            <a:off x="2039760" y="3493795"/>
            <a:ext cx="803214" cy="15034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43714E-D8EE-2665-D7EF-086A458966AC}"/>
              </a:ext>
            </a:extLst>
          </p:cNvPr>
          <p:cNvSpPr/>
          <p:nvPr/>
        </p:nvSpPr>
        <p:spPr bwMode="auto">
          <a:xfrm>
            <a:off x="3582152" y="3495431"/>
            <a:ext cx="1248410" cy="15157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Policy Administration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70ECCC-207F-C595-B31D-3E3E4D15B106}"/>
              </a:ext>
            </a:extLst>
          </p:cNvPr>
          <p:cNvSpPr/>
          <p:nvPr/>
        </p:nvSpPr>
        <p:spPr>
          <a:xfrm>
            <a:off x="854946" y="1219205"/>
            <a:ext cx="1249053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Customer App</a:t>
            </a:r>
          </a:p>
          <a:p>
            <a:pPr algn="ctr">
              <a:defRPr/>
            </a:pPr>
            <a:r>
              <a:rPr lang="en-US" sz="1100" b="1" dirty="0"/>
              <a:t>- EMMA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FD873-874A-9CF9-1B7C-9CEACFF13ECF}"/>
              </a:ext>
            </a:extLst>
          </p:cNvPr>
          <p:cNvSpPr/>
          <p:nvPr/>
        </p:nvSpPr>
        <p:spPr>
          <a:xfrm>
            <a:off x="2419372" y="1219205"/>
            <a:ext cx="2231287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One Servicing Portal for Internal, Agency, Brokers, Customers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17E76-5F27-78F9-D730-03EED8543C0D}"/>
              </a:ext>
            </a:extLst>
          </p:cNvPr>
          <p:cNvSpPr/>
          <p:nvPr/>
        </p:nvSpPr>
        <p:spPr>
          <a:xfrm>
            <a:off x="5011321" y="1222085"/>
            <a:ext cx="1277177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Servicing Portal</a:t>
            </a:r>
          </a:p>
          <a:p>
            <a:pPr algn="ctr">
              <a:defRPr/>
            </a:pPr>
            <a:r>
              <a:rPr lang="en-US" sz="1100" b="1" dirty="0"/>
              <a:t>- Salesforce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50DF67-355F-8E8B-B82A-06E944B03E33}"/>
              </a:ext>
            </a:extLst>
          </p:cNvPr>
          <p:cNvSpPr/>
          <p:nvPr/>
        </p:nvSpPr>
        <p:spPr>
          <a:xfrm>
            <a:off x="8773375" y="1223789"/>
            <a:ext cx="1315566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Distribution Portal - Sales</a:t>
            </a:r>
            <a:r>
              <a:rPr lang="en-US" sz="1100" dirty="0"/>
              <a:t>force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40B52-1EFA-02C6-4BAD-C16DEE5A63D6}"/>
              </a:ext>
            </a:extLst>
          </p:cNvPr>
          <p:cNvSpPr/>
          <p:nvPr/>
        </p:nvSpPr>
        <p:spPr bwMode="auto">
          <a:xfrm>
            <a:off x="4856847" y="3493795"/>
            <a:ext cx="707326" cy="15173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Billing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0872BA-DBB3-5197-8D25-E1E1E16D8A8A}"/>
              </a:ext>
            </a:extLst>
          </p:cNvPr>
          <p:cNvSpPr/>
          <p:nvPr/>
        </p:nvSpPr>
        <p:spPr bwMode="auto">
          <a:xfrm>
            <a:off x="2885697" y="3493795"/>
            <a:ext cx="671170" cy="15173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NB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E4A8C7-39AC-64F7-718D-22C02175618F}"/>
              </a:ext>
            </a:extLst>
          </p:cNvPr>
          <p:cNvSpPr/>
          <p:nvPr/>
        </p:nvSpPr>
        <p:spPr>
          <a:xfrm>
            <a:off x="6610990" y="1223789"/>
            <a:ext cx="1870547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/>
              <a:t>Self-build Sales </a:t>
            </a:r>
            <a:r>
              <a:rPr lang="en-US" sz="1100" b="1"/>
              <a:t>Flow Frontend</a:t>
            </a:r>
            <a:endParaRPr lang="en-US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C48D5D-D898-4AA0-FCA5-D878BAA398CF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8481537" y="1413496"/>
            <a:ext cx="29183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9C44797-F9E8-EB80-B687-0D2BAF0A71CB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2103999" y="1408912"/>
            <a:ext cx="315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240DB5-9F19-D5F7-9591-72B7247A5C19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650659" y="1408912"/>
            <a:ext cx="360662" cy="2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65276C-EA2D-9A0B-9D21-63AE0BF84BE1}"/>
              </a:ext>
            </a:extLst>
          </p:cNvPr>
          <p:cNvSpPr/>
          <p:nvPr/>
        </p:nvSpPr>
        <p:spPr>
          <a:xfrm>
            <a:off x="2043566" y="5536064"/>
            <a:ext cx="4079542" cy="431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Product Setup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1840C-4C50-6888-75F4-4067893EEECE}"/>
              </a:ext>
            </a:extLst>
          </p:cNvPr>
          <p:cNvSpPr/>
          <p:nvPr/>
        </p:nvSpPr>
        <p:spPr>
          <a:xfrm>
            <a:off x="676752" y="1715536"/>
            <a:ext cx="8021810" cy="694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 err="1"/>
              <a:t>eBAO</a:t>
            </a:r>
            <a:r>
              <a:rPr lang="en-US" sz="1400" b="1" dirty="0"/>
              <a:t>- </a:t>
            </a:r>
            <a:r>
              <a:rPr lang="en-US" sz="1400" b="1" dirty="0" err="1"/>
              <a:t>InsureMO</a:t>
            </a:r>
            <a:r>
              <a:rPr lang="en-US" sz="1400" b="1" dirty="0"/>
              <a:t> – NB, PA, Billing APIs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106D2-B020-C13A-3AB2-C854936BCC12}"/>
              </a:ext>
            </a:extLst>
          </p:cNvPr>
          <p:cNvSpPr/>
          <p:nvPr/>
        </p:nvSpPr>
        <p:spPr>
          <a:xfrm>
            <a:off x="6337126" y="3226335"/>
            <a:ext cx="2353275" cy="1875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 err="1"/>
              <a:t>eBAO</a:t>
            </a:r>
            <a:r>
              <a:rPr lang="en-US" sz="1400" b="1" dirty="0"/>
              <a:t>- Gemini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70C49A-82EB-AF2A-993F-92C08B3B3A82}"/>
              </a:ext>
            </a:extLst>
          </p:cNvPr>
          <p:cNvSpPr/>
          <p:nvPr/>
        </p:nvSpPr>
        <p:spPr bwMode="auto">
          <a:xfrm>
            <a:off x="6414932" y="3544886"/>
            <a:ext cx="1992736" cy="15173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/>
              <a:t>NB</a:t>
            </a:r>
            <a:endParaRPr lang="en-US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E0F07-5D83-39C5-DB6C-AFA5D09D056A}"/>
              </a:ext>
            </a:extLst>
          </p:cNvPr>
          <p:cNvSpPr/>
          <p:nvPr/>
        </p:nvSpPr>
        <p:spPr>
          <a:xfrm>
            <a:off x="668592" y="3223002"/>
            <a:ext cx="1281404" cy="3266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RCMS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71A23-B1A0-2454-23BF-C7BDA3EDAB8F}"/>
              </a:ext>
            </a:extLst>
          </p:cNvPr>
          <p:cNvSpPr/>
          <p:nvPr/>
        </p:nvSpPr>
        <p:spPr bwMode="auto">
          <a:xfrm>
            <a:off x="757084" y="3493795"/>
            <a:ext cx="1086952" cy="15173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Agency</a:t>
            </a:r>
          </a:p>
          <a:p>
            <a:pPr algn="ctr">
              <a:defRPr/>
            </a:pPr>
            <a:r>
              <a:rPr lang="en-US" sz="1200" b="1" dirty="0"/>
              <a:t>Commission Mgmt.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9B543-B6C0-3D8B-F0C8-943DB28D0E10}"/>
              </a:ext>
            </a:extLst>
          </p:cNvPr>
          <p:cNvSpPr/>
          <p:nvPr/>
        </p:nvSpPr>
        <p:spPr>
          <a:xfrm>
            <a:off x="757085" y="5062237"/>
            <a:ext cx="5366024" cy="431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/>
              <a:t>Offline Batch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F850E-6BE1-0F88-FB78-56D773C23B6E}"/>
              </a:ext>
            </a:extLst>
          </p:cNvPr>
          <p:cNvSpPr/>
          <p:nvPr/>
        </p:nvSpPr>
        <p:spPr bwMode="auto">
          <a:xfrm>
            <a:off x="3470787" y="2029907"/>
            <a:ext cx="4888253" cy="340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Core Insurance APIs – for OPS e-Services to Omni Channels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FE5D25-D404-775C-E6F3-16C825C27D66}"/>
              </a:ext>
            </a:extLst>
          </p:cNvPr>
          <p:cNvSpPr/>
          <p:nvPr/>
        </p:nvSpPr>
        <p:spPr bwMode="auto">
          <a:xfrm>
            <a:off x="757084" y="2026953"/>
            <a:ext cx="2571627" cy="3406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New Business APIs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56DB8-8919-61C3-AD7F-668B1F7E4B57}"/>
              </a:ext>
            </a:extLst>
          </p:cNvPr>
          <p:cNvSpPr/>
          <p:nvPr/>
        </p:nvSpPr>
        <p:spPr>
          <a:xfrm>
            <a:off x="6337126" y="5163547"/>
            <a:ext cx="2353275" cy="1325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 err="1"/>
              <a:t>InsureMO</a:t>
            </a:r>
            <a:r>
              <a:rPr lang="en-US" sz="1400" b="1" dirty="0"/>
              <a:t> – Product Factory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AE4400-3FB8-0B37-ECE7-6279EA634DAD}"/>
              </a:ext>
            </a:extLst>
          </p:cNvPr>
          <p:cNvSpPr/>
          <p:nvPr/>
        </p:nvSpPr>
        <p:spPr>
          <a:xfrm>
            <a:off x="6397925" y="5533851"/>
            <a:ext cx="2009743" cy="431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Product Setup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0044929E-7D76-A3F9-DCFC-768D1519D819}"/>
              </a:ext>
            </a:extLst>
          </p:cNvPr>
          <p:cNvSpPr/>
          <p:nvPr/>
        </p:nvSpPr>
        <p:spPr>
          <a:xfrm>
            <a:off x="3404883" y="6056423"/>
            <a:ext cx="1229032" cy="3856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21266C-B03C-DCC8-C16E-CBDEBE0D2689}"/>
              </a:ext>
            </a:extLst>
          </p:cNvPr>
          <p:cNvSpPr/>
          <p:nvPr/>
        </p:nvSpPr>
        <p:spPr>
          <a:xfrm>
            <a:off x="668592" y="2443528"/>
            <a:ext cx="8021809" cy="7293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dirty="0"/>
              <a:t>Microservice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8B3A33D-AE35-759F-6B9C-D383A4DFFD06}"/>
              </a:ext>
            </a:extLst>
          </p:cNvPr>
          <p:cNvCxnSpPr>
            <a:cxnSpLocks/>
            <a:stCxn id="58" idx="3"/>
            <a:endCxn id="32" idx="4"/>
          </p:cNvCxnSpPr>
          <p:nvPr/>
        </p:nvCxnSpPr>
        <p:spPr>
          <a:xfrm flipH="1">
            <a:off x="4633915" y="2814340"/>
            <a:ext cx="2011390" cy="3434909"/>
          </a:xfrm>
          <a:prstGeom prst="bentConnector3">
            <a:avLst>
              <a:gd name="adj1" fmla="val -1369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4E8BCBA-983A-D578-A177-271538311F27}"/>
              </a:ext>
            </a:extLst>
          </p:cNvPr>
          <p:cNvSpPr/>
          <p:nvPr/>
        </p:nvSpPr>
        <p:spPr bwMode="auto">
          <a:xfrm>
            <a:off x="1745138" y="2475138"/>
            <a:ext cx="4900167" cy="6784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b="1" dirty="0"/>
              <a:t>Externalized </a:t>
            </a:r>
          </a:p>
          <a:p>
            <a:pPr>
              <a:defRPr/>
            </a:pPr>
            <a:r>
              <a:rPr lang="en-US" sz="1200" b="1" dirty="0"/>
              <a:t>RLS’s functions</a:t>
            </a:r>
          </a:p>
          <a:p>
            <a:pPr>
              <a:defRPr/>
            </a:pPr>
            <a:r>
              <a:rPr lang="en-US" sz="1200" b="1" dirty="0"/>
              <a:t>PA, Billing, Claim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61E99C-2BBE-B12A-194D-768832D897FD}"/>
              </a:ext>
            </a:extLst>
          </p:cNvPr>
          <p:cNvSpPr/>
          <p:nvPr/>
        </p:nvSpPr>
        <p:spPr bwMode="auto">
          <a:xfrm>
            <a:off x="3090549" y="2561612"/>
            <a:ext cx="2959149" cy="5536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Externalization by custom built JAVA Code: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Record the transactional record in RLS’s DB2 in case offline processing required</a:t>
            </a:r>
          </a:p>
          <a:p>
            <a:pPr algn="ctr">
              <a:defRPr/>
            </a:pPr>
            <a:endParaRPr lang="en-US" sz="1200" b="1" dirty="0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1AB378F7-5793-027B-3341-47CB053141E3}"/>
              </a:ext>
            </a:extLst>
          </p:cNvPr>
          <p:cNvSpPr/>
          <p:nvPr/>
        </p:nvSpPr>
        <p:spPr>
          <a:xfrm>
            <a:off x="6205010" y="2322143"/>
            <a:ext cx="175588" cy="2977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2C67B-320E-80E5-233D-7F5285EA524C}"/>
              </a:ext>
            </a:extLst>
          </p:cNvPr>
          <p:cNvSpPr/>
          <p:nvPr/>
        </p:nvSpPr>
        <p:spPr bwMode="auto">
          <a:xfrm>
            <a:off x="4918246" y="5905473"/>
            <a:ext cx="3440794" cy="2367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dirty="0"/>
              <a:t>Refer to previous slide for Product Externalization Options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6A1832-9064-A503-5E50-2C9C5707D124}"/>
              </a:ext>
            </a:extLst>
          </p:cNvPr>
          <p:cNvSpPr/>
          <p:nvPr/>
        </p:nvSpPr>
        <p:spPr bwMode="auto">
          <a:xfrm>
            <a:off x="2178187" y="5101902"/>
            <a:ext cx="3748643" cy="3601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dirty="0"/>
              <a:t>Identify the Batch Processing Logic, incorporate into the externalized online service  to reduce the offline dependency  </a:t>
            </a:r>
          </a:p>
        </p:txBody>
      </p:sp>
      <p:sp>
        <p:nvSpPr>
          <p:cNvPr id="76" name="Up-down Arrow 75">
            <a:extLst>
              <a:ext uri="{FF2B5EF4-FFF2-40B4-BE49-F238E27FC236}">
                <a16:creationId xmlns:a16="http://schemas.microsoft.com/office/drawing/2014/main" id="{3FB7E4FF-37E0-7293-0990-978B26DC6DBB}"/>
              </a:ext>
            </a:extLst>
          </p:cNvPr>
          <p:cNvSpPr/>
          <p:nvPr/>
        </p:nvSpPr>
        <p:spPr>
          <a:xfrm>
            <a:off x="4277006" y="1611788"/>
            <a:ext cx="160977" cy="40619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ACCB25-95C4-00C2-E9DB-F7245C0B07BE}"/>
              </a:ext>
            </a:extLst>
          </p:cNvPr>
          <p:cNvSpPr/>
          <p:nvPr/>
        </p:nvSpPr>
        <p:spPr bwMode="auto">
          <a:xfrm>
            <a:off x="4557176" y="1646184"/>
            <a:ext cx="4472747" cy="3601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dirty="0"/>
              <a:t>Enable the Core Insurance APIs for OPS to maximize the business values of externalized OPS functions for Omni Channels – Agency, Brokers, Customers, CS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38C86E9-5277-1005-934B-AF90752E9B8D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2885698" y="4195451"/>
            <a:ext cx="116063" cy="925165"/>
          </a:xfrm>
          <a:prstGeom prst="bentConnector2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6063FF9-E0FF-7AB4-1F43-86A38B9817AC}"/>
              </a:ext>
            </a:extLst>
          </p:cNvPr>
          <p:cNvSpPr/>
          <p:nvPr/>
        </p:nvSpPr>
        <p:spPr bwMode="auto">
          <a:xfrm>
            <a:off x="5617477" y="3487344"/>
            <a:ext cx="621190" cy="15173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Claim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796141-A195-DD33-B3B0-997342B93587}"/>
              </a:ext>
            </a:extLst>
          </p:cNvPr>
          <p:cNvSpPr/>
          <p:nvPr/>
        </p:nvSpPr>
        <p:spPr bwMode="auto">
          <a:xfrm>
            <a:off x="3001760" y="3915550"/>
            <a:ext cx="3232914" cy="5598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Isolated functions </a:t>
            </a:r>
            <a:r>
              <a:rPr lang="en-US" sz="1000" dirty="0"/>
              <a:t>(minimal dependency) e.g. Minor claim STP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Externalization of the identified functions</a:t>
            </a:r>
          </a:p>
          <a:p>
            <a:pPr algn="ctr">
              <a:defRPr/>
            </a:pPr>
            <a:endParaRPr lang="en-US" sz="1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903B73-AACE-31DC-A549-D40D8E93F6FF}"/>
              </a:ext>
            </a:extLst>
          </p:cNvPr>
          <p:cNvSpPr/>
          <p:nvPr/>
        </p:nvSpPr>
        <p:spPr bwMode="auto">
          <a:xfrm>
            <a:off x="2995458" y="4511279"/>
            <a:ext cx="3229566" cy="5095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Functions with high dependency </a:t>
            </a:r>
            <a:r>
              <a:rPr lang="en-US" sz="1000" dirty="0"/>
              <a:t>e.g. Premium Module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Refactor RPG Code and DB2</a:t>
            </a:r>
          </a:p>
        </p:txBody>
      </p:sp>
      <p:sp>
        <p:nvSpPr>
          <p:cNvPr id="41" name="Up-down Arrow 40">
            <a:extLst>
              <a:ext uri="{FF2B5EF4-FFF2-40B4-BE49-F238E27FC236}">
                <a16:creationId xmlns:a16="http://schemas.microsoft.com/office/drawing/2014/main" id="{3D3F3E54-5ECA-E4AD-A1A9-DE77A19EC411}"/>
              </a:ext>
            </a:extLst>
          </p:cNvPr>
          <p:cNvSpPr/>
          <p:nvPr/>
        </p:nvSpPr>
        <p:spPr>
          <a:xfrm>
            <a:off x="7065322" y="2387616"/>
            <a:ext cx="175588" cy="84315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3F7702B9-4C8A-78E5-B772-93552282BB9F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H="1" flipV="1">
            <a:off x="6049698" y="2838446"/>
            <a:ext cx="184976" cy="1357006"/>
          </a:xfrm>
          <a:prstGeom prst="curvedConnector3">
            <a:avLst>
              <a:gd name="adj1" fmla="val -8106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874D134D-229F-7E6F-D132-DC03F3C5898C}"/>
              </a:ext>
            </a:extLst>
          </p:cNvPr>
          <p:cNvCxnSpPr>
            <a:cxnSpLocks/>
            <a:stCxn id="31" idx="3"/>
            <a:endCxn id="134" idx="1"/>
          </p:cNvCxnSpPr>
          <p:nvPr/>
        </p:nvCxnSpPr>
        <p:spPr>
          <a:xfrm>
            <a:off x="6234674" y="4195452"/>
            <a:ext cx="278923" cy="16787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65571F-9A9C-8028-7C21-9B8567B4DB95}"/>
              </a:ext>
            </a:extLst>
          </p:cNvPr>
          <p:cNvSpPr/>
          <p:nvPr/>
        </p:nvSpPr>
        <p:spPr bwMode="auto">
          <a:xfrm>
            <a:off x="6513597" y="3840313"/>
            <a:ext cx="1796283" cy="10460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Externalization by setup: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Configure the NB function in Gemini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Record the transactional record in RLS’s DB2 in case offline processing required</a:t>
            </a:r>
          </a:p>
          <a:p>
            <a:pPr algn="ctr">
              <a:defRPr/>
            </a:pPr>
            <a:endParaRPr lang="en-US" sz="1200" b="1" dirty="0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3197B218-9280-759A-C383-DC5139561866}"/>
              </a:ext>
            </a:extLst>
          </p:cNvPr>
          <p:cNvCxnSpPr>
            <a:cxnSpLocks/>
            <a:stCxn id="22" idx="3"/>
            <a:endCxn id="32" idx="4"/>
          </p:cNvCxnSpPr>
          <p:nvPr/>
        </p:nvCxnSpPr>
        <p:spPr>
          <a:xfrm flipH="1">
            <a:off x="4633915" y="4303562"/>
            <a:ext cx="3773753" cy="1945687"/>
          </a:xfrm>
          <a:prstGeom prst="bentConnector3">
            <a:avLst>
              <a:gd name="adj1" fmla="val -261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7FFFE2-8BFA-C213-5761-FEBAAF196F84}"/>
              </a:ext>
            </a:extLst>
          </p:cNvPr>
          <p:cNvSpPr/>
          <p:nvPr/>
        </p:nvSpPr>
        <p:spPr>
          <a:xfrm>
            <a:off x="9882832" y="2026953"/>
            <a:ext cx="1692029" cy="4479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/>
              <a:t>Digital Backbone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9FE518F-B743-F37A-FE3C-EFA03843C960}"/>
              </a:ext>
            </a:extLst>
          </p:cNvPr>
          <p:cNvSpPr/>
          <p:nvPr/>
        </p:nvSpPr>
        <p:spPr bwMode="auto">
          <a:xfrm>
            <a:off x="9978761" y="3500721"/>
            <a:ext cx="1485652" cy="1993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F3775D-916F-C0A6-199B-10224B9C22DA}"/>
              </a:ext>
            </a:extLst>
          </p:cNvPr>
          <p:cNvSpPr/>
          <p:nvPr/>
        </p:nvSpPr>
        <p:spPr bwMode="auto">
          <a:xfrm>
            <a:off x="10099876" y="3855110"/>
            <a:ext cx="1232448" cy="15034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Setup RLS’s reporting related tasks:</a:t>
            </a:r>
          </a:p>
          <a:p>
            <a:pPr marL="171450" indent="-171450">
              <a:buFontTx/>
              <a:buChar char="-"/>
              <a:defRPr/>
            </a:pPr>
            <a:r>
              <a:rPr lang="en-US" sz="1000" dirty="0"/>
              <a:t>Analysis existing RLS’s reporting requirement and build related reports in data platform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F912AF-DDE3-C7AE-D536-0CADC48A0B7F}"/>
              </a:ext>
            </a:extLst>
          </p:cNvPr>
          <p:cNvSpPr/>
          <p:nvPr/>
        </p:nvSpPr>
        <p:spPr bwMode="auto">
          <a:xfrm>
            <a:off x="2013475" y="3863775"/>
            <a:ext cx="803806" cy="11473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000" b="1" dirty="0"/>
              <a:t>Migrate report&amp; extraction related jobs to data platform</a:t>
            </a:r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BC303880-1D38-3D67-0506-40270293EF35}"/>
              </a:ext>
            </a:extLst>
          </p:cNvPr>
          <p:cNvCxnSpPr>
            <a:cxnSpLocks/>
            <a:stCxn id="162" idx="1"/>
            <a:endCxn id="161" idx="2"/>
          </p:cNvCxnSpPr>
          <p:nvPr/>
        </p:nvCxnSpPr>
        <p:spPr>
          <a:xfrm rot="10800000" flipH="1" flipV="1">
            <a:off x="2013474" y="4437460"/>
            <a:ext cx="8702625" cy="921147"/>
          </a:xfrm>
          <a:prstGeom prst="curvedConnector4">
            <a:avLst>
              <a:gd name="adj1" fmla="val -2627"/>
              <a:gd name="adj2" fmla="val 1248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4" y="338247"/>
            <a:ext cx="9371949" cy="664461"/>
          </a:xfrm>
        </p:spPr>
        <p:txBody>
          <a:bodyPr>
            <a:normAutofit fontScale="90000"/>
          </a:bodyPr>
          <a:lstStyle/>
          <a:p>
            <a:r>
              <a:rPr lang="en-US" dirty="0"/>
              <a:t>New Products Migration Approach – End to End – Transition State (Day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225246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87084" y="6105407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7" y="2503824"/>
            <a:ext cx="1959856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/>
                </a:solidFill>
                <a:latin typeface="Century Gothic"/>
                <a:ea typeface="MS PGothic"/>
                <a:cs typeface="Arial"/>
              </a:rPr>
              <a:t>RLS – Non-NB Operations</a:t>
            </a:r>
            <a:endParaRPr lang="en-US" sz="800" b="1" i="1" u="none" strike="noStrike" kern="0" cap="none" spc="0" normalizeH="0" baseline="0" noProof="0" dirty="0">
              <a:ln>
                <a:noFill/>
              </a:ln>
              <a:solidFill>
                <a:srgbClr val="004563"/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3020777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DB Mapper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499853" y="5526057"/>
            <a:ext cx="2315526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Product Definition &amp; Pricing data to RLS’s Product setup tables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418208" y="5113405"/>
            <a:ext cx="1511529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813328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23789" y="4813353"/>
            <a:ext cx="1114925" cy="21789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276451" y="5221092"/>
            <a:ext cx="1196861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374062" y="2721078"/>
            <a:ext cx="1557226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573921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573921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573921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374062" y="3985561"/>
            <a:ext cx="1555675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576300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571166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080868" y="2208657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385425" y="5691338"/>
            <a:ext cx="943694" cy="21537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580921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286497" y="4421165"/>
            <a:ext cx="1196861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379330" y="4596966"/>
            <a:ext cx="967708" cy="44748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V="1">
            <a:off x="4943669" y="4367864"/>
            <a:ext cx="1632631" cy="797160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8027282" y="4701249"/>
            <a:ext cx="197618" cy="336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8044895" y="5437789"/>
            <a:ext cx="197618" cy="336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294383" y="3680849"/>
            <a:ext cx="1196861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373418" y="3942156"/>
            <a:ext cx="967708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7894898" y="4045897"/>
            <a:ext cx="424391" cy="1880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2174688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 in Day 1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76" idx="2"/>
            <a:endCxn id="123" idx="1"/>
          </p:cNvCxnSpPr>
          <p:nvPr/>
        </p:nvCxnSpPr>
        <p:spPr>
          <a:xfrm rot="16200000" flipH="1">
            <a:off x="1646041" y="4854807"/>
            <a:ext cx="592701" cy="1114924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45328"/>
              </p:ext>
            </p:extLst>
          </p:nvPr>
        </p:nvGraphicFramePr>
        <p:xfrm>
          <a:off x="9543767" y="935144"/>
          <a:ext cx="2474062" cy="36595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3666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16039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 -&gt; RLS: </a:t>
                      </a:r>
                      <a:r>
                        <a:rPr lang="en-US" sz="1200" dirty="0"/>
                        <a:t>Product Definition &amp; Pricing Sync.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119" idx="0"/>
            <a:endCxn id="146" idx="3"/>
          </p:cNvCxnSpPr>
          <p:nvPr/>
        </p:nvCxnSpPr>
        <p:spPr>
          <a:xfrm rot="16200000" flipV="1">
            <a:off x="6823020" y="2105518"/>
            <a:ext cx="375067" cy="4215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191">
            <a:extLst>
              <a:ext uri="{FF2B5EF4-FFF2-40B4-BE49-F238E27FC236}">
                <a16:creationId xmlns:a16="http://schemas.microsoft.com/office/drawing/2014/main" id="{9477133B-9B6F-A783-1437-221391132AC4}"/>
              </a:ext>
            </a:extLst>
          </p:cNvPr>
          <p:cNvCxnSpPr>
            <a:cxnSpLocks/>
            <a:stCxn id="199" idx="2"/>
            <a:endCxn id="36" idx="0"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219">
            <a:extLst>
              <a:ext uri="{FF2B5EF4-FFF2-40B4-BE49-F238E27FC236}">
                <a16:creationId xmlns:a16="http://schemas.microsoft.com/office/drawing/2014/main" id="{6174BCAF-9BB7-82F1-3CB9-2A8494FDAAC3}"/>
              </a:ext>
            </a:extLst>
          </p:cNvPr>
          <p:cNvCxnSpPr>
            <a:cxnSpLocks/>
            <a:stCxn id="123" idx="3"/>
            <a:endCxn id="126" idx="2"/>
          </p:cNvCxnSpPr>
          <p:nvPr/>
        </p:nvCxnSpPr>
        <p:spPr>
          <a:xfrm flipV="1">
            <a:off x="4815379" y="5521128"/>
            <a:ext cx="1602829" cy="18749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5890912" y="142621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AA6317-E25C-D0C2-6176-D309F6574923}"/>
              </a:ext>
            </a:extLst>
          </p:cNvPr>
          <p:cNvSpPr/>
          <p:nvPr/>
        </p:nvSpPr>
        <p:spPr>
          <a:xfrm>
            <a:off x="1730437" y="5516077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687290" y="1915368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2C04CF-A96A-BD3C-8881-CF4450EC783D}"/>
              </a:ext>
            </a:extLst>
          </p:cNvPr>
          <p:cNvSpPr/>
          <p:nvPr/>
        </p:nvSpPr>
        <p:spPr>
          <a:xfrm>
            <a:off x="5511335" y="5589051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8" name="Rounded Rectangle 121">
            <a:extLst>
              <a:ext uri="{FF2B5EF4-FFF2-40B4-BE49-F238E27FC236}">
                <a16:creationId xmlns:a16="http://schemas.microsoft.com/office/drawing/2014/main" id="{A89E098F-E5EC-6F6F-FD0A-3072569F11A8}"/>
              </a:ext>
            </a:extLst>
          </p:cNvPr>
          <p:cNvSpPr/>
          <p:nvPr/>
        </p:nvSpPr>
        <p:spPr bwMode="auto">
          <a:xfrm>
            <a:off x="8396058" y="5425622"/>
            <a:ext cx="943694" cy="21537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</p:txBody>
      </p:sp>
      <p:sp>
        <p:nvSpPr>
          <p:cNvPr id="59" name="Rounded Rectangle 121">
            <a:extLst>
              <a:ext uri="{FF2B5EF4-FFF2-40B4-BE49-F238E27FC236}">
                <a16:creationId xmlns:a16="http://schemas.microsoft.com/office/drawing/2014/main" id="{593219AA-8841-A663-A612-BCB05358986B}"/>
              </a:ext>
            </a:extLst>
          </p:cNvPr>
          <p:cNvSpPr/>
          <p:nvPr/>
        </p:nvSpPr>
        <p:spPr bwMode="auto">
          <a:xfrm>
            <a:off x="2329405" y="5071312"/>
            <a:ext cx="1114925" cy="21789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1566423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93655" y="6115778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7" y="2503824"/>
            <a:ext cx="1729701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/>
                </a:solidFill>
                <a:latin typeface="Century Gothic"/>
                <a:ea typeface="MS PGothic"/>
                <a:cs typeface="Arial"/>
              </a:rPr>
              <a:t>RLS – Non-NB Operations</a:t>
            </a:r>
            <a:endParaRPr lang="en-US" sz="800" b="1" i="1" u="none" strike="noStrike" kern="0" cap="none" spc="0" normalizeH="0" baseline="0" noProof="0" dirty="0">
              <a:ln>
                <a:noFill/>
              </a:ln>
              <a:solidFill>
                <a:srgbClr val="004563"/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2627985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Invoke Product Factory APIs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342415" y="5526057"/>
            <a:ext cx="2292074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RLS’s Product Definition &amp; Pricing data to Product Factory API’s input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378016" y="5113405"/>
            <a:ext cx="1511529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813328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135779" y="5221092"/>
            <a:ext cx="1337235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333870" y="2721078"/>
            <a:ext cx="1557226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533729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533729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533729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333870" y="3985561"/>
            <a:ext cx="1555675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536108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530974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080868" y="2208657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246933" y="5451959"/>
            <a:ext cx="1114925" cy="21537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540729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145825" y="4481453"/>
            <a:ext cx="1337235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228610" y="4717542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>
          <a:xfrm flipV="1">
            <a:off x="4943669" y="4523062"/>
            <a:ext cx="1390201" cy="641962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7951070" y="4738110"/>
            <a:ext cx="170020" cy="235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7956228" y="5535947"/>
            <a:ext cx="170021" cy="260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153711" y="3680849"/>
            <a:ext cx="1337235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232746" y="3942156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7918446" y="4045897"/>
            <a:ext cx="260171" cy="16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123" idx="1"/>
            <a:endCxn id="5" idx="4"/>
          </p:cNvCxnSpPr>
          <p:nvPr/>
        </p:nvCxnSpPr>
        <p:spPr>
          <a:xfrm rot="10800000">
            <a:off x="1390745" y="5410172"/>
            <a:ext cx="951671" cy="298448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93022"/>
              </p:ext>
            </p:extLst>
          </p:nvPr>
        </p:nvGraphicFramePr>
        <p:xfrm>
          <a:off x="9525699" y="935144"/>
          <a:ext cx="2492130" cy="46653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964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09316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RLS-&gt;Product Factory: </a:t>
                      </a:r>
                      <a:r>
                        <a:rPr lang="en-US" sz="1200" dirty="0"/>
                        <a:t>Product Data Sync. with extraction script connecting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Factory-&gt;</a:t>
                      </a: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APIs: </a:t>
                      </a:r>
                      <a:r>
                        <a:rPr lang="en-US" sz="1200" b="0" dirty="0"/>
                        <a:t>Transform product data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format and import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via APIs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773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119" idx="0"/>
            <a:endCxn id="146" idx="3"/>
          </p:cNvCxnSpPr>
          <p:nvPr/>
        </p:nvCxnSpPr>
        <p:spPr>
          <a:xfrm rot="16200000" flipV="1">
            <a:off x="6765481" y="2163057"/>
            <a:ext cx="375067" cy="3064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3581559" y="1658009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598400" y="1704372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6EDB58-CF60-211D-5C2B-F2FB97D38661}"/>
              </a:ext>
            </a:extLst>
          </p:cNvPr>
          <p:cNvSpPr/>
          <p:nvPr/>
        </p:nvSpPr>
        <p:spPr>
          <a:xfrm>
            <a:off x="1882837" y="5668477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BACF3F-594F-5F34-9387-82F15A6699F5}"/>
              </a:ext>
            </a:extLst>
          </p:cNvPr>
          <p:cNvSpPr/>
          <p:nvPr/>
        </p:nvSpPr>
        <p:spPr>
          <a:xfrm>
            <a:off x="1310151" y="5252896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37708-1253-ACD3-D8D1-23742679B954}"/>
              </a:ext>
            </a:extLst>
          </p:cNvPr>
          <p:cNvCxnSpPr>
            <a:cxnSpLocks/>
            <a:stCxn id="76" idx="2"/>
            <a:endCxn id="5" idx="0"/>
          </p:cNvCxnSpPr>
          <p:nvPr/>
        </p:nvCxnSpPr>
        <p:spPr>
          <a:xfrm>
            <a:off x="1384929" y="5115919"/>
            <a:ext cx="5815" cy="13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191">
            <a:extLst>
              <a:ext uri="{FF2B5EF4-FFF2-40B4-BE49-F238E27FC236}">
                <a16:creationId xmlns:a16="http://schemas.microsoft.com/office/drawing/2014/main" id="{C8C967DB-FCC1-50F2-6EB3-BD2D0FEE626D}"/>
              </a:ext>
            </a:extLst>
          </p:cNvPr>
          <p:cNvCxnSpPr>
            <a:cxnSpLocks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33">
            <a:extLst>
              <a:ext uri="{FF2B5EF4-FFF2-40B4-BE49-F238E27FC236}">
                <a16:creationId xmlns:a16="http://schemas.microsoft.com/office/drawing/2014/main" id="{80A325BB-0F4C-7F3C-E959-A581DB70BC7D}"/>
              </a:ext>
            </a:extLst>
          </p:cNvPr>
          <p:cNvSpPr/>
          <p:nvPr/>
        </p:nvSpPr>
        <p:spPr bwMode="auto">
          <a:xfrm>
            <a:off x="4901032" y="5415135"/>
            <a:ext cx="1318757" cy="535219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en-US" sz="800" b="1" i="1" kern="0" dirty="0">
              <a:solidFill>
                <a:srgbClr val="004563">
                  <a:lumMod val="90000"/>
                  <a:lumOff val="10000"/>
                </a:srgbClr>
              </a:solidFill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2" name="Rounded Rectangle 121">
            <a:extLst>
              <a:ext uri="{FF2B5EF4-FFF2-40B4-BE49-F238E27FC236}">
                <a16:creationId xmlns:a16="http://schemas.microsoft.com/office/drawing/2014/main" id="{09833393-F758-94AE-6479-7A46A4AD0906}"/>
              </a:ext>
            </a:extLst>
          </p:cNvPr>
          <p:cNvSpPr/>
          <p:nvPr/>
        </p:nvSpPr>
        <p:spPr bwMode="auto">
          <a:xfrm>
            <a:off x="4943669" y="5523264"/>
            <a:ext cx="1123208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Extract RLS’s Product Data Files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4" name="Connector: Curved 219">
            <a:extLst>
              <a:ext uri="{FF2B5EF4-FFF2-40B4-BE49-F238E27FC236}">
                <a16:creationId xmlns:a16="http://schemas.microsoft.com/office/drawing/2014/main" id="{8EE970B7-B875-1FDA-260F-A37A00FA97CA}"/>
              </a:ext>
            </a:extLst>
          </p:cNvPr>
          <p:cNvCxnSpPr>
            <a:cxnSpLocks/>
            <a:stCxn id="52" idx="1"/>
            <a:endCxn id="123" idx="3"/>
          </p:cNvCxnSpPr>
          <p:nvPr/>
        </p:nvCxnSpPr>
        <p:spPr>
          <a:xfrm rot="10800000" flipV="1">
            <a:off x="4634489" y="5705826"/>
            <a:ext cx="309180" cy="279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219">
            <a:extLst>
              <a:ext uri="{FF2B5EF4-FFF2-40B4-BE49-F238E27FC236}">
                <a16:creationId xmlns:a16="http://schemas.microsoft.com/office/drawing/2014/main" id="{6174BCAF-9BB7-82F1-3CB9-2A8494FDAAC3}"/>
              </a:ext>
            </a:extLst>
          </p:cNvPr>
          <p:cNvCxnSpPr>
            <a:cxnSpLocks/>
            <a:stCxn id="126" idx="2"/>
            <a:endCxn id="52" idx="3"/>
          </p:cNvCxnSpPr>
          <p:nvPr/>
        </p:nvCxnSpPr>
        <p:spPr>
          <a:xfrm rot="10800000" flipV="1">
            <a:off x="6066878" y="5521127"/>
            <a:ext cx="311139" cy="1846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42C04CF-A96A-BD3C-8881-CF4450EC783D}"/>
              </a:ext>
            </a:extLst>
          </p:cNvPr>
          <p:cNvSpPr/>
          <p:nvPr/>
        </p:nvSpPr>
        <p:spPr>
          <a:xfrm>
            <a:off x="6085446" y="5704658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4" y="338247"/>
            <a:ext cx="9371949" cy="664461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Products Migration Approach – End to End – Transition State (Day 1)</a:t>
            </a:r>
          </a:p>
        </p:txBody>
      </p:sp>
    </p:spTree>
    <p:extLst>
      <p:ext uri="{BB962C8B-B14F-4D97-AF65-F5344CB8AC3E}">
        <p14:creationId xmlns:p14="http://schemas.microsoft.com/office/powerpoint/2010/main" val="10622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33">
            <a:extLst>
              <a:ext uri="{FF2B5EF4-FFF2-40B4-BE49-F238E27FC236}">
                <a16:creationId xmlns:a16="http://schemas.microsoft.com/office/drawing/2014/main" id="{44EB1502-B59C-DE24-CF4E-71F37D2AAC66}"/>
              </a:ext>
            </a:extLst>
          </p:cNvPr>
          <p:cNvSpPr/>
          <p:nvPr/>
        </p:nvSpPr>
        <p:spPr bwMode="auto">
          <a:xfrm>
            <a:off x="6250901" y="2669134"/>
            <a:ext cx="1685302" cy="24958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1769108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37330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Illlustration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93655" y="6115778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119176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358287" y="2913790"/>
            <a:ext cx="1474469" cy="206786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Gemini – Non-NB</a:t>
            </a: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6472606" y="3985883"/>
            <a:ext cx="1268406" cy="2200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lvl="0"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Gemini - NB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6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477740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472606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43467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14491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9" y="957096"/>
            <a:ext cx="6176112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145825" y="4481453"/>
            <a:ext cx="1337235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228610" y="4717542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4943669" y="4627273"/>
            <a:ext cx="1152331" cy="537751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7959949" y="4746988"/>
            <a:ext cx="170020" cy="217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153711" y="3680849"/>
            <a:ext cx="1337235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232746" y="3942156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2197280" y="5418330"/>
            <a:ext cx="1282647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/>
        </p:nvGraphicFramePr>
        <p:xfrm>
          <a:off x="9525699" y="935144"/>
          <a:ext cx="2492130" cy="46653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964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09316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RLS-&gt;Product Factory: </a:t>
                      </a:r>
                      <a:r>
                        <a:rPr lang="en-US" sz="1200" dirty="0"/>
                        <a:t>Product Data Sync. with extraction script connecting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Factory-&gt;</a:t>
                      </a: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APIs: </a:t>
                      </a:r>
                      <a:r>
                        <a:rPr lang="en-US" sz="1200" b="0" dirty="0"/>
                        <a:t>Transform product data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format and import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via APIs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773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29" idx="0"/>
            <a:endCxn id="146" idx="3"/>
          </p:cNvCxnSpPr>
          <p:nvPr/>
        </p:nvCxnSpPr>
        <p:spPr>
          <a:xfrm rot="16200000" flipV="1">
            <a:off x="6676478" y="2252060"/>
            <a:ext cx="540377" cy="2937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3581559" y="1658009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598400" y="1704372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cxnSp>
        <p:nvCxnSpPr>
          <p:cNvPr id="63" name="Connector: Curved 191">
            <a:extLst>
              <a:ext uri="{FF2B5EF4-FFF2-40B4-BE49-F238E27FC236}">
                <a16:creationId xmlns:a16="http://schemas.microsoft.com/office/drawing/2014/main" id="{C8C967DB-FCC1-50F2-6EB3-BD2D0FEE626D}"/>
              </a:ext>
            </a:extLst>
          </p:cNvPr>
          <p:cNvCxnSpPr>
            <a:cxnSpLocks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4" y="338247"/>
            <a:ext cx="10783526" cy="664461"/>
          </a:xfrm>
        </p:spPr>
        <p:txBody>
          <a:bodyPr>
            <a:normAutofit/>
          </a:bodyPr>
          <a:lstStyle/>
          <a:p>
            <a:r>
              <a:rPr lang="en-US" dirty="0"/>
              <a:t>Foundation (Day 1) - End to End</a:t>
            </a:r>
          </a:p>
        </p:txBody>
      </p:sp>
      <p:sp>
        <p:nvSpPr>
          <p:cNvPr id="4" name="Rounded Rectangle 121">
            <a:extLst>
              <a:ext uri="{FF2B5EF4-FFF2-40B4-BE49-F238E27FC236}">
                <a16:creationId xmlns:a16="http://schemas.microsoft.com/office/drawing/2014/main" id="{ADDE8C9C-E4FE-1A99-3C79-BBF7D0DB9058}"/>
              </a:ext>
            </a:extLst>
          </p:cNvPr>
          <p:cNvSpPr/>
          <p:nvPr/>
        </p:nvSpPr>
        <p:spPr bwMode="auto">
          <a:xfrm>
            <a:off x="6468544" y="3716875"/>
            <a:ext cx="1268406" cy="2200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Claims</a:t>
            </a:r>
          </a:p>
        </p:txBody>
      </p:sp>
      <p:sp>
        <p:nvSpPr>
          <p:cNvPr id="10" name="Rounded Rectangle 121">
            <a:extLst>
              <a:ext uri="{FF2B5EF4-FFF2-40B4-BE49-F238E27FC236}">
                <a16:creationId xmlns:a16="http://schemas.microsoft.com/office/drawing/2014/main" id="{04D4DB09-2553-559B-A1E8-555B72E098A8}"/>
              </a:ext>
            </a:extLst>
          </p:cNvPr>
          <p:cNvSpPr/>
          <p:nvPr/>
        </p:nvSpPr>
        <p:spPr bwMode="auto">
          <a:xfrm>
            <a:off x="6468544" y="3441232"/>
            <a:ext cx="1268406" cy="2200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Re-Insurance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7188B644-56AB-394B-5D01-35FB9BEDBB77}"/>
              </a:ext>
            </a:extLst>
          </p:cNvPr>
          <p:cNvSpPr/>
          <p:nvPr/>
        </p:nvSpPr>
        <p:spPr bwMode="auto">
          <a:xfrm>
            <a:off x="8414699" y="957096"/>
            <a:ext cx="1019305" cy="1815122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Gemini –</a:t>
            </a:r>
          </a:p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</p:txBody>
      </p:sp>
      <p:sp>
        <p:nvSpPr>
          <p:cNvPr id="24" name="Rounded Rectangle 121">
            <a:extLst>
              <a:ext uri="{FF2B5EF4-FFF2-40B4-BE49-F238E27FC236}">
                <a16:creationId xmlns:a16="http://schemas.microsoft.com/office/drawing/2014/main" id="{88B4B05A-BCD3-543E-D236-EDFF3AEBD4C0}"/>
              </a:ext>
            </a:extLst>
          </p:cNvPr>
          <p:cNvSpPr/>
          <p:nvPr/>
        </p:nvSpPr>
        <p:spPr bwMode="auto">
          <a:xfrm>
            <a:off x="8490067" y="2052679"/>
            <a:ext cx="787026" cy="47428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Claims Process Mgmt.</a:t>
            </a:r>
          </a:p>
        </p:txBody>
      </p:sp>
      <p:sp>
        <p:nvSpPr>
          <p:cNvPr id="25" name="Rounded Rectangle 121">
            <a:extLst>
              <a:ext uri="{FF2B5EF4-FFF2-40B4-BE49-F238E27FC236}">
                <a16:creationId xmlns:a16="http://schemas.microsoft.com/office/drawing/2014/main" id="{3248650B-5AF1-3888-FFD3-92F48F5C856F}"/>
              </a:ext>
            </a:extLst>
          </p:cNvPr>
          <p:cNvSpPr/>
          <p:nvPr/>
        </p:nvSpPr>
        <p:spPr bwMode="auto">
          <a:xfrm>
            <a:off x="8490067" y="1239174"/>
            <a:ext cx="787026" cy="34362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Process Mgmt.</a:t>
            </a:r>
          </a:p>
        </p:txBody>
      </p:sp>
      <p:cxnSp>
        <p:nvCxnSpPr>
          <p:cNvPr id="55" name="Connector: Curved 191">
            <a:extLst>
              <a:ext uri="{FF2B5EF4-FFF2-40B4-BE49-F238E27FC236}">
                <a16:creationId xmlns:a16="http://schemas.microsoft.com/office/drawing/2014/main" id="{3AC02A61-8F1A-940B-4CAF-297441C4EDE1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8296792" y="2433834"/>
            <a:ext cx="289176" cy="965945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121">
            <a:extLst>
              <a:ext uri="{FF2B5EF4-FFF2-40B4-BE49-F238E27FC236}">
                <a16:creationId xmlns:a16="http://schemas.microsoft.com/office/drawing/2014/main" id="{378447C7-FCDA-A6CA-BB01-F6B25CC5C03B}"/>
              </a:ext>
            </a:extLst>
          </p:cNvPr>
          <p:cNvSpPr/>
          <p:nvPr/>
        </p:nvSpPr>
        <p:spPr bwMode="auto">
          <a:xfrm>
            <a:off x="8490067" y="1645926"/>
            <a:ext cx="787026" cy="34362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CS Process Mgmt.</a:t>
            </a:r>
          </a:p>
        </p:txBody>
      </p:sp>
      <p:cxnSp>
        <p:nvCxnSpPr>
          <p:cNvPr id="86" name="Connector: Curved 192">
            <a:extLst>
              <a:ext uri="{FF2B5EF4-FFF2-40B4-BE49-F238E27FC236}">
                <a16:creationId xmlns:a16="http://schemas.microsoft.com/office/drawing/2014/main" id="{877F2318-789B-9063-E27C-06B07D3E5E07}"/>
              </a:ext>
            </a:extLst>
          </p:cNvPr>
          <p:cNvCxnSpPr>
            <a:cxnSpLocks/>
            <a:stCxn id="29" idx="3"/>
            <a:endCxn id="216" idx="1"/>
          </p:cNvCxnSpPr>
          <p:nvPr/>
        </p:nvCxnSpPr>
        <p:spPr>
          <a:xfrm>
            <a:off x="7936203" y="3917079"/>
            <a:ext cx="296543" cy="208000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 (with AML check)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49542" y="3457216"/>
            <a:ext cx="839001" cy="11594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306815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970496"/>
            <a:ext cx="967914" cy="623468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1566423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93655" y="6115778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7" y="2503824"/>
            <a:ext cx="1729701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i="1" kern="0" dirty="0">
                <a:solidFill>
                  <a:srgbClr val="004563"/>
                </a:solidFill>
                <a:latin typeface="Century Gothic"/>
                <a:ea typeface="MS PGothic"/>
                <a:cs typeface="Arial"/>
              </a:rPr>
              <a:t>RLS – Non-NB Operations</a:t>
            </a:r>
            <a:endParaRPr lang="en-US" sz="800" b="1" i="1" u="none" strike="noStrike" kern="0" cap="none" spc="0" normalizeH="0" baseline="0" noProof="0" dirty="0">
              <a:ln>
                <a:noFill/>
              </a:ln>
              <a:solidFill>
                <a:srgbClr val="004563"/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2627985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Invoke Product Factory APIs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342415" y="5526057"/>
            <a:ext cx="2292074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RLS’s Product Definition &amp; Pricing data to Product Factory API’s input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378016" y="5113405"/>
            <a:ext cx="1511529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813328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3061397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135779" y="5221092"/>
            <a:ext cx="1337235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333870" y="2721078"/>
            <a:ext cx="1557226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533729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533729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533729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333870" y="3985561"/>
            <a:ext cx="1555675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535408" cy="728195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0725"/>
            <a:ext cx="1371541" cy="49114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536108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530974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80034"/>
            <a:ext cx="878348" cy="3487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080868" y="2208657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246933" y="5451959"/>
            <a:ext cx="1114925" cy="21537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540729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145825" y="4481453"/>
            <a:ext cx="1337235" cy="709733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228610" y="4717542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cxnSpLocks/>
            <a:stCxn id="148" idx="3"/>
            <a:endCxn id="146" idx="2"/>
          </p:cNvCxnSpPr>
          <p:nvPr/>
        </p:nvCxnSpPr>
        <p:spPr>
          <a:xfrm flipV="1">
            <a:off x="5297502" y="1946202"/>
            <a:ext cx="1140942" cy="80097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5" idx="1"/>
          </p:cNvCxnSpPr>
          <p:nvPr/>
        </p:nvCxnSpPr>
        <p:spPr>
          <a:xfrm flipV="1">
            <a:off x="4943669" y="4523062"/>
            <a:ext cx="1390201" cy="641962"/>
          </a:xfrm>
          <a:prstGeom prst="curved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7951070" y="4738110"/>
            <a:ext cx="170020" cy="235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7956228" y="5535947"/>
            <a:ext cx="170021" cy="260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3663870" y="4835825"/>
            <a:ext cx="1275708" cy="20985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2998" y="4227726"/>
            <a:ext cx="649606" cy="77644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153711" y="3680849"/>
            <a:ext cx="1337235" cy="691296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232746" y="3942156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7918446" y="4045897"/>
            <a:ext cx="260171" cy="163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123" idx="1"/>
            <a:endCxn id="5" idx="4"/>
          </p:cNvCxnSpPr>
          <p:nvPr/>
        </p:nvCxnSpPr>
        <p:spPr>
          <a:xfrm rot="10800000">
            <a:off x="1390745" y="5410172"/>
            <a:ext cx="951671" cy="298448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4188543" y="2687403"/>
            <a:ext cx="1108244" cy="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CF1F55-4C55-1909-A0B6-6A58E6E2024D}"/>
              </a:ext>
            </a:extLst>
          </p:cNvPr>
          <p:cNvGraphicFramePr>
            <a:graphicFrameLocks noGrp="1"/>
          </p:cNvGraphicFramePr>
          <p:nvPr/>
        </p:nvGraphicFramePr>
        <p:xfrm>
          <a:off x="9525699" y="935144"/>
          <a:ext cx="2492130" cy="46653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964">
                  <a:extLst>
                    <a:ext uri="{9D8B030D-6E8A-4147-A177-3AD203B41FA5}">
                      <a16:colId xmlns:a16="http://schemas.microsoft.com/office/drawing/2014/main" val="1396300818"/>
                    </a:ext>
                  </a:extLst>
                </a:gridCol>
                <a:gridCol w="2093166">
                  <a:extLst>
                    <a:ext uri="{9D8B030D-6E8A-4147-A177-3AD203B41FA5}">
                      <a16:colId xmlns:a16="http://schemas.microsoft.com/office/drawing/2014/main" val="3567138515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Integration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6238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RLS-&gt;Product Factory: </a:t>
                      </a:r>
                      <a:r>
                        <a:rPr lang="en-US" sz="1200" dirty="0"/>
                        <a:t>Product Data Sync. with extraction script connecting 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3019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Product Factory-&gt;</a:t>
                      </a: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APIs: </a:t>
                      </a:r>
                      <a:r>
                        <a:rPr lang="en-US" sz="1200" b="0" dirty="0"/>
                        <a:t>Transform product data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format and import to </a:t>
                      </a:r>
                      <a:r>
                        <a:rPr lang="en-US" sz="1200" b="0" dirty="0" err="1"/>
                        <a:t>InsureMO</a:t>
                      </a:r>
                      <a:r>
                        <a:rPr lang="en-US" sz="1200" b="0" dirty="0"/>
                        <a:t> via APIs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6246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Sales Tool-&gt;New e-Submission Service: </a:t>
                      </a:r>
                      <a:r>
                        <a:rPr lang="en-US" sz="1200" dirty="0"/>
                        <a:t>NB Application, Payment &amp;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59700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New Submission Service -&gt;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90665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-&gt;WFI:</a:t>
                      </a:r>
                      <a:r>
                        <a:rPr lang="en-US" sz="1200" dirty="0"/>
                        <a:t> Underwriting Cases Mgmt.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87214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eBAO</a:t>
                      </a:r>
                      <a:r>
                        <a:rPr lang="en-US" sz="1200" b="1" dirty="0"/>
                        <a:t> – Gemini -&gt;RLS: </a:t>
                      </a:r>
                      <a:r>
                        <a:rPr lang="en-US" sz="1200" b="0" dirty="0"/>
                        <a:t>Create Policy for Servicing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49392"/>
                  </a:ext>
                </a:extLst>
              </a:tr>
              <a:tr h="378194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InsureMO</a:t>
                      </a:r>
                      <a:r>
                        <a:rPr lang="en-US" sz="1200" b="1" dirty="0"/>
                        <a:t> -&gt;Core DB: </a:t>
                      </a:r>
                      <a:r>
                        <a:rPr lang="en-US" sz="1200" dirty="0"/>
                        <a:t>Data Sync. On Policy (NB Stage)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7732"/>
                  </a:ext>
                </a:extLst>
              </a:tr>
            </a:tbl>
          </a:graphicData>
        </a:graphic>
      </p:graphicFrame>
      <p:cxnSp>
        <p:nvCxnSpPr>
          <p:cNvPr id="11" name="Connector: Curved 191">
            <a:extLst>
              <a:ext uri="{FF2B5EF4-FFF2-40B4-BE49-F238E27FC236}">
                <a16:creationId xmlns:a16="http://schemas.microsoft.com/office/drawing/2014/main" id="{C2BB718C-63AE-F93B-D3DF-2705AE087ECD}"/>
              </a:ext>
            </a:extLst>
          </p:cNvPr>
          <p:cNvCxnSpPr>
            <a:cxnSpLocks/>
            <a:stCxn id="119" idx="0"/>
            <a:endCxn id="146" idx="3"/>
          </p:cNvCxnSpPr>
          <p:nvPr/>
        </p:nvCxnSpPr>
        <p:spPr>
          <a:xfrm rot="16200000" flipV="1">
            <a:off x="6765481" y="2163057"/>
            <a:ext cx="375067" cy="3064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7A9F39-E0D6-17B0-1463-D82566328524}"/>
              </a:ext>
            </a:extLst>
          </p:cNvPr>
          <p:cNvSpPr/>
          <p:nvPr/>
        </p:nvSpPr>
        <p:spPr>
          <a:xfrm>
            <a:off x="3581559" y="1658009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482CBA-6787-B53A-D207-499F1ED4CA04}"/>
              </a:ext>
            </a:extLst>
          </p:cNvPr>
          <p:cNvSpPr/>
          <p:nvPr/>
        </p:nvSpPr>
        <p:spPr>
          <a:xfrm>
            <a:off x="4634488" y="242303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91FC72-08D0-0050-4A1B-16988375F68D}"/>
              </a:ext>
            </a:extLst>
          </p:cNvPr>
          <p:cNvSpPr/>
          <p:nvPr/>
        </p:nvSpPr>
        <p:spPr>
          <a:xfrm>
            <a:off x="5569650" y="4989046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5B0E09-D431-199E-5734-514A54239DB7}"/>
              </a:ext>
            </a:extLst>
          </p:cNvPr>
          <p:cNvSpPr/>
          <p:nvPr/>
        </p:nvSpPr>
        <p:spPr>
          <a:xfrm>
            <a:off x="5268429" y="4446565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740F12-71C6-B797-8E51-A80D493CE955}"/>
              </a:ext>
            </a:extLst>
          </p:cNvPr>
          <p:cNvSpPr/>
          <p:nvPr/>
        </p:nvSpPr>
        <p:spPr>
          <a:xfrm>
            <a:off x="5598400" y="1704372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6EDB58-CF60-211D-5C2B-F2FB97D38661}"/>
              </a:ext>
            </a:extLst>
          </p:cNvPr>
          <p:cNvSpPr/>
          <p:nvPr/>
        </p:nvSpPr>
        <p:spPr>
          <a:xfrm>
            <a:off x="1882837" y="5668477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BACF3F-594F-5F34-9387-82F15A6699F5}"/>
              </a:ext>
            </a:extLst>
          </p:cNvPr>
          <p:cNvSpPr/>
          <p:nvPr/>
        </p:nvSpPr>
        <p:spPr>
          <a:xfrm>
            <a:off x="1310151" y="5252896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37708-1253-ACD3-D8D1-23742679B954}"/>
              </a:ext>
            </a:extLst>
          </p:cNvPr>
          <p:cNvCxnSpPr>
            <a:cxnSpLocks/>
            <a:stCxn id="76" idx="2"/>
            <a:endCxn id="5" idx="0"/>
          </p:cNvCxnSpPr>
          <p:nvPr/>
        </p:nvCxnSpPr>
        <p:spPr>
          <a:xfrm>
            <a:off x="1384929" y="5115919"/>
            <a:ext cx="5815" cy="13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191">
            <a:extLst>
              <a:ext uri="{FF2B5EF4-FFF2-40B4-BE49-F238E27FC236}">
                <a16:creationId xmlns:a16="http://schemas.microsoft.com/office/drawing/2014/main" id="{C8C967DB-FCC1-50F2-6EB3-BD2D0FEE626D}"/>
              </a:ext>
            </a:extLst>
          </p:cNvPr>
          <p:cNvCxnSpPr>
            <a:cxnSpLocks/>
          </p:cNvCxnSpPr>
          <p:nvPr/>
        </p:nvCxnSpPr>
        <p:spPr>
          <a:xfrm rot="5400000">
            <a:off x="4339440" y="360310"/>
            <a:ext cx="1127522" cy="3350254"/>
          </a:xfrm>
          <a:prstGeom prst="curvedConnector3">
            <a:avLst>
              <a:gd name="adj1" fmla="val 6332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33">
            <a:extLst>
              <a:ext uri="{FF2B5EF4-FFF2-40B4-BE49-F238E27FC236}">
                <a16:creationId xmlns:a16="http://schemas.microsoft.com/office/drawing/2014/main" id="{80A325BB-0F4C-7F3C-E959-A581DB70BC7D}"/>
              </a:ext>
            </a:extLst>
          </p:cNvPr>
          <p:cNvSpPr/>
          <p:nvPr/>
        </p:nvSpPr>
        <p:spPr bwMode="auto">
          <a:xfrm>
            <a:off x="4901032" y="5415135"/>
            <a:ext cx="1318757" cy="535219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en-US" sz="800" b="1" i="1" kern="0" dirty="0">
              <a:solidFill>
                <a:srgbClr val="004563">
                  <a:lumMod val="90000"/>
                  <a:lumOff val="10000"/>
                </a:srgbClr>
              </a:solidFill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2" name="Rounded Rectangle 121">
            <a:extLst>
              <a:ext uri="{FF2B5EF4-FFF2-40B4-BE49-F238E27FC236}">
                <a16:creationId xmlns:a16="http://schemas.microsoft.com/office/drawing/2014/main" id="{09833393-F758-94AE-6479-7A46A4AD0906}"/>
              </a:ext>
            </a:extLst>
          </p:cNvPr>
          <p:cNvSpPr/>
          <p:nvPr/>
        </p:nvSpPr>
        <p:spPr bwMode="auto">
          <a:xfrm>
            <a:off x="4943669" y="5523264"/>
            <a:ext cx="1123208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Extract RLS’s Product Data Files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54" name="Connector: Curved 219">
            <a:extLst>
              <a:ext uri="{FF2B5EF4-FFF2-40B4-BE49-F238E27FC236}">
                <a16:creationId xmlns:a16="http://schemas.microsoft.com/office/drawing/2014/main" id="{8EE970B7-B875-1FDA-260F-A37A00FA97CA}"/>
              </a:ext>
            </a:extLst>
          </p:cNvPr>
          <p:cNvCxnSpPr>
            <a:cxnSpLocks/>
            <a:stCxn id="52" idx="1"/>
            <a:endCxn id="123" idx="3"/>
          </p:cNvCxnSpPr>
          <p:nvPr/>
        </p:nvCxnSpPr>
        <p:spPr>
          <a:xfrm rot="10800000" flipV="1">
            <a:off x="4634489" y="5705826"/>
            <a:ext cx="309180" cy="279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219">
            <a:extLst>
              <a:ext uri="{FF2B5EF4-FFF2-40B4-BE49-F238E27FC236}">
                <a16:creationId xmlns:a16="http://schemas.microsoft.com/office/drawing/2014/main" id="{6174BCAF-9BB7-82F1-3CB9-2A8494FDAAC3}"/>
              </a:ext>
            </a:extLst>
          </p:cNvPr>
          <p:cNvCxnSpPr>
            <a:cxnSpLocks/>
            <a:stCxn id="126" idx="2"/>
            <a:endCxn id="52" idx="3"/>
          </p:cNvCxnSpPr>
          <p:nvPr/>
        </p:nvCxnSpPr>
        <p:spPr>
          <a:xfrm rot="10800000" flipV="1">
            <a:off x="6066878" y="5521127"/>
            <a:ext cx="311139" cy="1846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42C04CF-A96A-BD3C-8881-CF4450EC783D}"/>
              </a:ext>
            </a:extLst>
          </p:cNvPr>
          <p:cNvSpPr/>
          <p:nvPr/>
        </p:nvSpPr>
        <p:spPr>
          <a:xfrm>
            <a:off x="6085446" y="5704658"/>
            <a:ext cx="292742" cy="272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4" y="338247"/>
            <a:ext cx="10783526" cy="664461"/>
          </a:xfrm>
        </p:spPr>
        <p:txBody>
          <a:bodyPr>
            <a:normAutofit/>
          </a:bodyPr>
          <a:lstStyle/>
          <a:p>
            <a:r>
              <a:rPr lang="en-US" dirty="0"/>
              <a:t>Foundation (End State) - End to End</a:t>
            </a:r>
          </a:p>
        </p:txBody>
      </p:sp>
    </p:spTree>
    <p:extLst>
      <p:ext uri="{BB962C8B-B14F-4D97-AF65-F5344CB8AC3E}">
        <p14:creationId xmlns:p14="http://schemas.microsoft.com/office/powerpoint/2010/main" val="27595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6E1B4A9-2BFF-EA7C-5076-25AAF3FDEDD1}"/>
              </a:ext>
            </a:extLst>
          </p:cNvPr>
          <p:cNvSpPr/>
          <p:nvPr/>
        </p:nvSpPr>
        <p:spPr>
          <a:xfrm>
            <a:off x="678420" y="6089367"/>
            <a:ext cx="8603231" cy="522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>
                  <a:solidFill>
                    <a:schemeClr val="tx1"/>
                  </a:solidFill>
                </a:ln>
              </a:rPr>
              <a:t>Notation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92BA37-1A3D-D696-4F5F-96758C7FC33E}"/>
              </a:ext>
            </a:extLst>
          </p:cNvPr>
          <p:cNvSpPr/>
          <p:nvPr/>
        </p:nvSpPr>
        <p:spPr>
          <a:xfrm>
            <a:off x="3891116" y="1692476"/>
            <a:ext cx="4879258" cy="360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New Business &amp; Case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3FADC-F564-D1BF-C19E-B0DA3024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84" y="276087"/>
            <a:ext cx="10161305" cy="63209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Life Insurance Capabilities Mapping (End State)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AC68-846C-6AB8-BD55-2717114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9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4219AF-3DB1-1A65-23DD-9EA771C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FBFF79-0C5C-3081-84D5-9BDB29F3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 – Accenture Life Insurance Platform for basic capabilities with modification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7E14A47-3088-FFF8-F9E3-CF19F1B0E61F}"/>
              </a:ext>
            </a:extLst>
          </p:cNvPr>
          <p:cNvSpPr txBox="1">
            <a:spLocks/>
          </p:cNvSpPr>
          <p:nvPr/>
        </p:nvSpPr>
        <p:spPr>
          <a:xfrm>
            <a:off x="7397187" y="59388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F0E63-51C8-2BDA-B832-C92ABF9CA72E}"/>
              </a:ext>
            </a:extLst>
          </p:cNvPr>
          <p:cNvSpPr/>
          <p:nvPr/>
        </p:nvSpPr>
        <p:spPr>
          <a:xfrm>
            <a:off x="668592" y="914405"/>
            <a:ext cx="10795821" cy="7234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altLang="en-US" sz="1400" b="1"/>
              <a:t>Channel &amp; Touchpoints</a:t>
            </a:r>
            <a:endParaRPr lang="en-US" altLang="en-US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02E19-9C34-56E9-46FD-351B910FF1FF}"/>
              </a:ext>
            </a:extLst>
          </p:cNvPr>
          <p:cNvSpPr/>
          <p:nvPr/>
        </p:nvSpPr>
        <p:spPr>
          <a:xfrm>
            <a:off x="8825198" y="1699185"/>
            <a:ext cx="2639215" cy="3606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/>
              <a:t>Shared Services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9B61C-F6D2-A493-6078-D3C4DF6AC78F}"/>
              </a:ext>
            </a:extLst>
          </p:cNvPr>
          <p:cNvSpPr/>
          <p:nvPr/>
        </p:nvSpPr>
        <p:spPr>
          <a:xfrm>
            <a:off x="668593" y="1699187"/>
            <a:ext cx="3146323" cy="360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400" b="1" dirty="0"/>
              <a:t>Administration &amp; Customer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D6A7F-06DE-202C-CB93-FAAC6E63FDAD}"/>
              </a:ext>
            </a:extLst>
          </p:cNvPr>
          <p:cNvSpPr/>
          <p:nvPr/>
        </p:nvSpPr>
        <p:spPr bwMode="auto">
          <a:xfrm>
            <a:off x="7516768" y="1986731"/>
            <a:ext cx="1184517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Illustration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43714E-D8EE-2665-D7EF-086A458966AC}"/>
              </a:ext>
            </a:extLst>
          </p:cNvPr>
          <p:cNvSpPr/>
          <p:nvPr/>
        </p:nvSpPr>
        <p:spPr bwMode="auto">
          <a:xfrm>
            <a:off x="5225031" y="1964904"/>
            <a:ext cx="1067615" cy="32913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Payment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5676D-81E1-97FC-0142-ED80403C685A}"/>
              </a:ext>
            </a:extLst>
          </p:cNvPr>
          <p:cNvSpPr/>
          <p:nvPr/>
        </p:nvSpPr>
        <p:spPr bwMode="auto">
          <a:xfrm>
            <a:off x="2323026" y="1964904"/>
            <a:ext cx="1371600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Payout Administration (Claim, Dividend … etc.)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BDAD0-0031-1FBA-0E9E-86F8CB46AAFD}"/>
              </a:ext>
            </a:extLst>
          </p:cNvPr>
          <p:cNvSpPr/>
          <p:nvPr/>
        </p:nvSpPr>
        <p:spPr bwMode="auto">
          <a:xfrm>
            <a:off x="894276" y="1964904"/>
            <a:ext cx="1373187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Policy Administration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F33BDC-E35B-8E77-AE91-55564F78F04F}"/>
              </a:ext>
            </a:extLst>
          </p:cNvPr>
          <p:cNvSpPr/>
          <p:nvPr/>
        </p:nvSpPr>
        <p:spPr>
          <a:xfrm>
            <a:off x="8861864" y="2011742"/>
            <a:ext cx="1219201" cy="14688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Business Rule Engine (Product, FNA Rules etc.)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70ECCC-207F-C595-B31D-3E3E4D15B106}"/>
              </a:ext>
            </a:extLst>
          </p:cNvPr>
          <p:cNvSpPr/>
          <p:nvPr/>
        </p:nvSpPr>
        <p:spPr>
          <a:xfrm>
            <a:off x="854946" y="1219205"/>
            <a:ext cx="1249053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Customer App</a:t>
            </a:r>
          </a:p>
          <a:p>
            <a:pPr algn="ctr">
              <a:defRPr/>
            </a:pPr>
            <a:r>
              <a:rPr lang="en-US" sz="1100" b="1" dirty="0"/>
              <a:t>- EMMA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FD873-874A-9CF9-1B7C-9CEACFF13ECF}"/>
              </a:ext>
            </a:extLst>
          </p:cNvPr>
          <p:cNvSpPr/>
          <p:nvPr/>
        </p:nvSpPr>
        <p:spPr>
          <a:xfrm>
            <a:off x="2419372" y="1219205"/>
            <a:ext cx="2231287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One Servicing Portal for Internal, Agency, Brokers, Customers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17E76-5F27-78F9-D730-03EED8543C0D}"/>
              </a:ext>
            </a:extLst>
          </p:cNvPr>
          <p:cNvSpPr/>
          <p:nvPr/>
        </p:nvSpPr>
        <p:spPr>
          <a:xfrm>
            <a:off x="5011321" y="1222085"/>
            <a:ext cx="1277177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Servicing Portal</a:t>
            </a:r>
          </a:p>
          <a:p>
            <a:pPr algn="ctr">
              <a:defRPr/>
            </a:pPr>
            <a:r>
              <a:rPr lang="en-US" sz="1100" b="1" dirty="0"/>
              <a:t>- Salesforce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50DF67-355F-8E8B-B82A-06E944B03E33}"/>
              </a:ext>
            </a:extLst>
          </p:cNvPr>
          <p:cNvSpPr/>
          <p:nvPr/>
        </p:nvSpPr>
        <p:spPr>
          <a:xfrm>
            <a:off x="8773375" y="1223789"/>
            <a:ext cx="1315566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Distribution Portal - Sales</a:t>
            </a:r>
            <a:r>
              <a:rPr lang="en-US" sz="1100" dirty="0"/>
              <a:t>force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40B52-1EFA-02C6-4BAD-C16DEE5A63D6}"/>
              </a:ext>
            </a:extLst>
          </p:cNvPr>
          <p:cNvSpPr/>
          <p:nvPr/>
        </p:nvSpPr>
        <p:spPr bwMode="auto">
          <a:xfrm>
            <a:off x="6344979" y="1977121"/>
            <a:ext cx="1116966" cy="32791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E-Application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984CAA-A029-A655-3317-4501258BE28A}"/>
              </a:ext>
            </a:extLst>
          </p:cNvPr>
          <p:cNvSpPr/>
          <p:nvPr/>
        </p:nvSpPr>
        <p:spPr>
          <a:xfrm>
            <a:off x="10140553" y="2018654"/>
            <a:ext cx="1219201" cy="14619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Product Configurator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6ADF59-9484-BE52-0559-8457A58DEBD5}"/>
              </a:ext>
            </a:extLst>
          </p:cNvPr>
          <p:cNvSpPr/>
          <p:nvPr/>
        </p:nvSpPr>
        <p:spPr>
          <a:xfrm>
            <a:off x="10135889" y="3527790"/>
            <a:ext cx="1219201" cy="1697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AML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6B702F-A3BC-CCA0-5604-4CF592BBD088}"/>
              </a:ext>
            </a:extLst>
          </p:cNvPr>
          <p:cNvSpPr/>
          <p:nvPr/>
        </p:nvSpPr>
        <p:spPr>
          <a:xfrm>
            <a:off x="668592" y="5380496"/>
            <a:ext cx="10795821" cy="635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Technical Foundation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0872BA-DBB3-5197-8D25-E1E1E16D8A8A}"/>
              </a:ext>
            </a:extLst>
          </p:cNvPr>
          <p:cNvSpPr/>
          <p:nvPr/>
        </p:nvSpPr>
        <p:spPr bwMode="auto">
          <a:xfrm>
            <a:off x="3948570" y="1963268"/>
            <a:ext cx="1210874" cy="32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/>
              <a:t>Underwriting</a:t>
            </a:r>
            <a:endParaRPr lang="en-US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3DEB0B-5E3C-727D-35D3-5CA572354CBA}"/>
              </a:ext>
            </a:extLst>
          </p:cNvPr>
          <p:cNvSpPr/>
          <p:nvPr/>
        </p:nvSpPr>
        <p:spPr>
          <a:xfrm>
            <a:off x="4040599" y="2844851"/>
            <a:ext cx="5917939" cy="304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iPro Toolkit , To-be: </a:t>
            </a:r>
            <a:r>
              <a:rPr lang="en-US" sz="1100" b="1" dirty="0" err="1">
                <a:solidFill>
                  <a:schemeClr val="bg1"/>
                </a:solidFill>
              </a:rPr>
              <a:t>eBAO</a:t>
            </a:r>
            <a:r>
              <a:rPr lang="en-US" sz="1100" b="1" dirty="0">
                <a:solidFill>
                  <a:schemeClr val="bg1"/>
                </a:solidFill>
              </a:rPr>
              <a:t> – </a:t>
            </a:r>
            <a:r>
              <a:rPr lang="en-US" sz="1100" b="1" dirty="0" err="1">
                <a:solidFill>
                  <a:schemeClr val="bg1"/>
                </a:solidFill>
              </a:rPr>
              <a:t>InsureMO</a:t>
            </a:r>
            <a:r>
              <a:rPr lang="en-US" sz="1100" b="1" dirty="0">
                <a:solidFill>
                  <a:schemeClr val="bg1"/>
                </a:solidFill>
              </a:rPr>
              <a:t> (NB)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BDC25A-F20F-D67E-2BA6-2AC9689E483F}"/>
              </a:ext>
            </a:extLst>
          </p:cNvPr>
          <p:cNvSpPr/>
          <p:nvPr/>
        </p:nvSpPr>
        <p:spPr>
          <a:xfrm>
            <a:off x="4026328" y="3495902"/>
            <a:ext cx="1098280" cy="137106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RLS+WFI+ AURA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To-be: New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UW Engine &amp; Case Management Solution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E03F18-7A39-E67A-D9DC-5C8180FB9771}"/>
              </a:ext>
            </a:extLst>
          </p:cNvPr>
          <p:cNvSpPr/>
          <p:nvPr/>
        </p:nvSpPr>
        <p:spPr>
          <a:xfrm>
            <a:off x="10176670" y="2666957"/>
            <a:ext cx="1121054" cy="6549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/>
              <a:t>eBAO</a:t>
            </a:r>
            <a:r>
              <a:rPr lang="en-US" sz="1100" b="1" dirty="0"/>
              <a:t> </a:t>
            </a:r>
            <a:r>
              <a:rPr lang="en-US" sz="1100" b="1"/>
              <a:t>– InsureMO</a:t>
            </a:r>
            <a:endParaRPr lang="en-US" sz="1100" b="1" dirty="0"/>
          </a:p>
          <a:p>
            <a:pPr algn="ctr"/>
            <a:r>
              <a:rPr lang="en-US" sz="1100" b="1"/>
              <a:t>Product Factory</a:t>
            </a:r>
            <a:endParaRPr lang="en-US" sz="1100" b="1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7BD862-82D0-3ED5-465C-BA3ABD9CF1F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75468" y="3149651"/>
            <a:ext cx="0" cy="3462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A271EB-DD8A-AB8B-F35A-01AA4DCD1CC7}"/>
              </a:ext>
            </a:extLst>
          </p:cNvPr>
          <p:cNvCxnSpPr>
            <a:cxnSpLocks/>
            <a:stCxn id="75" idx="1"/>
            <a:endCxn id="49" idx="3"/>
          </p:cNvCxnSpPr>
          <p:nvPr/>
        </p:nvCxnSpPr>
        <p:spPr>
          <a:xfrm flipH="1">
            <a:off x="9958538" y="2994415"/>
            <a:ext cx="218132" cy="2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B8F0BB2-7945-8EBC-FA99-D05690435C36}"/>
              </a:ext>
            </a:extLst>
          </p:cNvPr>
          <p:cNvSpPr/>
          <p:nvPr/>
        </p:nvSpPr>
        <p:spPr>
          <a:xfrm>
            <a:off x="1628520" y="6136122"/>
            <a:ext cx="2280569" cy="3880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Key Life Insurance Capability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34EB22-F431-F8DE-30B2-23FF977023BC}"/>
              </a:ext>
            </a:extLst>
          </p:cNvPr>
          <p:cNvSpPr/>
          <p:nvPr/>
        </p:nvSpPr>
        <p:spPr>
          <a:xfrm>
            <a:off x="8861864" y="3541974"/>
            <a:ext cx="1219201" cy="1683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/>
              <a:t>Template &amp; Output Mgmt.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8DB44D-068D-C82D-4907-91E2388CA2EE}"/>
              </a:ext>
            </a:extLst>
          </p:cNvPr>
          <p:cNvSpPr/>
          <p:nvPr/>
        </p:nvSpPr>
        <p:spPr>
          <a:xfrm>
            <a:off x="8913696" y="4072106"/>
            <a:ext cx="1098280" cy="37277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MCS,  To-be: GMC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E4A8C7-39AC-64F7-718D-22C02175618F}"/>
              </a:ext>
            </a:extLst>
          </p:cNvPr>
          <p:cNvSpPr/>
          <p:nvPr/>
        </p:nvSpPr>
        <p:spPr>
          <a:xfrm>
            <a:off x="6610990" y="1223789"/>
            <a:ext cx="1870547" cy="379413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Agency Sales Tool</a:t>
            </a:r>
          </a:p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iPro-&gt;Self-build Sales Flow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C48D5D-D898-4AA0-FCA5-D878BAA398CF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8481537" y="1413496"/>
            <a:ext cx="29183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B4DF0D4-34D7-1E1C-2F72-F9D41309CC84}"/>
              </a:ext>
            </a:extLst>
          </p:cNvPr>
          <p:cNvSpPr/>
          <p:nvPr/>
        </p:nvSpPr>
        <p:spPr>
          <a:xfrm>
            <a:off x="980085" y="3371958"/>
            <a:ext cx="2653774" cy="38655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As-is: RLS,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To-be:  Externalized JAVA Code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AAEC69-3ADF-3128-1203-DD3448609018}"/>
              </a:ext>
            </a:extLst>
          </p:cNvPr>
          <p:cNvCxnSpPr>
            <a:cxnSpLocks/>
          </p:cNvCxnSpPr>
          <p:nvPr/>
        </p:nvCxnSpPr>
        <p:spPr>
          <a:xfrm>
            <a:off x="7698658" y="1598618"/>
            <a:ext cx="0" cy="12423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34D0AB1-13F1-81BA-576B-8821D6AB603D}"/>
              </a:ext>
            </a:extLst>
          </p:cNvPr>
          <p:cNvSpPr/>
          <p:nvPr/>
        </p:nvSpPr>
        <p:spPr>
          <a:xfrm>
            <a:off x="5299127" y="3500818"/>
            <a:ext cx="921778" cy="6086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/>
              <a:t>Payment Gateway –</a:t>
            </a:r>
          </a:p>
          <a:p>
            <a:pPr algn="ctr"/>
            <a:r>
              <a:rPr lang="en-US" sz="1100" b="1" dirty="0"/>
              <a:t>e.g</a:t>
            </a:r>
            <a:r>
              <a:rPr lang="en-US" sz="1100" b="1"/>
              <a:t>. Stripe</a:t>
            </a:r>
            <a:endParaRPr lang="en-US" sz="1100" b="1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54E19B-D84C-3CA1-2226-0ED3F8865533}"/>
              </a:ext>
            </a:extLst>
          </p:cNvPr>
          <p:cNvCxnSpPr>
            <a:cxnSpLocks/>
          </p:cNvCxnSpPr>
          <p:nvPr/>
        </p:nvCxnSpPr>
        <p:spPr>
          <a:xfrm>
            <a:off x="5779922" y="3149651"/>
            <a:ext cx="0" cy="3462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AE0450-1CEA-9C6C-DF58-7CFDB62FC57F}"/>
              </a:ext>
            </a:extLst>
          </p:cNvPr>
          <p:cNvSpPr/>
          <p:nvPr/>
        </p:nvSpPr>
        <p:spPr>
          <a:xfrm>
            <a:off x="1008030" y="2840171"/>
            <a:ext cx="262583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eBAO</a:t>
            </a:r>
            <a:r>
              <a:rPr lang="en-US" sz="1100" b="1" dirty="0"/>
              <a:t> – </a:t>
            </a:r>
            <a:r>
              <a:rPr lang="en-US" sz="1100" b="1" dirty="0" err="1"/>
              <a:t>InsureMO</a:t>
            </a:r>
            <a:r>
              <a:rPr lang="en-US" sz="1100" b="1" dirty="0"/>
              <a:t> (PA)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4CAE6A07-E819-D0DB-2034-6532AB0D0E9A}"/>
              </a:ext>
            </a:extLst>
          </p:cNvPr>
          <p:cNvCxnSpPr>
            <a:cxnSpLocks/>
            <a:stCxn id="64" idx="2"/>
            <a:endCxn id="120" idx="0"/>
          </p:cNvCxnSpPr>
          <p:nvPr/>
        </p:nvCxnSpPr>
        <p:spPr>
          <a:xfrm rot="5400000">
            <a:off x="3366092" y="556352"/>
            <a:ext cx="1238673" cy="332896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0DE26F-95CD-B628-75D7-7CFEAA3EA5A6}"/>
              </a:ext>
            </a:extLst>
          </p:cNvPr>
          <p:cNvCxnSpPr>
            <a:cxnSpLocks/>
          </p:cNvCxnSpPr>
          <p:nvPr/>
        </p:nvCxnSpPr>
        <p:spPr>
          <a:xfrm>
            <a:off x="2208651" y="3157128"/>
            <a:ext cx="0" cy="2148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8F3EB7-0811-6F84-43C1-00F423B20B1E}"/>
              </a:ext>
            </a:extLst>
          </p:cNvPr>
          <p:cNvSpPr/>
          <p:nvPr/>
        </p:nvSpPr>
        <p:spPr>
          <a:xfrm>
            <a:off x="10188057" y="4072105"/>
            <a:ext cx="1098280" cy="2845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 err="1"/>
              <a:t>Norkom</a:t>
            </a:r>
            <a:endParaRPr lang="en-US" sz="1100" b="1" dirty="0"/>
          </a:p>
        </p:txBody>
      </p: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CEC6EE3C-DB6A-1A37-93EE-2094A859ED5F}"/>
              </a:ext>
            </a:extLst>
          </p:cNvPr>
          <p:cNvCxnSpPr>
            <a:cxnSpLocks/>
            <a:stCxn id="88" idx="1"/>
            <a:endCxn id="49" idx="2"/>
          </p:cNvCxnSpPr>
          <p:nvPr/>
        </p:nvCxnSpPr>
        <p:spPr>
          <a:xfrm rot="10800000">
            <a:off x="6999570" y="3149652"/>
            <a:ext cx="1914127" cy="1108843"/>
          </a:xfrm>
          <a:prstGeom prst="curved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8C29A859-F209-9155-8567-213A1B653AC8}"/>
              </a:ext>
            </a:extLst>
          </p:cNvPr>
          <p:cNvCxnSpPr>
            <a:cxnSpLocks/>
            <a:stCxn id="130" idx="2"/>
            <a:endCxn id="49" idx="2"/>
          </p:cNvCxnSpPr>
          <p:nvPr/>
        </p:nvCxnSpPr>
        <p:spPr>
          <a:xfrm rot="5400000" flipH="1">
            <a:off x="8264873" y="1884347"/>
            <a:ext cx="1207019" cy="3737628"/>
          </a:xfrm>
          <a:prstGeom prst="curvedConnector3">
            <a:avLst>
              <a:gd name="adj1" fmla="val -44191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344D8E7E-610C-3335-0EEC-1A0215D1F935}"/>
              </a:ext>
            </a:extLst>
          </p:cNvPr>
          <p:cNvCxnSpPr>
            <a:cxnSpLocks/>
            <a:stCxn id="63" idx="2"/>
            <a:endCxn id="120" idx="0"/>
          </p:cNvCxnSpPr>
          <p:nvPr/>
        </p:nvCxnSpPr>
        <p:spPr>
          <a:xfrm rot="5400000">
            <a:off x="2307205" y="1612359"/>
            <a:ext cx="1241553" cy="121407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D3DE56-C9C9-4729-2FFB-F182C258E37C}"/>
              </a:ext>
            </a:extLst>
          </p:cNvPr>
          <p:cNvSpPr/>
          <p:nvPr/>
        </p:nvSpPr>
        <p:spPr bwMode="auto">
          <a:xfrm>
            <a:off x="950081" y="5612222"/>
            <a:ext cx="1872807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Enterprise Integration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DBA10BC-68E2-4D29-52AF-F07E0AE5D0B1}"/>
              </a:ext>
            </a:extLst>
          </p:cNvPr>
          <p:cNvSpPr/>
          <p:nvPr/>
        </p:nvSpPr>
        <p:spPr bwMode="auto">
          <a:xfrm>
            <a:off x="2896438" y="5615493"/>
            <a:ext cx="2324491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Application Monitoring/Logging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0F4EDC-8DF0-F2BB-E2D1-ED6D750D8C58}"/>
              </a:ext>
            </a:extLst>
          </p:cNvPr>
          <p:cNvSpPr/>
          <p:nvPr/>
        </p:nvSpPr>
        <p:spPr bwMode="auto">
          <a:xfrm>
            <a:off x="5314745" y="5612222"/>
            <a:ext cx="1751345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IAM – B2C, B2A, B2B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3DB652E-789D-02BF-8946-B7145992D5A7}"/>
              </a:ext>
            </a:extLst>
          </p:cNvPr>
          <p:cNvSpPr/>
          <p:nvPr/>
        </p:nvSpPr>
        <p:spPr bwMode="auto">
          <a:xfrm>
            <a:off x="8913696" y="5610450"/>
            <a:ext cx="2486014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Cloud Foundation / Infrastructure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C0DE03-2B33-5814-610A-87F87C734E12}"/>
              </a:ext>
            </a:extLst>
          </p:cNvPr>
          <p:cNvSpPr/>
          <p:nvPr/>
        </p:nvSpPr>
        <p:spPr>
          <a:xfrm>
            <a:off x="4081599" y="6140450"/>
            <a:ext cx="1698506" cy="379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New Solutions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67DE249-8465-1FD3-E20C-6632BB611383}"/>
              </a:ext>
            </a:extLst>
          </p:cNvPr>
          <p:cNvSpPr/>
          <p:nvPr/>
        </p:nvSpPr>
        <p:spPr>
          <a:xfrm>
            <a:off x="5941372" y="6147409"/>
            <a:ext cx="1698506" cy="37941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Solutions with Migration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66CF710-928D-B346-F181-54EDEA3D0CB3}"/>
              </a:ext>
            </a:extLst>
          </p:cNvPr>
          <p:cNvSpPr/>
          <p:nvPr/>
        </p:nvSpPr>
        <p:spPr bwMode="auto">
          <a:xfrm>
            <a:off x="7110519" y="5617292"/>
            <a:ext cx="1751345" cy="365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/>
              <a:t>Frontend Framework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86EC8DF-D238-465D-B438-7EC602370165}"/>
              </a:ext>
            </a:extLst>
          </p:cNvPr>
          <p:cNvSpPr/>
          <p:nvPr/>
        </p:nvSpPr>
        <p:spPr>
          <a:xfrm>
            <a:off x="7877257" y="6140450"/>
            <a:ext cx="1249053" cy="379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As-is Solutions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9C44797-F9E8-EB80-B687-0D2BAF0A71CB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2103999" y="1408912"/>
            <a:ext cx="315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240DB5-9F19-D5F7-9591-72B7247A5C19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650659" y="1408912"/>
            <a:ext cx="360662" cy="2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{3D7E55F7-86FD-45EB-8BA9-F2E594DB0DAF}tf03098889_win32</Template>
  <TotalTime>44167</TotalTime>
  <Words>2603</Words>
  <Application>Microsoft Macintosh PowerPoint</Application>
  <PresentationFormat>Widescreen</PresentationFormat>
  <Paragraphs>721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Corbel</vt:lpstr>
      <vt:lpstr>Wingdings</vt:lpstr>
      <vt:lpstr>Ecology 16x9</vt:lpstr>
      <vt:lpstr>Core System Modernization Proposal (for AXA)</vt:lpstr>
      <vt:lpstr>Products Externalization Approaches Recommendation</vt:lpstr>
      <vt:lpstr>Core System Modernization Approaches Recommendation</vt:lpstr>
      <vt:lpstr>Core System Migration Approach </vt:lpstr>
      <vt:lpstr>New Products Migration Approach – End to End – Transition State (Day 1)</vt:lpstr>
      <vt:lpstr>Existing Products Migration Approach – End to End – Transition State (Day 1)</vt:lpstr>
      <vt:lpstr>Foundation (Day 1) - End to End</vt:lpstr>
      <vt:lpstr>Foundation (End State) - End to End</vt:lpstr>
      <vt:lpstr>Reference Life Insurance Capabilities Mapping (End State)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Kelvin Wong Kin</dc:creator>
  <cp:lastModifiedBy>Kin Wong</cp:lastModifiedBy>
  <cp:revision>46</cp:revision>
  <dcterms:created xsi:type="dcterms:W3CDTF">2023-06-23T07:29:29Z</dcterms:created>
  <dcterms:modified xsi:type="dcterms:W3CDTF">2024-05-27T10:00:08Z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