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95" r:id="rId5"/>
  </p:sldIdLst>
  <p:sldSz cx="12192000" cy="6858000"/>
  <p:notesSz cx="6858000" cy="9144000"/>
  <p:embeddedFontLst>
    <p:embeddedFont>
      <p:font typeface="宋体" panose="02010600030101010101" pitchFamily="2" charset="-122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Microsoft JhengHei UI" panose="020B0604030504040204" pitchFamily="34" charset="-12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wang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46"/>
    <a:srgbClr val="FFFFFF"/>
    <a:srgbClr val="444444"/>
    <a:srgbClr val="009188"/>
    <a:srgbClr val="005246"/>
    <a:srgbClr val="008B82"/>
    <a:srgbClr val="424242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1" autoAdjust="0"/>
    <p:restoredTop sz="95368" autoAdjust="0"/>
  </p:normalViewPr>
  <p:slideViewPr>
    <p:cSldViewPr snapToGrid="0" showGuides="1">
      <p:cViewPr varScale="1">
        <p:scale>
          <a:sx n="120" d="100"/>
          <a:sy n="120" d="100"/>
        </p:scale>
        <p:origin x="36" y="168"/>
      </p:cViewPr>
      <p:guideLst>
        <p:guide orient="horz" pos="2106"/>
        <p:guide pos="3894"/>
      </p:guideLst>
    </p:cSldViewPr>
  </p:slideViewPr>
  <p:outlineViewPr>
    <p:cViewPr>
      <p:scale>
        <a:sx n="33" d="100"/>
        <a:sy n="33" d="100"/>
      </p:scale>
      <p:origin x="0" y="-173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45D5-11D2-477B-ACD4-E81F57D587C7}" type="datetimeFigureOut">
              <a:rPr lang="en-US" smtClean="0"/>
              <a:t>13/02/2025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35A7D-9EDC-4295-82DE-860A9306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1B2E0-7CB8-6848-81AC-B77D012B5D27}" type="datetimeFigureOut">
              <a:rPr lang="en-US" smtClean="0"/>
              <a:t>13/02/2025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72D0-10FD-F240-A7B2-BD8AF6B41D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772D0-10FD-F240-A7B2-BD8AF6B41DD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noto/specimen/Noto+Sans+TC" TargetMode="External"/><Relationship Id="rId2" Type="http://schemas.openxmlformats.org/officeDocument/2006/relationships/hyperlink" Target="https://fonts.google.com/specimen/Poppin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fonts.google.com/noto/specimen/Noto+Sans+SC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oppin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s://fonts.google.com/noto/specimen/Noto+Sans+SC" TargetMode="External"/><Relationship Id="rId4" Type="http://schemas.openxmlformats.org/officeDocument/2006/relationships/hyperlink" Target="https://fonts.google.com/noto/specimen/Noto+Sans+TC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bg>
      <p:bgPr>
        <a:gradFill>
          <a:gsLst>
            <a:gs pos="45000">
              <a:srgbClr val="004846"/>
            </a:gs>
            <a:gs pos="100000">
              <a:srgbClr val="00918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-2" y="5070382"/>
            <a:ext cx="12191601" cy="72040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Title 45"/>
          <p:cNvSpPr>
            <a:spLocks noGrp="1"/>
          </p:cNvSpPr>
          <p:nvPr>
            <p:ph type="title"/>
          </p:nvPr>
        </p:nvSpPr>
        <p:spPr>
          <a:xfrm>
            <a:off x="0" y="3261361"/>
            <a:ext cx="12191603" cy="1589897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algn="ctr">
              <a:lnSpc>
                <a:spcPct val="100000"/>
              </a:lnSpc>
              <a:defRPr lang="en-US" sz="3200" b="0" dirty="0">
                <a:solidFill>
                  <a:schemeClr val="bg1"/>
                </a:solidFill>
                <a:latin typeface="+mj-lt"/>
                <a:ea typeface="+mn-ea"/>
                <a:cs typeface="Poppins" panose="00000500000000000000" pitchFamily="2" charset="0"/>
              </a:defRPr>
            </a:lvl1pPr>
          </a:lstStyle>
          <a:p>
            <a:pPr marL="0" lvl="0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2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3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4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4" name="Picture 3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634235" y="1275090"/>
            <a:ext cx="2923530" cy="1868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5710" y="1080656"/>
            <a:ext cx="11028217" cy="24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5697138"/>
            <a:ext cx="54864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TW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周大福人寿保险</a:t>
            </a:r>
            <a:r>
              <a:rPr lang="ja-JP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有限公司</a:t>
            </a:r>
          </a:p>
          <a:p>
            <a:pPr algn="ctr" defTabSz="1219200"/>
            <a:r>
              <a:rPr lang="ja-JP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（于百慕达注册成立之有限公司）</a:t>
            </a:r>
          </a:p>
        </p:txBody>
      </p:sp>
      <p:pic>
        <p:nvPicPr>
          <p:cNvPr id="4" name="Picture 3" descr="A black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656" y="2521315"/>
            <a:ext cx="5670686" cy="1868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FB8F-4C28-4A04-8E48-355DBE476E31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FCF0-F1BB-4056-A914-C9ADB2940F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able of Content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 userDrawn="1"/>
        </p:nvSpPr>
        <p:spPr>
          <a:xfrm>
            <a:off x="4815840" y="0"/>
            <a:ext cx="7376160" cy="3182336"/>
          </a:xfrm>
          <a:custGeom>
            <a:avLst/>
            <a:gdLst>
              <a:gd name="connsiteX0" fmla="*/ 0 w 5184730"/>
              <a:gd name="connsiteY0" fmla="*/ 0 h 2386752"/>
              <a:gd name="connsiteX1" fmla="*/ 5184730 w 5184730"/>
              <a:gd name="connsiteY1" fmla="*/ 0 h 2386752"/>
              <a:gd name="connsiteX2" fmla="*/ 5184730 w 5184730"/>
              <a:gd name="connsiteY2" fmla="*/ 2386752 h 2386752"/>
              <a:gd name="connsiteX3" fmla="*/ 5074024 w 5184730"/>
              <a:gd name="connsiteY3" fmla="*/ 2267235 h 2386752"/>
              <a:gd name="connsiteX4" fmla="*/ 131414 w 5184730"/>
              <a:gd name="connsiteY4" fmla="*/ 20634 h 238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30" h="2386752">
                <a:moveTo>
                  <a:pt x="0" y="0"/>
                </a:moveTo>
                <a:lnTo>
                  <a:pt x="5184730" y="0"/>
                </a:lnTo>
                <a:lnTo>
                  <a:pt x="5184730" y="2386752"/>
                </a:lnTo>
                <a:lnTo>
                  <a:pt x="5074024" y="2267235"/>
                </a:lnTo>
                <a:cubicBezTo>
                  <a:pt x="4028013" y="1202553"/>
                  <a:pt x="2259040" y="386541"/>
                  <a:pt x="131414" y="20634"/>
                </a:cubicBezTo>
                <a:close/>
              </a:path>
            </a:pathLst>
          </a:custGeom>
          <a:gradFill flip="none" rotWithShape="1">
            <a:gsLst>
              <a:gs pos="20000">
                <a:srgbClr val="004846"/>
              </a:gs>
              <a:gs pos="100000">
                <a:srgbClr val="00918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Title 45"/>
          <p:cNvSpPr>
            <a:spLocks noGrp="1"/>
          </p:cNvSpPr>
          <p:nvPr>
            <p:ph type="title"/>
          </p:nvPr>
        </p:nvSpPr>
        <p:spPr>
          <a:xfrm>
            <a:off x="671299" y="734521"/>
            <a:ext cx="7613719" cy="455509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 lang="en-US" sz="2400" dirty="0">
                <a:solidFill>
                  <a:srgbClr val="005246"/>
                </a:solidFill>
                <a:latin typeface="+mj-lt"/>
                <a:ea typeface="+mn-ea"/>
                <a:cs typeface="Poppins" panose="00000500000000000000" pitchFamily="2" charset="0"/>
              </a:defRPr>
            </a:lvl1pPr>
          </a:lstStyle>
          <a:p>
            <a:pPr marL="0" lvl="0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71299" y="1193805"/>
            <a:ext cx="7613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6"/>
          </p:nvPr>
        </p:nvSpPr>
        <p:spPr>
          <a:xfrm>
            <a:off x="671299" y="1655763"/>
            <a:ext cx="7613719" cy="4651375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52755" indent="357505">
              <a:tabLst>
                <a:tab pos="809625" algn="l"/>
              </a:tabLst>
              <a:defRPr/>
            </a:lvl2pPr>
            <a:lvl3pPr marL="1167130" indent="-357505">
              <a:tabLst>
                <a:tab pos="1166495" algn="l"/>
              </a:tabLst>
              <a:defRPr/>
            </a:lvl3pPr>
            <a:lvl4pPr marL="1167130" indent="357505">
              <a:tabLst>
                <a:tab pos="1524000" algn="l"/>
              </a:tabLst>
              <a:defRPr/>
            </a:lvl4pPr>
            <a:lvl5pPr marL="1524000" indent="273050">
              <a:tabLst>
                <a:tab pos="1880870" algn="l"/>
              </a:tabLst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3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4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5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9" name="Picture 8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1051560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49007"/>
          <a:stretch>
            <a:fillRect/>
          </a:stretch>
        </p:blipFill>
        <p:spPr>
          <a:xfrm>
            <a:off x="667315" y="2"/>
            <a:ext cx="11524685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7860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50460"/>
          <a:stretch>
            <a:fillRect/>
          </a:stretch>
        </p:blipFill>
        <p:spPr>
          <a:xfrm>
            <a:off x="700716" y="2"/>
            <a:ext cx="11491285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7612978" y="2"/>
            <a:ext cx="4579023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38936"/>
          <a:stretch>
            <a:fillRect/>
          </a:stretch>
        </p:blipFill>
        <p:spPr>
          <a:xfrm>
            <a:off x="969549" y="2"/>
            <a:ext cx="11222451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1 (w/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utting their hands together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/>
          <a:srcRect l="-18180"/>
          <a:stretch>
            <a:fillRect/>
          </a:stretch>
        </p:blipFill>
        <p:spPr>
          <a:xfrm>
            <a:off x="3870131" y="0"/>
            <a:ext cx="8321868" cy="5547912"/>
          </a:xfrm>
          <a:prstGeom prst="rect">
            <a:avLst/>
          </a:prstGeom>
        </p:spPr>
      </p:pic>
      <p:sp>
        <p:nvSpPr>
          <p:cNvPr id="17" name="Freeform: Shape 16"/>
          <p:cNvSpPr/>
          <p:nvPr userDrawn="1"/>
        </p:nvSpPr>
        <p:spPr>
          <a:xfrm>
            <a:off x="0" y="0"/>
            <a:ext cx="12192000" cy="6857659"/>
          </a:xfrm>
          <a:custGeom>
            <a:avLst/>
            <a:gdLst>
              <a:gd name="connsiteX0" fmla="*/ 0 w 9144000"/>
              <a:gd name="connsiteY0" fmla="*/ 0 h 5143244"/>
              <a:gd name="connsiteX1" fmla="*/ 6857805 w 9144000"/>
              <a:gd name="connsiteY1" fmla="*/ 0 h 5143244"/>
              <a:gd name="connsiteX2" fmla="*/ 6823932 w 9144000"/>
              <a:gd name="connsiteY2" fmla="*/ 37270 h 5143244"/>
              <a:gd name="connsiteX3" fmla="*/ 6254099 w 9144000"/>
              <a:gd name="connsiteY3" fmla="*/ 1624590 h 5143244"/>
              <a:gd name="connsiteX4" fmla="*/ 8749521 w 9144000"/>
              <a:gd name="connsiteY4" fmla="*/ 4120012 h 5143244"/>
              <a:gd name="connsiteX5" fmla="*/ 9004664 w 9144000"/>
              <a:gd name="connsiteY5" fmla="*/ 4107129 h 5143244"/>
              <a:gd name="connsiteX6" fmla="*/ 9144000 w 9144000"/>
              <a:gd name="connsiteY6" fmla="*/ 4085863 h 5143244"/>
              <a:gd name="connsiteX7" fmla="*/ 9144000 w 9144000"/>
              <a:gd name="connsiteY7" fmla="*/ 5143244 h 5143244"/>
              <a:gd name="connsiteX8" fmla="*/ 0 w 9144000"/>
              <a:gd name="connsiteY8" fmla="*/ 5143244 h 51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3244">
                <a:moveTo>
                  <a:pt x="0" y="0"/>
                </a:moveTo>
                <a:lnTo>
                  <a:pt x="6857805" y="0"/>
                </a:lnTo>
                <a:lnTo>
                  <a:pt x="6823932" y="37270"/>
                </a:lnTo>
                <a:cubicBezTo>
                  <a:pt x="6467946" y="468626"/>
                  <a:pt x="6254099" y="1021635"/>
                  <a:pt x="6254099" y="1624590"/>
                </a:cubicBezTo>
                <a:cubicBezTo>
                  <a:pt x="6254099" y="3002774"/>
                  <a:pt x="7371337" y="4120012"/>
                  <a:pt x="8749521" y="4120012"/>
                </a:cubicBezTo>
                <a:cubicBezTo>
                  <a:pt x="8835658" y="4120012"/>
                  <a:pt x="8920775" y="4115648"/>
                  <a:pt x="9004664" y="4107129"/>
                </a:cubicBezTo>
                <a:lnTo>
                  <a:pt x="9144000" y="4085863"/>
                </a:lnTo>
                <a:lnTo>
                  <a:pt x="9144000" y="5143244"/>
                </a:lnTo>
                <a:lnTo>
                  <a:pt x="0" y="51432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: Shape 17"/>
          <p:cNvSpPr/>
          <p:nvPr userDrawn="1"/>
        </p:nvSpPr>
        <p:spPr>
          <a:xfrm>
            <a:off x="0" y="0"/>
            <a:ext cx="12192000" cy="6857659"/>
          </a:xfrm>
          <a:custGeom>
            <a:avLst/>
            <a:gdLst>
              <a:gd name="connsiteX0" fmla="*/ 0 w 9144000"/>
              <a:gd name="connsiteY0" fmla="*/ 0 h 5143244"/>
              <a:gd name="connsiteX1" fmla="*/ 5601475 w 9144000"/>
              <a:gd name="connsiteY1" fmla="*/ 0 h 5143244"/>
              <a:gd name="connsiteX2" fmla="*/ 5572245 w 9144000"/>
              <a:gd name="connsiteY2" fmla="*/ 60678 h 5143244"/>
              <a:gd name="connsiteX3" fmla="*/ 5334001 w 9144000"/>
              <a:gd name="connsiteY3" fmla="*/ 1240741 h 5143244"/>
              <a:gd name="connsiteX4" fmla="*/ 8365672 w 9144000"/>
              <a:gd name="connsiteY4" fmla="*/ 4272412 h 5143244"/>
              <a:gd name="connsiteX5" fmla="*/ 8976660 w 9144000"/>
              <a:gd name="connsiteY5" fmla="*/ 4210820 h 5143244"/>
              <a:gd name="connsiteX6" fmla="*/ 9144000 w 9144000"/>
              <a:gd name="connsiteY6" fmla="*/ 4167792 h 5143244"/>
              <a:gd name="connsiteX7" fmla="*/ 9144000 w 9144000"/>
              <a:gd name="connsiteY7" fmla="*/ 5143244 h 5143244"/>
              <a:gd name="connsiteX8" fmla="*/ 0 w 9144000"/>
              <a:gd name="connsiteY8" fmla="*/ 5143244 h 51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3244">
                <a:moveTo>
                  <a:pt x="0" y="0"/>
                </a:moveTo>
                <a:lnTo>
                  <a:pt x="5601475" y="0"/>
                </a:lnTo>
                <a:lnTo>
                  <a:pt x="5572245" y="60678"/>
                </a:lnTo>
                <a:cubicBezTo>
                  <a:pt x="5418834" y="423382"/>
                  <a:pt x="5334001" y="822155"/>
                  <a:pt x="5334001" y="1240741"/>
                </a:cubicBezTo>
                <a:cubicBezTo>
                  <a:pt x="5334001" y="2915087"/>
                  <a:pt x="6691326" y="4272412"/>
                  <a:pt x="8365672" y="4272412"/>
                </a:cubicBezTo>
                <a:cubicBezTo>
                  <a:pt x="8574965" y="4272412"/>
                  <a:pt x="8779305" y="4251204"/>
                  <a:pt x="8976660" y="4210820"/>
                </a:cubicBezTo>
                <a:lnTo>
                  <a:pt x="9144000" y="4167792"/>
                </a:lnTo>
                <a:lnTo>
                  <a:pt x="9144000" y="5143244"/>
                </a:lnTo>
                <a:lnTo>
                  <a:pt x="0" y="5143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71299" y="2074073"/>
            <a:ext cx="6117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73" y="1313414"/>
            <a:ext cx="6123777" cy="7606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70983" y="2399748"/>
            <a:ext cx="6117427" cy="3144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pic>
        <p:nvPicPr>
          <p:cNvPr id="7" name="Picture 6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6692" t="37775" r="5964" b="38385"/>
          <a:stretch>
            <a:fillRect/>
          </a:stretch>
        </p:blipFill>
        <p:spPr>
          <a:xfrm>
            <a:off x="656753" y="464693"/>
            <a:ext cx="2095451" cy="25538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 (w/ text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>
          <a:xfrm>
            <a:off x="665163" y="1600200"/>
            <a:ext cx="1087519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s://fonts.google.com/specimen/Poppins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hyperlink" Target="https://fonts.google.com/noto/specimen/Noto+Sans+SC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onts.google.com/noto/specimen/Noto+Sans+TC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1"/>
            <a:ext cx="12192000" cy="918863"/>
          </a:xfrm>
          <a:custGeom>
            <a:avLst/>
            <a:gdLst>
              <a:gd name="connsiteX0" fmla="*/ 9144000 w 9144000"/>
              <a:gd name="connsiteY0" fmla="*/ 1556816 h 3491345"/>
              <a:gd name="connsiteX1" fmla="*/ 9144000 w 9144000"/>
              <a:gd name="connsiteY1" fmla="*/ 3491345 h 3491345"/>
              <a:gd name="connsiteX2" fmla="*/ 0 w 9144000"/>
              <a:gd name="connsiteY2" fmla="*/ 3491345 h 3491345"/>
              <a:gd name="connsiteX3" fmla="*/ 0 w 9144000"/>
              <a:gd name="connsiteY3" fmla="*/ 1936707 h 3491345"/>
              <a:gd name="connsiteX4" fmla="*/ 309409 w 9144000"/>
              <a:gd name="connsiteY4" fmla="*/ 1976182 h 3491345"/>
              <a:gd name="connsiteX5" fmla="*/ 3681268 w 9144000"/>
              <a:gd name="connsiteY5" fmla="*/ 2151906 h 3491345"/>
              <a:gd name="connsiteX6" fmla="*/ 8984155 w 9144000"/>
              <a:gd name="connsiteY6" fmla="*/ 1613428 h 3491345"/>
              <a:gd name="connsiteX7" fmla="*/ 0 w 9144000"/>
              <a:gd name="connsiteY7" fmla="*/ 0 h 3491345"/>
              <a:gd name="connsiteX8" fmla="*/ 9144000 w 9144000"/>
              <a:gd name="connsiteY8" fmla="*/ 0 h 3491345"/>
              <a:gd name="connsiteX9" fmla="*/ 9144000 w 9144000"/>
              <a:gd name="connsiteY9" fmla="*/ 689147 h 3491345"/>
              <a:gd name="connsiteX10" fmla="*/ 8984155 w 9144000"/>
              <a:gd name="connsiteY10" fmla="*/ 632534 h 3491345"/>
              <a:gd name="connsiteX11" fmla="*/ 3681268 w 9144000"/>
              <a:gd name="connsiteY11" fmla="*/ 94056 h 3491345"/>
              <a:gd name="connsiteX12" fmla="*/ 309409 w 9144000"/>
              <a:gd name="connsiteY12" fmla="*/ 269780 h 3491345"/>
              <a:gd name="connsiteX13" fmla="*/ 0 w 9144000"/>
              <a:gd name="connsiteY13" fmla="*/ 309255 h 3491345"/>
              <a:gd name="connsiteX0-1" fmla="*/ 9144000 w 9144000"/>
              <a:gd name="connsiteY0-2" fmla="*/ 1556816 h 3491345"/>
              <a:gd name="connsiteX1-3" fmla="*/ 9144000 w 9144000"/>
              <a:gd name="connsiteY1-4" fmla="*/ 3491345 h 3491345"/>
              <a:gd name="connsiteX2-5" fmla="*/ 0 w 9144000"/>
              <a:gd name="connsiteY2-6" fmla="*/ 3491345 h 3491345"/>
              <a:gd name="connsiteX3-7" fmla="*/ 0 w 9144000"/>
              <a:gd name="connsiteY3-8" fmla="*/ 1936707 h 3491345"/>
              <a:gd name="connsiteX4-9" fmla="*/ 309409 w 9144000"/>
              <a:gd name="connsiteY4-10" fmla="*/ 1976182 h 3491345"/>
              <a:gd name="connsiteX5-11" fmla="*/ 3681268 w 9144000"/>
              <a:gd name="connsiteY5-12" fmla="*/ 2151906 h 3491345"/>
              <a:gd name="connsiteX6-13" fmla="*/ 9144000 w 9144000"/>
              <a:gd name="connsiteY6-14" fmla="*/ 1556816 h 3491345"/>
              <a:gd name="connsiteX7-15" fmla="*/ 0 w 9144000"/>
              <a:gd name="connsiteY7-16" fmla="*/ 0 h 3491345"/>
              <a:gd name="connsiteX8-17" fmla="*/ 9144000 w 9144000"/>
              <a:gd name="connsiteY8-18" fmla="*/ 0 h 3491345"/>
              <a:gd name="connsiteX9-19" fmla="*/ 9144000 w 9144000"/>
              <a:gd name="connsiteY9-20" fmla="*/ 689147 h 3491345"/>
              <a:gd name="connsiteX10-21" fmla="*/ 8984155 w 9144000"/>
              <a:gd name="connsiteY10-22" fmla="*/ 632534 h 3491345"/>
              <a:gd name="connsiteX11-23" fmla="*/ 3681268 w 9144000"/>
              <a:gd name="connsiteY11-24" fmla="*/ 94056 h 3491345"/>
              <a:gd name="connsiteX12-25" fmla="*/ 309409 w 9144000"/>
              <a:gd name="connsiteY12-26" fmla="*/ 269780 h 3491345"/>
              <a:gd name="connsiteX13-27" fmla="*/ 0 w 9144000"/>
              <a:gd name="connsiteY13-28" fmla="*/ 309255 h 3491345"/>
              <a:gd name="connsiteX14" fmla="*/ 0 w 9144000"/>
              <a:gd name="connsiteY14" fmla="*/ 0 h 3491345"/>
              <a:gd name="connsiteX0-29" fmla="*/ 3681268 w 9199942"/>
              <a:gd name="connsiteY0-30" fmla="*/ 2151906 h 3491345"/>
              <a:gd name="connsiteX1-31" fmla="*/ 9144000 w 9199942"/>
              <a:gd name="connsiteY1-32" fmla="*/ 3491345 h 3491345"/>
              <a:gd name="connsiteX2-33" fmla="*/ 0 w 9199942"/>
              <a:gd name="connsiteY2-34" fmla="*/ 3491345 h 3491345"/>
              <a:gd name="connsiteX3-35" fmla="*/ 0 w 9199942"/>
              <a:gd name="connsiteY3-36" fmla="*/ 1936707 h 3491345"/>
              <a:gd name="connsiteX4-37" fmla="*/ 309409 w 9199942"/>
              <a:gd name="connsiteY4-38" fmla="*/ 1976182 h 3491345"/>
              <a:gd name="connsiteX5-39" fmla="*/ 3681268 w 9199942"/>
              <a:gd name="connsiteY5-40" fmla="*/ 2151906 h 3491345"/>
              <a:gd name="connsiteX6-41" fmla="*/ 0 w 9199942"/>
              <a:gd name="connsiteY6-42" fmla="*/ 0 h 3491345"/>
              <a:gd name="connsiteX7-43" fmla="*/ 9144000 w 9199942"/>
              <a:gd name="connsiteY7-44" fmla="*/ 0 h 3491345"/>
              <a:gd name="connsiteX8-45" fmla="*/ 9144000 w 9199942"/>
              <a:gd name="connsiteY8-46" fmla="*/ 689147 h 3491345"/>
              <a:gd name="connsiteX9-47" fmla="*/ 8984155 w 9199942"/>
              <a:gd name="connsiteY9-48" fmla="*/ 632534 h 3491345"/>
              <a:gd name="connsiteX10-49" fmla="*/ 3681268 w 9199942"/>
              <a:gd name="connsiteY10-50" fmla="*/ 94056 h 3491345"/>
              <a:gd name="connsiteX11-51" fmla="*/ 309409 w 9199942"/>
              <a:gd name="connsiteY11-52" fmla="*/ 269780 h 3491345"/>
              <a:gd name="connsiteX12-53" fmla="*/ 0 w 9199942"/>
              <a:gd name="connsiteY12-54" fmla="*/ 309255 h 3491345"/>
              <a:gd name="connsiteX13-55" fmla="*/ 0 w 9199942"/>
              <a:gd name="connsiteY13-56" fmla="*/ 0 h 3491345"/>
              <a:gd name="connsiteX0-57" fmla="*/ 3681268 w 9144000"/>
              <a:gd name="connsiteY0-58" fmla="*/ 2151906 h 3492185"/>
              <a:gd name="connsiteX1-59" fmla="*/ 0 w 9144000"/>
              <a:gd name="connsiteY1-60" fmla="*/ 3491345 h 3492185"/>
              <a:gd name="connsiteX2-61" fmla="*/ 0 w 9144000"/>
              <a:gd name="connsiteY2-62" fmla="*/ 1936707 h 3492185"/>
              <a:gd name="connsiteX3-63" fmla="*/ 309409 w 9144000"/>
              <a:gd name="connsiteY3-64" fmla="*/ 1976182 h 3492185"/>
              <a:gd name="connsiteX4-65" fmla="*/ 3681268 w 9144000"/>
              <a:gd name="connsiteY4-66" fmla="*/ 2151906 h 3492185"/>
              <a:gd name="connsiteX5-67" fmla="*/ 0 w 9144000"/>
              <a:gd name="connsiteY5-68" fmla="*/ 0 h 3492185"/>
              <a:gd name="connsiteX6-69" fmla="*/ 9144000 w 9144000"/>
              <a:gd name="connsiteY6-70" fmla="*/ 0 h 3492185"/>
              <a:gd name="connsiteX7-71" fmla="*/ 9144000 w 9144000"/>
              <a:gd name="connsiteY7-72" fmla="*/ 689147 h 3492185"/>
              <a:gd name="connsiteX8-73" fmla="*/ 8984155 w 9144000"/>
              <a:gd name="connsiteY8-74" fmla="*/ 632534 h 3492185"/>
              <a:gd name="connsiteX9-75" fmla="*/ 3681268 w 9144000"/>
              <a:gd name="connsiteY9-76" fmla="*/ 94056 h 3492185"/>
              <a:gd name="connsiteX10-77" fmla="*/ 309409 w 9144000"/>
              <a:gd name="connsiteY10-78" fmla="*/ 269780 h 3492185"/>
              <a:gd name="connsiteX11-79" fmla="*/ 0 w 9144000"/>
              <a:gd name="connsiteY11-80" fmla="*/ 309255 h 3492185"/>
              <a:gd name="connsiteX12-81" fmla="*/ 0 w 9144000"/>
              <a:gd name="connsiteY12-82" fmla="*/ 0 h 3492185"/>
              <a:gd name="connsiteX0-83" fmla="*/ 309409 w 9144000"/>
              <a:gd name="connsiteY0-84" fmla="*/ 1976182 h 3491370"/>
              <a:gd name="connsiteX1-85" fmla="*/ 0 w 9144000"/>
              <a:gd name="connsiteY1-86" fmla="*/ 3491345 h 3491370"/>
              <a:gd name="connsiteX2-87" fmla="*/ 0 w 9144000"/>
              <a:gd name="connsiteY2-88" fmla="*/ 1936707 h 3491370"/>
              <a:gd name="connsiteX3-89" fmla="*/ 309409 w 9144000"/>
              <a:gd name="connsiteY3-90" fmla="*/ 1976182 h 3491370"/>
              <a:gd name="connsiteX4-91" fmla="*/ 0 w 9144000"/>
              <a:gd name="connsiteY4-92" fmla="*/ 0 h 3491370"/>
              <a:gd name="connsiteX5-93" fmla="*/ 9144000 w 9144000"/>
              <a:gd name="connsiteY5-94" fmla="*/ 0 h 3491370"/>
              <a:gd name="connsiteX6-95" fmla="*/ 9144000 w 9144000"/>
              <a:gd name="connsiteY6-96" fmla="*/ 689147 h 3491370"/>
              <a:gd name="connsiteX7-97" fmla="*/ 8984155 w 9144000"/>
              <a:gd name="connsiteY7-98" fmla="*/ 632534 h 3491370"/>
              <a:gd name="connsiteX8-99" fmla="*/ 3681268 w 9144000"/>
              <a:gd name="connsiteY8-100" fmla="*/ 94056 h 3491370"/>
              <a:gd name="connsiteX9-101" fmla="*/ 309409 w 9144000"/>
              <a:gd name="connsiteY9-102" fmla="*/ 269780 h 3491370"/>
              <a:gd name="connsiteX10-103" fmla="*/ 0 w 9144000"/>
              <a:gd name="connsiteY10-104" fmla="*/ 309255 h 3491370"/>
              <a:gd name="connsiteX11-105" fmla="*/ 0 w 9144000"/>
              <a:gd name="connsiteY11-106" fmla="*/ 0 h 3491370"/>
              <a:gd name="connsiteX0-107" fmla="*/ 309409 w 9144000"/>
              <a:gd name="connsiteY0-108" fmla="*/ 1976182 h 3491370"/>
              <a:gd name="connsiteX1-109" fmla="*/ 0 w 9144000"/>
              <a:gd name="connsiteY1-110" fmla="*/ 3491345 h 3491370"/>
              <a:gd name="connsiteX2-111" fmla="*/ 309409 w 9144000"/>
              <a:gd name="connsiteY2-112" fmla="*/ 1976182 h 3491370"/>
              <a:gd name="connsiteX3-113" fmla="*/ 0 w 9144000"/>
              <a:gd name="connsiteY3-114" fmla="*/ 0 h 3491370"/>
              <a:gd name="connsiteX4-115" fmla="*/ 9144000 w 9144000"/>
              <a:gd name="connsiteY4-116" fmla="*/ 0 h 3491370"/>
              <a:gd name="connsiteX5-117" fmla="*/ 9144000 w 9144000"/>
              <a:gd name="connsiteY5-118" fmla="*/ 689147 h 3491370"/>
              <a:gd name="connsiteX6-119" fmla="*/ 8984155 w 9144000"/>
              <a:gd name="connsiteY6-120" fmla="*/ 632534 h 3491370"/>
              <a:gd name="connsiteX7-121" fmla="*/ 3681268 w 9144000"/>
              <a:gd name="connsiteY7-122" fmla="*/ 94056 h 3491370"/>
              <a:gd name="connsiteX8-123" fmla="*/ 309409 w 9144000"/>
              <a:gd name="connsiteY8-124" fmla="*/ 269780 h 3491370"/>
              <a:gd name="connsiteX9-125" fmla="*/ 0 w 9144000"/>
              <a:gd name="connsiteY9-126" fmla="*/ 309255 h 3491370"/>
              <a:gd name="connsiteX10-127" fmla="*/ 0 w 9144000"/>
              <a:gd name="connsiteY10-128" fmla="*/ 0 h 3491370"/>
              <a:gd name="connsiteX0-129" fmla="*/ 0 w 9144000"/>
              <a:gd name="connsiteY0-130" fmla="*/ 0 h 689147"/>
              <a:gd name="connsiteX1-131" fmla="*/ 9144000 w 9144000"/>
              <a:gd name="connsiteY1-132" fmla="*/ 0 h 689147"/>
              <a:gd name="connsiteX2-133" fmla="*/ 9144000 w 9144000"/>
              <a:gd name="connsiteY2-134" fmla="*/ 689147 h 689147"/>
              <a:gd name="connsiteX3-135" fmla="*/ 8984155 w 9144000"/>
              <a:gd name="connsiteY3-136" fmla="*/ 632534 h 689147"/>
              <a:gd name="connsiteX4-137" fmla="*/ 3681268 w 9144000"/>
              <a:gd name="connsiteY4-138" fmla="*/ 94056 h 689147"/>
              <a:gd name="connsiteX5-139" fmla="*/ 309409 w 9144000"/>
              <a:gd name="connsiteY5-140" fmla="*/ 269780 h 689147"/>
              <a:gd name="connsiteX6-141" fmla="*/ 0 w 9144000"/>
              <a:gd name="connsiteY6-142" fmla="*/ 309255 h 689147"/>
              <a:gd name="connsiteX7-143" fmla="*/ 0 w 9144000"/>
              <a:gd name="connsiteY7-144" fmla="*/ 0 h 6891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144000" h="689147">
                <a:moveTo>
                  <a:pt x="0" y="0"/>
                </a:moveTo>
                <a:lnTo>
                  <a:pt x="9144000" y="0"/>
                </a:lnTo>
                <a:lnTo>
                  <a:pt x="9144000" y="689147"/>
                </a:lnTo>
                <a:lnTo>
                  <a:pt x="8984155" y="632534"/>
                </a:lnTo>
                <a:cubicBezTo>
                  <a:pt x="7962909" y="311792"/>
                  <a:pt x="5971125" y="94056"/>
                  <a:pt x="3681268" y="94056"/>
                </a:cubicBezTo>
                <a:cubicBezTo>
                  <a:pt x="2432255" y="94056"/>
                  <a:pt x="1271925" y="158837"/>
                  <a:pt x="309409" y="269780"/>
                </a:cubicBezTo>
                <a:lnTo>
                  <a:pt x="0" y="309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64372" y="1572440"/>
            <a:ext cx="10863256" cy="460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6"/>
            <a:r>
              <a:rPr lang="zh-TW" altLang="en-US" dirty="0"/>
              <a:t>第六層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64373" y="380957"/>
            <a:ext cx="10689428" cy="810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299" y="1191496"/>
            <a:ext cx="10689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3846" y="6477729"/>
            <a:ext cx="634997" cy="247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17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18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19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20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10" name="Picture 9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6" r:id="rId14"/>
    <p:sldLayoutId id="2147483667" r:id="rId15"/>
  </p:sldLayoutIdLst>
  <p:hf hdr="0" dt="0"/>
  <p:txStyles>
    <p:titleStyle>
      <a:lvl1pPr marL="0" indent="0" algn="l" defTabSz="179705" rtl="0" eaLnBrk="1" latinLnBrk="0" hangingPunct="1">
        <a:lnSpc>
          <a:spcPts val="2800"/>
        </a:lnSpc>
        <a:spcBef>
          <a:spcPct val="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35750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356870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357505" algn="l" defTabSz="13144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7143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35750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107124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1880" indent="27305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1344295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20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25857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44930" indent="2749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>
          <a:tab pos="161925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50" y="602709"/>
            <a:ext cx="9704312" cy="464603"/>
          </a:xfrm>
        </p:spPr>
        <p:txBody>
          <a:bodyPr/>
          <a:lstStyle/>
          <a:p>
            <a:r>
              <a:rPr lang="en-US" dirty="0"/>
              <a:t>Application Architecture – Notification Hub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0860B661-75AF-4E1D-CD2E-2264F0EADDCD}"/>
              </a:ext>
            </a:extLst>
          </p:cNvPr>
          <p:cNvSpPr/>
          <p:nvPr/>
        </p:nvSpPr>
        <p:spPr>
          <a:xfrm>
            <a:off x="304634" y="1905690"/>
            <a:ext cx="928527" cy="315622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eBAO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9EFEA8-52B0-E463-A038-EF51AC3EA253}"/>
              </a:ext>
            </a:extLst>
          </p:cNvPr>
          <p:cNvSpPr txBox="1"/>
          <p:nvPr/>
        </p:nvSpPr>
        <p:spPr>
          <a:xfrm>
            <a:off x="1734143" y="3119201"/>
            <a:ext cx="21704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64494"/>
            <a:r>
              <a:rPr lang="en-US" sz="12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29A26E-0677-F4F4-12F0-E667DBA93395}"/>
              </a:ext>
            </a:extLst>
          </p:cNvPr>
          <p:cNvSpPr txBox="1"/>
          <p:nvPr/>
        </p:nvSpPr>
        <p:spPr>
          <a:xfrm>
            <a:off x="151075" y="1529033"/>
            <a:ext cx="2168714" cy="15388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from Operational Data Store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9756359-1E69-1A65-4BB5-D9150E68515B}"/>
              </a:ext>
            </a:extLst>
          </p:cNvPr>
          <p:cNvCxnSpPr>
            <a:cxnSpLocks/>
          </p:cNvCxnSpPr>
          <p:nvPr/>
        </p:nvCxnSpPr>
        <p:spPr>
          <a:xfrm>
            <a:off x="9714631" y="6144229"/>
            <a:ext cx="647659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Elbow Connector 77">
            <a:extLst>
              <a:ext uri="{FF2B5EF4-FFF2-40B4-BE49-F238E27FC236}">
                <a16:creationId xmlns:a16="http://schemas.microsoft.com/office/drawing/2014/main" id="{AB9E1E48-2418-259C-7BF8-4A655F96C86F}"/>
              </a:ext>
            </a:extLst>
          </p:cNvPr>
          <p:cNvCxnSpPr>
            <a:cxnSpLocks/>
          </p:cNvCxnSpPr>
          <p:nvPr/>
        </p:nvCxnSpPr>
        <p:spPr>
          <a:xfrm rot="5400000">
            <a:off x="11274348" y="3959966"/>
            <a:ext cx="16637" cy="916842"/>
          </a:xfrm>
          <a:prstGeom prst="bentConnector3">
            <a:avLst>
              <a:gd name="adj1" fmla="val 1474046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805DB4C-4744-02C3-0FA5-B74FA742075F}"/>
              </a:ext>
            </a:extLst>
          </p:cNvPr>
          <p:cNvSpPr txBox="1"/>
          <p:nvPr/>
        </p:nvSpPr>
        <p:spPr>
          <a:xfrm>
            <a:off x="10972634" y="4773057"/>
            <a:ext cx="95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ack. +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result</a:t>
            </a: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606EE0F9-A0B1-595A-FBC6-EF34EC36B0B7}"/>
              </a:ext>
            </a:extLst>
          </p:cNvPr>
          <p:cNvSpPr/>
          <p:nvPr/>
        </p:nvSpPr>
        <p:spPr>
          <a:xfrm>
            <a:off x="2358224" y="1223429"/>
            <a:ext cx="2818754" cy="233010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 Events Classification</a:t>
            </a:r>
          </a:p>
        </p:txBody>
      </p:sp>
      <p:sp>
        <p:nvSpPr>
          <p:cNvPr id="116" name="Regular Pentagon 48">
            <a:extLst>
              <a:ext uri="{FF2B5EF4-FFF2-40B4-BE49-F238E27FC236}">
                <a16:creationId xmlns:a16="http://schemas.microsoft.com/office/drawing/2014/main" id="{CA19F533-5EA5-E312-BE51-EB111CB0FD87}"/>
              </a:ext>
            </a:extLst>
          </p:cNvPr>
          <p:cNvSpPr/>
          <p:nvPr/>
        </p:nvSpPr>
        <p:spPr>
          <a:xfrm>
            <a:off x="3156652" y="4677640"/>
            <a:ext cx="968157" cy="618323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Business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Event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latin typeface="Century Gothic" charset="0"/>
                <a:ea typeface="Century Gothic" charset="0"/>
                <a:cs typeface="Century Gothic" charset="0"/>
              </a:rPr>
              <a:t>API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2568B32-8E28-3580-6B19-C864C9902BB5}"/>
              </a:ext>
            </a:extLst>
          </p:cNvPr>
          <p:cNvSpPr/>
          <p:nvPr/>
        </p:nvSpPr>
        <p:spPr>
          <a:xfrm>
            <a:off x="4759095" y="1515511"/>
            <a:ext cx="896870" cy="4765459"/>
          </a:xfrm>
          <a:prstGeom prst="roundRect">
            <a:avLst>
              <a:gd name="adj" fmla="val 7164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Event Hub-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Business Event Topics</a:t>
            </a:r>
            <a:endParaRPr lang="en-HK" sz="10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80C5BE0-CC04-7550-488F-3FCBC2DB04B4}"/>
              </a:ext>
            </a:extLst>
          </p:cNvPr>
          <p:cNvSpPr txBox="1"/>
          <p:nvPr/>
        </p:nvSpPr>
        <p:spPr>
          <a:xfrm>
            <a:off x="10596949" y="5654589"/>
            <a:ext cx="92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 Broker – e.g.</a:t>
            </a:r>
          </a:p>
          <a:p>
            <a:pPr algn="ctr"/>
            <a:r>
              <a:rPr lang="en-US" sz="1000" dirty="0"/>
              <a:t>Event Hub</a:t>
            </a:r>
            <a:endParaRPr lang="en-HK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BBED41-DAD6-880E-844B-16A0666B939D}"/>
              </a:ext>
            </a:extLst>
          </p:cNvPr>
          <p:cNvSpPr txBox="1"/>
          <p:nvPr/>
        </p:nvSpPr>
        <p:spPr>
          <a:xfrm>
            <a:off x="4800117" y="3072723"/>
            <a:ext cx="77764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Payment Notification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9498656-72EF-BC17-795E-3B292F09A195}"/>
              </a:ext>
            </a:extLst>
          </p:cNvPr>
          <p:cNvCxnSpPr>
            <a:cxnSpLocks/>
          </p:cNvCxnSpPr>
          <p:nvPr/>
        </p:nvCxnSpPr>
        <p:spPr>
          <a:xfrm flipV="1">
            <a:off x="10134862" y="6185841"/>
            <a:ext cx="1981134" cy="5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148BA12-524D-BBDF-6992-F242E39A92A6}"/>
              </a:ext>
            </a:extLst>
          </p:cNvPr>
          <p:cNvSpPr txBox="1"/>
          <p:nvPr/>
        </p:nvSpPr>
        <p:spPr>
          <a:xfrm>
            <a:off x="4800601" y="2475222"/>
            <a:ext cx="77716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Policy Status Change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43D041-2155-9087-ED9D-BD8E1F613E26}"/>
              </a:ext>
            </a:extLst>
          </p:cNvPr>
          <p:cNvCxnSpPr>
            <a:cxnSpLocks/>
          </p:cNvCxnSpPr>
          <p:nvPr/>
        </p:nvCxnSpPr>
        <p:spPr>
          <a:xfrm flipV="1">
            <a:off x="10197652" y="5886925"/>
            <a:ext cx="1966186" cy="1283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7D00061-3986-5533-AFEB-0786C0A98724}"/>
              </a:ext>
            </a:extLst>
          </p:cNvPr>
          <p:cNvCxnSpPr>
            <a:cxnSpLocks/>
          </p:cNvCxnSpPr>
          <p:nvPr/>
        </p:nvCxnSpPr>
        <p:spPr>
          <a:xfrm>
            <a:off x="11897509" y="2654079"/>
            <a:ext cx="379307" cy="999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Magnetic Disk 142">
            <a:extLst>
              <a:ext uri="{FF2B5EF4-FFF2-40B4-BE49-F238E27FC236}">
                <a16:creationId xmlns:a16="http://schemas.microsoft.com/office/drawing/2014/main" id="{B34CF34C-C364-6F4A-A32A-5E38934A5348}"/>
              </a:ext>
            </a:extLst>
          </p:cNvPr>
          <p:cNvSpPr/>
          <p:nvPr/>
        </p:nvSpPr>
        <p:spPr>
          <a:xfrm>
            <a:off x="399790" y="2529764"/>
            <a:ext cx="729803" cy="55122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002060"/>
                </a:solidFill>
              </a:rPr>
              <a:t>eBAO</a:t>
            </a:r>
            <a:r>
              <a:rPr lang="en-US" sz="1000" dirty="0">
                <a:solidFill>
                  <a:srgbClr val="002060"/>
                </a:solidFill>
              </a:rPr>
              <a:t> DB</a:t>
            </a:r>
            <a:endParaRPr lang="en-HK" sz="1000" dirty="0">
              <a:solidFill>
                <a:srgbClr val="00206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B99F0FC-FEA9-3EB7-0730-F25E645BD8FD}"/>
              </a:ext>
            </a:extLst>
          </p:cNvPr>
          <p:cNvCxnSpPr>
            <a:cxnSpLocks/>
          </p:cNvCxnSpPr>
          <p:nvPr/>
        </p:nvCxnSpPr>
        <p:spPr>
          <a:xfrm flipH="1">
            <a:off x="10474575" y="5386703"/>
            <a:ext cx="481064" cy="2149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CA5128EC-7865-5DBB-1B5D-DDB0BDD6688E}"/>
              </a:ext>
            </a:extLst>
          </p:cNvPr>
          <p:cNvCxnSpPr>
            <a:cxnSpLocks/>
          </p:cNvCxnSpPr>
          <p:nvPr/>
        </p:nvCxnSpPr>
        <p:spPr>
          <a:xfrm rot="5400000">
            <a:off x="9124010" y="5093057"/>
            <a:ext cx="2479566" cy="167455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6160D6A-7095-5C38-7D99-2642A0836430}"/>
              </a:ext>
            </a:extLst>
          </p:cNvPr>
          <p:cNvSpPr txBox="1"/>
          <p:nvPr/>
        </p:nvSpPr>
        <p:spPr>
          <a:xfrm>
            <a:off x="9611198" y="5316241"/>
            <a:ext cx="1134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On Completion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19B795-5244-3BF7-8103-66AE3ECB19B6}"/>
              </a:ext>
            </a:extLst>
          </p:cNvPr>
          <p:cNvSpPr txBox="1"/>
          <p:nvPr/>
        </p:nvSpPr>
        <p:spPr>
          <a:xfrm>
            <a:off x="9847318" y="5973194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Update/Create Request</a:t>
            </a:r>
          </a:p>
        </p:txBody>
      </p:sp>
      <p:sp>
        <p:nvSpPr>
          <p:cNvPr id="159" name="Rounded Rectangle 10">
            <a:extLst>
              <a:ext uri="{FF2B5EF4-FFF2-40B4-BE49-F238E27FC236}">
                <a16:creationId xmlns:a16="http://schemas.microsoft.com/office/drawing/2014/main" id="{CB727F96-AB07-C9CD-5FD4-008F499300D3}"/>
              </a:ext>
            </a:extLst>
          </p:cNvPr>
          <p:cNvSpPr/>
          <p:nvPr/>
        </p:nvSpPr>
        <p:spPr>
          <a:xfrm>
            <a:off x="9036751" y="1223429"/>
            <a:ext cx="2755033" cy="238608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 Events Consumption</a:t>
            </a:r>
          </a:p>
        </p:txBody>
      </p:sp>
      <p:sp>
        <p:nvSpPr>
          <p:cNvPr id="160" name="Rounded Rectangle 10">
            <a:extLst>
              <a:ext uri="{FF2B5EF4-FFF2-40B4-BE49-F238E27FC236}">
                <a16:creationId xmlns:a16="http://schemas.microsoft.com/office/drawing/2014/main" id="{0E5F148C-5EB7-45BE-B4C1-B4AA874902F8}"/>
              </a:ext>
            </a:extLst>
          </p:cNvPr>
          <p:cNvSpPr/>
          <p:nvPr/>
        </p:nvSpPr>
        <p:spPr>
          <a:xfrm>
            <a:off x="151076" y="1223429"/>
            <a:ext cx="2168714" cy="233010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 Events Source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E16B40-E228-B318-E66F-2B32C2A87CCE}"/>
              </a:ext>
            </a:extLst>
          </p:cNvPr>
          <p:cNvSpPr txBox="1"/>
          <p:nvPr/>
        </p:nvSpPr>
        <p:spPr>
          <a:xfrm>
            <a:off x="1760708" y="2499813"/>
            <a:ext cx="21704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64494"/>
            <a:r>
              <a:rPr lang="en-US" sz="12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A03D116-E24E-3ABF-41E4-B43A5CC3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387" y="1602492"/>
            <a:ext cx="371475" cy="4095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8FACB4E8-C715-B4AC-9DB4-61B5C4DC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081" y="1969930"/>
            <a:ext cx="447134" cy="132743"/>
          </a:xfrm>
          <a:prstGeom prst="rect">
            <a:avLst/>
          </a:prstGeom>
        </p:spPr>
      </p:pic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F16E16EA-FE1A-33B3-A898-AC95019A114A}"/>
              </a:ext>
            </a:extLst>
          </p:cNvPr>
          <p:cNvCxnSpPr>
            <a:cxnSpLocks/>
            <a:stCxn id="222" idx="3"/>
            <a:endCxn id="116" idx="1"/>
          </p:cNvCxnSpPr>
          <p:nvPr/>
        </p:nvCxnSpPr>
        <p:spPr>
          <a:xfrm flipV="1">
            <a:off x="2328949" y="4913818"/>
            <a:ext cx="827704" cy="528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90A179-B95D-04E3-8F16-FAE7040BD805}"/>
              </a:ext>
            </a:extLst>
          </p:cNvPr>
          <p:cNvSpPr txBox="1"/>
          <p:nvPr/>
        </p:nvSpPr>
        <p:spPr>
          <a:xfrm>
            <a:off x="7585715" y="168786"/>
            <a:ext cx="2611937" cy="41549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Standard Data Sync. Processes with common data model transformation</a:t>
            </a:r>
          </a:p>
          <a:p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(refer to data platform architecture)</a:t>
            </a:r>
            <a:endParaRPr lang="en-HK" sz="700" dirty="0">
              <a:solidFill>
                <a:prstClr val="black"/>
              </a:solidFill>
              <a:latin typeface="Century Gothic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5772D8-6704-7532-7392-0BADAD9D553B}"/>
              </a:ext>
            </a:extLst>
          </p:cNvPr>
          <p:cNvSpPr txBox="1"/>
          <p:nvPr/>
        </p:nvSpPr>
        <p:spPr>
          <a:xfrm>
            <a:off x="10745779" y="4244482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Submission/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Write</a:t>
            </a:r>
          </a:p>
        </p:txBody>
      </p:sp>
      <p:sp>
        <p:nvSpPr>
          <p:cNvPr id="194" name="Rounded Rectangle 10">
            <a:extLst>
              <a:ext uri="{FF2B5EF4-FFF2-40B4-BE49-F238E27FC236}">
                <a16:creationId xmlns:a16="http://schemas.microsoft.com/office/drawing/2014/main" id="{703DC44F-0A8C-00C3-5741-ED3E4BDAD1D6}"/>
              </a:ext>
            </a:extLst>
          </p:cNvPr>
          <p:cNvSpPr/>
          <p:nvPr/>
        </p:nvSpPr>
        <p:spPr>
          <a:xfrm>
            <a:off x="5215412" y="1223429"/>
            <a:ext cx="3782906" cy="232449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Notification – Business Events Distribution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ED4E8A9-00DE-9C35-60EE-5377750FA6A1}"/>
              </a:ext>
            </a:extLst>
          </p:cNvPr>
          <p:cNvCxnSpPr>
            <a:cxnSpLocks/>
            <a:stCxn id="13" idx="2"/>
            <a:endCxn id="143" idx="1"/>
          </p:cNvCxnSpPr>
          <p:nvPr/>
        </p:nvCxnSpPr>
        <p:spPr>
          <a:xfrm flipH="1">
            <a:off x="764692" y="2221312"/>
            <a:ext cx="4206" cy="30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BB8F07-72B2-8654-4D92-E0634E29CE36}"/>
              </a:ext>
            </a:extLst>
          </p:cNvPr>
          <p:cNvSpPr txBox="1"/>
          <p:nvPr/>
        </p:nvSpPr>
        <p:spPr>
          <a:xfrm>
            <a:off x="151075" y="4167224"/>
            <a:ext cx="21795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Digital Channel and Core Insurance Events – Identified</a:t>
            </a:r>
          </a:p>
        </p:txBody>
      </p:sp>
      <p:sp>
        <p:nvSpPr>
          <p:cNvPr id="213" name="Rounded Rectangle 10">
            <a:extLst>
              <a:ext uri="{FF2B5EF4-FFF2-40B4-BE49-F238E27FC236}">
                <a16:creationId xmlns:a16="http://schemas.microsoft.com/office/drawing/2014/main" id="{3C8C6501-2BB5-7CDF-A830-5268C518652D}"/>
              </a:ext>
            </a:extLst>
          </p:cNvPr>
          <p:cNvSpPr/>
          <p:nvPr/>
        </p:nvSpPr>
        <p:spPr>
          <a:xfrm>
            <a:off x="323707" y="4701123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1DSP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4" name="Rounded Rectangle 10">
            <a:extLst>
              <a:ext uri="{FF2B5EF4-FFF2-40B4-BE49-F238E27FC236}">
                <a16:creationId xmlns:a16="http://schemas.microsoft.com/office/drawing/2014/main" id="{A4991F9C-9C67-093F-6A33-F37E870AE3D6}"/>
              </a:ext>
            </a:extLst>
          </p:cNvPr>
          <p:cNvSpPr/>
          <p:nvPr/>
        </p:nvSpPr>
        <p:spPr>
          <a:xfrm>
            <a:off x="1351480" y="4709587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Clientel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5" name="Rounded Rectangle 10">
            <a:extLst>
              <a:ext uri="{FF2B5EF4-FFF2-40B4-BE49-F238E27FC236}">
                <a16:creationId xmlns:a16="http://schemas.microsoft.com/office/drawing/2014/main" id="{139EC45B-CB69-CBBC-77ED-3EE9855095EE}"/>
              </a:ext>
            </a:extLst>
          </p:cNvPr>
          <p:cNvSpPr/>
          <p:nvPr/>
        </p:nvSpPr>
        <p:spPr>
          <a:xfrm>
            <a:off x="329543" y="5035447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iPartner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6" name="Rounded Rectangle 10">
            <a:extLst>
              <a:ext uri="{FF2B5EF4-FFF2-40B4-BE49-F238E27FC236}">
                <a16:creationId xmlns:a16="http://schemas.microsoft.com/office/drawing/2014/main" id="{9D2237C3-AE14-7F96-A54E-FEF3012390D4}"/>
              </a:ext>
            </a:extLst>
          </p:cNvPr>
          <p:cNvSpPr/>
          <p:nvPr/>
        </p:nvSpPr>
        <p:spPr>
          <a:xfrm>
            <a:off x="1350623" y="5024309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POS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0" name="Rounded Rectangle 10">
            <a:extLst>
              <a:ext uri="{FF2B5EF4-FFF2-40B4-BE49-F238E27FC236}">
                <a16:creationId xmlns:a16="http://schemas.microsoft.com/office/drawing/2014/main" id="{1EDC2A3E-2209-7444-0C95-DEFCA6EBADC5}"/>
              </a:ext>
            </a:extLst>
          </p:cNvPr>
          <p:cNvSpPr/>
          <p:nvPr/>
        </p:nvSpPr>
        <p:spPr>
          <a:xfrm>
            <a:off x="10391773" y="2616437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P10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1" name="Rounded Rectangle 10">
            <a:extLst>
              <a:ext uri="{FF2B5EF4-FFF2-40B4-BE49-F238E27FC236}">
                <a16:creationId xmlns:a16="http://schemas.microsoft.com/office/drawing/2014/main" id="{FAD4E48F-5E64-C206-5EE0-79C946EF3727}"/>
              </a:ext>
            </a:extLst>
          </p:cNvPr>
          <p:cNvSpPr/>
          <p:nvPr/>
        </p:nvSpPr>
        <p:spPr>
          <a:xfrm>
            <a:off x="10391773" y="2290660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P08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B89675F-2294-67C6-1FDB-165E62D94C42}"/>
              </a:ext>
            </a:extLst>
          </p:cNvPr>
          <p:cNvSpPr/>
          <p:nvPr/>
        </p:nvSpPr>
        <p:spPr>
          <a:xfrm>
            <a:off x="234993" y="4606865"/>
            <a:ext cx="2093956" cy="1671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3" name="Rounded Rectangle 10">
            <a:extLst>
              <a:ext uri="{FF2B5EF4-FFF2-40B4-BE49-F238E27FC236}">
                <a16:creationId xmlns:a16="http://schemas.microsoft.com/office/drawing/2014/main" id="{598ACBF5-57E1-747F-C28C-9FD8ABDB45D6}"/>
              </a:ext>
            </a:extLst>
          </p:cNvPr>
          <p:cNvSpPr/>
          <p:nvPr/>
        </p:nvSpPr>
        <p:spPr>
          <a:xfrm>
            <a:off x="320833" y="5365555"/>
            <a:ext cx="93723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SmartRecruit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CD1577E-DBA3-C57E-C0E7-BCC86F851BE1}"/>
              </a:ext>
            </a:extLst>
          </p:cNvPr>
          <p:cNvSpPr txBox="1"/>
          <p:nvPr/>
        </p:nvSpPr>
        <p:spPr>
          <a:xfrm>
            <a:off x="1573194" y="5203858"/>
            <a:ext cx="11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HK" dirty="0"/>
          </a:p>
        </p:txBody>
      </p:sp>
      <p:sp>
        <p:nvSpPr>
          <p:cNvPr id="227" name="Rounded Rectangle 10">
            <a:extLst>
              <a:ext uri="{FF2B5EF4-FFF2-40B4-BE49-F238E27FC236}">
                <a16:creationId xmlns:a16="http://schemas.microsoft.com/office/drawing/2014/main" id="{D44B5627-EF22-81A4-7279-017B06378A28}"/>
              </a:ext>
            </a:extLst>
          </p:cNvPr>
          <p:cNvSpPr/>
          <p:nvPr/>
        </p:nvSpPr>
        <p:spPr>
          <a:xfrm>
            <a:off x="10392672" y="2959670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Clientel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8" name="Rounded Rectangle 10">
            <a:extLst>
              <a:ext uri="{FF2B5EF4-FFF2-40B4-BE49-F238E27FC236}">
                <a16:creationId xmlns:a16="http://schemas.microsoft.com/office/drawing/2014/main" id="{6DF80C12-1BFD-6274-8AFD-E58A751F0314}"/>
              </a:ext>
            </a:extLst>
          </p:cNvPr>
          <p:cNvSpPr/>
          <p:nvPr/>
        </p:nvSpPr>
        <p:spPr>
          <a:xfrm>
            <a:off x="9036751" y="713771"/>
            <a:ext cx="954270" cy="360260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Application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9" name="Rounded Rectangle 10">
            <a:extLst>
              <a:ext uri="{FF2B5EF4-FFF2-40B4-BE49-F238E27FC236}">
                <a16:creationId xmlns:a16="http://schemas.microsoft.com/office/drawing/2014/main" id="{DD054156-63FF-E67D-A22F-366CB1558694}"/>
              </a:ext>
            </a:extLst>
          </p:cNvPr>
          <p:cNvSpPr/>
          <p:nvPr/>
        </p:nvSpPr>
        <p:spPr>
          <a:xfrm>
            <a:off x="10380400" y="3302290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1DSP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Rounded Rectangle 10">
            <a:extLst>
              <a:ext uri="{FF2B5EF4-FFF2-40B4-BE49-F238E27FC236}">
                <a16:creationId xmlns:a16="http://schemas.microsoft.com/office/drawing/2014/main" id="{07F90E27-5A2D-B549-5D3D-0EA79B91D9FF}"/>
              </a:ext>
            </a:extLst>
          </p:cNvPr>
          <p:cNvSpPr/>
          <p:nvPr/>
        </p:nvSpPr>
        <p:spPr>
          <a:xfrm>
            <a:off x="10391749" y="3612912"/>
            <a:ext cx="92852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POS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F9078AB-88B8-794D-2B48-F29F6C7F5A58}"/>
              </a:ext>
            </a:extLst>
          </p:cNvPr>
          <p:cNvSpPr txBox="1"/>
          <p:nvPr/>
        </p:nvSpPr>
        <p:spPr>
          <a:xfrm>
            <a:off x="10664077" y="3713887"/>
            <a:ext cx="11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HK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6FFEE06-FDBC-5DCD-6EDB-AFE12F23FE83}"/>
              </a:ext>
            </a:extLst>
          </p:cNvPr>
          <p:cNvSpPr/>
          <p:nvPr/>
        </p:nvSpPr>
        <p:spPr>
          <a:xfrm>
            <a:off x="10182897" y="2167448"/>
            <a:ext cx="1510202" cy="19476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E1D9CD5-12EA-6236-3378-FBF3932D551B}"/>
              </a:ext>
            </a:extLst>
          </p:cNvPr>
          <p:cNvSpPr txBox="1"/>
          <p:nvPr/>
        </p:nvSpPr>
        <p:spPr>
          <a:xfrm>
            <a:off x="4809393" y="3535223"/>
            <a:ext cx="77764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Payment Reminder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65D1C96-D5F0-C0C2-41A3-7952C7F0132B}"/>
              </a:ext>
            </a:extLst>
          </p:cNvPr>
          <p:cNvSpPr txBox="1"/>
          <p:nvPr/>
        </p:nvSpPr>
        <p:spPr>
          <a:xfrm>
            <a:off x="4818670" y="3989772"/>
            <a:ext cx="77764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Service Request Completed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6146D60-D198-6AB6-B00C-EF226A4A665C}"/>
              </a:ext>
            </a:extLst>
          </p:cNvPr>
          <p:cNvSpPr txBox="1"/>
          <p:nvPr/>
        </p:nvSpPr>
        <p:spPr>
          <a:xfrm>
            <a:off x="4759096" y="4697752"/>
            <a:ext cx="8968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…</a:t>
            </a:r>
            <a:endParaRPr lang="en-HK" dirty="0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D932FEFD-6645-AE17-2787-892F6E629966}"/>
              </a:ext>
            </a:extLst>
          </p:cNvPr>
          <p:cNvSpPr/>
          <p:nvPr/>
        </p:nvSpPr>
        <p:spPr>
          <a:xfrm rot="16200000">
            <a:off x="1593561" y="5187604"/>
            <a:ext cx="1912649" cy="274081"/>
          </a:xfrm>
          <a:prstGeom prst="roundRect">
            <a:avLst>
              <a:gd name="adj" fmla="val 7164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APIM</a:t>
            </a:r>
            <a:endParaRPr lang="en-HK" sz="1000" dirty="0">
              <a:solidFill>
                <a:schemeClr val="tx1"/>
              </a:solidFill>
            </a:endParaRP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80FEF69F-7918-EB50-E294-1A39902872C2}"/>
              </a:ext>
            </a:extLst>
          </p:cNvPr>
          <p:cNvCxnSpPr>
            <a:cxnSpLocks/>
            <a:stCxn id="116" idx="3"/>
            <a:endCxn id="276" idx="0"/>
          </p:cNvCxnSpPr>
          <p:nvPr/>
        </p:nvCxnSpPr>
        <p:spPr>
          <a:xfrm rot="16200000" flipH="1">
            <a:off x="3583143" y="5353551"/>
            <a:ext cx="116035" cy="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gular Pentagon 48">
            <a:extLst>
              <a:ext uri="{FF2B5EF4-FFF2-40B4-BE49-F238E27FC236}">
                <a16:creationId xmlns:a16="http://schemas.microsoft.com/office/drawing/2014/main" id="{1B272002-004A-1340-ABE1-FE10E302CDA2}"/>
              </a:ext>
            </a:extLst>
          </p:cNvPr>
          <p:cNvSpPr/>
          <p:nvPr/>
        </p:nvSpPr>
        <p:spPr>
          <a:xfrm>
            <a:off x="3157510" y="5411998"/>
            <a:ext cx="968157" cy="61743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Publish Business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Event</a:t>
            </a:r>
          </a:p>
        </p:txBody>
      </p:sp>
      <p:cxnSp>
        <p:nvCxnSpPr>
          <p:cNvPr id="280" name="Connector: Curved 279">
            <a:extLst>
              <a:ext uri="{FF2B5EF4-FFF2-40B4-BE49-F238E27FC236}">
                <a16:creationId xmlns:a16="http://schemas.microsoft.com/office/drawing/2014/main" id="{5DA9EBA3-198F-AD87-5EA1-CAB523DC8494}"/>
              </a:ext>
            </a:extLst>
          </p:cNvPr>
          <p:cNvCxnSpPr>
            <a:cxnSpLocks/>
            <a:stCxn id="276" idx="5"/>
            <a:endCxn id="251" idx="1"/>
          </p:cNvCxnSpPr>
          <p:nvPr/>
        </p:nvCxnSpPr>
        <p:spPr>
          <a:xfrm flipV="1">
            <a:off x="4125666" y="4928585"/>
            <a:ext cx="633430" cy="719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gular Pentagon 48">
            <a:extLst>
              <a:ext uri="{FF2B5EF4-FFF2-40B4-BE49-F238E27FC236}">
                <a16:creationId xmlns:a16="http://schemas.microsoft.com/office/drawing/2014/main" id="{7C0CE8F8-7588-E43A-ADE3-8B70AC24BB5D}"/>
              </a:ext>
            </a:extLst>
          </p:cNvPr>
          <p:cNvSpPr/>
          <p:nvPr/>
        </p:nvSpPr>
        <p:spPr>
          <a:xfrm>
            <a:off x="10081247" y="608597"/>
            <a:ext cx="968157" cy="514428"/>
          </a:xfrm>
          <a:prstGeom prst="pent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Micro-service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47C9B32-DF84-5CB2-F133-C99BD17A9F19}"/>
              </a:ext>
            </a:extLst>
          </p:cNvPr>
          <p:cNvSpPr/>
          <p:nvPr/>
        </p:nvSpPr>
        <p:spPr>
          <a:xfrm>
            <a:off x="156105" y="3339134"/>
            <a:ext cx="2172844" cy="70791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Standard Data Pipeline (Real-time)</a:t>
            </a:r>
            <a:endParaRPr lang="en-HK" sz="1000" dirty="0">
              <a:solidFill>
                <a:schemeClr val="tx1"/>
              </a:solidFill>
            </a:endParaRPr>
          </a:p>
        </p:txBody>
      </p:sp>
      <p:sp>
        <p:nvSpPr>
          <p:cNvPr id="292" name="Flowchart: Magnetic Disk 291">
            <a:extLst>
              <a:ext uri="{FF2B5EF4-FFF2-40B4-BE49-F238E27FC236}">
                <a16:creationId xmlns:a16="http://schemas.microsoft.com/office/drawing/2014/main" id="{06A5CF9C-5D78-4CDE-4849-5DAD7CC8B11E}"/>
              </a:ext>
            </a:extLst>
          </p:cNvPr>
          <p:cNvSpPr/>
          <p:nvPr/>
        </p:nvSpPr>
        <p:spPr>
          <a:xfrm>
            <a:off x="1472218" y="3565616"/>
            <a:ext cx="729803" cy="45678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Landing DB</a:t>
            </a:r>
            <a:endParaRPr lang="en-HK" sz="1000" dirty="0">
              <a:solidFill>
                <a:srgbClr val="002060"/>
              </a:solidFill>
            </a:endParaRPr>
          </a:p>
        </p:txBody>
      </p: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B9195775-1EE6-4439-3C74-B49AA9F27089}"/>
              </a:ext>
            </a:extLst>
          </p:cNvPr>
          <p:cNvCxnSpPr>
            <a:cxnSpLocks/>
            <a:stCxn id="143" idx="3"/>
            <a:endCxn id="292" idx="2"/>
          </p:cNvCxnSpPr>
          <p:nvPr/>
        </p:nvCxnSpPr>
        <p:spPr>
          <a:xfrm rot="16200000" flipH="1">
            <a:off x="761943" y="3083734"/>
            <a:ext cx="713025" cy="707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E817E18-8791-AE1D-3549-96A044D89ED0}"/>
              </a:ext>
            </a:extLst>
          </p:cNvPr>
          <p:cNvSpPr/>
          <p:nvPr/>
        </p:nvSpPr>
        <p:spPr>
          <a:xfrm>
            <a:off x="2455896" y="1542732"/>
            <a:ext cx="2204238" cy="265288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Standard Data Pipeline for Business Event Classification</a:t>
            </a:r>
            <a:endParaRPr lang="en-HK" sz="1000" dirty="0">
              <a:solidFill>
                <a:schemeClr val="tx1"/>
              </a:solidFill>
            </a:endParaRPr>
          </a:p>
        </p:txBody>
      </p:sp>
      <p:pic>
        <p:nvPicPr>
          <p:cNvPr id="302" name="Picture 8" descr="Databricks Logo [02] - PNG Logo Vector Brand Downloads (SVG, EPS)">
            <a:extLst>
              <a:ext uri="{FF2B5EF4-FFF2-40B4-BE49-F238E27FC236}">
                <a16:creationId xmlns:a16="http://schemas.microsoft.com/office/drawing/2014/main" id="{599153E5-C9E1-526D-55E5-E4EA8C26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83" y="1967222"/>
            <a:ext cx="410606" cy="3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9E6416BF-7FE2-438C-0B89-9CD89BA9D91A}"/>
              </a:ext>
            </a:extLst>
          </p:cNvPr>
          <p:cNvCxnSpPr>
            <a:cxnSpLocks/>
            <a:stCxn id="53" idx="3"/>
            <a:endCxn id="118" idx="1"/>
          </p:cNvCxnSpPr>
          <p:nvPr/>
        </p:nvCxnSpPr>
        <p:spPr>
          <a:xfrm>
            <a:off x="4308971" y="3749187"/>
            <a:ext cx="450124" cy="149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A4B00D6-2F79-17C7-A552-054260BA6D3C}"/>
              </a:ext>
            </a:extLst>
          </p:cNvPr>
          <p:cNvSpPr txBox="1"/>
          <p:nvPr/>
        </p:nvSpPr>
        <p:spPr>
          <a:xfrm>
            <a:off x="2651032" y="1967993"/>
            <a:ext cx="101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Databrick Serverless</a:t>
            </a:r>
          </a:p>
        </p:txBody>
      </p: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1D904410-A2F4-C06D-975E-8253169253A5}"/>
              </a:ext>
            </a:extLst>
          </p:cNvPr>
          <p:cNvCxnSpPr>
            <a:cxnSpLocks/>
            <a:stCxn id="292" idx="4"/>
            <a:endCxn id="46" idx="1"/>
          </p:cNvCxnSpPr>
          <p:nvPr/>
        </p:nvCxnSpPr>
        <p:spPr>
          <a:xfrm flipV="1">
            <a:off x="2202021" y="2844972"/>
            <a:ext cx="476393" cy="949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B67E0C84-0147-F813-2FC6-34DCB55234AD}"/>
              </a:ext>
            </a:extLst>
          </p:cNvPr>
          <p:cNvSpPr txBox="1"/>
          <p:nvPr/>
        </p:nvSpPr>
        <p:spPr>
          <a:xfrm>
            <a:off x="2828664" y="2339562"/>
            <a:ext cx="64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4494"/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LakeFlow Connect</a:t>
            </a:r>
            <a:endParaRPr lang="en-HK" sz="700" dirty="0">
              <a:solidFill>
                <a:prstClr val="black"/>
              </a:solidFill>
              <a:latin typeface="Century Gothic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FC83-E6AA-2034-9C28-21BA15AB4203}"/>
              </a:ext>
            </a:extLst>
          </p:cNvPr>
          <p:cNvSpPr/>
          <p:nvPr/>
        </p:nvSpPr>
        <p:spPr>
          <a:xfrm>
            <a:off x="2559464" y="1937228"/>
            <a:ext cx="1971416" cy="2199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76B13F5-4CBE-BA15-74BB-C8ABEC2C5C96}"/>
              </a:ext>
            </a:extLst>
          </p:cNvPr>
          <p:cNvSpPr/>
          <p:nvPr/>
        </p:nvSpPr>
        <p:spPr>
          <a:xfrm>
            <a:off x="1402326" y="2516115"/>
            <a:ext cx="729803" cy="551221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Legacy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ODS</a:t>
            </a:r>
            <a:endParaRPr lang="en-HK" sz="1000" dirty="0">
              <a:solidFill>
                <a:srgbClr val="002060"/>
              </a:solidFill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ACABA74E-DE34-1F2B-083E-C6D31AF8E07E}"/>
              </a:ext>
            </a:extLst>
          </p:cNvPr>
          <p:cNvSpPr/>
          <p:nvPr/>
        </p:nvSpPr>
        <p:spPr>
          <a:xfrm>
            <a:off x="1322770" y="1902236"/>
            <a:ext cx="887202" cy="315622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 Systems, BOSS …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56831-C645-DB83-F7DF-CA0EBAA2C8EA}"/>
              </a:ext>
            </a:extLst>
          </p:cNvPr>
          <p:cNvCxnSpPr>
            <a:cxnSpLocks/>
            <a:stCxn id="26" idx="2"/>
            <a:endCxn id="25" idx="1"/>
          </p:cNvCxnSpPr>
          <p:nvPr/>
        </p:nvCxnSpPr>
        <p:spPr>
          <a:xfrm>
            <a:off x="1766371" y="2217858"/>
            <a:ext cx="857" cy="29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CC08F87-870A-9A61-4B51-7515443B6376}"/>
              </a:ext>
            </a:extLst>
          </p:cNvPr>
          <p:cNvCxnSpPr>
            <a:cxnSpLocks/>
            <a:stCxn id="25" idx="2"/>
            <a:endCxn id="292" idx="2"/>
          </p:cNvCxnSpPr>
          <p:nvPr/>
        </p:nvCxnSpPr>
        <p:spPr>
          <a:xfrm rot="10800000" flipH="1" flipV="1">
            <a:off x="1402326" y="2791726"/>
            <a:ext cx="69892" cy="1002284"/>
          </a:xfrm>
          <a:prstGeom prst="curvedConnector3">
            <a:avLst>
              <a:gd name="adj1" fmla="val -327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8362AE2-2F49-40A7-231D-6AF54C5CC4ED}"/>
              </a:ext>
            </a:extLst>
          </p:cNvPr>
          <p:cNvSpPr/>
          <p:nvPr/>
        </p:nvSpPr>
        <p:spPr>
          <a:xfrm>
            <a:off x="2632068" y="2337747"/>
            <a:ext cx="1839163" cy="7756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13A886F-699B-9B65-5F7C-044C25ECD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781" y="2379718"/>
            <a:ext cx="241692" cy="2416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82373C6-DC3B-8172-52C7-84CCE12F41C9}"/>
              </a:ext>
            </a:extLst>
          </p:cNvPr>
          <p:cNvSpPr txBox="1"/>
          <p:nvPr/>
        </p:nvSpPr>
        <p:spPr>
          <a:xfrm>
            <a:off x="2678414" y="2675695"/>
            <a:ext cx="7771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Ingestion</a:t>
            </a:r>
          </a:p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Connector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8D50F6-FCE5-680D-77A3-66B093952F74}"/>
              </a:ext>
            </a:extLst>
          </p:cNvPr>
          <p:cNvSpPr txBox="1"/>
          <p:nvPr/>
        </p:nvSpPr>
        <p:spPr>
          <a:xfrm>
            <a:off x="2105647" y="3167385"/>
            <a:ext cx="439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CDC</a:t>
            </a:r>
            <a:endParaRPr lang="en-HK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4598DF-1EE3-D501-4D7C-2E2BABDF734D}"/>
              </a:ext>
            </a:extLst>
          </p:cNvPr>
          <p:cNvSpPr/>
          <p:nvPr/>
        </p:nvSpPr>
        <p:spPr>
          <a:xfrm>
            <a:off x="2639858" y="3253912"/>
            <a:ext cx="1839163" cy="7756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0979A-E673-5F4C-E770-92124EBCF14B}"/>
              </a:ext>
            </a:extLst>
          </p:cNvPr>
          <p:cNvSpPr txBox="1"/>
          <p:nvPr/>
        </p:nvSpPr>
        <p:spPr>
          <a:xfrm>
            <a:off x="2747004" y="3518354"/>
            <a:ext cx="156196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Business Event Classification-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HK" sz="800" dirty="0">
                <a:latin typeface="Century Gothic" panose="020B0502020202020204" pitchFamily="34" charset="0"/>
                <a:cs typeface="Arial" panose="020B0604020202020204" pitchFamily="34" charset="0"/>
              </a:rPr>
              <a:t>Transform, Aggregate</a:t>
            </a:r>
            <a:endParaRPr lang="en-US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5B9999D-8319-EBB6-81CD-44A678B7A30C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2918081" y="3163162"/>
            <a:ext cx="504105" cy="20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B50952CE-32EE-F1CA-1D55-3F2F71C8891A}"/>
              </a:ext>
            </a:extLst>
          </p:cNvPr>
          <p:cNvSpPr/>
          <p:nvPr/>
        </p:nvSpPr>
        <p:spPr>
          <a:xfrm>
            <a:off x="322158" y="5716738"/>
            <a:ext cx="937237" cy="260129"/>
          </a:xfrm>
          <a:prstGeom prst="roundRect">
            <a:avLst>
              <a:gd name="adj" fmla="val 7813"/>
            </a:avLst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eBAO</a:t>
            </a:r>
            <a:endParaRPr lang="en-US" sz="10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1EE6B5-9CC3-4949-40C8-ADDDB101830B}"/>
              </a:ext>
            </a:extLst>
          </p:cNvPr>
          <p:cNvSpPr/>
          <p:nvPr/>
        </p:nvSpPr>
        <p:spPr>
          <a:xfrm>
            <a:off x="2687774" y="4364894"/>
            <a:ext cx="1971416" cy="1913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90161D-57C7-1A97-CEAA-697BC2974D3A}"/>
              </a:ext>
            </a:extLst>
          </p:cNvPr>
          <p:cNvSpPr txBox="1"/>
          <p:nvPr/>
        </p:nvSpPr>
        <p:spPr>
          <a:xfrm>
            <a:off x="2916819" y="6085813"/>
            <a:ext cx="1525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Business Event Services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BDA845-056D-32EE-E0C3-A377F97B8335}"/>
              </a:ext>
            </a:extLst>
          </p:cNvPr>
          <p:cNvSpPr/>
          <p:nvPr/>
        </p:nvSpPr>
        <p:spPr>
          <a:xfrm>
            <a:off x="5743498" y="1518935"/>
            <a:ext cx="2850438" cy="475937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HK" sz="1000" dirty="0">
              <a:solidFill>
                <a:schemeClr val="tx1"/>
              </a:solidFill>
            </a:endParaRP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4C7DA54-B5C3-12A7-DDF2-D12F4B91F254}"/>
              </a:ext>
            </a:extLst>
          </p:cNvPr>
          <p:cNvCxnSpPr>
            <a:cxnSpLocks/>
            <a:stCxn id="118" idx="3"/>
            <a:endCxn id="77" idx="1"/>
          </p:cNvCxnSpPr>
          <p:nvPr/>
        </p:nvCxnSpPr>
        <p:spPr>
          <a:xfrm flipV="1">
            <a:off x="5655965" y="1887484"/>
            <a:ext cx="959397" cy="20107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gular Pentagon 48">
            <a:extLst>
              <a:ext uri="{FF2B5EF4-FFF2-40B4-BE49-F238E27FC236}">
                <a16:creationId xmlns:a16="http://schemas.microsoft.com/office/drawing/2014/main" id="{51B12855-7747-4360-C7F1-24001C3A7CE5}"/>
              </a:ext>
            </a:extLst>
          </p:cNvPr>
          <p:cNvSpPr/>
          <p:nvPr/>
        </p:nvSpPr>
        <p:spPr>
          <a:xfrm>
            <a:off x="6615361" y="1651306"/>
            <a:ext cx="1109175" cy="618323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Subscribe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Business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Event</a:t>
            </a:r>
          </a:p>
        </p:txBody>
      </p:sp>
      <p:sp>
        <p:nvSpPr>
          <p:cNvPr id="79" name="Regular Pentagon 48">
            <a:extLst>
              <a:ext uri="{FF2B5EF4-FFF2-40B4-BE49-F238E27FC236}">
                <a16:creationId xmlns:a16="http://schemas.microsoft.com/office/drawing/2014/main" id="{22949E98-859A-4BD6-951D-40E51F755B4A}"/>
              </a:ext>
            </a:extLst>
          </p:cNvPr>
          <p:cNvSpPr/>
          <p:nvPr/>
        </p:nvSpPr>
        <p:spPr>
          <a:xfrm>
            <a:off x="6618958" y="2654080"/>
            <a:ext cx="1109175" cy="61743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Notification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latin typeface="Century Gothic" charset="0"/>
                <a:ea typeface="Century Gothic" charset="0"/>
                <a:cs typeface="Century Gothic" charset="0"/>
              </a:rPr>
              <a:t>Worker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BE05DF8-8DB3-CD3C-2FCE-33370678D8A5}"/>
              </a:ext>
            </a:extLst>
          </p:cNvPr>
          <p:cNvCxnSpPr>
            <a:cxnSpLocks/>
            <a:stCxn id="77" idx="3"/>
            <a:endCxn id="79" idx="0"/>
          </p:cNvCxnSpPr>
          <p:nvPr/>
        </p:nvCxnSpPr>
        <p:spPr>
          <a:xfrm rot="16200000" flipH="1">
            <a:off x="6979522" y="2460055"/>
            <a:ext cx="384451" cy="35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gular Pentagon 48">
            <a:extLst>
              <a:ext uri="{FF2B5EF4-FFF2-40B4-BE49-F238E27FC236}">
                <a16:creationId xmlns:a16="http://schemas.microsoft.com/office/drawing/2014/main" id="{F62C4D8B-6A0D-10E4-C47F-A64EBA619265}"/>
              </a:ext>
            </a:extLst>
          </p:cNvPr>
          <p:cNvSpPr/>
          <p:nvPr/>
        </p:nvSpPr>
        <p:spPr>
          <a:xfrm>
            <a:off x="6720970" y="2735772"/>
            <a:ext cx="1109175" cy="61743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Notification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latin typeface="Century Gothic" charset="0"/>
                <a:ea typeface="Century Gothic" charset="0"/>
                <a:cs typeface="Century Gothic" charset="0"/>
              </a:rPr>
              <a:t>Worker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0" name="Regular Pentagon 48">
            <a:extLst>
              <a:ext uri="{FF2B5EF4-FFF2-40B4-BE49-F238E27FC236}">
                <a16:creationId xmlns:a16="http://schemas.microsoft.com/office/drawing/2014/main" id="{5FB310F7-F1BC-8389-EA1B-343CBB71F5E2}"/>
              </a:ext>
            </a:extLst>
          </p:cNvPr>
          <p:cNvSpPr/>
          <p:nvPr/>
        </p:nvSpPr>
        <p:spPr>
          <a:xfrm>
            <a:off x="6809638" y="2811563"/>
            <a:ext cx="1109175" cy="61743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Notification</a:t>
            </a:r>
          </a:p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latin typeface="Century Gothic" charset="0"/>
                <a:ea typeface="Century Gothic" charset="0"/>
                <a:cs typeface="Century Gothic" charset="0"/>
              </a:rPr>
              <a:t>Worker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93" name="Picture 8" descr="Databricks Logo [02] - PNG Logo Vector Brand Downloads (SVG, EPS)">
            <a:extLst>
              <a:ext uri="{FF2B5EF4-FFF2-40B4-BE49-F238E27FC236}">
                <a16:creationId xmlns:a16="http://schemas.microsoft.com/office/drawing/2014/main" id="{20D9EFAA-D748-625C-F22E-8D5009F7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61" y="3263762"/>
            <a:ext cx="284112" cy="21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Elbow Connector 73">
            <a:extLst>
              <a:ext uri="{FF2B5EF4-FFF2-40B4-BE49-F238E27FC236}">
                <a16:creationId xmlns:a16="http://schemas.microsoft.com/office/drawing/2014/main" id="{19B67280-31A5-22C1-8636-931C99B9DD9A}"/>
              </a:ext>
            </a:extLst>
          </p:cNvPr>
          <p:cNvCxnSpPr/>
          <p:nvPr/>
        </p:nvCxnSpPr>
        <p:spPr>
          <a:xfrm>
            <a:off x="6278507" y="6581319"/>
            <a:ext cx="238906" cy="1466"/>
          </a:xfrm>
          <a:prstGeom prst="bentConnector3">
            <a:avLst>
              <a:gd name="adj1" fmla="val 50000"/>
            </a:avLst>
          </a:prstGeom>
          <a:ln w="9525"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106C1CC-D368-E22C-C279-94A5AB7DE1E1}"/>
              </a:ext>
            </a:extLst>
          </p:cNvPr>
          <p:cNvSpPr txBox="1"/>
          <p:nvPr/>
        </p:nvSpPr>
        <p:spPr>
          <a:xfrm>
            <a:off x="6590785" y="6541642"/>
            <a:ext cx="37991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002060"/>
                </a:solidFill>
                <a:latin typeface="Century Gothic" panose="020B0502020202020204" pitchFamily="34" charset="0"/>
              </a:rPr>
              <a:t>JSON REST</a:t>
            </a:r>
          </a:p>
        </p:txBody>
      </p:sp>
      <p:cxnSp>
        <p:nvCxnSpPr>
          <p:cNvPr id="114" name="Elbow Connector 82">
            <a:extLst>
              <a:ext uri="{FF2B5EF4-FFF2-40B4-BE49-F238E27FC236}">
                <a16:creationId xmlns:a16="http://schemas.microsoft.com/office/drawing/2014/main" id="{A23B0B97-B031-48DB-C63B-4C7051FAD59A}"/>
              </a:ext>
            </a:extLst>
          </p:cNvPr>
          <p:cNvCxnSpPr/>
          <p:nvPr/>
        </p:nvCxnSpPr>
        <p:spPr>
          <a:xfrm>
            <a:off x="6285760" y="6791773"/>
            <a:ext cx="238906" cy="1466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DAD43F3-B47B-AC10-169E-DE0608C4F999}"/>
              </a:ext>
            </a:extLst>
          </p:cNvPr>
          <p:cNvSpPr txBox="1"/>
          <p:nvPr/>
        </p:nvSpPr>
        <p:spPr>
          <a:xfrm>
            <a:off x="6600882" y="6758274"/>
            <a:ext cx="40075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C00000"/>
                </a:solidFill>
                <a:latin typeface="Century Gothic" panose="020B0502020202020204" pitchFamily="34" charset="0"/>
              </a:rPr>
              <a:t>Proprietary</a:t>
            </a:r>
          </a:p>
        </p:txBody>
      </p:sp>
      <p:cxnSp>
        <p:nvCxnSpPr>
          <p:cNvPr id="135" name="Elbow Connector 60">
            <a:extLst>
              <a:ext uri="{FF2B5EF4-FFF2-40B4-BE49-F238E27FC236}">
                <a16:creationId xmlns:a16="http://schemas.microsoft.com/office/drawing/2014/main" id="{C7120DCF-9B3E-B7D9-BDBD-82E1B32E05C5}"/>
              </a:ext>
            </a:extLst>
          </p:cNvPr>
          <p:cNvCxnSpPr/>
          <p:nvPr/>
        </p:nvCxnSpPr>
        <p:spPr>
          <a:xfrm>
            <a:off x="6286902" y="6686167"/>
            <a:ext cx="238906" cy="146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B843F5B-F1F1-A4BC-54E7-294A6426F582}"/>
              </a:ext>
            </a:extLst>
          </p:cNvPr>
          <p:cNvSpPr txBox="1"/>
          <p:nvPr/>
        </p:nvSpPr>
        <p:spPr>
          <a:xfrm>
            <a:off x="6602753" y="6653865"/>
            <a:ext cx="20839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 dirty="0">
                <a:solidFill>
                  <a:srgbClr val="002060"/>
                </a:solidFill>
                <a:latin typeface="Century Gothic" panose="020B0502020202020204" pitchFamily="34" charset="0"/>
              </a:rPr>
              <a:t>SOAP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9F295B-C2F7-23F0-1BF2-282A0AC92821}"/>
              </a:ext>
            </a:extLst>
          </p:cNvPr>
          <p:cNvSpPr/>
          <p:nvPr/>
        </p:nvSpPr>
        <p:spPr>
          <a:xfrm>
            <a:off x="5936244" y="3794010"/>
            <a:ext cx="1119517" cy="22918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2863FF8-738E-0E8A-6D13-FB2D48782F80}"/>
              </a:ext>
            </a:extLst>
          </p:cNvPr>
          <p:cNvSpPr txBox="1"/>
          <p:nvPr/>
        </p:nvSpPr>
        <p:spPr>
          <a:xfrm>
            <a:off x="6052202" y="3860231"/>
            <a:ext cx="77716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Corelate Event-Notify Action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A57993-D99F-690B-D9F9-7C2F80E7981B}"/>
              </a:ext>
            </a:extLst>
          </p:cNvPr>
          <p:cNvSpPr txBox="1"/>
          <p:nvPr/>
        </p:nvSpPr>
        <p:spPr>
          <a:xfrm>
            <a:off x="6052201" y="4559214"/>
            <a:ext cx="77716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Notify Template Mapping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5D56E7D-DA32-FE27-10AB-C24C23901EDC}"/>
              </a:ext>
            </a:extLst>
          </p:cNvPr>
          <p:cNvSpPr txBox="1"/>
          <p:nvPr/>
        </p:nvSpPr>
        <p:spPr>
          <a:xfrm>
            <a:off x="6056330" y="5279012"/>
            <a:ext cx="77716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Addressing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C266783-59A9-7C0D-A946-4FBD245D608D}"/>
              </a:ext>
            </a:extLst>
          </p:cNvPr>
          <p:cNvCxnSpPr>
            <a:cxnSpLocks/>
            <a:stCxn id="90" idx="3"/>
            <a:endCxn id="155" idx="0"/>
          </p:cNvCxnSpPr>
          <p:nvPr/>
        </p:nvCxnSpPr>
        <p:spPr>
          <a:xfrm flipH="1">
            <a:off x="6496003" y="3429000"/>
            <a:ext cx="868223" cy="36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988126BD-30E3-8EC1-F23F-C7C127D84891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6322124" y="4440555"/>
            <a:ext cx="237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934B4624-36CE-6C3E-FC58-376EAB7A21D8}"/>
              </a:ext>
            </a:extLst>
          </p:cNvPr>
          <p:cNvCxnSpPr>
            <a:cxnSpLocks/>
            <a:stCxn id="158" idx="2"/>
            <a:endCxn id="166" idx="0"/>
          </p:cNvCxnSpPr>
          <p:nvPr/>
        </p:nvCxnSpPr>
        <p:spPr>
          <a:xfrm rot="16200000" flipH="1">
            <a:off x="6313780" y="5147880"/>
            <a:ext cx="258133" cy="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F0E390F8-30B4-3AA4-096F-7883B1253E77}"/>
              </a:ext>
            </a:extLst>
          </p:cNvPr>
          <p:cNvSpPr/>
          <p:nvPr/>
        </p:nvSpPr>
        <p:spPr>
          <a:xfrm>
            <a:off x="8656211" y="1525951"/>
            <a:ext cx="1008159" cy="4765459"/>
          </a:xfrm>
          <a:prstGeom prst="roundRect">
            <a:avLst>
              <a:gd name="adj" fmla="val 7164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Media</a:t>
            </a:r>
            <a:endParaRPr lang="en-HK" sz="1000" dirty="0">
              <a:solidFill>
                <a:schemeClr val="tx1"/>
              </a:solidFill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304040C8-9BC1-2639-C014-58396D94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728" y="4735124"/>
            <a:ext cx="371475" cy="409575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216C2BE8-3F8C-6817-00CB-1CF918B3D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34" y="5111831"/>
            <a:ext cx="447134" cy="132743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150C361A-3A51-9D45-A851-991B349B4BD1}"/>
              </a:ext>
            </a:extLst>
          </p:cNvPr>
          <p:cNvSpPr txBox="1"/>
          <p:nvPr/>
        </p:nvSpPr>
        <p:spPr>
          <a:xfrm>
            <a:off x="6060693" y="5704988"/>
            <a:ext cx="77716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  <a:cs typeface="Arial" panose="020B0604020202020204" pitchFamily="34" charset="0"/>
              </a:rPr>
              <a:t>Dispatch</a:t>
            </a:r>
            <a:endParaRPr lang="en-HK" sz="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3EB98D3-D10B-65B7-FACC-68D0F21B929E}"/>
              </a:ext>
            </a:extLst>
          </p:cNvPr>
          <p:cNvCxnSpPr>
            <a:cxnSpLocks/>
            <a:stCxn id="166" idx="2"/>
            <a:endCxn id="218" idx="0"/>
          </p:cNvCxnSpPr>
          <p:nvPr/>
        </p:nvCxnSpPr>
        <p:spPr>
          <a:xfrm rot="16200000" flipH="1">
            <a:off x="6341826" y="5597540"/>
            <a:ext cx="210532" cy="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90F667-0C76-2043-0170-8021731D6BBD}"/>
              </a:ext>
            </a:extLst>
          </p:cNvPr>
          <p:cNvCxnSpPr>
            <a:cxnSpLocks/>
            <a:stCxn id="158" idx="3"/>
            <a:endCxn id="211" idx="1"/>
          </p:cNvCxnSpPr>
          <p:nvPr/>
        </p:nvCxnSpPr>
        <p:spPr>
          <a:xfrm>
            <a:off x="6829362" y="4790047"/>
            <a:ext cx="581366" cy="149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96C5D-F61C-E786-3E52-A016EF57BE03}"/>
              </a:ext>
            </a:extLst>
          </p:cNvPr>
          <p:cNvCxnSpPr>
            <a:cxnSpLocks/>
            <a:stCxn id="157" idx="3"/>
            <a:endCxn id="211" idx="0"/>
          </p:cNvCxnSpPr>
          <p:nvPr/>
        </p:nvCxnSpPr>
        <p:spPr>
          <a:xfrm>
            <a:off x="6829363" y="4091064"/>
            <a:ext cx="767103" cy="644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4FC6E8F-EDF9-EC02-28B5-2B9DCCFB2EB1}"/>
              </a:ext>
            </a:extLst>
          </p:cNvPr>
          <p:cNvCxnSpPr>
            <a:cxnSpLocks/>
            <a:stCxn id="166" idx="3"/>
            <a:endCxn id="212" idx="2"/>
          </p:cNvCxnSpPr>
          <p:nvPr/>
        </p:nvCxnSpPr>
        <p:spPr>
          <a:xfrm flipV="1">
            <a:off x="6833491" y="5244574"/>
            <a:ext cx="765610" cy="142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B39CF15-9C78-C234-3C9A-0858DE1D1FA6}"/>
              </a:ext>
            </a:extLst>
          </p:cNvPr>
          <p:cNvSpPr txBox="1"/>
          <p:nvPr/>
        </p:nvSpPr>
        <p:spPr>
          <a:xfrm>
            <a:off x="2821098" y="3270907"/>
            <a:ext cx="1672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4494"/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Data Pipeline – Delta Live Tables</a:t>
            </a:r>
            <a:endParaRPr lang="en-HK" sz="700" dirty="0">
              <a:solidFill>
                <a:prstClr val="black"/>
              </a:solidFill>
              <a:latin typeface="Century Gothic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0&quot;:[21596389,21568968]}"/>
</p:tagLst>
</file>

<file path=ppt/theme/theme1.xml><?xml version="1.0" encoding="utf-8"?>
<a:theme xmlns:a="http://schemas.openxmlformats.org/drawingml/2006/main" name="Office 佈景主題">
  <a:themeElements>
    <a:clrScheme name="FTlife Brand Test 1">
      <a:dk1>
        <a:srgbClr val="004846"/>
      </a:dk1>
      <a:lt1>
        <a:srgbClr val="FFFFFF"/>
      </a:lt1>
      <a:dk2>
        <a:srgbClr val="677F91"/>
      </a:dk2>
      <a:lt2>
        <a:srgbClr val="DDE4E6"/>
      </a:lt2>
      <a:accent1>
        <a:srgbClr val="009188"/>
      </a:accent1>
      <a:accent2>
        <a:srgbClr val="99D3CF"/>
      </a:accent2>
      <a:accent3>
        <a:srgbClr val="E0CC39"/>
      </a:accent3>
      <a:accent4>
        <a:srgbClr val="F5C7B8"/>
      </a:accent4>
      <a:accent5>
        <a:srgbClr val="7F4A1F"/>
      </a:accent5>
      <a:accent6>
        <a:srgbClr val="6E7051"/>
      </a:accent6>
      <a:hlink>
        <a:srgbClr val="009188"/>
      </a:hlink>
      <a:folHlink>
        <a:srgbClr val="009188"/>
      </a:folHlink>
    </a:clrScheme>
    <a:fontScheme name="FTL SC-EN">
      <a:majorFont>
        <a:latin typeface="Poppins"/>
        <a:ea typeface="Noto Sans SC"/>
        <a:cs typeface=""/>
      </a:majorFont>
      <a:minorFont>
        <a:latin typeface="Poppins"/>
        <a:ea typeface="Noto Sans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737DFFDA4CE428ED43756D567EE00" ma:contentTypeVersion="24" ma:contentTypeDescription="Create a new document." ma:contentTypeScope="" ma:versionID="1de89b3df9e1e333008cd16a80f8d6f2">
  <xsd:schema xmlns:xsd="http://www.w3.org/2001/XMLSchema" xmlns:xs="http://www.w3.org/2001/XMLSchema" xmlns:p="http://schemas.microsoft.com/office/2006/metadata/properties" xmlns:ns1="http://schemas.microsoft.com/sharepoint/v3" xmlns:ns2="f8d44535-a633-4780-8f70-00c493aeaa0c" xmlns:ns3="15bf94de-e9ec-4352-871a-6b281c6881d1" targetNamespace="http://schemas.microsoft.com/office/2006/metadata/properties" ma:root="true" ma:fieldsID="43b6b827dad04e7d40232acae4d0ed0d" ns1:_="" ns2:_="" ns3:_="">
    <xsd:import namespace="http://schemas.microsoft.com/sharepoint/v3"/>
    <xsd:import namespace="f8d44535-a633-4780-8f70-00c493aeaa0c"/>
    <xsd:import namespace="15bf94de-e9ec-4352-871a-6b281c6881d1"/>
    <xsd:element name="properties">
      <xsd:complexType>
        <xsd:sequence>
          <xsd:element name="documentManagement">
            <xsd:complexType>
              <xsd:all>
                <xsd:element ref="ns2:Version_x0020_number" minOccurs="0"/>
                <xsd:element ref="ns1:PublishingStartDate" minOccurs="0"/>
                <xsd:element ref="ns1:PublishingExpirationDate" minOccurs="0"/>
                <xsd:element ref="ns2:me9d165016484a9985af9ec07e6720d7" minOccurs="0"/>
                <xsd:element ref="ns3:TaxCatchAll" minOccurs="0"/>
                <xsd:element ref="ns3:TaxKeywordTaxHTField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5" nillable="true" ma:displayName="Scheduling Start Date" ma:internalName="PublishingStartDate">
      <xsd:simpleType>
        <xsd:restriction base="dms:Unknown"/>
      </xsd:simpleType>
    </xsd:element>
    <xsd:element name="PublishingExpirationDate" ma:index="6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44535-a633-4780-8f70-00c493aeaa0c" elementFormDefault="qualified">
    <xsd:import namespace="http://schemas.microsoft.com/office/2006/documentManagement/types"/>
    <xsd:import namespace="http://schemas.microsoft.com/office/infopath/2007/PartnerControls"/>
    <xsd:element name="Version_x0020_number" ma:index="4" nillable="true" ma:displayName="Version number" ma:description="Version number (manual input)" ma:internalName="Version_x0020_number">
      <xsd:simpleType>
        <xsd:restriction base="dms:Text">
          <xsd:maxLength value="255"/>
        </xsd:restriction>
      </xsd:simpleType>
    </xsd:element>
    <xsd:element name="me9d165016484a9985af9ec07e6720d7" ma:index="9" ma:taxonomy="true" ma:internalName="me9d165016484a9985af9ec07e6720d7" ma:taxonomyFieldName="Department" ma:displayName="Department" ma:readOnly="false" ma:default="" ma:fieldId="{6e9d1650-1648-4a99-85af-9ec07e6720d7}" ma:sspId="8cbe9a0b-277f-435f-888f-c0f3bb93674b" ma:termSetId="07d9cf1b-89e9-4654-87f0-6f302ff2d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" ma:index="21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f94de-e9ec-4352-871a-6b281c6881d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24f3820-9fa5-44ad-bf76-8c926c20e212}" ma:internalName="TaxCatchAll" ma:showField="CatchAllData" ma:web="15bf94de-e9ec-4352-871a-6b281c6881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79a96e3f-0b3a-4e44-9a39-fc5278e379b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2" ma:displayName="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bf94de-e9ec-4352-871a-6b281c6881d1">
      <Value>27</Value>
    </TaxCatchAll>
    <me9d165016484a9985af9ec07e6720d7 xmlns="f8d44535-a633-4780-8f70-00c493aeaa0c">
      <Terms xmlns="http://schemas.microsoft.com/office/infopath/2007/PartnerControls">
        <TermInfo xmlns="http://schemas.microsoft.com/office/infopath/2007/PartnerControls">
          <TermName xmlns="http://schemas.microsoft.com/office/infopath/2007/PartnerControls">BCD</TermName>
          <TermId xmlns="http://schemas.microsoft.com/office/infopath/2007/PartnerControls">8cfe0174-4e91-4403-8f92-3e62720a8323</TermId>
        </TermInfo>
      </Terms>
    </me9d165016484a9985af9ec07e6720d7>
    <PublishingExpirationDate xmlns="http://schemas.microsoft.com/sharepoint/v3" xsi:nil="true"/>
    <Version_x0020_number xmlns="f8d44535-a633-4780-8f70-00c493aeaa0c" xsi:nil="true"/>
    <PublishingStartDate xmlns="http://schemas.microsoft.com/sharepoint/v3" xsi:nil="true"/>
    <Category xmlns="f8d44535-a633-4780-8f70-00c493aeaa0c" xsi:nil="true"/>
    <TaxKeywordTaxHTField xmlns="15bf94de-e9ec-4352-871a-6b281c6881d1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7C86FF45-0E0E-4AE3-96D3-4D0AF4D53397}">
  <ds:schemaRefs/>
</ds:datastoreItem>
</file>

<file path=customXml/itemProps2.xml><?xml version="1.0" encoding="utf-8"?>
<ds:datastoreItem xmlns:ds="http://schemas.openxmlformats.org/officeDocument/2006/customXml" ds:itemID="{067FB321-F7A3-4EDF-8E4A-8B71E5EDA5D5}">
  <ds:schemaRefs/>
</ds:datastoreItem>
</file>

<file path=customXml/itemProps3.xml><?xml version="1.0" encoding="utf-8"?>
<ds:datastoreItem xmlns:ds="http://schemas.openxmlformats.org/officeDocument/2006/customXml" ds:itemID="{66BB59A9-DD10-47CD-9E61-341B08D42C8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CTF Life PPT Template_Jul 2024_Final_SC-EN</Template>
  <TotalTime>2731</TotalTime>
  <Words>182</Words>
  <Application>Microsoft Office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Century Gothic</vt:lpstr>
      <vt:lpstr>Calibri</vt:lpstr>
      <vt:lpstr>宋体</vt:lpstr>
      <vt:lpstr>Arial</vt:lpstr>
      <vt:lpstr>Poppins</vt:lpstr>
      <vt:lpstr>Microsoft JhengHei UI</vt:lpstr>
      <vt:lpstr>Office 佈景主題</vt:lpstr>
      <vt:lpstr>Application Architecture – Notification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 for  New Validation Services </dc:title>
  <dc:creator>Abby Yip</dc:creator>
  <cp:lastModifiedBy>Kelvin Wong Kin</cp:lastModifiedBy>
  <cp:revision>507</cp:revision>
  <dcterms:created xsi:type="dcterms:W3CDTF">2024-11-11T01:41:00Z</dcterms:created>
  <dcterms:modified xsi:type="dcterms:W3CDTF">2025-02-14T09:26:03Z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0x0101008AE737DFFDA4CE428ED43756D567EE00</vt:lpwstr>
  </property>
  <property fmtid="{D5CDD505-2E9C-101B-9397-08002B2CF9AE}" pid="3" name="TaxKeyword">
    <vt:lpwstr/>
  </property>
  <property fmtid="{D5CDD505-2E9C-101B-9397-08002B2CF9AE}" pid="4" name="Department">
    <vt:lpwstr>27;#BCD|8cfe0174-4e91-4403-8f92-3e62720a8323</vt:lpwstr>
  </property>
  <property fmtid="{D5CDD505-2E9C-101B-9397-08002B2CF9AE}" pid="5" name="ICV">
    <vt:lpwstr>A9AF482673AB4759B66F43EB6D66753C_13</vt:lpwstr>
  </property>
  <property fmtid="{D5CDD505-2E9C-101B-9397-08002B2CF9AE}" pid="6" name="KSOProductBuildVer">
    <vt:lpwstr>2052-12.1.0.19770</vt:lpwstr>
  </property>
  <property fmtid="{D5CDD505-2E9C-101B-9397-08002B2CF9AE}" pid="7" name="MSIP_Label_a449555e-756b-4661-9d2a-1daac1fe0323_Enabled">
    <vt:lpwstr>true</vt:lpwstr>
  </property>
  <property fmtid="{D5CDD505-2E9C-101B-9397-08002B2CF9AE}" pid="8" name="MSIP_Label_a449555e-756b-4661-9d2a-1daac1fe0323_SetDate">
    <vt:lpwstr>2025-02-12T08:10:57Z</vt:lpwstr>
  </property>
  <property fmtid="{D5CDD505-2E9C-101B-9397-08002B2CF9AE}" pid="9" name="MSIP_Label_a449555e-756b-4661-9d2a-1daac1fe0323_Method">
    <vt:lpwstr>Standard</vt:lpwstr>
  </property>
  <property fmtid="{D5CDD505-2E9C-101B-9397-08002B2CF9AE}" pid="10" name="MSIP_Label_a449555e-756b-4661-9d2a-1daac1fe0323_Name">
    <vt:lpwstr>Confidential - All</vt:lpwstr>
  </property>
  <property fmtid="{D5CDD505-2E9C-101B-9397-08002B2CF9AE}" pid="11" name="MSIP_Label_a449555e-756b-4661-9d2a-1daac1fe0323_SiteId">
    <vt:lpwstr>ea832df3-3a0d-491a-9bd6-d573b9b755e9</vt:lpwstr>
  </property>
  <property fmtid="{D5CDD505-2E9C-101B-9397-08002B2CF9AE}" pid="12" name="MSIP_Label_a449555e-756b-4661-9d2a-1daac1fe0323_ActionId">
    <vt:lpwstr>567d88f9-985c-4c49-ba14-c3c9983558d6</vt:lpwstr>
  </property>
  <property fmtid="{D5CDD505-2E9C-101B-9397-08002B2CF9AE}" pid="13" name="MSIP_Label_a449555e-756b-4661-9d2a-1daac1fe0323_ContentBits">
    <vt:lpwstr>0</vt:lpwstr>
  </property>
</Properties>
</file>