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88" r:id="rId3"/>
    <p:sldId id="292" r:id="rId4"/>
    <p:sldId id="290" r:id="rId5"/>
    <p:sldId id="279" r:id="rId6"/>
    <p:sldId id="285" r:id="rId7"/>
    <p:sldId id="294" r:id="rId8"/>
    <p:sldId id="295" r:id="rId9"/>
    <p:sldId id="296" r:id="rId10"/>
    <p:sldId id="297" r:id="rId11"/>
    <p:sldId id="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74" autoAdjust="0"/>
    <p:restoredTop sz="95294" autoAdjust="0"/>
  </p:normalViewPr>
  <p:slideViewPr>
    <p:cSldViewPr snapToGrid="0">
      <p:cViewPr varScale="1">
        <p:scale>
          <a:sx n="130" d="100"/>
          <a:sy n="130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03/06/2024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03/06/2024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03/06/2024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03/06/2024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03/06/2024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03/06/2024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03/06/2024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03/06/2024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03/06/2024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03/06/2024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03/06/2024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03/06/2024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System Modernization</a:t>
            </a:r>
            <a:br>
              <a:rPr lang="en-US" dirty="0"/>
            </a:br>
            <a:r>
              <a:rPr lang="en-US" dirty="0"/>
              <a:t>Proposal (for AXA)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058C-6210-58C6-000C-24D97145C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350719"/>
          </a:xfrm>
        </p:spPr>
        <p:txBody>
          <a:bodyPr>
            <a:normAutofit fontScale="90000"/>
          </a:bodyPr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BD74A-9ADC-D2FC-9A4B-40256CD0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HK" smtClean="0"/>
              <a:t>10</a:t>
            </a:fld>
            <a:endParaRPr lang="en-HK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7D9E064-D4E2-DDF4-639D-3DFA1F3A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03/06/2024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5EFC895-17BE-F50C-0B14-4CB5B34B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716" y="6537668"/>
            <a:ext cx="9144259" cy="22860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5993F60-8D64-2D5E-4C7C-44C8E780D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44820"/>
              </p:ext>
            </p:extLst>
          </p:nvPr>
        </p:nvGraphicFramePr>
        <p:xfrm>
          <a:off x="1165123" y="773499"/>
          <a:ext cx="10080521" cy="5272651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046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1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35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8501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Sub-tasks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Responsible Parties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501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Migration and New Product Launch Strategy Definition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Define the migration strategy on: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Prioritize existing products to new foundation(end-to-end) based on criteria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Selection of pilot product/s to be migrated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Define migration options for justification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Get approval (GARB, technology board) on the migration strategy and approach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900" dirty="0">
                          <a:latin typeface="+mj-lt"/>
                        </a:rPr>
                        <a:t>Internal: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900" dirty="0">
                          <a:latin typeface="+mj-lt"/>
                        </a:rPr>
                        <a:t>Transformation Team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900" dirty="0">
                          <a:latin typeface="+mj-lt"/>
                        </a:rPr>
                        <a:t>Product Team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900" dirty="0">
                          <a:latin typeface="+mj-lt"/>
                        </a:rPr>
                        <a:t>Operation Team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900" dirty="0">
                          <a:latin typeface="+mj-lt"/>
                        </a:rPr>
                        <a:t>Distribution Team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US" sz="900" dirty="0">
                        <a:latin typeface="+mj-lt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900" dirty="0">
                          <a:latin typeface="+mj-lt"/>
                        </a:rPr>
                        <a:t>External: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900" dirty="0">
                          <a:latin typeface="+mj-lt"/>
                        </a:rPr>
                        <a:t>Consultant Firm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80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Definition of Target Operating Model (TOM)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Internal: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Transformation Team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 Team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 Team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Distribution Team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External: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Consultant Firm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702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Foundation Implementation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501">
                <a:tc rowSpan="5"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Integration with the New Core System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501">
                <a:tc vMerge="1"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702">
                <a:tc vMerge="1"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3803">
                <a:tc vMerge="1"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501">
                <a:tc vMerge="1"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60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16E1B4A9-2BFF-EA7C-5076-25AAF3FDEDD1}"/>
              </a:ext>
            </a:extLst>
          </p:cNvPr>
          <p:cNvSpPr/>
          <p:nvPr/>
        </p:nvSpPr>
        <p:spPr>
          <a:xfrm>
            <a:off x="678420" y="6089367"/>
            <a:ext cx="8603231" cy="5220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n>
                  <a:solidFill>
                    <a:schemeClr val="tx1"/>
                  </a:solidFill>
                </a:ln>
              </a:rPr>
              <a:t>Notation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92BA37-1A3D-D696-4F5F-96758C7FC33E}"/>
              </a:ext>
            </a:extLst>
          </p:cNvPr>
          <p:cNvSpPr/>
          <p:nvPr/>
        </p:nvSpPr>
        <p:spPr>
          <a:xfrm>
            <a:off x="3891116" y="1692476"/>
            <a:ext cx="4879258" cy="36064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400" b="1" dirty="0"/>
              <a:t>New Business &amp; Case Management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3FADC-F564-D1BF-C19E-B0DA3024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084" y="276087"/>
            <a:ext cx="10161305" cy="632092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 Life Insurance Capabilities Mapping (End State)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FAC68-846C-6AB8-BD55-27171143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HK" smtClean="0"/>
              <a:t>11</a:t>
            </a:fld>
            <a:endParaRPr lang="en-HK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94219AF-3DB1-1A65-23DD-9EA771C4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03/06/2024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BFBFF79-0C5C-3081-84D5-9BDB29F3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Reference – Accenture Life Insurance Platform for basic capabilities with modification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47E14A47-3088-FFF8-F9E3-CF19F1B0E61F}"/>
              </a:ext>
            </a:extLst>
          </p:cNvPr>
          <p:cNvSpPr txBox="1">
            <a:spLocks/>
          </p:cNvSpPr>
          <p:nvPr/>
        </p:nvSpPr>
        <p:spPr>
          <a:xfrm>
            <a:off x="7397187" y="59388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AF0E63-51C8-2BDA-B832-C92ABF9CA72E}"/>
              </a:ext>
            </a:extLst>
          </p:cNvPr>
          <p:cNvSpPr/>
          <p:nvPr/>
        </p:nvSpPr>
        <p:spPr>
          <a:xfrm>
            <a:off x="668592" y="914405"/>
            <a:ext cx="10795821" cy="7234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altLang="en-US" sz="1400" b="1"/>
              <a:t>Channel &amp; Touchpoints</a:t>
            </a:r>
            <a:endParaRPr lang="en-US" altLang="en-US" sz="1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A02E19-9C34-56E9-46FD-351B910FF1FF}"/>
              </a:ext>
            </a:extLst>
          </p:cNvPr>
          <p:cNvSpPr/>
          <p:nvPr/>
        </p:nvSpPr>
        <p:spPr>
          <a:xfrm>
            <a:off x="8825198" y="1699185"/>
            <a:ext cx="2639215" cy="36064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b="1"/>
              <a:t>Shared Services</a:t>
            </a:r>
            <a:endParaRPr lang="en-US" sz="12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39B61C-F6D2-A493-6078-D3C4DF6AC78F}"/>
              </a:ext>
            </a:extLst>
          </p:cNvPr>
          <p:cNvSpPr/>
          <p:nvPr/>
        </p:nvSpPr>
        <p:spPr>
          <a:xfrm>
            <a:off x="668593" y="1699187"/>
            <a:ext cx="3146323" cy="36064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400" b="1" dirty="0"/>
              <a:t>Administration &amp; Customer 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FD6A7F-06DE-202C-CB93-FAAC6E63FDAD}"/>
              </a:ext>
            </a:extLst>
          </p:cNvPr>
          <p:cNvSpPr/>
          <p:nvPr/>
        </p:nvSpPr>
        <p:spPr bwMode="auto">
          <a:xfrm>
            <a:off x="7516768" y="1986731"/>
            <a:ext cx="1184517" cy="32791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Illustration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43714E-D8EE-2665-D7EF-086A458966AC}"/>
              </a:ext>
            </a:extLst>
          </p:cNvPr>
          <p:cNvSpPr/>
          <p:nvPr/>
        </p:nvSpPr>
        <p:spPr bwMode="auto">
          <a:xfrm>
            <a:off x="5225031" y="1964904"/>
            <a:ext cx="1067615" cy="32913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Payment Management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A5676D-81E1-97FC-0142-ED80403C685A}"/>
              </a:ext>
            </a:extLst>
          </p:cNvPr>
          <p:cNvSpPr/>
          <p:nvPr/>
        </p:nvSpPr>
        <p:spPr bwMode="auto">
          <a:xfrm>
            <a:off x="2323026" y="1964904"/>
            <a:ext cx="1371600" cy="32791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Payout Administration (Claim, Dividend … etc.)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BDAD0-0031-1FBA-0E9E-86F8CB46AAFD}"/>
              </a:ext>
            </a:extLst>
          </p:cNvPr>
          <p:cNvSpPr/>
          <p:nvPr/>
        </p:nvSpPr>
        <p:spPr bwMode="auto">
          <a:xfrm>
            <a:off x="894276" y="1964904"/>
            <a:ext cx="1373187" cy="32791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Policy Administration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1F33BDC-E35B-8E77-AE91-55564F78F04F}"/>
              </a:ext>
            </a:extLst>
          </p:cNvPr>
          <p:cNvSpPr/>
          <p:nvPr/>
        </p:nvSpPr>
        <p:spPr>
          <a:xfrm>
            <a:off x="8861864" y="2011742"/>
            <a:ext cx="1219201" cy="146887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b="1" dirty="0"/>
              <a:t>Business Rule Engine (Product, FNA Rules etc.)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370ECCC-207F-C595-B31D-3E3E4D15B106}"/>
              </a:ext>
            </a:extLst>
          </p:cNvPr>
          <p:cNvSpPr/>
          <p:nvPr/>
        </p:nvSpPr>
        <p:spPr>
          <a:xfrm>
            <a:off x="854946" y="1219205"/>
            <a:ext cx="1249053" cy="3794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/>
              <a:t>Customer App</a:t>
            </a:r>
          </a:p>
          <a:p>
            <a:pPr algn="ctr">
              <a:defRPr/>
            </a:pPr>
            <a:r>
              <a:rPr lang="en-US" sz="1100" b="1" dirty="0"/>
              <a:t>- EMMA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9FD873-874A-9CF9-1B7C-9CEACFF13ECF}"/>
              </a:ext>
            </a:extLst>
          </p:cNvPr>
          <p:cNvSpPr/>
          <p:nvPr/>
        </p:nvSpPr>
        <p:spPr>
          <a:xfrm>
            <a:off x="2419372" y="1219205"/>
            <a:ext cx="2231287" cy="379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/>
              <a:t>One Servicing Portal for Internal, Agency, Brokers, Customers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917E76-5F27-78F9-D730-03EED8543C0D}"/>
              </a:ext>
            </a:extLst>
          </p:cNvPr>
          <p:cNvSpPr/>
          <p:nvPr/>
        </p:nvSpPr>
        <p:spPr>
          <a:xfrm>
            <a:off x="5011321" y="1222085"/>
            <a:ext cx="1277177" cy="3794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/>
              <a:t>Servicing Portal</a:t>
            </a:r>
          </a:p>
          <a:p>
            <a:pPr algn="ctr">
              <a:defRPr/>
            </a:pPr>
            <a:r>
              <a:rPr lang="en-US" sz="1100" b="1" dirty="0"/>
              <a:t>- Salesforce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650DF67-355F-8E8B-B82A-06E944B03E33}"/>
              </a:ext>
            </a:extLst>
          </p:cNvPr>
          <p:cNvSpPr/>
          <p:nvPr/>
        </p:nvSpPr>
        <p:spPr>
          <a:xfrm>
            <a:off x="8773375" y="1223789"/>
            <a:ext cx="1315566" cy="3794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/>
              <a:t>Distribution Portal - Sales</a:t>
            </a:r>
            <a:r>
              <a:rPr lang="en-US" sz="1100" dirty="0"/>
              <a:t>force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C740B52-1EFA-02C6-4BAD-C16DEE5A63D6}"/>
              </a:ext>
            </a:extLst>
          </p:cNvPr>
          <p:cNvSpPr/>
          <p:nvPr/>
        </p:nvSpPr>
        <p:spPr bwMode="auto">
          <a:xfrm>
            <a:off x="6344979" y="1977121"/>
            <a:ext cx="1116966" cy="32791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E-Application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5984CAA-A029-A655-3317-4501258BE28A}"/>
              </a:ext>
            </a:extLst>
          </p:cNvPr>
          <p:cNvSpPr/>
          <p:nvPr/>
        </p:nvSpPr>
        <p:spPr>
          <a:xfrm>
            <a:off x="10140553" y="2018654"/>
            <a:ext cx="1219201" cy="14619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b="1" dirty="0"/>
              <a:t>Product Configurator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B6ADF59-9484-BE52-0559-8457A58DEBD5}"/>
              </a:ext>
            </a:extLst>
          </p:cNvPr>
          <p:cNvSpPr/>
          <p:nvPr/>
        </p:nvSpPr>
        <p:spPr>
          <a:xfrm>
            <a:off x="10135889" y="3527790"/>
            <a:ext cx="1219201" cy="1697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b="1" dirty="0"/>
              <a:t>AML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66B702F-A3BC-CCA0-5604-4CF592BBD088}"/>
              </a:ext>
            </a:extLst>
          </p:cNvPr>
          <p:cNvSpPr/>
          <p:nvPr/>
        </p:nvSpPr>
        <p:spPr>
          <a:xfrm>
            <a:off x="668592" y="5380496"/>
            <a:ext cx="10795821" cy="6353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b="1" dirty="0"/>
              <a:t>Technical Foundation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60872BA-DBB3-5197-8D25-E1E1E16D8A8A}"/>
              </a:ext>
            </a:extLst>
          </p:cNvPr>
          <p:cNvSpPr/>
          <p:nvPr/>
        </p:nvSpPr>
        <p:spPr bwMode="auto">
          <a:xfrm>
            <a:off x="3948570" y="1963268"/>
            <a:ext cx="1210874" cy="32929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/>
              <a:t>Underwriting</a:t>
            </a:r>
            <a:endParaRPr lang="en-US" sz="12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3DEB0B-5E3C-727D-35D3-5CA572354CBA}"/>
              </a:ext>
            </a:extLst>
          </p:cNvPr>
          <p:cNvSpPr/>
          <p:nvPr/>
        </p:nvSpPr>
        <p:spPr>
          <a:xfrm>
            <a:off x="4040599" y="2844851"/>
            <a:ext cx="5917939" cy="3048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As-is: iPro Toolkit , To-be: </a:t>
            </a:r>
            <a:r>
              <a:rPr lang="en-US" sz="1100" b="1" dirty="0" err="1">
                <a:solidFill>
                  <a:schemeClr val="bg1"/>
                </a:solidFill>
              </a:rPr>
              <a:t>eBAO</a:t>
            </a:r>
            <a:r>
              <a:rPr lang="en-US" sz="1100" b="1" dirty="0">
                <a:solidFill>
                  <a:schemeClr val="bg1"/>
                </a:solidFill>
              </a:rPr>
              <a:t> – </a:t>
            </a:r>
            <a:r>
              <a:rPr lang="en-US" sz="1100" b="1" dirty="0" err="1">
                <a:solidFill>
                  <a:schemeClr val="bg1"/>
                </a:solidFill>
              </a:rPr>
              <a:t>InsureMO</a:t>
            </a:r>
            <a:r>
              <a:rPr lang="en-US" sz="1100" b="1" dirty="0">
                <a:solidFill>
                  <a:schemeClr val="bg1"/>
                </a:solidFill>
              </a:rPr>
              <a:t> (NB)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BDC25A-F20F-D67E-2BA6-2AC9689E483F}"/>
              </a:ext>
            </a:extLst>
          </p:cNvPr>
          <p:cNvSpPr/>
          <p:nvPr/>
        </p:nvSpPr>
        <p:spPr>
          <a:xfrm>
            <a:off x="4026328" y="3495902"/>
            <a:ext cx="1098280" cy="1371065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As-is: RLS+WFI+ AURA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To-be: New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UW Engine &amp; Case Management Solution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3E03F18-7A39-E67A-D9DC-5C8180FB9771}"/>
              </a:ext>
            </a:extLst>
          </p:cNvPr>
          <p:cNvSpPr/>
          <p:nvPr/>
        </p:nvSpPr>
        <p:spPr>
          <a:xfrm>
            <a:off x="10176670" y="2666957"/>
            <a:ext cx="1121054" cy="6549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/>
              <a:t>eBAO</a:t>
            </a:r>
            <a:r>
              <a:rPr lang="en-US" sz="1100" b="1" dirty="0"/>
              <a:t> </a:t>
            </a:r>
            <a:r>
              <a:rPr lang="en-US" sz="1100" b="1"/>
              <a:t>– InsureMO</a:t>
            </a:r>
            <a:endParaRPr lang="en-US" sz="1100" b="1" dirty="0"/>
          </a:p>
          <a:p>
            <a:pPr algn="ctr"/>
            <a:r>
              <a:rPr lang="en-US" sz="1100" b="1"/>
              <a:t>Product Factory</a:t>
            </a:r>
            <a:endParaRPr lang="en-US" sz="1100" b="1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C7BD862-82D0-3ED5-465C-BA3ABD9CF1F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575468" y="3149651"/>
            <a:ext cx="0" cy="3462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7A271EB-DD8A-AB8B-F35A-01AA4DCD1CC7}"/>
              </a:ext>
            </a:extLst>
          </p:cNvPr>
          <p:cNvCxnSpPr>
            <a:cxnSpLocks/>
            <a:stCxn id="75" idx="1"/>
            <a:endCxn id="49" idx="3"/>
          </p:cNvCxnSpPr>
          <p:nvPr/>
        </p:nvCxnSpPr>
        <p:spPr>
          <a:xfrm flipH="1">
            <a:off x="9958538" y="2994415"/>
            <a:ext cx="218132" cy="2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2B8F0BB2-7945-8EBC-FA99-D05690435C36}"/>
              </a:ext>
            </a:extLst>
          </p:cNvPr>
          <p:cNvSpPr/>
          <p:nvPr/>
        </p:nvSpPr>
        <p:spPr>
          <a:xfrm>
            <a:off x="1628520" y="6136122"/>
            <a:ext cx="2280569" cy="3880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b="1" dirty="0"/>
              <a:t>Key Life Insurance Capability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634EB22-F431-F8DE-30B2-23FF977023BC}"/>
              </a:ext>
            </a:extLst>
          </p:cNvPr>
          <p:cNvSpPr/>
          <p:nvPr/>
        </p:nvSpPr>
        <p:spPr>
          <a:xfrm>
            <a:off x="8861864" y="3541974"/>
            <a:ext cx="1219201" cy="168345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b="1" dirty="0"/>
              <a:t>Template &amp; Output Mgmt.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98DB44D-068D-C82D-4907-91E2388CA2EE}"/>
              </a:ext>
            </a:extLst>
          </p:cNvPr>
          <p:cNvSpPr/>
          <p:nvPr/>
        </p:nvSpPr>
        <p:spPr>
          <a:xfrm>
            <a:off x="8913696" y="4072106"/>
            <a:ext cx="1098280" cy="372775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As-is: MCS,  To-be: GMC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CE4A8C7-39AC-64F7-718D-22C02175618F}"/>
              </a:ext>
            </a:extLst>
          </p:cNvPr>
          <p:cNvSpPr/>
          <p:nvPr/>
        </p:nvSpPr>
        <p:spPr>
          <a:xfrm>
            <a:off x="6610990" y="1223789"/>
            <a:ext cx="1870547" cy="379413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chemeClr val="bg1"/>
                </a:solidFill>
              </a:rPr>
              <a:t>Agency Sales Tool</a:t>
            </a:r>
          </a:p>
          <a:p>
            <a:pPr algn="ctr">
              <a:defRPr/>
            </a:pPr>
            <a:r>
              <a:rPr lang="en-US" sz="1100" b="1" dirty="0">
                <a:solidFill>
                  <a:schemeClr val="bg1"/>
                </a:solidFill>
              </a:rPr>
              <a:t>iPro-&gt;Self-build Sales Flow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DC48D5D-D898-4AA0-FCA5-D878BAA398CF}"/>
              </a:ext>
            </a:extLst>
          </p:cNvPr>
          <p:cNvCxnSpPr>
            <a:cxnSpLocks/>
            <a:stCxn id="91" idx="3"/>
            <a:endCxn id="65" idx="1"/>
          </p:cNvCxnSpPr>
          <p:nvPr/>
        </p:nvCxnSpPr>
        <p:spPr>
          <a:xfrm>
            <a:off x="8481537" y="1413496"/>
            <a:ext cx="29183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B4DF0D4-34D7-1E1C-2F72-F9D41309CC84}"/>
              </a:ext>
            </a:extLst>
          </p:cNvPr>
          <p:cNvSpPr/>
          <p:nvPr/>
        </p:nvSpPr>
        <p:spPr>
          <a:xfrm>
            <a:off x="980085" y="3371958"/>
            <a:ext cx="2653774" cy="386555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As-is: RLS, 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To-be:  Externalized JAVA Code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9AAEC69-3ADF-3128-1203-DD3448609018}"/>
              </a:ext>
            </a:extLst>
          </p:cNvPr>
          <p:cNvCxnSpPr>
            <a:cxnSpLocks/>
          </p:cNvCxnSpPr>
          <p:nvPr/>
        </p:nvCxnSpPr>
        <p:spPr>
          <a:xfrm>
            <a:off x="7698658" y="1598618"/>
            <a:ext cx="0" cy="124239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34D0AB1-13F1-81BA-576B-8821D6AB603D}"/>
              </a:ext>
            </a:extLst>
          </p:cNvPr>
          <p:cNvSpPr/>
          <p:nvPr/>
        </p:nvSpPr>
        <p:spPr>
          <a:xfrm>
            <a:off x="5299127" y="3500818"/>
            <a:ext cx="921778" cy="6086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100" b="1" dirty="0"/>
              <a:t>Payment Gateway –</a:t>
            </a:r>
          </a:p>
          <a:p>
            <a:pPr algn="ctr"/>
            <a:r>
              <a:rPr lang="en-US" sz="1100" b="1" dirty="0"/>
              <a:t>e.g</a:t>
            </a:r>
            <a:r>
              <a:rPr lang="en-US" sz="1100" b="1"/>
              <a:t>. Stripe</a:t>
            </a:r>
            <a:endParaRPr lang="en-US" sz="1100" b="1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254E19B-D84C-3CA1-2226-0ED3F8865533}"/>
              </a:ext>
            </a:extLst>
          </p:cNvPr>
          <p:cNvCxnSpPr>
            <a:cxnSpLocks/>
          </p:cNvCxnSpPr>
          <p:nvPr/>
        </p:nvCxnSpPr>
        <p:spPr>
          <a:xfrm>
            <a:off x="5779922" y="3149651"/>
            <a:ext cx="0" cy="34625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EAE0450-1CEA-9C6C-DF58-7CFDB62FC57F}"/>
              </a:ext>
            </a:extLst>
          </p:cNvPr>
          <p:cNvSpPr/>
          <p:nvPr/>
        </p:nvSpPr>
        <p:spPr>
          <a:xfrm>
            <a:off x="1008030" y="2840171"/>
            <a:ext cx="262583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eBAO</a:t>
            </a:r>
            <a:r>
              <a:rPr lang="en-US" sz="1100" b="1" dirty="0"/>
              <a:t> – </a:t>
            </a:r>
            <a:r>
              <a:rPr lang="en-US" sz="1100" b="1" dirty="0" err="1"/>
              <a:t>InsureMO</a:t>
            </a:r>
            <a:r>
              <a:rPr lang="en-US" sz="1100" b="1" dirty="0"/>
              <a:t> (PA)</a:t>
            </a:r>
          </a:p>
        </p:txBody>
      </p:sp>
      <p:cxnSp>
        <p:nvCxnSpPr>
          <p:cNvPr id="123" name="Curved Connector 122">
            <a:extLst>
              <a:ext uri="{FF2B5EF4-FFF2-40B4-BE49-F238E27FC236}">
                <a16:creationId xmlns:a16="http://schemas.microsoft.com/office/drawing/2014/main" id="{4CAE6A07-E819-D0DB-2034-6532AB0D0E9A}"/>
              </a:ext>
            </a:extLst>
          </p:cNvPr>
          <p:cNvCxnSpPr>
            <a:cxnSpLocks/>
            <a:stCxn id="64" idx="2"/>
            <a:endCxn id="120" idx="0"/>
          </p:cNvCxnSpPr>
          <p:nvPr/>
        </p:nvCxnSpPr>
        <p:spPr>
          <a:xfrm rot="5400000">
            <a:off x="3366092" y="556352"/>
            <a:ext cx="1238673" cy="332896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C0DE26F-95CD-B628-75D7-7CFEAA3EA5A6}"/>
              </a:ext>
            </a:extLst>
          </p:cNvPr>
          <p:cNvCxnSpPr>
            <a:cxnSpLocks/>
          </p:cNvCxnSpPr>
          <p:nvPr/>
        </p:nvCxnSpPr>
        <p:spPr>
          <a:xfrm>
            <a:off x="2208651" y="3157128"/>
            <a:ext cx="0" cy="2148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8F3EB7-0811-6F84-43C1-00F423B20B1E}"/>
              </a:ext>
            </a:extLst>
          </p:cNvPr>
          <p:cNvSpPr/>
          <p:nvPr/>
        </p:nvSpPr>
        <p:spPr>
          <a:xfrm>
            <a:off x="10188057" y="4072105"/>
            <a:ext cx="1098280" cy="2845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100" b="1" dirty="0" err="1"/>
              <a:t>Norkom</a:t>
            </a:r>
            <a:endParaRPr lang="en-US" sz="1100" b="1" dirty="0"/>
          </a:p>
        </p:txBody>
      </p:sp>
      <p:cxnSp>
        <p:nvCxnSpPr>
          <p:cNvPr id="131" name="Curved Connector 130">
            <a:extLst>
              <a:ext uri="{FF2B5EF4-FFF2-40B4-BE49-F238E27FC236}">
                <a16:creationId xmlns:a16="http://schemas.microsoft.com/office/drawing/2014/main" id="{CEC6EE3C-DB6A-1A37-93EE-2094A859ED5F}"/>
              </a:ext>
            </a:extLst>
          </p:cNvPr>
          <p:cNvCxnSpPr>
            <a:cxnSpLocks/>
            <a:stCxn id="88" idx="1"/>
            <a:endCxn id="49" idx="2"/>
          </p:cNvCxnSpPr>
          <p:nvPr/>
        </p:nvCxnSpPr>
        <p:spPr>
          <a:xfrm rot="10800000">
            <a:off x="6999570" y="3149652"/>
            <a:ext cx="1914127" cy="1108843"/>
          </a:xfrm>
          <a:prstGeom prst="curvedConnector2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>
            <a:extLst>
              <a:ext uri="{FF2B5EF4-FFF2-40B4-BE49-F238E27FC236}">
                <a16:creationId xmlns:a16="http://schemas.microsoft.com/office/drawing/2014/main" id="{8C29A859-F209-9155-8567-213A1B653AC8}"/>
              </a:ext>
            </a:extLst>
          </p:cNvPr>
          <p:cNvCxnSpPr>
            <a:cxnSpLocks/>
            <a:stCxn id="130" idx="2"/>
            <a:endCxn id="49" idx="2"/>
          </p:cNvCxnSpPr>
          <p:nvPr/>
        </p:nvCxnSpPr>
        <p:spPr>
          <a:xfrm rot="5400000" flipH="1">
            <a:off x="8264873" y="1884347"/>
            <a:ext cx="1207019" cy="3737628"/>
          </a:xfrm>
          <a:prstGeom prst="curvedConnector3">
            <a:avLst>
              <a:gd name="adj1" fmla="val -44191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144">
            <a:extLst>
              <a:ext uri="{FF2B5EF4-FFF2-40B4-BE49-F238E27FC236}">
                <a16:creationId xmlns:a16="http://schemas.microsoft.com/office/drawing/2014/main" id="{344D8E7E-610C-3335-0EEC-1A0215D1F935}"/>
              </a:ext>
            </a:extLst>
          </p:cNvPr>
          <p:cNvCxnSpPr>
            <a:cxnSpLocks/>
            <a:stCxn id="63" idx="2"/>
            <a:endCxn id="120" idx="0"/>
          </p:cNvCxnSpPr>
          <p:nvPr/>
        </p:nvCxnSpPr>
        <p:spPr>
          <a:xfrm rot="5400000">
            <a:off x="2307205" y="1612359"/>
            <a:ext cx="1241553" cy="121407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0D3DE56-C9C9-4729-2FFB-F182C258E37C}"/>
              </a:ext>
            </a:extLst>
          </p:cNvPr>
          <p:cNvSpPr/>
          <p:nvPr/>
        </p:nvSpPr>
        <p:spPr bwMode="auto">
          <a:xfrm>
            <a:off x="950081" y="5612222"/>
            <a:ext cx="1872807" cy="3651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Enterprise Integration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DBA10BC-68E2-4D29-52AF-F07E0AE5D0B1}"/>
              </a:ext>
            </a:extLst>
          </p:cNvPr>
          <p:cNvSpPr/>
          <p:nvPr/>
        </p:nvSpPr>
        <p:spPr bwMode="auto">
          <a:xfrm>
            <a:off x="2896438" y="5615493"/>
            <a:ext cx="2324491" cy="3651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Application Monitoring/Logging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D0F4EDC-8DF0-F2BB-E2D1-ED6D750D8C58}"/>
              </a:ext>
            </a:extLst>
          </p:cNvPr>
          <p:cNvSpPr/>
          <p:nvPr/>
        </p:nvSpPr>
        <p:spPr bwMode="auto">
          <a:xfrm>
            <a:off x="5314745" y="5612222"/>
            <a:ext cx="1751345" cy="3651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IAM – B2C, B2A, B2B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3DB652E-789D-02BF-8946-B7145992D5A7}"/>
              </a:ext>
            </a:extLst>
          </p:cNvPr>
          <p:cNvSpPr/>
          <p:nvPr/>
        </p:nvSpPr>
        <p:spPr bwMode="auto">
          <a:xfrm>
            <a:off x="8913696" y="5610450"/>
            <a:ext cx="2486014" cy="3651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Cloud Foundation / Infrastructure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3C0DE03-2B33-5814-610A-87F87C734E12}"/>
              </a:ext>
            </a:extLst>
          </p:cNvPr>
          <p:cNvSpPr/>
          <p:nvPr/>
        </p:nvSpPr>
        <p:spPr>
          <a:xfrm>
            <a:off x="4081599" y="6140450"/>
            <a:ext cx="1698506" cy="379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/>
              <a:t>New Solutions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67DE249-8465-1FD3-E20C-6632BB611383}"/>
              </a:ext>
            </a:extLst>
          </p:cNvPr>
          <p:cNvSpPr/>
          <p:nvPr/>
        </p:nvSpPr>
        <p:spPr>
          <a:xfrm>
            <a:off x="5941372" y="6147409"/>
            <a:ext cx="1698506" cy="379413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chemeClr val="bg1"/>
                </a:solidFill>
              </a:rPr>
              <a:t>Solutions with Migration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66CF710-928D-B346-F181-54EDEA3D0CB3}"/>
              </a:ext>
            </a:extLst>
          </p:cNvPr>
          <p:cNvSpPr/>
          <p:nvPr/>
        </p:nvSpPr>
        <p:spPr bwMode="auto">
          <a:xfrm>
            <a:off x="7110519" y="5617292"/>
            <a:ext cx="1751345" cy="3651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Frontend Framework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86EC8DF-D238-465D-B438-7EC602370165}"/>
              </a:ext>
            </a:extLst>
          </p:cNvPr>
          <p:cNvSpPr/>
          <p:nvPr/>
        </p:nvSpPr>
        <p:spPr>
          <a:xfrm>
            <a:off x="7877257" y="6140450"/>
            <a:ext cx="1249053" cy="3794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/>
              <a:t>As-is Solutions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9C44797-F9E8-EB80-B687-0D2BAF0A71CB}"/>
              </a:ext>
            </a:extLst>
          </p:cNvPr>
          <p:cNvCxnSpPr>
            <a:stCxn id="62" idx="3"/>
            <a:endCxn id="63" idx="1"/>
          </p:cNvCxnSpPr>
          <p:nvPr/>
        </p:nvCxnSpPr>
        <p:spPr>
          <a:xfrm>
            <a:off x="2103999" y="1408912"/>
            <a:ext cx="3153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9240DB5-9F19-D5F7-9591-72B7247A5C19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4650659" y="1408912"/>
            <a:ext cx="360662" cy="28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08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FB4C8-1F93-74E7-E314-B38FF628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29396"/>
            <a:ext cx="410402" cy="228600"/>
          </a:xfrm>
        </p:spPr>
        <p:txBody>
          <a:bodyPr/>
          <a:lstStyle/>
          <a:p>
            <a:fld id="{9CD8D479-8942-46E8-A226-A4E01F7A105C}" type="slidenum">
              <a:rPr lang="en-HK" smtClean="0"/>
              <a:t>2</a:t>
            </a:fld>
            <a:endParaRPr lang="en-HK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8667C67-DE89-90AB-E2CC-11D1D91C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3403" y="6629396"/>
            <a:ext cx="1000662" cy="228600"/>
          </a:xfrm>
        </p:spPr>
        <p:txBody>
          <a:bodyPr/>
          <a:lstStyle/>
          <a:p>
            <a:fld id="{94C81B4D-F060-418E-A958-B2BDC1A258F8}" type="datetime1">
              <a:rPr lang="en-US" smtClean="0"/>
              <a:pPr/>
              <a:t>03/06/2024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EE28ABA-AF3B-E171-AC78-371B5CD5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716" y="6629396"/>
            <a:ext cx="9144259" cy="22860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EBF2344A-A05F-4ED0-82BF-DD6C09D0EDC4}"/>
              </a:ext>
            </a:extLst>
          </p:cNvPr>
          <p:cNvSpPr txBox="1">
            <a:spLocks/>
          </p:cNvSpPr>
          <p:nvPr/>
        </p:nvSpPr>
        <p:spPr>
          <a:xfrm>
            <a:off x="10488488" y="6310796"/>
            <a:ext cx="1500268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E1429B-4804-449C-A008-A39CE3CB8643}" type="slidenum">
              <a:rPr lang="zh-HK" altLang="en-US" smtClean="0"/>
              <a:pPr/>
              <a:t>2</a:t>
            </a:fld>
            <a:endParaRPr lang="zh-HK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D8D6F5-36FE-4951-6475-FD8D3EF25372}"/>
              </a:ext>
            </a:extLst>
          </p:cNvPr>
          <p:cNvSpPr txBox="1"/>
          <p:nvPr/>
        </p:nvSpPr>
        <p:spPr>
          <a:xfrm>
            <a:off x="161758" y="687521"/>
            <a:ext cx="3772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600" b="1" u="sng" dirty="0"/>
              <a:t>Option 1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00D880-A7FF-897A-804D-EF4952BF2CC3}"/>
              </a:ext>
            </a:extLst>
          </p:cNvPr>
          <p:cNvGrpSpPr/>
          <p:nvPr/>
        </p:nvGrpSpPr>
        <p:grpSpPr>
          <a:xfrm>
            <a:off x="279807" y="3565244"/>
            <a:ext cx="1716142" cy="839549"/>
            <a:chOff x="623392" y="3537883"/>
            <a:chExt cx="1716142" cy="800219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E23AD85-FC73-29BB-46FC-616A1D593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3662276"/>
              <a:ext cx="285582" cy="0"/>
            </a:xfrm>
            <a:prstGeom prst="line">
              <a:avLst/>
            </a:prstGeom>
            <a:ln w="22860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F52AA5-3806-715D-DD18-F388A5E55494}"/>
                </a:ext>
              </a:extLst>
            </p:cNvPr>
            <p:cNvSpPr txBox="1"/>
            <p:nvPr/>
          </p:nvSpPr>
          <p:spPr>
            <a:xfrm>
              <a:off x="623392" y="3537883"/>
              <a:ext cx="649537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/>
                <a:t>Risk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/>
                <a:t>Cost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/>
                <a:t>Benefit</a:t>
              </a:r>
              <a:endParaRPr lang="en-HK" sz="1200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B9248D-6CB0-613E-5EF0-3C507D85A5E4}"/>
                </a:ext>
              </a:extLst>
            </p:cNvPr>
            <p:cNvCxnSpPr/>
            <p:nvPr/>
          </p:nvCxnSpPr>
          <p:spPr>
            <a:xfrm>
              <a:off x="1533208" y="3572382"/>
              <a:ext cx="0" cy="731520"/>
            </a:xfrm>
            <a:prstGeom prst="line">
              <a:avLst/>
            </a:prstGeom>
            <a:ln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D4CDCA-B209-7CFF-D4C7-EC3F6B3511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3924430"/>
              <a:ext cx="510723" cy="0"/>
            </a:xfrm>
            <a:prstGeom prst="line">
              <a:avLst/>
            </a:prstGeom>
            <a:ln w="228600" cap="rnd">
              <a:solidFill>
                <a:srgbClr val="00B0F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6B719D-DBA7-39DE-3ACF-1A2856AD21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4186584"/>
              <a:ext cx="614318" cy="0"/>
            </a:xfrm>
            <a:prstGeom prst="line">
              <a:avLst/>
            </a:prstGeom>
            <a:ln w="228600" cap="rnd">
              <a:solidFill>
                <a:srgbClr val="24A1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6BEE35-86DD-DE50-8719-766A132FC356}"/>
              </a:ext>
            </a:extLst>
          </p:cNvPr>
          <p:cNvGrpSpPr/>
          <p:nvPr/>
        </p:nvGrpSpPr>
        <p:grpSpPr>
          <a:xfrm>
            <a:off x="4273603" y="3584693"/>
            <a:ext cx="2353339" cy="800219"/>
            <a:chOff x="623392" y="3537883"/>
            <a:chExt cx="2353339" cy="80021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1BB028-15A0-F684-7A16-BA70DFE14F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3662276"/>
              <a:ext cx="464934" cy="0"/>
            </a:xfrm>
            <a:prstGeom prst="line">
              <a:avLst/>
            </a:prstGeom>
            <a:ln w="22860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D53A9B4-1469-0BFD-AB30-453ABC18D723}"/>
                </a:ext>
              </a:extLst>
            </p:cNvPr>
            <p:cNvSpPr txBox="1"/>
            <p:nvPr/>
          </p:nvSpPr>
          <p:spPr>
            <a:xfrm>
              <a:off x="623392" y="3537883"/>
              <a:ext cx="649537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/>
                <a:t>Risk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/>
                <a:t>Cost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/>
                <a:t>Benefit</a:t>
              </a:r>
              <a:endParaRPr lang="en-HK" sz="1200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89D2C4B-C917-3D6D-9F82-B23D9B6E4685}"/>
                </a:ext>
              </a:extLst>
            </p:cNvPr>
            <p:cNvCxnSpPr/>
            <p:nvPr/>
          </p:nvCxnSpPr>
          <p:spPr>
            <a:xfrm>
              <a:off x="1533208" y="3572382"/>
              <a:ext cx="0" cy="731520"/>
            </a:xfrm>
            <a:prstGeom prst="line">
              <a:avLst/>
            </a:prstGeom>
            <a:ln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067F59-9320-54B2-EC03-1B99502D87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3924430"/>
              <a:ext cx="868057" cy="0"/>
            </a:xfrm>
            <a:prstGeom prst="line">
              <a:avLst/>
            </a:prstGeom>
            <a:ln w="228600" cap="rnd">
              <a:solidFill>
                <a:srgbClr val="00B0F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80758FE-9CE0-0D5C-841F-856A37BA15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4185440"/>
              <a:ext cx="1251515" cy="0"/>
            </a:xfrm>
            <a:prstGeom prst="line">
              <a:avLst/>
            </a:prstGeom>
            <a:ln w="228600" cap="rnd">
              <a:solidFill>
                <a:srgbClr val="24A1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24BBAB2-2A05-2FF2-6473-1419C1D5378E}"/>
              </a:ext>
            </a:extLst>
          </p:cNvPr>
          <p:cNvGrpSpPr/>
          <p:nvPr/>
        </p:nvGrpSpPr>
        <p:grpSpPr>
          <a:xfrm>
            <a:off x="8503982" y="3565244"/>
            <a:ext cx="2999760" cy="800219"/>
            <a:chOff x="623392" y="3537883"/>
            <a:chExt cx="2999760" cy="800219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20EA8A1-DE1F-88A3-461C-403C6663C8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3662276"/>
              <a:ext cx="442762" cy="0"/>
            </a:xfrm>
            <a:prstGeom prst="line">
              <a:avLst/>
            </a:prstGeom>
            <a:ln w="22860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C104E0-BB1B-DE73-D60F-43686050DE28}"/>
                </a:ext>
              </a:extLst>
            </p:cNvPr>
            <p:cNvSpPr txBox="1"/>
            <p:nvPr/>
          </p:nvSpPr>
          <p:spPr>
            <a:xfrm>
              <a:off x="623392" y="3537883"/>
              <a:ext cx="649537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/>
                <a:t>Risk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/>
                <a:t>Cost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/>
                <a:t>Benefit</a:t>
              </a:r>
              <a:endParaRPr lang="en-HK" sz="120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C965A4-ABC6-6BA2-61FE-BB4E7077FC7E}"/>
                </a:ext>
              </a:extLst>
            </p:cNvPr>
            <p:cNvCxnSpPr/>
            <p:nvPr/>
          </p:nvCxnSpPr>
          <p:spPr>
            <a:xfrm>
              <a:off x="1533208" y="3572382"/>
              <a:ext cx="0" cy="731520"/>
            </a:xfrm>
            <a:prstGeom prst="line">
              <a:avLst/>
            </a:prstGeom>
            <a:ln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03F116E-DD7E-5BA8-971B-E269B4750D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3924430"/>
              <a:ext cx="1406323" cy="0"/>
            </a:xfrm>
            <a:prstGeom prst="line">
              <a:avLst/>
            </a:prstGeom>
            <a:ln w="228600" cap="rnd">
              <a:solidFill>
                <a:srgbClr val="00B0F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DACECAF-0AB2-F2D1-119D-0DB4078765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4186584"/>
              <a:ext cx="1897936" cy="0"/>
            </a:xfrm>
            <a:prstGeom prst="line">
              <a:avLst/>
            </a:prstGeom>
            <a:ln w="228600" cap="rnd">
              <a:solidFill>
                <a:srgbClr val="24A1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5155EE2-A950-540A-5321-D255E540C707}"/>
              </a:ext>
            </a:extLst>
          </p:cNvPr>
          <p:cNvSpPr txBox="1"/>
          <p:nvPr/>
        </p:nvSpPr>
        <p:spPr>
          <a:xfrm>
            <a:off x="8629891" y="5743605"/>
            <a:ext cx="31720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b="1" dirty="0"/>
              <a:t>Cons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Need significant upfront planning effort to identify pilot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Estimated timeline : 2 </a:t>
            </a:r>
            <a:r>
              <a:rPr lang="en-US" sz="1000" dirty="0" err="1"/>
              <a:t>yrs</a:t>
            </a:r>
            <a:r>
              <a:rPr lang="en-US" sz="1000" dirty="0"/>
              <a:t> +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01AC30-7E45-1963-4A5E-8143B390BDE6}"/>
              </a:ext>
            </a:extLst>
          </p:cNvPr>
          <p:cNvSpPr txBox="1"/>
          <p:nvPr/>
        </p:nvSpPr>
        <p:spPr>
          <a:xfrm>
            <a:off x="8634932" y="4691773"/>
            <a:ext cx="32668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b="1" dirty="0"/>
              <a:t>Pros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Relatively low risk approach as earlier discovery of improvement/blocking items during pilot phase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Single platform to handle product  full-cycle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Product configure once for NB, PA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Greatest strategic benefits (ops cost, speed to market)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62437C0-0414-EE7B-201D-1BD9D1D3B3DB}"/>
              </a:ext>
            </a:extLst>
          </p:cNvPr>
          <p:cNvGrpSpPr/>
          <p:nvPr/>
        </p:nvGrpSpPr>
        <p:grpSpPr>
          <a:xfrm>
            <a:off x="8582886" y="4691773"/>
            <a:ext cx="274320" cy="274320"/>
            <a:chOff x="3692436" y="837441"/>
            <a:chExt cx="274320" cy="27432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238B802-B2D2-0FEA-C171-0C3FEBEDA6FB}"/>
                </a:ext>
              </a:extLst>
            </p:cNvPr>
            <p:cNvSpPr/>
            <p:nvPr/>
          </p:nvSpPr>
          <p:spPr>
            <a:xfrm>
              <a:off x="3701580" y="846585"/>
              <a:ext cx="256032" cy="2560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</a:endParaRPr>
            </a:p>
          </p:txBody>
        </p:sp>
        <p:pic>
          <p:nvPicPr>
            <p:cNvPr id="56" name="Picture 8" descr="Check - Free ui icons">
              <a:extLst>
                <a:ext uri="{FF2B5EF4-FFF2-40B4-BE49-F238E27FC236}">
                  <a16:creationId xmlns:a16="http://schemas.microsoft.com/office/drawing/2014/main" id="{789CE56F-A421-CEB6-31DE-D41FD47853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24A19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436" y="837441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7" name="Picture 10">
            <a:extLst>
              <a:ext uri="{FF2B5EF4-FFF2-40B4-BE49-F238E27FC236}">
                <a16:creationId xmlns:a16="http://schemas.microsoft.com/office/drawing/2014/main" id="{EDA64DB3-F508-B514-8312-0FB409CFD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705" y="572808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C01FF57-52E2-70B9-0FE7-081B72869AF8}"/>
              </a:ext>
            </a:extLst>
          </p:cNvPr>
          <p:cNvSpPr txBox="1"/>
          <p:nvPr/>
        </p:nvSpPr>
        <p:spPr>
          <a:xfrm>
            <a:off x="4437798" y="5720811"/>
            <a:ext cx="3351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b="1" dirty="0"/>
              <a:t>Cons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Foreseeable effort in  analysis NB related day-end batch logic for NB migration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Still need 2 product setup – iPro and </a:t>
            </a:r>
            <a:r>
              <a:rPr lang="en-US" sz="1000" dirty="0" err="1"/>
              <a:t>InsureMO</a:t>
            </a:r>
            <a:r>
              <a:rPr lang="en-US" sz="1000" dirty="0"/>
              <a:t> Product Factory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F9DA8A-9222-70E3-BD6B-98A8368D654F}"/>
              </a:ext>
            </a:extLst>
          </p:cNvPr>
          <p:cNvSpPr txBox="1"/>
          <p:nvPr/>
        </p:nvSpPr>
        <p:spPr>
          <a:xfrm>
            <a:off x="4454581" y="4711189"/>
            <a:ext cx="3282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b="1" dirty="0"/>
              <a:t>Pros</a:t>
            </a:r>
            <a:endParaRPr lang="en-US" sz="1000" dirty="0"/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Improve the efficiency of policy issuance by get rid of offline policy issuance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Address time to market concern on RLS’s product setup</a:t>
            </a:r>
          </a:p>
          <a:p>
            <a:endParaRPr lang="en-US" sz="100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779ECB9-6794-C257-71E6-C4A8AC78D732}"/>
              </a:ext>
            </a:extLst>
          </p:cNvPr>
          <p:cNvGrpSpPr/>
          <p:nvPr/>
        </p:nvGrpSpPr>
        <p:grpSpPr>
          <a:xfrm>
            <a:off x="4397109" y="4700917"/>
            <a:ext cx="274320" cy="274320"/>
            <a:chOff x="3692436" y="837441"/>
            <a:chExt cx="274320" cy="27432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5EEE50B-9027-EE09-3CCA-446DE1A85C11}"/>
                </a:ext>
              </a:extLst>
            </p:cNvPr>
            <p:cNvSpPr/>
            <p:nvPr/>
          </p:nvSpPr>
          <p:spPr>
            <a:xfrm>
              <a:off x="3701580" y="846585"/>
              <a:ext cx="256032" cy="2560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</a:endParaRPr>
            </a:p>
          </p:txBody>
        </p:sp>
        <p:pic>
          <p:nvPicPr>
            <p:cNvPr id="68" name="Picture 8" descr="Check - Free ui icons">
              <a:extLst>
                <a:ext uri="{FF2B5EF4-FFF2-40B4-BE49-F238E27FC236}">
                  <a16:creationId xmlns:a16="http://schemas.microsoft.com/office/drawing/2014/main" id="{6A3FF252-07F3-D247-0DED-90F0757DB6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24A19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436" y="837441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9" name="Picture 10">
            <a:extLst>
              <a:ext uri="{FF2B5EF4-FFF2-40B4-BE49-F238E27FC236}">
                <a16:creationId xmlns:a16="http://schemas.microsoft.com/office/drawing/2014/main" id="{253C105D-5DC6-ECCC-A847-FF66C30D1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691" y="572808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152570E-CDFE-64F6-CA43-46533F8967A1}"/>
              </a:ext>
            </a:extLst>
          </p:cNvPr>
          <p:cNvSpPr txBox="1"/>
          <p:nvPr/>
        </p:nvSpPr>
        <p:spPr>
          <a:xfrm>
            <a:off x="385032" y="5730850"/>
            <a:ext cx="3251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b="1" dirty="0"/>
              <a:t>Cons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Keep costly and inefficiency Product Setup in iPro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Moderate alignment to strategic benefits as 2 product setup are still required – iPro, </a:t>
            </a:r>
            <a:r>
              <a:rPr lang="en-US" sz="1000" dirty="0" err="1"/>
              <a:t>InsureMO</a:t>
            </a:r>
            <a:r>
              <a:rPr lang="en-US" sz="1000" dirty="0"/>
              <a:t> Product Factory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89FC18-9B2E-DF21-553A-890FC98EF63C}"/>
              </a:ext>
            </a:extLst>
          </p:cNvPr>
          <p:cNvSpPr txBox="1"/>
          <p:nvPr/>
        </p:nvSpPr>
        <p:spPr>
          <a:xfrm>
            <a:off x="357389" y="4760039"/>
            <a:ext cx="3251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b="1" dirty="0"/>
              <a:t>Pros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Relatively low risk 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Less implementation cost implication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Address time to market concern on RLS’s product setup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97E6482-E877-4A25-19AB-6B0253BD990A}"/>
              </a:ext>
            </a:extLst>
          </p:cNvPr>
          <p:cNvGrpSpPr/>
          <p:nvPr/>
        </p:nvGrpSpPr>
        <p:grpSpPr>
          <a:xfrm>
            <a:off x="316243" y="4756941"/>
            <a:ext cx="274320" cy="274320"/>
            <a:chOff x="3692436" y="837441"/>
            <a:chExt cx="274320" cy="27432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373F037-37A1-880C-5573-D96822FF448A}"/>
                </a:ext>
              </a:extLst>
            </p:cNvPr>
            <p:cNvSpPr/>
            <p:nvPr/>
          </p:nvSpPr>
          <p:spPr>
            <a:xfrm>
              <a:off x="3701580" y="846585"/>
              <a:ext cx="256032" cy="2560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</a:endParaRPr>
            </a:p>
          </p:txBody>
        </p:sp>
        <p:pic>
          <p:nvPicPr>
            <p:cNvPr id="74" name="Picture 8" descr="Check - Free ui icons">
              <a:extLst>
                <a:ext uri="{FF2B5EF4-FFF2-40B4-BE49-F238E27FC236}">
                  <a16:creationId xmlns:a16="http://schemas.microsoft.com/office/drawing/2014/main" id="{DF73B889-CF91-8C4A-83F4-60BDD819F6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24A19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436" y="837441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5" name="Picture 10">
            <a:extLst>
              <a:ext uri="{FF2B5EF4-FFF2-40B4-BE49-F238E27FC236}">
                <a16:creationId xmlns:a16="http://schemas.microsoft.com/office/drawing/2014/main" id="{37DD8E41-3BD3-5A33-2B8A-1C91F9688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00" y="572059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4" descr="Crown icons for free download | Freepik">
            <a:extLst>
              <a:ext uri="{FF2B5EF4-FFF2-40B4-BE49-F238E27FC236}">
                <a16:creationId xmlns:a16="http://schemas.microsoft.com/office/drawing/2014/main" id="{A897D08D-13D3-4355-50E9-70DAD4DBD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161" y="558045"/>
            <a:ext cx="547200" cy="54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itle 1">
            <a:extLst>
              <a:ext uri="{FF2B5EF4-FFF2-40B4-BE49-F238E27FC236}">
                <a16:creationId xmlns:a16="http://schemas.microsoft.com/office/drawing/2014/main" id="{08B40864-29C0-7714-734E-35CED8AE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084" y="11365"/>
            <a:ext cx="9371949" cy="664461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Products Externalization Approaches Recommendation</a:t>
            </a:r>
          </a:p>
        </p:txBody>
      </p:sp>
      <p:graphicFrame>
        <p:nvGraphicFramePr>
          <p:cNvPr id="112" name="Table 112">
            <a:extLst>
              <a:ext uri="{FF2B5EF4-FFF2-40B4-BE49-F238E27FC236}">
                <a16:creationId xmlns:a16="http://schemas.microsoft.com/office/drawing/2014/main" id="{0E5C4E31-1381-6799-228A-7719370D1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141984"/>
              </p:ext>
            </p:extLst>
          </p:nvPr>
        </p:nvGraphicFramePr>
        <p:xfrm>
          <a:off x="215955" y="1123905"/>
          <a:ext cx="3741928" cy="237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0964">
                  <a:extLst>
                    <a:ext uri="{9D8B030D-6E8A-4147-A177-3AD203B41FA5}">
                      <a16:colId xmlns:a16="http://schemas.microsoft.com/office/drawing/2014/main" val="2362915137"/>
                    </a:ext>
                  </a:extLst>
                </a:gridCol>
                <a:gridCol w="1870964">
                  <a:extLst>
                    <a:ext uri="{9D8B030D-6E8A-4147-A177-3AD203B41FA5}">
                      <a16:colId xmlns:a16="http://schemas.microsoft.com/office/drawing/2014/main" val="19695750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100" b="1" dirty="0"/>
                        <a:t>New Products Setup in Product Factory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HK" sz="11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HK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3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HK" sz="1100" dirty="0"/>
                        <a:t>New products setup on </a:t>
                      </a:r>
                      <a:r>
                        <a:rPr lang="en-HK" sz="1100" dirty="0" err="1"/>
                        <a:t>InsureMO</a:t>
                      </a:r>
                      <a:r>
                        <a:rPr lang="en-HK" sz="1100" dirty="0"/>
                        <a:t> Product Factory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HK" sz="1100" dirty="0"/>
                        <a:t>Feed product setup data from </a:t>
                      </a:r>
                      <a:r>
                        <a:rPr lang="en-HK" sz="1100" dirty="0" err="1"/>
                        <a:t>eBAO</a:t>
                      </a:r>
                      <a:r>
                        <a:rPr lang="en-HK" sz="1100" dirty="0"/>
                        <a:t> to RLS 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93455"/>
                  </a:ext>
                </a:extLst>
              </a:tr>
              <a:tr h="393868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100" dirty="0"/>
                        <a:t>RLS Externalization for Product setup</a:t>
                      </a:r>
                    </a:p>
                    <a:p>
                      <a:pPr marL="171450" indent="-171450">
                        <a:buFont typeface="Wingdings" pitchFamily="2" charset="2"/>
                        <a:buChar char="Ø"/>
                      </a:pP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03149"/>
                  </a:ext>
                </a:extLst>
              </a:tr>
              <a:tr h="28128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US" sz="11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US" sz="11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endParaRPr lang="en-HK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45328"/>
                  </a:ext>
                </a:extLst>
              </a:tr>
            </a:tbl>
          </a:graphicData>
        </a:graphic>
      </p:graphicFrame>
      <p:sp>
        <p:nvSpPr>
          <p:cNvPr id="115" name="TextBox 114">
            <a:extLst>
              <a:ext uri="{FF2B5EF4-FFF2-40B4-BE49-F238E27FC236}">
                <a16:creationId xmlns:a16="http://schemas.microsoft.com/office/drawing/2014/main" id="{9AD4A499-634D-2966-940A-B1A7F1A08D32}"/>
              </a:ext>
            </a:extLst>
          </p:cNvPr>
          <p:cNvSpPr txBox="1"/>
          <p:nvPr/>
        </p:nvSpPr>
        <p:spPr>
          <a:xfrm>
            <a:off x="4070090" y="682603"/>
            <a:ext cx="3772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600" b="1" u="sng" dirty="0"/>
              <a:t>Option 2 </a:t>
            </a:r>
          </a:p>
        </p:txBody>
      </p:sp>
      <p:graphicFrame>
        <p:nvGraphicFramePr>
          <p:cNvPr id="116" name="Table 112">
            <a:extLst>
              <a:ext uri="{FF2B5EF4-FFF2-40B4-BE49-F238E27FC236}">
                <a16:creationId xmlns:a16="http://schemas.microsoft.com/office/drawing/2014/main" id="{38CC6D81-C66B-1151-7C55-134CED237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704400"/>
              </p:ext>
            </p:extLst>
          </p:nvPr>
        </p:nvGraphicFramePr>
        <p:xfrm>
          <a:off x="4271773" y="1118990"/>
          <a:ext cx="3741928" cy="237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0964">
                  <a:extLst>
                    <a:ext uri="{9D8B030D-6E8A-4147-A177-3AD203B41FA5}">
                      <a16:colId xmlns:a16="http://schemas.microsoft.com/office/drawing/2014/main" val="2362915137"/>
                    </a:ext>
                  </a:extLst>
                </a:gridCol>
                <a:gridCol w="1870964">
                  <a:extLst>
                    <a:ext uri="{9D8B030D-6E8A-4147-A177-3AD203B41FA5}">
                      <a16:colId xmlns:a16="http://schemas.microsoft.com/office/drawing/2014/main" val="19695750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100" b="1" dirty="0"/>
                        <a:t>Option 1 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100" b="1" dirty="0"/>
                        <a:t>Migrate New Business Module to </a:t>
                      </a:r>
                      <a:r>
                        <a:rPr lang="en-HK" sz="1100" b="1" dirty="0" err="1"/>
                        <a:t>eBAO</a:t>
                      </a:r>
                      <a:endParaRPr lang="en-HK" sz="11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HK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3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HK" sz="1100" dirty="0"/>
                        <a:t>New products setup on </a:t>
                      </a:r>
                      <a:r>
                        <a:rPr lang="en-HK" sz="1100" dirty="0" err="1"/>
                        <a:t>InsureMO</a:t>
                      </a:r>
                      <a:r>
                        <a:rPr lang="en-HK" sz="1100" dirty="0"/>
                        <a:t> Product Factory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HK" sz="1100" dirty="0"/>
                        <a:t>Feed product setup data from </a:t>
                      </a:r>
                      <a:r>
                        <a:rPr lang="en-HK" sz="1100" dirty="0" err="1"/>
                        <a:t>eBAO</a:t>
                      </a:r>
                      <a:r>
                        <a:rPr lang="en-HK" sz="1100" dirty="0"/>
                        <a:t> to RLS 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9345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100" dirty="0"/>
                        <a:t>RLS Externalization on Product setup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1100" dirty="0"/>
                        <a:t>Migrate NB functions to </a:t>
                      </a:r>
                      <a:r>
                        <a:rPr lang="en-US" sz="1100" dirty="0" err="1"/>
                        <a:t>eBAO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Germini</a:t>
                      </a:r>
                      <a:r>
                        <a:rPr lang="en-US" sz="1100" dirty="0"/>
                        <a:t> with NB STP to </a:t>
                      </a:r>
                      <a:r>
                        <a:rPr lang="en-US" sz="1100" dirty="0" err="1"/>
                        <a:t>eBAO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03149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US" sz="11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US" sz="11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98545"/>
                  </a:ext>
                </a:extLst>
              </a:tr>
            </a:tbl>
          </a:graphicData>
        </a:graphic>
      </p:graphicFrame>
      <p:sp>
        <p:nvSpPr>
          <p:cNvPr id="117" name="TextBox 116">
            <a:extLst>
              <a:ext uri="{FF2B5EF4-FFF2-40B4-BE49-F238E27FC236}">
                <a16:creationId xmlns:a16="http://schemas.microsoft.com/office/drawing/2014/main" id="{40D904D3-1037-5B65-1303-C20EB29C57DA}"/>
              </a:ext>
            </a:extLst>
          </p:cNvPr>
          <p:cNvSpPr txBox="1"/>
          <p:nvPr/>
        </p:nvSpPr>
        <p:spPr>
          <a:xfrm>
            <a:off x="8215951" y="687521"/>
            <a:ext cx="3772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600" b="1" u="sng" dirty="0"/>
              <a:t>Option 3 </a:t>
            </a:r>
          </a:p>
        </p:txBody>
      </p:sp>
      <p:graphicFrame>
        <p:nvGraphicFramePr>
          <p:cNvPr id="118" name="Table 112">
            <a:extLst>
              <a:ext uri="{FF2B5EF4-FFF2-40B4-BE49-F238E27FC236}">
                <a16:creationId xmlns:a16="http://schemas.microsoft.com/office/drawing/2014/main" id="{2BBC25CB-B55B-2FD9-F7C1-B0B544026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73164"/>
              </p:ext>
            </p:extLst>
          </p:nvPr>
        </p:nvGraphicFramePr>
        <p:xfrm>
          <a:off x="8306865" y="1113003"/>
          <a:ext cx="3741928" cy="237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0964">
                  <a:extLst>
                    <a:ext uri="{9D8B030D-6E8A-4147-A177-3AD203B41FA5}">
                      <a16:colId xmlns:a16="http://schemas.microsoft.com/office/drawing/2014/main" val="2362915137"/>
                    </a:ext>
                  </a:extLst>
                </a:gridCol>
                <a:gridCol w="1870964">
                  <a:extLst>
                    <a:ext uri="{9D8B030D-6E8A-4147-A177-3AD203B41FA5}">
                      <a16:colId xmlns:a16="http://schemas.microsoft.com/office/drawing/2014/main" val="19695750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100" b="1" dirty="0"/>
                        <a:t>Option 2 +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100" b="1" dirty="0"/>
                        <a:t>Migrate existing Products from RLS to </a:t>
                      </a:r>
                      <a:r>
                        <a:rPr lang="en-HK" sz="1100" b="1" dirty="0" err="1"/>
                        <a:t>eBAO</a:t>
                      </a:r>
                      <a:r>
                        <a:rPr lang="en-HK" sz="1100" b="1" dirty="0"/>
                        <a:t>  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100" b="1" dirty="0"/>
                        <a:t>Build New Sales Frontend &amp; Replace iPro Sales Tool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36610"/>
                  </a:ext>
                </a:extLst>
              </a:tr>
              <a:tr h="24204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HK" sz="1100" dirty="0"/>
                        <a:t>New products setup on </a:t>
                      </a:r>
                      <a:r>
                        <a:rPr lang="en-HK" sz="1100" dirty="0" err="1"/>
                        <a:t>InsureMO</a:t>
                      </a:r>
                      <a:r>
                        <a:rPr lang="en-HK" sz="1100" dirty="0"/>
                        <a:t> Product Factory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HK" sz="1100" dirty="0"/>
                        <a:t>Feed product setup data from </a:t>
                      </a:r>
                      <a:r>
                        <a:rPr lang="en-HK" sz="1100" dirty="0" err="1"/>
                        <a:t>eBAO</a:t>
                      </a:r>
                      <a:r>
                        <a:rPr lang="en-HK" sz="1100" dirty="0"/>
                        <a:t> to RLS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HK" sz="1100" dirty="0"/>
                        <a:t>Migrate existing products with 2 phases approach: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HK" sz="1100" dirty="0"/>
                        <a:t>Phase 1: Migrate 1 pilot product per product type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HK" sz="1100" dirty="0"/>
                        <a:t>Phase 2: Migrate the rest based on phase 1’s guide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9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100" dirty="0"/>
                        <a:t>RLS Externalization for Product setup</a:t>
                      </a:r>
                    </a:p>
                    <a:p>
                      <a:pPr marL="171450" indent="-171450">
                        <a:buFont typeface="Wingdings" pitchFamily="2" charset="2"/>
                        <a:buChar char="Ø"/>
                      </a:pP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HK" sz="1100" dirty="0"/>
                        <a:t>Migrate existing products with 2 phases approach: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HK" sz="1100" dirty="0"/>
                        <a:t>Phase 1: Migrate 1 pilot product per product type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HK" sz="1100" dirty="0"/>
                        <a:t>Phase 2: Migrate the rest based on phase 1’s pattern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0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1100" dirty="0"/>
                        <a:t>Build Sales Frontend ride on </a:t>
                      </a:r>
                      <a:r>
                        <a:rPr lang="en-US" sz="1100" dirty="0" err="1"/>
                        <a:t>InsureMO</a:t>
                      </a:r>
                      <a:r>
                        <a:rPr lang="en-US" sz="1100" dirty="0"/>
                        <a:t> Product Factory, retire iPro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endParaRPr lang="en-HK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45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34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FB4C8-1F93-74E7-E314-B38FF628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29396"/>
            <a:ext cx="410402" cy="228600"/>
          </a:xfrm>
        </p:spPr>
        <p:txBody>
          <a:bodyPr/>
          <a:lstStyle/>
          <a:p>
            <a:fld id="{9CD8D479-8942-46E8-A226-A4E01F7A105C}" type="slidenum">
              <a:rPr lang="en-HK" smtClean="0"/>
              <a:t>3</a:t>
            </a:fld>
            <a:endParaRPr lang="en-HK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8667C67-DE89-90AB-E2CC-11D1D91C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3403" y="6629396"/>
            <a:ext cx="1000662" cy="228600"/>
          </a:xfrm>
        </p:spPr>
        <p:txBody>
          <a:bodyPr/>
          <a:lstStyle/>
          <a:p>
            <a:fld id="{94C81B4D-F060-418E-A958-B2BDC1A258F8}" type="datetime1">
              <a:rPr lang="en-US" smtClean="0"/>
              <a:pPr/>
              <a:t>03/06/2024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EE28ABA-AF3B-E171-AC78-371B5CD5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716" y="6629396"/>
            <a:ext cx="9144259" cy="22860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EBF2344A-A05F-4ED0-82BF-DD6C09D0EDC4}"/>
              </a:ext>
            </a:extLst>
          </p:cNvPr>
          <p:cNvSpPr txBox="1">
            <a:spLocks/>
          </p:cNvSpPr>
          <p:nvPr/>
        </p:nvSpPr>
        <p:spPr>
          <a:xfrm>
            <a:off x="10488488" y="6310796"/>
            <a:ext cx="1500268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E1429B-4804-449C-A008-A39CE3CB8643}" type="slidenum">
              <a:rPr lang="zh-HK" altLang="en-US" smtClean="0"/>
              <a:pPr/>
              <a:t>3</a:t>
            </a:fld>
            <a:endParaRPr lang="zh-HK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D8D6F5-36FE-4951-6475-FD8D3EF25372}"/>
              </a:ext>
            </a:extLst>
          </p:cNvPr>
          <p:cNvSpPr txBox="1"/>
          <p:nvPr/>
        </p:nvSpPr>
        <p:spPr>
          <a:xfrm>
            <a:off x="850016" y="708716"/>
            <a:ext cx="3772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600" b="1" u="sng" dirty="0"/>
              <a:t>Option 1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00D880-A7FF-897A-804D-EF4952BF2CC3}"/>
              </a:ext>
            </a:extLst>
          </p:cNvPr>
          <p:cNvGrpSpPr/>
          <p:nvPr/>
        </p:nvGrpSpPr>
        <p:grpSpPr>
          <a:xfrm>
            <a:off x="751755" y="3643901"/>
            <a:ext cx="2188090" cy="839549"/>
            <a:chOff x="623392" y="3537883"/>
            <a:chExt cx="2188090" cy="800219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E23AD85-FC73-29BB-46FC-616A1D593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3662276"/>
              <a:ext cx="555324" cy="0"/>
            </a:xfrm>
            <a:prstGeom prst="line">
              <a:avLst/>
            </a:prstGeom>
            <a:ln w="22860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F52AA5-3806-715D-DD18-F388A5E55494}"/>
                </a:ext>
              </a:extLst>
            </p:cNvPr>
            <p:cNvSpPr txBox="1"/>
            <p:nvPr/>
          </p:nvSpPr>
          <p:spPr>
            <a:xfrm>
              <a:off x="623392" y="3537883"/>
              <a:ext cx="649537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/>
                <a:t>Risk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/>
                <a:t>Cost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/>
                <a:t>Benefit</a:t>
              </a:r>
              <a:endParaRPr lang="en-HK" sz="1200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B9248D-6CB0-613E-5EF0-3C507D85A5E4}"/>
                </a:ext>
              </a:extLst>
            </p:cNvPr>
            <p:cNvCxnSpPr/>
            <p:nvPr/>
          </p:nvCxnSpPr>
          <p:spPr>
            <a:xfrm>
              <a:off x="1533208" y="3572382"/>
              <a:ext cx="0" cy="731520"/>
            </a:xfrm>
            <a:prstGeom prst="line">
              <a:avLst/>
            </a:prstGeom>
            <a:ln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D4CDCA-B209-7CFF-D4C7-EC3F6B3511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3924430"/>
              <a:ext cx="1086266" cy="0"/>
            </a:xfrm>
            <a:prstGeom prst="line">
              <a:avLst/>
            </a:prstGeom>
            <a:ln w="228600" cap="rnd">
              <a:solidFill>
                <a:srgbClr val="00B0F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6B719D-DBA7-39DE-3ACF-1A2856AD21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4186584"/>
              <a:ext cx="948614" cy="0"/>
            </a:xfrm>
            <a:prstGeom prst="line">
              <a:avLst/>
            </a:prstGeom>
            <a:ln w="228600" cap="rnd">
              <a:solidFill>
                <a:srgbClr val="24A1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6BEE35-86DD-DE50-8719-766A132FC356}"/>
              </a:ext>
            </a:extLst>
          </p:cNvPr>
          <p:cNvGrpSpPr/>
          <p:nvPr/>
        </p:nvGrpSpPr>
        <p:grpSpPr>
          <a:xfrm>
            <a:off x="6987313" y="3702680"/>
            <a:ext cx="3020222" cy="800219"/>
            <a:chOff x="623392" y="3537883"/>
            <a:chExt cx="3020222" cy="80021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1BB028-15A0-F684-7A16-BA70DFE14F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3662276"/>
              <a:ext cx="907379" cy="0"/>
            </a:xfrm>
            <a:prstGeom prst="line">
              <a:avLst/>
            </a:prstGeom>
            <a:ln w="22860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D53A9B4-1469-0BFD-AB30-453ABC18D723}"/>
                </a:ext>
              </a:extLst>
            </p:cNvPr>
            <p:cNvSpPr txBox="1"/>
            <p:nvPr/>
          </p:nvSpPr>
          <p:spPr>
            <a:xfrm>
              <a:off x="623392" y="3537883"/>
              <a:ext cx="649537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/>
                <a:t>Risk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/>
                <a:t>Cost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/>
                <a:t>Benefit</a:t>
              </a:r>
              <a:endParaRPr lang="en-HK" sz="1200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89D2C4B-C917-3D6D-9F82-B23D9B6E4685}"/>
                </a:ext>
              </a:extLst>
            </p:cNvPr>
            <p:cNvCxnSpPr/>
            <p:nvPr/>
          </p:nvCxnSpPr>
          <p:spPr>
            <a:xfrm>
              <a:off x="1533208" y="3572382"/>
              <a:ext cx="0" cy="731520"/>
            </a:xfrm>
            <a:prstGeom prst="line">
              <a:avLst/>
            </a:prstGeom>
            <a:ln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067F59-9320-54B2-EC03-1B99502D87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3924430"/>
              <a:ext cx="1644798" cy="0"/>
            </a:xfrm>
            <a:prstGeom prst="line">
              <a:avLst/>
            </a:prstGeom>
            <a:ln w="228600" cap="rnd">
              <a:solidFill>
                <a:srgbClr val="00B0F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80758FE-9CE0-0D5C-841F-856A37BA15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4185440"/>
              <a:ext cx="1918398" cy="0"/>
            </a:xfrm>
            <a:prstGeom prst="line">
              <a:avLst/>
            </a:prstGeom>
            <a:ln w="228600" cap="rnd">
              <a:solidFill>
                <a:srgbClr val="24A1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C01FF57-52E2-70B9-0FE7-081B72869AF8}"/>
              </a:ext>
            </a:extLst>
          </p:cNvPr>
          <p:cNvSpPr txBox="1"/>
          <p:nvPr/>
        </p:nvSpPr>
        <p:spPr>
          <a:xfrm>
            <a:off x="7151508" y="5720811"/>
            <a:ext cx="404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b="1" dirty="0"/>
              <a:t>Cons</a:t>
            </a:r>
            <a:endParaRPr lang="en-US" sz="1000" dirty="0"/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Higher One-off implementation cost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F9DA8A-9222-70E3-BD6B-98A8368D654F}"/>
              </a:ext>
            </a:extLst>
          </p:cNvPr>
          <p:cNvSpPr txBox="1"/>
          <p:nvPr/>
        </p:nvSpPr>
        <p:spPr>
          <a:xfrm>
            <a:off x="7168290" y="4711189"/>
            <a:ext cx="403064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b="1" dirty="0"/>
              <a:t>Pros</a:t>
            </a:r>
            <a:endParaRPr lang="en-US" sz="1000" dirty="0"/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Significant improvement in operation cost with Omni channels operational service portal (Agency, Brokers can involved for e-Servicing)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7x24 Online for major transactional services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Maximize User experience with Omni channels operational UIs</a:t>
            </a:r>
          </a:p>
          <a:p>
            <a:endParaRPr lang="en-US" sz="100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779ECB9-6794-C257-71E6-C4A8AC78D732}"/>
              </a:ext>
            </a:extLst>
          </p:cNvPr>
          <p:cNvGrpSpPr/>
          <p:nvPr/>
        </p:nvGrpSpPr>
        <p:grpSpPr>
          <a:xfrm>
            <a:off x="7110819" y="4700917"/>
            <a:ext cx="274320" cy="274320"/>
            <a:chOff x="3692436" y="837441"/>
            <a:chExt cx="274320" cy="27432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5EEE50B-9027-EE09-3CCA-446DE1A85C11}"/>
                </a:ext>
              </a:extLst>
            </p:cNvPr>
            <p:cNvSpPr/>
            <p:nvPr/>
          </p:nvSpPr>
          <p:spPr>
            <a:xfrm>
              <a:off x="3701580" y="846585"/>
              <a:ext cx="256032" cy="2560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</a:endParaRPr>
            </a:p>
          </p:txBody>
        </p:sp>
        <p:pic>
          <p:nvPicPr>
            <p:cNvPr id="68" name="Picture 8" descr="Check - Free ui icons">
              <a:extLst>
                <a:ext uri="{FF2B5EF4-FFF2-40B4-BE49-F238E27FC236}">
                  <a16:creationId xmlns:a16="http://schemas.microsoft.com/office/drawing/2014/main" id="{6A3FF252-07F3-D247-0DED-90F0757DB6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24A19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436" y="837441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9" name="Picture 10">
            <a:extLst>
              <a:ext uri="{FF2B5EF4-FFF2-40B4-BE49-F238E27FC236}">
                <a16:creationId xmlns:a16="http://schemas.microsoft.com/office/drawing/2014/main" id="{253C105D-5DC6-ECCC-A847-FF66C30D1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401" y="572808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152570E-CDFE-64F6-CA43-46533F8967A1}"/>
              </a:ext>
            </a:extLst>
          </p:cNvPr>
          <p:cNvSpPr txBox="1"/>
          <p:nvPr/>
        </p:nvSpPr>
        <p:spPr>
          <a:xfrm>
            <a:off x="856979" y="5730850"/>
            <a:ext cx="39340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b="1" dirty="0"/>
              <a:t>Cons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Limited improvement in long term operation cost as Operational Flow stayed as-is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89FC18-9B2E-DF21-553A-890FC98EF63C}"/>
              </a:ext>
            </a:extLst>
          </p:cNvPr>
          <p:cNvSpPr txBox="1"/>
          <p:nvPr/>
        </p:nvSpPr>
        <p:spPr>
          <a:xfrm>
            <a:off x="829337" y="4760039"/>
            <a:ext cx="3793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b="1" dirty="0"/>
              <a:t>Pros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Relatively low risk 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Less implementation cost implication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7x24 Online for major transactional services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Modernized Operational UIs replacing AS400 Screens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97E6482-E877-4A25-19AB-6B0253BD990A}"/>
              </a:ext>
            </a:extLst>
          </p:cNvPr>
          <p:cNvGrpSpPr/>
          <p:nvPr/>
        </p:nvGrpSpPr>
        <p:grpSpPr>
          <a:xfrm>
            <a:off x="788191" y="4756941"/>
            <a:ext cx="274320" cy="274320"/>
            <a:chOff x="3692436" y="837441"/>
            <a:chExt cx="274320" cy="27432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373F037-37A1-880C-5573-D96822FF448A}"/>
                </a:ext>
              </a:extLst>
            </p:cNvPr>
            <p:cNvSpPr/>
            <p:nvPr/>
          </p:nvSpPr>
          <p:spPr>
            <a:xfrm>
              <a:off x="3701580" y="846585"/>
              <a:ext cx="256032" cy="2560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</a:endParaRPr>
            </a:p>
          </p:txBody>
        </p:sp>
        <p:pic>
          <p:nvPicPr>
            <p:cNvPr id="74" name="Picture 8" descr="Check - Free ui icons">
              <a:extLst>
                <a:ext uri="{FF2B5EF4-FFF2-40B4-BE49-F238E27FC236}">
                  <a16:creationId xmlns:a16="http://schemas.microsoft.com/office/drawing/2014/main" id="{DF73B889-CF91-8C4A-83F4-60BDD819F6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24A19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436" y="837441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5" name="Picture 10">
            <a:extLst>
              <a:ext uri="{FF2B5EF4-FFF2-40B4-BE49-F238E27FC236}">
                <a16:creationId xmlns:a16="http://schemas.microsoft.com/office/drawing/2014/main" id="{37DD8E41-3BD3-5A33-2B8A-1C91F9688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48" y="572059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itle 1">
            <a:extLst>
              <a:ext uri="{FF2B5EF4-FFF2-40B4-BE49-F238E27FC236}">
                <a16:creationId xmlns:a16="http://schemas.microsoft.com/office/drawing/2014/main" id="{08B40864-29C0-7714-734E-35CED8AE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344" y="11365"/>
            <a:ext cx="10751379" cy="664461"/>
          </a:xfrm>
        </p:spPr>
        <p:txBody>
          <a:bodyPr>
            <a:normAutofit/>
          </a:bodyPr>
          <a:lstStyle/>
          <a:p>
            <a:r>
              <a:rPr lang="en-US" dirty="0"/>
              <a:t>Core System Modernization Approaches Recommendation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AD4A499-634D-2966-940A-B1A7F1A08D32}"/>
              </a:ext>
            </a:extLst>
          </p:cNvPr>
          <p:cNvSpPr txBox="1"/>
          <p:nvPr/>
        </p:nvSpPr>
        <p:spPr>
          <a:xfrm>
            <a:off x="6977646" y="694461"/>
            <a:ext cx="3772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600" b="1" u="sng" dirty="0"/>
              <a:t>Option 2 </a:t>
            </a:r>
          </a:p>
        </p:txBody>
      </p:sp>
      <p:graphicFrame>
        <p:nvGraphicFramePr>
          <p:cNvPr id="116" name="Table 112">
            <a:extLst>
              <a:ext uri="{FF2B5EF4-FFF2-40B4-BE49-F238E27FC236}">
                <a16:creationId xmlns:a16="http://schemas.microsoft.com/office/drawing/2014/main" id="{38CC6D81-C66B-1151-7C55-134CED237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33471"/>
              </p:ext>
            </p:extLst>
          </p:nvPr>
        </p:nvGraphicFramePr>
        <p:xfrm>
          <a:off x="6022325" y="1079159"/>
          <a:ext cx="5610032" cy="236844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05016">
                  <a:extLst>
                    <a:ext uri="{9D8B030D-6E8A-4147-A177-3AD203B41FA5}">
                      <a16:colId xmlns:a16="http://schemas.microsoft.com/office/drawing/2014/main" val="2362915137"/>
                    </a:ext>
                  </a:extLst>
                </a:gridCol>
                <a:gridCol w="2805016">
                  <a:extLst>
                    <a:ext uri="{9D8B030D-6E8A-4147-A177-3AD203B41FA5}">
                      <a16:colId xmlns:a16="http://schemas.microsoft.com/office/drawing/2014/main" val="1969575092"/>
                    </a:ext>
                  </a:extLst>
                </a:gridCol>
              </a:tblGrid>
              <a:tr h="80322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100" b="1" dirty="0"/>
                        <a:t>Modernization by externalize RLS’s Servicing functions with Customized JAVA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100" b="1" dirty="0"/>
                        <a:t>NB related functions in Gemini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100" b="1" dirty="0"/>
                        <a:t>Migrate RLS’s report related function to enterprise data platform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100" b="1" dirty="0"/>
                        <a:t>Enable e-Service Digital Platform on externalized functions enabled by </a:t>
                      </a:r>
                      <a:r>
                        <a:rPr lang="en-HK" sz="1100" b="1" dirty="0" err="1"/>
                        <a:t>InsureMO</a:t>
                      </a:r>
                      <a:r>
                        <a:rPr lang="en-HK" sz="1100" b="1" dirty="0"/>
                        <a:t> APIs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36610"/>
                  </a:ext>
                </a:extLst>
              </a:tr>
              <a:tr h="80322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HK" sz="1100" dirty="0"/>
                        <a:t>Implement JAVA services to cover the RLS’s Servicing functions on PA, Claim, Billing and externalize the functions via </a:t>
                      </a:r>
                      <a:r>
                        <a:rPr lang="en-HK" sz="1100" dirty="0" err="1"/>
                        <a:t>InsureMO</a:t>
                      </a:r>
                      <a:r>
                        <a:rPr lang="en-HK" sz="1100" dirty="0"/>
                        <a:t> APIs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HK" sz="1100" dirty="0"/>
                        <a:t>Migrate RLS’s Reporting functions to enterprise data platform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93455"/>
                  </a:ext>
                </a:extLst>
              </a:tr>
              <a:tr h="72619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100" dirty="0"/>
                        <a:t>Enable e-Service Digital Platform to replace the AS400 screen for Agency, Broker, Customer (self-service), CS, OPS to access externalized functions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Require deep drive study on RLS RPG code base study to figure out business rules to ensure externalized service fully meet the functional requirements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03149"/>
                  </a:ext>
                </a:extLst>
              </a:tr>
            </a:tbl>
          </a:graphicData>
        </a:graphic>
      </p:graphicFrame>
      <p:graphicFrame>
        <p:nvGraphicFramePr>
          <p:cNvPr id="2" name="Table 112">
            <a:extLst>
              <a:ext uri="{FF2B5EF4-FFF2-40B4-BE49-F238E27FC236}">
                <a16:creationId xmlns:a16="http://schemas.microsoft.com/office/drawing/2014/main" id="{53F15007-C9CF-86E7-A411-7A554BEFE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415668"/>
              </p:ext>
            </p:extLst>
          </p:nvPr>
        </p:nvGraphicFramePr>
        <p:xfrm>
          <a:off x="155853" y="1073556"/>
          <a:ext cx="5610032" cy="237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05016">
                  <a:extLst>
                    <a:ext uri="{9D8B030D-6E8A-4147-A177-3AD203B41FA5}">
                      <a16:colId xmlns:a16="http://schemas.microsoft.com/office/drawing/2014/main" val="2362915137"/>
                    </a:ext>
                  </a:extLst>
                </a:gridCol>
                <a:gridCol w="2805016">
                  <a:extLst>
                    <a:ext uri="{9D8B030D-6E8A-4147-A177-3AD203B41FA5}">
                      <a16:colId xmlns:a16="http://schemas.microsoft.com/office/drawing/2014/main" val="19695750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100" b="1" dirty="0"/>
                        <a:t>Modernization by migrating RLS’s NB and Servicing functions to </a:t>
                      </a:r>
                      <a:r>
                        <a:rPr lang="en-HK" sz="1100" b="1" dirty="0" err="1"/>
                        <a:t>eBAO</a:t>
                      </a:r>
                      <a:r>
                        <a:rPr lang="en-HK" sz="1100" b="1" dirty="0"/>
                        <a:t> Gemini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100" b="1" dirty="0"/>
                        <a:t>Migrate RLS’s report related function to enterprise data platform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100" b="1" dirty="0"/>
                        <a:t>Keep Operation Process As-is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HK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3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HK" sz="1100" dirty="0"/>
                        <a:t>Migrate Policy Admin, Claim, Billing related functions to </a:t>
                      </a:r>
                      <a:r>
                        <a:rPr lang="en-HK" sz="1100" dirty="0" err="1"/>
                        <a:t>eBAO</a:t>
                      </a:r>
                      <a:r>
                        <a:rPr lang="en-HK" sz="1100" dirty="0"/>
                        <a:t> Gemini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HK" sz="1100" dirty="0"/>
                        <a:t>Migrate RLS’s Reporting functions to enterprise data platform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93455"/>
                  </a:ext>
                </a:extLst>
              </a:tr>
              <a:tr h="43176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100" dirty="0"/>
                        <a:t>Replace AS400 screen by Gemini’s PA UIs but keep existing Operational Processes no change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1100" dirty="0"/>
                        <a:t>No RLS’s externalization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03149"/>
                  </a:ext>
                </a:extLst>
              </a:tr>
              <a:tr h="57949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Require deep drive study on RLS RPG code base study to figure out business rules to facilitate the migration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US" sz="11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US" sz="11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98545"/>
                  </a:ext>
                </a:extLst>
              </a:tr>
            </a:tbl>
          </a:graphicData>
        </a:graphic>
      </p:graphicFrame>
      <p:pic>
        <p:nvPicPr>
          <p:cNvPr id="14" name="Picture 14" descr="Crown icons for free download | Freepik">
            <a:extLst>
              <a:ext uri="{FF2B5EF4-FFF2-40B4-BE49-F238E27FC236}">
                <a16:creationId xmlns:a16="http://schemas.microsoft.com/office/drawing/2014/main" id="{A51F8526-B84D-C339-1547-2222DC6A0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335" y="528470"/>
            <a:ext cx="547200" cy="54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10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2EA9B71-5D49-61FE-F400-1913EF647048}"/>
              </a:ext>
            </a:extLst>
          </p:cNvPr>
          <p:cNvSpPr/>
          <p:nvPr/>
        </p:nvSpPr>
        <p:spPr>
          <a:xfrm>
            <a:off x="8739029" y="2026953"/>
            <a:ext cx="1095175" cy="44623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b="1" dirty="0"/>
              <a:t>Enterprise Integration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92BA37-1A3D-D696-4F5F-96758C7FC33E}"/>
              </a:ext>
            </a:extLst>
          </p:cNvPr>
          <p:cNvSpPr/>
          <p:nvPr/>
        </p:nvSpPr>
        <p:spPr>
          <a:xfrm>
            <a:off x="1986112" y="3223003"/>
            <a:ext cx="4302386" cy="3266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400" b="1" dirty="0"/>
              <a:t>RLS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3FADC-F564-D1BF-C19E-B0DA3024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084" y="276087"/>
            <a:ext cx="10161305" cy="632092"/>
          </a:xfrm>
        </p:spPr>
        <p:txBody>
          <a:bodyPr>
            <a:normAutofit/>
          </a:bodyPr>
          <a:lstStyle/>
          <a:p>
            <a:r>
              <a:rPr lang="en-US" dirty="0"/>
              <a:t>Core System Migration Approach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FAC68-846C-6AB8-BD55-27171143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HK" smtClean="0"/>
              <a:t>4</a:t>
            </a:fld>
            <a:endParaRPr lang="en-HK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94219AF-3DB1-1A65-23DD-9EA771C4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03/06/2024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BFBFF79-0C5C-3081-84D5-9BDB29F3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Reference – Accenture Life Insurance Platform for basic capabilities with modification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47E14A47-3088-FFF8-F9E3-CF19F1B0E61F}"/>
              </a:ext>
            </a:extLst>
          </p:cNvPr>
          <p:cNvSpPr txBox="1">
            <a:spLocks/>
          </p:cNvSpPr>
          <p:nvPr/>
        </p:nvSpPr>
        <p:spPr>
          <a:xfrm>
            <a:off x="8773375" y="627156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AF0E63-51C8-2BDA-B832-C92ABF9CA72E}"/>
              </a:ext>
            </a:extLst>
          </p:cNvPr>
          <p:cNvSpPr/>
          <p:nvPr/>
        </p:nvSpPr>
        <p:spPr>
          <a:xfrm>
            <a:off x="668592" y="914405"/>
            <a:ext cx="10795821" cy="7234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altLang="en-US" sz="1400" b="1"/>
              <a:t>Channel &amp; Touchpoints</a:t>
            </a:r>
            <a:endParaRPr lang="en-US" altLang="en-US" sz="1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FD6A7F-06DE-202C-CB93-FAAC6E63FDAD}"/>
              </a:ext>
            </a:extLst>
          </p:cNvPr>
          <p:cNvSpPr/>
          <p:nvPr/>
        </p:nvSpPr>
        <p:spPr bwMode="auto">
          <a:xfrm>
            <a:off x="2039760" y="3493795"/>
            <a:ext cx="803214" cy="15034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Report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43714E-D8EE-2665-D7EF-086A458966AC}"/>
              </a:ext>
            </a:extLst>
          </p:cNvPr>
          <p:cNvSpPr/>
          <p:nvPr/>
        </p:nvSpPr>
        <p:spPr bwMode="auto">
          <a:xfrm>
            <a:off x="3582152" y="3495431"/>
            <a:ext cx="1248410" cy="15157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Policy Administration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370ECCC-207F-C595-B31D-3E3E4D15B106}"/>
              </a:ext>
            </a:extLst>
          </p:cNvPr>
          <p:cNvSpPr/>
          <p:nvPr/>
        </p:nvSpPr>
        <p:spPr>
          <a:xfrm>
            <a:off x="854946" y="1219205"/>
            <a:ext cx="1249053" cy="3794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/>
              <a:t>Customer App</a:t>
            </a:r>
          </a:p>
          <a:p>
            <a:pPr algn="ctr">
              <a:defRPr/>
            </a:pPr>
            <a:r>
              <a:rPr lang="en-US" sz="1100" b="1" dirty="0"/>
              <a:t>- EMMA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9FD873-874A-9CF9-1B7C-9CEACFF13ECF}"/>
              </a:ext>
            </a:extLst>
          </p:cNvPr>
          <p:cNvSpPr/>
          <p:nvPr/>
        </p:nvSpPr>
        <p:spPr>
          <a:xfrm>
            <a:off x="2419372" y="1219205"/>
            <a:ext cx="2231287" cy="379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/>
              <a:t>One Servicing Portal for Internal, Agency, Brokers, Customers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917E76-5F27-78F9-D730-03EED8543C0D}"/>
              </a:ext>
            </a:extLst>
          </p:cNvPr>
          <p:cNvSpPr/>
          <p:nvPr/>
        </p:nvSpPr>
        <p:spPr>
          <a:xfrm>
            <a:off x="5011321" y="1222085"/>
            <a:ext cx="1277177" cy="3794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/>
              <a:t>Servicing Portal</a:t>
            </a:r>
          </a:p>
          <a:p>
            <a:pPr algn="ctr">
              <a:defRPr/>
            </a:pPr>
            <a:r>
              <a:rPr lang="en-US" sz="1100" b="1" dirty="0"/>
              <a:t>- Salesforce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650DF67-355F-8E8B-B82A-06E944B03E33}"/>
              </a:ext>
            </a:extLst>
          </p:cNvPr>
          <p:cNvSpPr/>
          <p:nvPr/>
        </p:nvSpPr>
        <p:spPr>
          <a:xfrm>
            <a:off x="8773375" y="1223789"/>
            <a:ext cx="1315566" cy="3794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/>
              <a:t>Distribution Portal - Sales</a:t>
            </a:r>
            <a:r>
              <a:rPr lang="en-US" sz="1100" dirty="0"/>
              <a:t>force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C740B52-1EFA-02C6-4BAD-C16DEE5A63D6}"/>
              </a:ext>
            </a:extLst>
          </p:cNvPr>
          <p:cNvSpPr/>
          <p:nvPr/>
        </p:nvSpPr>
        <p:spPr bwMode="auto">
          <a:xfrm>
            <a:off x="4856847" y="3493795"/>
            <a:ext cx="707326" cy="15173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Billing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60872BA-DBB3-5197-8D25-E1E1E16D8A8A}"/>
              </a:ext>
            </a:extLst>
          </p:cNvPr>
          <p:cNvSpPr/>
          <p:nvPr/>
        </p:nvSpPr>
        <p:spPr bwMode="auto">
          <a:xfrm>
            <a:off x="2885697" y="3493795"/>
            <a:ext cx="671170" cy="15173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NB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CE4A8C7-39AC-64F7-718D-22C02175618F}"/>
              </a:ext>
            </a:extLst>
          </p:cNvPr>
          <p:cNvSpPr/>
          <p:nvPr/>
        </p:nvSpPr>
        <p:spPr>
          <a:xfrm>
            <a:off x="6610990" y="1223789"/>
            <a:ext cx="1870547" cy="379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100" b="1" dirty="0"/>
              <a:t>Self-build Sales </a:t>
            </a:r>
            <a:r>
              <a:rPr lang="en-US" sz="1100" b="1"/>
              <a:t>Flow Frontend</a:t>
            </a:r>
            <a:endParaRPr lang="en-US" sz="11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DC48D5D-D898-4AA0-FCA5-D878BAA398CF}"/>
              </a:ext>
            </a:extLst>
          </p:cNvPr>
          <p:cNvCxnSpPr>
            <a:cxnSpLocks/>
            <a:stCxn id="91" idx="3"/>
            <a:endCxn id="65" idx="1"/>
          </p:cNvCxnSpPr>
          <p:nvPr/>
        </p:nvCxnSpPr>
        <p:spPr>
          <a:xfrm>
            <a:off x="8481537" y="1413496"/>
            <a:ext cx="29183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9C44797-F9E8-EB80-B687-0D2BAF0A71CB}"/>
              </a:ext>
            </a:extLst>
          </p:cNvPr>
          <p:cNvCxnSpPr>
            <a:stCxn id="62" idx="3"/>
            <a:endCxn id="63" idx="1"/>
          </p:cNvCxnSpPr>
          <p:nvPr/>
        </p:nvCxnSpPr>
        <p:spPr>
          <a:xfrm>
            <a:off x="2103999" y="1408912"/>
            <a:ext cx="3153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9240DB5-9F19-D5F7-9591-72B7247A5C19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4650659" y="1408912"/>
            <a:ext cx="360662" cy="28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65276C-EA2D-9A0B-9D21-63AE0BF84BE1}"/>
              </a:ext>
            </a:extLst>
          </p:cNvPr>
          <p:cNvSpPr/>
          <p:nvPr/>
        </p:nvSpPr>
        <p:spPr>
          <a:xfrm>
            <a:off x="2043566" y="5536064"/>
            <a:ext cx="4079542" cy="4316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b="1" dirty="0"/>
              <a:t>Product Setup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51840C-4C50-6888-75F4-4067893EEECE}"/>
              </a:ext>
            </a:extLst>
          </p:cNvPr>
          <p:cNvSpPr/>
          <p:nvPr/>
        </p:nvSpPr>
        <p:spPr>
          <a:xfrm>
            <a:off x="676752" y="1715536"/>
            <a:ext cx="8021810" cy="6946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400" b="1" dirty="0" err="1"/>
              <a:t>eBAO</a:t>
            </a:r>
            <a:r>
              <a:rPr lang="en-US" sz="1400" b="1" dirty="0"/>
              <a:t>- </a:t>
            </a:r>
            <a:r>
              <a:rPr lang="en-US" sz="1400" b="1" dirty="0" err="1"/>
              <a:t>InsureMO</a:t>
            </a:r>
            <a:r>
              <a:rPr lang="en-US" sz="1400" b="1" dirty="0"/>
              <a:t> – NB, PA, Billing APIs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E106D2-B020-C13A-3AB2-C854936BCC12}"/>
              </a:ext>
            </a:extLst>
          </p:cNvPr>
          <p:cNvSpPr/>
          <p:nvPr/>
        </p:nvSpPr>
        <p:spPr>
          <a:xfrm>
            <a:off x="6337126" y="3226335"/>
            <a:ext cx="2353275" cy="18753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400" b="1" dirty="0" err="1"/>
              <a:t>eBAO</a:t>
            </a:r>
            <a:r>
              <a:rPr lang="en-US" sz="1400" b="1" dirty="0"/>
              <a:t>- Gemini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70C49A-82EB-AF2A-993F-92C08B3B3A82}"/>
              </a:ext>
            </a:extLst>
          </p:cNvPr>
          <p:cNvSpPr/>
          <p:nvPr/>
        </p:nvSpPr>
        <p:spPr bwMode="auto">
          <a:xfrm>
            <a:off x="6414932" y="3544886"/>
            <a:ext cx="1992736" cy="15173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/>
              <a:t>NB</a:t>
            </a:r>
            <a:endParaRPr lang="en-US" sz="12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3E0F07-5D83-39C5-DB6C-AFA5D09D056A}"/>
              </a:ext>
            </a:extLst>
          </p:cNvPr>
          <p:cNvSpPr/>
          <p:nvPr/>
        </p:nvSpPr>
        <p:spPr>
          <a:xfrm>
            <a:off x="668592" y="3223002"/>
            <a:ext cx="1281404" cy="32662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400" b="1" dirty="0"/>
              <a:t>RCMS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B71A23-B1A0-2454-23BF-C7BDA3EDAB8F}"/>
              </a:ext>
            </a:extLst>
          </p:cNvPr>
          <p:cNvSpPr/>
          <p:nvPr/>
        </p:nvSpPr>
        <p:spPr bwMode="auto">
          <a:xfrm>
            <a:off x="757084" y="3493795"/>
            <a:ext cx="1086952" cy="15173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Agency</a:t>
            </a:r>
          </a:p>
          <a:p>
            <a:pPr algn="ctr">
              <a:defRPr/>
            </a:pPr>
            <a:r>
              <a:rPr lang="en-US" sz="1200" b="1" dirty="0"/>
              <a:t>Commission Mgmt.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E9B543-B6C0-3D8B-F0C8-943DB28D0E10}"/>
              </a:ext>
            </a:extLst>
          </p:cNvPr>
          <p:cNvSpPr/>
          <p:nvPr/>
        </p:nvSpPr>
        <p:spPr>
          <a:xfrm>
            <a:off x="757085" y="5062237"/>
            <a:ext cx="5366024" cy="4316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200" b="1" dirty="0"/>
              <a:t>Offline Batch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F850E-6BE1-0F88-FB78-56D773C23B6E}"/>
              </a:ext>
            </a:extLst>
          </p:cNvPr>
          <p:cNvSpPr/>
          <p:nvPr/>
        </p:nvSpPr>
        <p:spPr bwMode="auto">
          <a:xfrm>
            <a:off x="3470787" y="2029907"/>
            <a:ext cx="4888253" cy="3406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Core Insurance APIs – for OPS e-Services to Omni Channels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FE5D25-D404-775C-E6F3-16C825C27D66}"/>
              </a:ext>
            </a:extLst>
          </p:cNvPr>
          <p:cNvSpPr/>
          <p:nvPr/>
        </p:nvSpPr>
        <p:spPr bwMode="auto">
          <a:xfrm>
            <a:off x="757084" y="2026953"/>
            <a:ext cx="2571627" cy="3406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New Business APIs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156DB8-8919-61C3-AD7F-668B1F7E4B57}"/>
              </a:ext>
            </a:extLst>
          </p:cNvPr>
          <p:cNvSpPr/>
          <p:nvPr/>
        </p:nvSpPr>
        <p:spPr>
          <a:xfrm>
            <a:off x="6337126" y="5163547"/>
            <a:ext cx="2353275" cy="1325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400" b="1" dirty="0" err="1"/>
              <a:t>InsureMO</a:t>
            </a:r>
            <a:r>
              <a:rPr lang="en-US" sz="1400" b="1" dirty="0"/>
              <a:t> – Product Factory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AE4400-3FB8-0B37-ECE7-6279EA634DAD}"/>
              </a:ext>
            </a:extLst>
          </p:cNvPr>
          <p:cNvSpPr/>
          <p:nvPr/>
        </p:nvSpPr>
        <p:spPr>
          <a:xfrm>
            <a:off x="6397925" y="5533851"/>
            <a:ext cx="2009743" cy="4316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b="1" dirty="0"/>
              <a:t>Product Setup</a:t>
            </a:r>
          </a:p>
        </p:txBody>
      </p:sp>
      <p:sp>
        <p:nvSpPr>
          <p:cNvPr id="32" name="Can 31">
            <a:extLst>
              <a:ext uri="{FF2B5EF4-FFF2-40B4-BE49-F238E27FC236}">
                <a16:creationId xmlns:a16="http://schemas.microsoft.com/office/drawing/2014/main" id="{0044929E-7D76-A3F9-DCFC-768D1519D819}"/>
              </a:ext>
            </a:extLst>
          </p:cNvPr>
          <p:cNvSpPr/>
          <p:nvPr/>
        </p:nvSpPr>
        <p:spPr>
          <a:xfrm>
            <a:off x="3404883" y="6056423"/>
            <a:ext cx="1229032" cy="3856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DB2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21266C-B03C-DCC8-C16E-CBDEBE0D2689}"/>
              </a:ext>
            </a:extLst>
          </p:cNvPr>
          <p:cNvSpPr/>
          <p:nvPr/>
        </p:nvSpPr>
        <p:spPr>
          <a:xfrm>
            <a:off x="668592" y="2443528"/>
            <a:ext cx="8021809" cy="7293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400" b="1" dirty="0"/>
              <a:t>Microservice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8B3A33D-AE35-759F-6B9C-D383A4DFFD06}"/>
              </a:ext>
            </a:extLst>
          </p:cNvPr>
          <p:cNvCxnSpPr>
            <a:cxnSpLocks/>
            <a:stCxn id="58" idx="3"/>
            <a:endCxn id="32" idx="4"/>
          </p:cNvCxnSpPr>
          <p:nvPr/>
        </p:nvCxnSpPr>
        <p:spPr>
          <a:xfrm flipH="1">
            <a:off x="4633915" y="2814340"/>
            <a:ext cx="2011390" cy="3434909"/>
          </a:xfrm>
          <a:prstGeom prst="bentConnector3">
            <a:avLst>
              <a:gd name="adj1" fmla="val -136994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4E8BCBA-983A-D578-A177-271538311F27}"/>
              </a:ext>
            </a:extLst>
          </p:cNvPr>
          <p:cNvSpPr/>
          <p:nvPr/>
        </p:nvSpPr>
        <p:spPr bwMode="auto">
          <a:xfrm>
            <a:off x="1745138" y="2475138"/>
            <a:ext cx="4900167" cy="6784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200" b="1" dirty="0"/>
              <a:t>Externalized </a:t>
            </a:r>
          </a:p>
          <a:p>
            <a:pPr>
              <a:defRPr/>
            </a:pPr>
            <a:r>
              <a:rPr lang="en-US" sz="1200" b="1" dirty="0"/>
              <a:t>RLS’s functions</a:t>
            </a:r>
          </a:p>
          <a:p>
            <a:pPr>
              <a:defRPr/>
            </a:pPr>
            <a:r>
              <a:rPr lang="en-US" sz="1200" b="1" dirty="0"/>
              <a:t>PA, Billing, Claim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61E99C-2BBE-B12A-194D-768832D897FD}"/>
              </a:ext>
            </a:extLst>
          </p:cNvPr>
          <p:cNvSpPr/>
          <p:nvPr/>
        </p:nvSpPr>
        <p:spPr bwMode="auto">
          <a:xfrm>
            <a:off x="3090549" y="2561612"/>
            <a:ext cx="2959149" cy="55366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000" b="1" dirty="0"/>
              <a:t>Externalization by custom built JAVA Code:</a:t>
            </a:r>
          </a:p>
          <a:p>
            <a:pPr marL="171450" indent="-171450">
              <a:buFontTx/>
              <a:buChar char="-"/>
              <a:defRPr/>
            </a:pPr>
            <a:r>
              <a:rPr lang="en-US" sz="1000" dirty="0"/>
              <a:t>Record the transactional record in RLS’s DB2 in case offline processing required</a:t>
            </a:r>
          </a:p>
          <a:p>
            <a:pPr algn="ctr">
              <a:defRPr/>
            </a:pPr>
            <a:endParaRPr lang="en-US" sz="1200" b="1" dirty="0"/>
          </a:p>
        </p:txBody>
      </p:sp>
      <p:sp>
        <p:nvSpPr>
          <p:cNvPr id="60" name="Up-down Arrow 59">
            <a:extLst>
              <a:ext uri="{FF2B5EF4-FFF2-40B4-BE49-F238E27FC236}">
                <a16:creationId xmlns:a16="http://schemas.microsoft.com/office/drawing/2014/main" id="{1AB378F7-5793-027B-3341-47CB053141E3}"/>
              </a:ext>
            </a:extLst>
          </p:cNvPr>
          <p:cNvSpPr/>
          <p:nvPr/>
        </p:nvSpPr>
        <p:spPr>
          <a:xfrm>
            <a:off x="6205010" y="2322143"/>
            <a:ext cx="175588" cy="29778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6E2C67B-320E-80E5-233D-7F5285EA524C}"/>
              </a:ext>
            </a:extLst>
          </p:cNvPr>
          <p:cNvSpPr/>
          <p:nvPr/>
        </p:nvSpPr>
        <p:spPr bwMode="auto">
          <a:xfrm>
            <a:off x="4918246" y="5905473"/>
            <a:ext cx="3440794" cy="23679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000" dirty="0"/>
              <a:t>Refer to previous slide for Product Externalization Options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F6A1832-9064-A503-5E50-2C9C5707D124}"/>
              </a:ext>
            </a:extLst>
          </p:cNvPr>
          <p:cNvSpPr/>
          <p:nvPr/>
        </p:nvSpPr>
        <p:spPr bwMode="auto">
          <a:xfrm>
            <a:off x="2178187" y="5101902"/>
            <a:ext cx="3748643" cy="3601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000" dirty="0"/>
              <a:t>Identify the Batch Processing Logic, incorporate into the externalized online service  to reduce the offline dependency  </a:t>
            </a:r>
          </a:p>
        </p:txBody>
      </p:sp>
      <p:sp>
        <p:nvSpPr>
          <p:cNvPr id="76" name="Up-down Arrow 75">
            <a:extLst>
              <a:ext uri="{FF2B5EF4-FFF2-40B4-BE49-F238E27FC236}">
                <a16:creationId xmlns:a16="http://schemas.microsoft.com/office/drawing/2014/main" id="{3FB7E4FF-37E0-7293-0990-978B26DC6DBB}"/>
              </a:ext>
            </a:extLst>
          </p:cNvPr>
          <p:cNvSpPr/>
          <p:nvPr/>
        </p:nvSpPr>
        <p:spPr>
          <a:xfrm>
            <a:off x="4277006" y="1611788"/>
            <a:ext cx="160977" cy="40619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1ACCB25-95C4-00C2-E9DB-F7245C0B07BE}"/>
              </a:ext>
            </a:extLst>
          </p:cNvPr>
          <p:cNvSpPr/>
          <p:nvPr/>
        </p:nvSpPr>
        <p:spPr bwMode="auto">
          <a:xfrm>
            <a:off x="4557176" y="1646184"/>
            <a:ext cx="4472747" cy="3601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000" dirty="0"/>
              <a:t>Enable the Core Insurance APIs for OPS to maximize the business values of externalized OPS functions for Omni Channels – Agency, Brokers, Customers, CS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E38C86E9-5277-1005-934B-AF90752E9B8D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 flipV="1">
            <a:off x="2885698" y="4195451"/>
            <a:ext cx="116063" cy="925165"/>
          </a:xfrm>
          <a:prstGeom prst="bentConnector2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06063FF9-E0FF-7AB4-1F43-86A38B9817AC}"/>
              </a:ext>
            </a:extLst>
          </p:cNvPr>
          <p:cNvSpPr/>
          <p:nvPr/>
        </p:nvSpPr>
        <p:spPr bwMode="auto">
          <a:xfrm>
            <a:off x="5617477" y="3487344"/>
            <a:ext cx="621190" cy="15173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Claim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796141-A195-DD33-B3B0-997342B93587}"/>
              </a:ext>
            </a:extLst>
          </p:cNvPr>
          <p:cNvSpPr/>
          <p:nvPr/>
        </p:nvSpPr>
        <p:spPr bwMode="auto">
          <a:xfrm>
            <a:off x="3001760" y="3915550"/>
            <a:ext cx="3232914" cy="55980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000" b="1" dirty="0"/>
              <a:t>Isolated functions </a:t>
            </a:r>
            <a:r>
              <a:rPr lang="en-US" sz="1000" dirty="0"/>
              <a:t>(minimal dependency) e.g. Minor claim STP</a:t>
            </a:r>
          </a:p>
          <a:p>
            <a:pPr marL="171450" indent="-171450">
              <a:buFontTx/>
              <a:buChar char="-"/>
              <a:defRPr/>
            </a:pPr>
            <a:r>
              <a:rPr lang="en-US" sz="1000" dirty="0"/>
              <a:t>Externalization of the identified functions</a:t>
            </a:r>
          </a:p>
          <a:p>
            <a:pPr algn="ctr">
              <a:defRPr/>
            </a:pPr>
            <a:endParaRPr lang="en-US" sz="1200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903B73-AACE-31DC-A549-D40D8E93F6FF}"/>
              </a:ext>
            </a:extLst>
          </p:cNvPr>
          <p:cNvSpPr/>
          <p:nvPr/>
        </p:nvSpPr>
        <p:spPr bwMode="auto">
          <a:xfrm>
            <a:off x="2995458" y="4511279"/>
            <a:ext cx="3229566" cy="50954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000" b="1" dirty="0"/>
              <a:t>Functions with high dependency </a:t>
            </a:r>
            <a:r>
              <a:rPr lang="en-US" sz="1000" dirty="0"/>
              <a:t>e.g. Premium Module</a:t>
            </a:r>
          </a:p>
          <a:p>
            <a:pPr marL="171450" indent="-171450">
              <a:buFontTx/>
              <a:buChar char="-"/>
              <a:defRPr/>
            </a:pPr>
            <a:r>
              <a:rPr lang="en-US" sz="1000" dirty="0"/>
              <a:t>Refactor RPG Code and DB2</a:t>
            </a:r>
          </a:p>
        </p:txBody>
      </p:sp>
      <p:sp>
        <p:nvSpPr>
          <p:cNvPr id="41" name="Up-down Arrow 40">
            <a:extLst>
              <a:ext uri="{FF2B5EF4-FFF2-40B4-BE49-F238E27FC236}">
                <a16:creationId xmlns:a16="http://schemas.microsoft.com/office/drawing/2014/main" id="{3D3F3E54-5ECA-E4AD-A1A9-DE77A19EC411}"/>
              </a:ext>
            </a:extLst>
          </p:cNvPr>
          <p:cNvSpPr/>
          <p:nvPr/>
        </p:nvSpPr>
        <p:spPr>
          <a:xfrm>
            <a:off x="7065322" y="2387616"/>
            <a:ext cx="175588" cy="84315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3F7702B9-4C8A-78E5-B772-93552282BB9F}"/>
              </a:ext>
            </a:extLst>
          </p:cNvPr>
          <p:cNvCxnSpPr>
            <a:cxnSpLocks/>
            <a:stCxn id="31" idx="3"/>
            <a:endCxn id="44" idx="3"/>
          </p:cNvCxnSpPr>
          <p:nvPr/>
        </p:nvCxnSpPr>
        <p:spPr>
          <a:xfrm flipH="1" flipV="1">
            <a:off x="6049698" y="2838446"/>
            <a:ext cx="184976" cy="1357006"/>
          </a:xfrm>
          <a:prstGeom prst="curvedConnector3">
            <a:avLst>
              <a:gd name="adj1" fmla="val -81061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>
            <a:extLst>
              <a:ext uri="{FF2B5EF4-FFF2-40B4-BE49-F238E27FC236}">
                <a16:creationId xmlns:a16="http://schemas.microsoft.com/office/drawing/2014/main" id="{874D134D-229F-7E6F-D132-DC03F3C5898C}"/>
              </a:ext>
            </a:extLst>
          </p:cNvPr>
          <p:cNvCxnSpPr>
            <a:cxnSpLocks/>
            <a:stCxn id="31" idx="3"/>
            <a:endCxn id="134" idx="1"/>
          </p:cNvCxnSpPr>
          <p:nvPr/>
        </p:nvCxnSpPr>
        <p:spPr>
          <a:xfrm>
            <a:off x="6234674" y="4195452"/>
            <a:ext cx="278923" cy="167876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065571F-9A9C-8028-7C21-9B8567B4DB95}"/>
              </a:ext>
            </a:extLst>
          </p:cNvPr>
          <p:cNvSpPr/>
          <p:nvPr/>
        </p:nvSpPr>
        <p:spPr bwMode="auto">
          <a:xfrm>
            <a:off x="6513597" y="3840313"/>
            <a:ext cx="1796283" cy="10460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000" b="1" dirty="0"/>
              <a:t>Externalization by setup:</a:t>
            </a:r>
          </a:p>
          <a:p>
            <a:pPr marL="171450" indent="-171450">
              <a:buFontTx/>
              <a:buChar char="-"/>
              <a:defRPr/>
            </a:pPr>
            <a:r>
              <a:rPr lang="en-US" sz="1000" dirty="0"/>
              <a:t>Configure the NB function in Gemini</a:t>
            </a:r>
          </a:p>
          <a:p>
            <a:pPr marL="171450" indent="-171450">
              <a:buFontTx/>
              <a:buChar char="-"/>
              <a:defRPr/>
            </a:pPr>
            <a:r>
              <a:rPr lang="en-US" sz="1000" dirty="0"/>
              <a:t>Record the transactional record in RLS’s DB2 in case offline processing required</a:t>
            </a:r>
          </a:p>
          <a:p>
            <a:pPr algn="ctr">
              <a:defRPr/>
            </a:pPr>
            <a:endParaRPr lang="en-US" sz="1200" b="1" dirty="0"/>
          </a:p>
        </p:txBody>
      </p: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3197B218-9280-759A-C383-DC5139561866}"/>
              </a:ext>
            </a:extLst>
          </p:cNvPr>
          <p:cNvCxnSpPr>
            <a:cxnSpLocks/>
            <a:stCxn id="22" idx="3"/>
            <a:endCxn id="32" idx="4"/>
          </p:cNvCxnSpPr>
          <p:nvPr/>
        </p:nvCxnSpPr>
        <p:spPr>
          <a:xfrm flipH="1">
            <a:off x="4633915" y="4303562"/>
            <a:ext cx="3773753" cy="1945687"/>
          </a:xfrm>
          <a:prstGeom prst="bentConnector3">
            <a:avLst>
              <a:gd name="adj1" fmla="val -2612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B7FFFE2-8BFA-C213-5761-FEBAAF196F84}"/>
              </a:ext>
            </a:extLst>
          </p:cNvPr>
          <p:cNvSpPr/>
          <p:nvPr/>
        </p:nvSpPr>
        <p:spPr>
          <a:xfrm>
            <a:off x="9882832" y="2026953"/>
            <a:ext cx="1692029" cy="44791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b="1" dirty="0"/>
              <a:t>Digital Backbone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9FE518F-B743-F37A-FE3C-EFA03843C960}"/>
              </a:ext>
            </a:extLst>
          </p:cNvPr>
          <p:cNvSpPr/>
          <p:nvPr/>
        </p:nvSpPr>
        <p:spPr bwMode="auto">
          <a:xfrm>
            <a:off x="9978761" y="3500721"/>
            <a:ext cx="1485652" cy="1993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Report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4F3775D-916F-C0A6-199B-10224B9C22DA}"/>
              </a:ext>
            </a:extLst>
          </p:cNvPr>
          <p:cNvSpPr/>
          <p:nvPr/>
        </p:nvSpPr>
        <p:spPr bwMode="auto">
          <a:xfrm>
            <a:off x="10099876" y="3855110"/>
            <a:ext cx="1232448" cy="150349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000" b="1" dirty="0"/>
              <a:t>Setup RLS’s reporting related tasks:</a:t>
            </a:r>
          </a:p>
          <a:p>
            <a:pPr marL="171450" indent="-171450">
              <a:buFontTx/>
              <a:buChar char="-"/>
              <a:defRPr/>
            </a:pPr>
            <a:r>
              <a:rPr lang="en-US" sz="1000" dirty="0"/>
              <a:t>Analysis existing RLS’s reporting requirement and build related reports in data platform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5F912AF-DDE3-C7AE-D536-0CADC48A0B7F}"/>
              </a:ext>
            </a:extLst>
          </p:cNvPr>
          <p:cNvSpPr/>
          <p:nvPr/>
        </p:nvSpPr>
        <p:spPr bwMode="auto">
          <a:xfrm>
            <a:off x="2013475" y="3863775"/>
            <a:ext cx="803806" cy="114737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000" b="1" dirty="0"/>
              <a:t>Migrate report&amp; extraction related jobs to data platform</a:t>
            </a:r>
          </a:p>
        </p:txBody>
      </p:sp>
      <p:cxnSp>
        <p:nvCxnSpPr>
          <p:cNvPr id="165" name="Curved Connector 164">
            <a:extLst>
              <a:ext uri="{FF2B5EF4-FFF2-40B4-BE49-F238E27FC236}">
                <a16:creationId xmlns:a16="http://schemas.microsoft.com/office/drawing/2014/main" id="{BC303880-1D38-3D67-0506-40270293EF35}"/>
              </a:ext>
            </a:extLst>
          </p:cNvPr>
          <p:cNvCxnSpPr>
            <a:cxnSpLocks/>
            <a:stCxn id="162" idx="1"/>
            <a:endCxn id="161" idx="2"/>
          </p:cNvCxnSpPr>
          <p:nvPr/>
        </p:nvCxnSpPr>
        <p:spPr>
          <a:xfrm rot="10800000" flipH="1" flipV="1">
            <a:off x="2013474" y="4437460"/>
            <a:ext cx="8702625" cy="921147"/>
          </a:xfrm>
          <a:prstGeom prst="curvedConnector4">
            <a:avLst>
              <a:gd name="adj1" fmla="val -2627"/>
              <a:gd name="adj2" fmla="val 124817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28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54" y="338247"/>
            <a:ext cx="9371949" cy="664461"/>
          </a:xfrm>
        </p:spPr>
        <p:txBody>
          <a:bodyPr>
            <a:normAutofit fontScale="90000"/>
          </a:bodyPr>
          <a:lstStyle/>
          <a:p>
            <a:r>
              <a:rPr lang="en-US" dirty="0"/>
              <a:t>New Products Migration Approach – End to End – Transition State (Day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03/06/2024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Rounded Rectangle 32">
            <a:extLst>
              <a:ext uri="{FF2B5EF4-FFF2-40B4-BE49-F238E27FC236}">
                <a16:creationId xmlns:a16="http://schemas.microsoft.com/office/drawing/2014/main" id="{61B5AEDE-8F44-4FB4-B4CF-C067A5D05CAA}"/>
              </a:ext>
            </a:extLst>
          </p:cNvPr>
          <p:cNvSpPr/>
          <p:nvPr/>
        </p:nvSpPr>
        <p:spPr bwMode="auto">
          <a:xfrm>
            <a:off x="680172" y="963113"/>
            <a:ext cx="1474469" cy="4989099"/>
          </a:xfrm>
          <a:prstGeom prst="roundRect">
            <a:avLst>
              <a:gd name="adj" fmla="val 3801"/>
            </a:avLst>
          </a:prstGeom>
          <a:solidFill>
            <a:sysClr val="window" lastClr="FFFFFF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Product Setup for </a:t>
            </a:r>
          </a:p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New Business + Operation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3" name="Rounded Rectangle 33">
            <a:extLst>
              <a:ext uri="{FF2B5EF4-FFF2-40B4-BE49-F238E27FC236}">
                <a16:creationId xmlns:a16="http://schemas.microsoft.com/office/drawing/2014/main" id="{7EC21475-FFEE-4657-9D3C-450A33195CF8}"/>
              </a:ext>
            </a:extLst>
          </p:cNvPr>
          <p:cNvSpPr/>
          <p:nvPr/>
        </p:nvSpPr>
        <p:spPr bwMode="auto">
          <a:xfrm>
            <a:off x="2191777" y="2370880"/>
            <a:ext cx="3029183" cy="2269174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 err="1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InsureMO</a:t>
            </a: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 New Business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8F93A2-55D6-4DB7-BF63-17724B318552}"/>
              </a:ext>
            </a:extLst>
          </p:cNvPr>
          <p:cNvGrpSpPr/>
          <p:nvPr/>
        </p:nvGrpSpPr>
        <p:grpSpPr>
          <a:xfrm>
            <a:off x="1002063" y="1788964"/>
            <a:ext cx="598024" cy="574403"/>
            <a:chOff x="384628" y="3668484"/>
            <a:chExt cx="681276" cy="671097"/>
          </a:xfrm>
        </p:grpSpPr>
        <p:pic>
          <p:nvPicPr>
            <p:cNvPr id="16" name="Picture 4" descr="Image result for user">
              <a:extLst>
                <a:ext uri="{FF2B5EF4-FFF2-40B4-BE49-F238E27FC236}">
                  <a16:creationId xmlns:a16="http://schemas.microsoft.com/office/drawing/2014/main" id="{0B37097A-5AE7-417A-A1E9-7477703C6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FACE5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52" y="3668484"/>
              <a:ext cx="574403" cy="57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ABA698-071A-4D80-9F72-77013C4664E4}"/>
                </a:ext>
              </a:extLst>
            </p:cNvPr>
            <p:cNvSpPr txBox="1"/>
            <p:nvPr/>
          </p:nvSpPr>
          <p:spPr>
            <a:xfrm>
              <a:off x="384628" y="4216470"/>
              <a:ext cx="68127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ACE50">
                      <a:lumMod val="50000"/>
                    </a:srgbClr>
                  </a:solidFill>
                  <a:effectLst/>
                  <a:uLnTx/>
                  <a:uFillTx/>
                  <a:latin typeface="Century Gothic"/>
                  <a:ea typeface="ＭＳ Ｐゴシック" pitchFamily="34" charset="-128"/>
                  <a:cs typeface="Arial" pitchFamily="34" charset="0"/>
                </a:rPr>
                <a:t>Product Team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9E84C7-DC78-4D87-AE2D-7E7E314C6D25}"/>
              </a:ext>
            </a:extLst>
          </p:cNvPr>
          <p:cNvGrpSpPr/>
          <p:nvPr/>
        </p:nvGrpSpPr>
        <p:grpSpPr>
          <a:xfrm>
            <a:off x="1023844" y="2626749"/>
            <a:ext cx="545537" cy="598316"/>
            <a:chOff x="438052" y="3668484"/>
            <a:chExt cx="574403" cy="681258"/>
          </a:xfrm>
        </p:grpSpPr>
        <p:pic>
          <p:nvPicPr>
            <p:cNvPr id="20" name="Picture 4" descr="Image result for user">
              <a:extLst>
                <a:ext uri="{FF2B5EF4-FFF2-40B4-BE49-F238E27FC236}">
                  <a16:creationId xmlns:a16="http://schemas.microsoft.com/office/drawing/2014/main" id="{F7295241-5538-4EAF-86AF-E31CF054F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FACE5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52" y="3668484"/>
              <a:ext cx="574403" cy="57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1EFE1D-B7DD-4607-A2D0-34582E95DC95}"/>
                </a:ext>
              </a:extLst>
            </p:cNvPr>
            <p:cNvSpPr txBox="1"/>
            <p:nvPr/>
          </p:nvSpPr>
          <p:spPr>
            <a:xfrm>
              <a:off x="540882" y="4216470"/>
              <a:ext cx="368751" cy="1332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ACE50">
                      <a:lumMod val="50000"/>
                    </a:srgbClr>
                  </a:solidFill>
                  <a:effectLst/>
                  <a:uLnTx/>
                  <a:uFillTx/>
                  <a:latin typeface="Century Gothic"/>
                  <a:ea typeface="ＭＳ Ｐゴシック" pitchFamily="34" charset="-128"/>
                  <a:cs typeface="Arial" pitchFamily="34" charset="0"/>
                </a:rPr>
                <a:t>IT Team</a:t>
              </a:r>
            </a:p>
          </p:txBody>
        </p:sp>
      </p:grpSp>
      <p:sp>
        <p:nvSpPr>
          <p:cNvPr id="36" name="Rounded Rectangle 121">
            <a:extLst>
              <a:ext uri="{FF2B5EF4-FFF2-40B4-BE49-F238E27FC236}">
                <a16:creationId xmlns:a16="http://schemas.microsoft.com/office/drawing/2014/main" id="{E127DE2C-92A7-4F50-A944-D04DF27FB273}"/>
              </a:ext>
            </a:extLst>
          </p:cNvPr>
          <p:cNvSpPr/>
          <p:nvPr/>
        </p:nvSpPr>
        <p:spPr bwMode="auto">
          <a:xfrm>
            <a:off x="2267604" y="2599198"/>
            <a:ext cx="1920939" cy="608677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E-Submission Service: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Application (with AML check)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Record Documents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Record Payment</a:t>
            </a:r>
          </a:p>
        </p:txBody>
      </p:sp>
      <p:sp>
        <p:nvSpPr>
          <p:cNvPr id="37" name="Rounded Rectangle 121">
            <a:extLst>
              <a:ext uri="{FF2B5EF4-FFF2-40B4-BE49-F238E27FC236}">
                <a16:creationId xmlns:a16="http://schemas.microsoft.com/office/drawing/2014/main" id="{D2DAF2DB-3F1F-43D8-9632-C773BC27592E}"/>
              </a:ext>
            </a:extLst>
          </p:cNvPr>
          <p:cNvSpPr/>
          <p:nvPr/>
        </p:nvSpPr>
        <p:spPr bwMode="auto">
          <a:xfrm>
            <a:off x="3349542" y="3457216"/>
            <a:ext cx="839001" cy="115947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 Definition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 Type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License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Channel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Liability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…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8" name="Rounded Rectangle 121">
            <a:extLst>
              <a:ext uri="{FF2B5EF4-FFF2-40B4-BE49-F238E27FC236}">
                <a16:creationId xmlns:a16="http://schemas.microsoft.com/office/drawing/2014/main" id="{B3C534E1-C559-4FBC-B855-BBC022074275}"/>
              </a:ext>
            </a:extLst>
          </p:cNvPr>
          <p:cNvSpPr/>
          <p:nvPr/>
        </p:nvSpPr>
        <p:spPr bwMode="auto">
          <a:xfrm>
            <a:off x="4220798" y="3306815"/>
            <a:ext cx="967914" cy="630372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Template Mgmt.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FNA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Proposal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Application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9" name="Rounded Rectangle 121">
            <a:extLst>
              <a:ext uri="{FF2B5EF4-FFF2-40B4-BE49-F238E27FC236}">
                <a16:creationId xmlns:a16="http://schemas.microsoft.com/office/drawing/2014/main" id="{BC28E032-FC99-4C65-8272-DA057FA357AA}"/>
              </a:ext>
            </a:extLst>
          </p:cNvPr>
          <p:cNvSpPr/>
          <p:nvPr/>
        </p:nvSpPr>
        <p:spPr bwMode="auto">
          <a:xfrm>
            <a:off x="4222345" y="3970496"/>
            <a:ext cx="967914" cy="623468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Doc. Mgmt.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Brochure/ Flyer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T&amp;C</a:t>
            </a:r>
          </a:p>
        </p:txBody>
      </p:sp>
      <p:sp>
        <p:nvSpPr>
          <p:cNvPr id="40" name="Rounded Rectangle 121">
            <a:extLst>
              <a:ext uri="{FF2B5EF4-FFF2-40B4-BE49-F238E27FC236}">
                <a16:creationId xmlns:a16="http://schemas.microsoft.com/office/drawing/2014/main" id="{3EDF3847-DF0D-4015-84A2-0DBDAC52ED84}"/>
              </a:ext>
            </a:extLst>
          </p:cNvPr>
          <p:cNvSpPr/>
          <p:nvPr/>
        </p:nvSpPr>
        <p:spPr bwMode="auto">
          <a:xfrm>
            <a:off x="2255731" y="3239741"/>
            <a:ext cx="1073205" cy="596851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FNA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FNA Rules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Risk Type</a:t>
            </a:r>
          </a:p>
        </p:txBody>
      </p:sp>
      <p:sp>
        <p:nvSpPr>
          <p:cNvPr id="41" name="Rounded Rectangle 121">
            <a:extLst>
              <a:ext uri="{FF2B5EF4-FFF2-40B4-BE49-F238E27FC236}">
                <a16:creationId xmlns:a16="http://schemas.microsoft.com/office/drawing/2014/main" id="{AB7C764E-B40B-40D0-8DCE-B6F7917381F2}"/>
              </a:ext>
            </a:extLst>
          </p:cNvPr>
          <p:cNvSpPr/>
          <p:nvPr/>
        </p:nvSpPr>
        <p:spPr bwMode="auto">
          <a:xfrm>
            <a:off x="2248124" y="3868459"/>
            <a:ext cx="1027789" cy="748230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Pricing: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Rate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Formula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Commission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BI Rules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69" name="Group 31">
            <a:extLst>
              <a:ext uri="{FF2B5EF4-FFF2-40B4-BE49-F238E27FC236}">
                <a16:creationId xmlns:a16="http://schemas.microsoft.com/office/drawing/2014/main" id="{BC03F2CE-F77B-4A79-ADD8-C938810A297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98977" y="2413593"/>
            <a:ext cx="194446" cy="240391"/>
            <a:chOff x="1941" y="1091"/>
            <a:chExt cx="1871" cy="2134"/>
          </a:xfrm>
          <a:solidFill>
            <a:srgbClr val="9BBB59">
              <a:lumMod val="60000"/>
              <a:lumOff val="40000"/>
            </a:srgbClr>
          </a:soli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44D30670-DAF8-49C8-A5F6-0C2E0BFBF3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1" y="1091"/>
              <a:ext cx="1871" cy="2134"/>
            </a:xfrm>
            <a:custGeom>
              <a:avLst/>
              <a:gdLst>
                <a:gd name="T0" fmla="*/ 573 w 789"/>
                <a:gd name="T1" fmla="*/ 900 h 900"/>
                <a:gd name="T2" fmla="*/ 45 w 789"/>
                <a:gd name="T3" fmla="*/ 900 h 900"/>
                <a:gd name="T4" fmla="*/ 1 w 789"/>
                <a:gd name="T5" fmla="*/ 826 h 900"/>
                <a:gd name="T6" fmla="*/ 1 w 789"/>
                <a:gd name="T7" fmla="*/ 181 h 900"/>
                <a:gd name="T8" fmla="*/ 70 w 789"/>
                <a:gd name="T9" fmla="*/ 113 h 900"/>
                <a:gd name="T10" fmla="*/ 170 w 789"/>
                <a:gd name="T11" fmla="*/ 113 h 900"/>
                <a:gd name="T12" fmla="*/ 213 w 789"/>
                <a:gd name="T13" fmla="*/ 0 h 900"/>
                <a:gd name="T14" fmla="*/ 565 w 789"/>
                <a:gd name="T15" fmla="*/ 0 h 900"/>
                <a:gd name="T16" fmla="*/ 580 w 789"/>
                <a:gd name="T17" fmla="*/ 16 h 900"/>
                <a:gd name="T18" fmla="*/ 777 w 789"/>
                <a:gd name="T19" fmla="*/ 214 h 900"/>
                <a:gd name="T20" fmla="*/ 788 w 789"/>
                <a:gd name="T21" fmla="*/ 241 h 900"/>
                <a:gd name="T22" fmla="*/ 789 w 789"/>
                <a:gd name="T23" fmla="*/ 721 h 900"/>
                <a:gd name="T24" fmla="*/ 723 w 789"/>
                <a:gd name="T25" fmla="*/ 787 h 900"/>
                <a:gd name="T26" fmla="*/ 619 w 789"/>
                <a:gd name="T27" fmla="*/ 787 h 900"/>
                <a:gd name="T28" fmla="*/ 619 w 789"/>
                <a:gd name="T29" fmla="*/ 829 h 900"/>
                <a:gd name="T30" fmla="*/ 573 w 789"/>
                <a:gd name="T31" fmla="*/ 900 h 900"/>
                <a:gd name="T32" fmla="*/ 732 w 789"/>
                <a:gd name="T33" fmla="*/ 280 h 900"/>
                <a:gd name="T34" fmla="*/ 565 w 789"/>
                <a:gd name="T35" fmla="*/ 280 h 900"/>
                <a:gd name="T36" fmla="*/ 509 w 789"/>
                <a:gd name="T37" fmla="*/ 224 h 900"/>
                <a:gd name="T38" fmla="*/ 509 w 789"/>
                <a:gd name="T39" fmla="*/ 76 h 900"/>
                <a:gd name="T40" fmla="*/ 509 w 789"/>
                <a:gd name="T41" fmla="*/ 57 h 900"/>
                <a:gd name="T42" fmla="*/ 226 w 789"/>
                <a:gd name="T43" fmla="*/ 57 h 900"/>
                <a:gd name="T44" fmla="*/ 226 w 789"/>
                <a:gd name="T45" fmla="*/ 730 h 900"/>
                <a:gd name="T46" fmla="*/ 732 w 789"/>
                <a:gd name="T47" fmla="*/ 730 h 900"/>
                <a:gd name="T48" fmla="*/ 732 w 789"/>
                <a:gd name="T49" fmla="*/ 280 h 900"/>
                <a:gd name="T50" fmla="*/ 564 w 789"/>
                <a:gd name="T51" fmla="*/ 787 h 900"/>
                <a:gd name="T52" fmla="*/ 541 w 789"/>
                <a:gd name="T53" fmla="*/ 787 h 900"/>
                <a:gd name="T54" fmla="*/ 241 w 789"/>
                <a:gd name="T55" fmla="*/ 787 h 900"/>
                <a:gd name="T56" fmla="*/ 171 w 789"/>
                <a:gd name="T57" fmla="*/ 718 h 900"/>
                <a:gd name="T58" fmla="*/ 171 w 789"/>
                <a:gd name="T59" fmla="*/ 194 h 900"/>
                <a:gd name="T60" fmla="*/ 171 w 789"/>
                <a:gd name="T61" fmla="*/ 170 h 900"/>
                <a:gd name="T62" fmla="*/ 58 w 789"/>
                <a:gd name="T63" fmla="*/ 170 h 900"/>
                <a:gd name="T64" fmla="*/ 58 w 789"/>
                <a:gd name="T65" fmla="*/ 842 h 900"/>
                <a:gd name="T66" fmla="*/ 564 w 789"/>
                <a:gd name="T67" fmla="*/ 842 h 900"/>
                <a:gd name="T68" fmla="*/ 564 w 789"/>
                <a:gd name="T69" fmla="*/ 787 h 900"/>
                <a:gd name="T70" fmla="*/ 563 w 789"/>
                <a:gd name="T71" fmla="*/ 224 h 900"/>
                <a:gd name="T72" fmla="*/ 723 w 789"/>
                <a:gd name="T73" fmla="*/ 224 h 900"/>
                <a:gd name="T74" fmla="*/ 563 w 789"/>
                <a:gd name="T75" fmla="*/ 63 h 900"/>
                <a:gd name="T76" fmla="*/ 563 w 789"/>
                <a:gd name="T77" fmla="*/ 224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9" h="900">
                  <a:moveTo>
                    <a:pt x="573" y="900"/>
                  </a:moveTo>
                  <a:cubicBezTo>
                    <a:pt x="397" y="900"/>
                    <a:pt x="221" y="900"/>
                    <a:pt x="45" y="900"/>
                  </a:cubicBezTo>
                  <a:cubicBezTo>
                    <a:pt x="12" y="887"/>
                    <a:pt x="0" y="861"/>
                    <a:pt x="1" y="826"/>
                  </a:cubicBezTo>
                  <a:cubicBezTo>
                    <a:pt x="1" y="611"/>
                    <a:pt x="1" y="396"/>
                    <a:pt x="1" y="181"/>
                  </a:cubicBezTo>
                  <a:cubicBezTo>
                    <a:pt x="1" y="134"/>
                    <a:pt x="23" y="113"/>
                    <a:pt x="70" y="113"/>
                  </a:cubicBezTo>
                  <a:cubicBezTo>
                    <a:pt x="103" y="113"/>
                    <a:pt x="136" y="113"/>
                    <a:pt x="170" y="113"/>
                  </a:cubicBezTo>
                  <a:cubicBezTo>
                    <a:pt x="172" y="69"/>
                    <a:pt x="159" y="21"/>
                    <a:pt x="213" y="0"/>
                  </a:cubicBezTo>
                  <a:cubicBezTo>
                    <a:pt x="330" y="0"/>
                    <a:pt x="448" y="0"/>
                    <a:pt x="565" y="0"/>
                  </a:cubicBezTo>
                  <a:cubicBezTo>
                    <a:pt x="570" y="5"/>
                    <a:pt x="574" y="11"/>
                    <a:pt x="580" y="16"/>
                  </a:cubicBezTo>
                  <a:cubicBezTo>
                    <a:pt x="645" y="82"/>
                    <a:pt x="712" y="148"/>
                    <a:pt x="777" y="214"/>
                  </a:cubicBezTo>
                  <a:cubicBezTo>
                    <a:pt x="783" y="221"/>
                    <a:pt x="788" y="232"/>
                    <a:pt x="788" y="241"/>
                  </a:cubicBezTo>
                  <a:cubicBezTo>
                    <a:pt x="789" y="401"/>
                    <a:pt x="789" y="561"/>
                    <a:pt x="789" y="721"/>
                  </a:cubicBezTo>
                  <a:cubicBezTo>
                    <a:pt x="789" y="765"/>
                    <a:pt x="767" y="787"/>
                    <a:pt x="723" y="787"/>
                  </a:cubicBezTo>
                  <a:cubicBezTo>
                    <a:pt x="689" y="787"/>
                    <a:pt x="655" y="787"/>
                    <a:pt x="619" y="787"/>
                  </a:cubicBezTo>
                  <a:cubicBezTo>
                    <a:pt x="619" y="802"/>
                    <a:pt x="619" y="816"/>
                    <a:pt x="619" y="829"/>
                  </a:cubicBezTo>
                  <a:cubicBezTo>
                    <a:pt x="619" y="873"/>
                    <a:pt x="612" y="884"/>
                    <a:pt x="573" y="900"/>
                  </a:cubicBezTo>
                  <a:close/>
                  <a:moveTo>
                    <a:pt x="732" y="280"/>
                  </a:moveTo>
                  <a:cubicBezTo>
                    <a:pt x="675" y="280"/>
                    <a:pt x="620" y="280"/>
                    <a:pt x="565" y="280"/>
                  </a:cubicBezTo>
                  <a:cubicBezTo>
                    <a:pt x="531" y="280"/>
                    <a:pt x="509" y="258"/>
                    <a:pt x="509" y="224"/>
                  </a:cubicBezTo>
                  <a:cubicBezTo>
                    <a:pt x="508" y="175"/>
                    <a:pt x="509" y="125"/>
                    <a:pt x="509" y="76"/>
                  </a:cubicBezTo>
                  <a:cubicBezTo>
                    <a:pt x="509" y="70"/>
                    <a:pt x="509" y="63"/>
                    <a:pt x="509" y="57"/>
                  </a:cubicBezTo>
                  <a:cubicBezTo>
                    <a:pt x="413" y="57"/>
                    <a:pt x="320" y="57"/>
                    <a:pt x="226" y="57"/>
                  </a:cubicBezTo>
                  <a:cubicBezTo>
                    <a:pt x="226" y="282"/>
                    <a:pt x="226" y="506"/>
                    <a:pt x="226" y="730"/>
                  </a:cubicBezTo>
                  <a:cubicBezTo>
                    <a:pt x="396" y="730"/>
                    <a:pt x="564" y="730"/>
                    <a:pt x="732" y="730"/>
                  </a:cubicBezTo>
                  <a:cubicBezTo>
                    <a:pt x="732" y="580"/>
                    <a:pt x="732" y="432"/>
                    <a:pt x="732" y="280"/>
                  </a:cubicBezTo>
                  <a:close/>
                  <a:moveTo>
                    <a:pt x="564" y="787"/>
                  </a:moveTo>
                  <a:cubicBezTo>
                    <a:pt x="555" y="787"/>
                    <a:pt x="548" y="787"/>
                    <a:pt x="541" y="787"/>
                  </a:cubicBezTo>
                  <a:cubicBezTo>
                    <a:pt x="441" y="787"/>
                    <a:pt x="341" y="788"/>
                    <a:pt x="241" y="787"/>
                  </a:cubicBezTo>
                  <a:cubicBezTo>
                    <a:pt x="190" y="787"/>
                    <a:pt x="171" y="768"/>
                    <a:pt x="171" y="718"/>
                  </a:cubicBezTo>
                  <a:cubicBezTo>
                    <a:pt x="171" y="543"/>
                    <a:pt x="171" y="368"/>
                    <a:pt x="171" y="194"/>
                  </a:cubicBezTo>
                  <a:cubicBezTo>
                    <a:pt x="171" y="186"/>
                    <a:pt x="171" y="178"/>
                    <a:pt x="171" y="170"/>
                  </a:cubicBezTo>
                  <a:cubicBezTo>
                    <a:pt x="131" y="170"/>
                    <a:pt x="95" y="170"/>
                    <a:pt x="58" y="170"/>
                  </a:cubicBezTo>
                  <a:cubicBezTo>
                    <a:pt x="58" y="395"/>
                    <a:pt x="58" y="619"/>
                    <a:pt x="58" y="842"/>
                  </a:cubicBezTo>
                  <a:cubicBezTo>
                    <a:pt x="227" y="842"/>
                    <a:pt x="396" y="842"/>
                    <a:pt x="564" y="842"/>
                  </a:cubicBezTo>
                  <a:cubicBezTo>
                    <a:pt x="564" y="824"/>
                    <a:pt x="564" y="806"/>
                    <a:pt x="564" y="787"/>
                  </a:cubicBezTo>
                  <a:close/>
                  <a:moveTo>
                    <a:pt x="563" y="224"/>
                  </a:moveTo>
                  <a:cubicBezTo>
                    <a:pt x="620" y="224"/>
                    <a:pt x="674" y="224"/>
                    <a:pt x="723" y="224"/>
                  </a:cubicBezTo>
                  <a:cubicBezTo>
                    <a:pt x="671" y="171"/>
                    <a:pt x="617" y="117"/>
                    <a:pt x="563" y="63"/>
                  </a:cubicBezTo>
                  <a:cubicBezTo>
                    <a:pt x="563" y="115"/>
                    <a:pt x="563" y="168"/>
                    <a:pt x="563" y="2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92BC9C3F-D3C2-45B3-AE17-D47639AC7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" y="2426"/>
              <a:ext cx="662" cy="130"/>
            </a:xfrm>
            <a:custGeom>
              <a:avLst/>
              <a:gdLst>
                <a:gd name="T0" fmla="*/ 141 w 279"/>
                <a:gd name="T1" fmla="*/ 1 h 55"/>
                <a:gd name="T2" fmla="*/ 247 w 279"/>
                <a:gd name="T3" fmla="*/ 1 h 55"/>
                <a:gd name="T4" fmla="*/ 279 w 279"/>
                <a:gd name="T5" fmla="*/ 28 h 55"/>
                <a:gd name="T6" fmla="*/ 247 w 279"/>
                <a:gd name="T7" fmla="*/ 55 h 55"/>
                <a:gd name="T8" fmla="*/ 31 w 279"/>
                <a:gd name="T9" fmla="*/ 55 h 55"/>
                <a:gd name="T10" fmla="*/ 0 w 279"/>
                <a:gd name="T11" fmla="*/ 26 h 55"/>
                <a:gd name="T12" fmla="*/ 31 w 279"/>
                <a:gd name="T13" fmla="*/ 1 h 55"/>
                <a:gd name="T14" fmla="*/ 141 w 279"/>
                <a:gd name="T15" fmla="*/ 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55">
                  <a:moveTo>
                    <a:pt x="141" y="1"/>
                  </a:moveTo>
                  <a:cubicBezTo>
                    <a:pt x="176" y="1"/>
                    <a:pt x="212" y="0"/>
                    <a:pt x="247" y="1"/>
                  </a:cubicBezTo>
                  <a:cubicBezTo>
                    <a:pt x="267" y="1"/>
                    <a:pt x="279" y="11"/>
                    <a:pt x="279" y="28"/>
                  </a:cubicBezTo>
                  <a:cubicBezTo>
                    <a:pt x="279" y="44"/>
                    <a:pt x="267" y="54"/>
                    <a:pt x="247" y="55"/>
                  </a:cubicBezTo>
                  <a:cubicBezTo>
                    <a:pt x="175" y="55"/>
                    <a:pt x="103" y="55"/>
                    <a:pt x="31" y="55"/>
                  </a:cubicBezTo>
                  <a:cubicBezTo>
                    <a:pt x="10" y="55"/>
                    <a:pt x="0" y="44"/>
                    <a:pt x="0" y="26"/>
                  </a:cubicBezTo>
                  <a:cubicBezTo>
                    <a:pt x="1" y="10"/>
                    <a:pt x="11" y="1"/>
                    <a:pt x="31" y="1"/>
                  </a:cubicBezTo>
                  <a:cubicBezTo>
                    <a:pt x="68" y="0"/>
                    <a:pt x="104" y="1"/>
                    <a:pt x="14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72" name="Freeform 39">
              <a:extLst>
                <a:ext uri="{FF2B5EF4-FFF2-40B4-BE49-F238E27FC236}">
                  <a16:creationId xmlns:a16="http://schemas.microsoft.com/office/drawing/2014/main" id="{6397BCE0-A32F-47E3-A2F8-820C355A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" y="1892"/>
              <a:ext cx="662" cy="130"/>
            </a:xfrm>
            <a:custGeom>
              <a:avLst/>
              <a:gdLst>
                <a:gd name="T0" fmla="*/ 141 w 279"/>
                <a:gd name="T1" fmla="*/ 55 h 55"/>
                <a:gd name="T2" fmla="*/ 31 w 279"/>
                <a:gd name="T3" fmla="*/ 54 h 55"/>
                <a:gd name="T4" fmla="*/ 0 w 279"/>
                <a:gd name="T5" fmla="*/ 27 h 55"/>
                <a:gd name="T6" fmla="*/ 31 w 279"/>
                <a:gd name="T7" fmla="*/ 1 h 55"/>
                <a:gd name="T8" fmla="*/ 249 w 279"/>
                <a:gd name="T9" fmla="*/ 1 h 55"/>
                <a:gd name="T10" fmla="*/ 279 w 279"/>
                <a:gd name="T11" fmla="*/ 28 h 55"/>
                <a:gd name="T12" fmla="*/ 249 w 279"/>
                <a:gd name="T13" fmla="*/ 54 h 55"/>
                <a:gd name="T14" fmla="*/ 141 w 279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55">
                  <a:moveTo>
                    <a:pt x="141" y="55"/>
                  </a:moveTo>
                  <a:cubicBezTo>
                    <a:pt x="104" y="55"/>
                    <a:pt x="68" y="55"/>
                    <a:pt x="31" y="54"/>
                  </a:cubicBezTo>
                  <a:cubicBezTo>
                    <a:pt x="10" y="54"/>
                    <a:pt x="0" y="45"/>
                    <a:pt x="0" y="27"/>
                  </a:cubicBezTo>
                  <a:cubicBezTo>
                    <a:pt x="1" y="10"/>
                    <a:pt x="10" y="1"/>
                    <a:pt x="31" y="1"/>
                  </a:cubicBezTo>
                  <a:cubicBezTo>
                    <a:pt x="104" y="1"/>
                    <a:pt x="176" y="0"/>
                    <a:pt x="249" y="1"/>
                  </a:cubicBezTo>
                  <a:cubicBezTo>
                    <a:pt x="268" y="1"/>
                    <a:pt x="279" y="11"/>
                    <a:pt x="279" y="28"/>
                  </a:cubicBezTo>
                  <a:cubicBezTo>
                    <a:pt x="279" y="44"/>
                    <a:pt x="268" y="54"/>
                    <a:pt x="249" y="54"/>
                  </a:cubicBezTo>
                  <a:cubicBezTo>
                    <a:pt x="213" y="55"/>
                    <a:pt x="177" y="55"/>
                    <a:pt x="14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73" name="Freeform 40">
              <a:extLst>
                <a:ext uri="{FF2B5EF4-FFF2-40B4-BE49-F238E27FC236}">
                  <a16:creationId xmlns:a16="http://schemas.microsoft.com/office/drawing/2014/main" id="{7EA3D0C8-6E0A-4DD8-8941-D4902D783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2160"/>
              <a:ext cx="396" cy="128"/>
            </a:xfrm>
            <a:custGeom>
              <a:avLst/>
              <a:gdLst>
                <a:gd name="T0" fmla="*/ 83 w 167"/>
                <a:gd name="T1" fmla="*/ 54 h 54"/>
                <a:gd name="T2" fmla="*/ 27 w 167"/>
                <a:gd name="T3" fmla="*/ 54 h 54"/>
                <a:gd name="T4" fmla="*/ 0 w 167"/>
                <a:gd name="T5" fmla="*/ 26 h 54"/>
                <a:gd name="T6" fmla="*/ 27 w 167"/>
                <a:gd name="T7" fmla="*/ 0 h 54"/>
                <a:gd name="T8" fmla="*/ 140 w 167"/>
                <a:gd name="T9" fmla="*/ 1 h 54"/>
                <a:gd name="T10" fmla="*/ 166 w 167"/>
                <a:gd name="T11" fmla="*/ 27 h 54"/>
                <a:gd name="T12" fmla="*/ 141 w 167"/>
                <a:gd name="T13" fmla="*/ 54 h 54"/>
                <a:gd name="T14" fmla="*/ 83 w 167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54">
                  <a:moveTo>
                    <a:pt x="83" y="54"/>
                  </a:moveTo>
                  <a:cubicBezTo>
                    <a:pt x="64" y="54"/>
                    <a:pt x="46" y="54"/>
                    <a:pt x="27" y="54"/>
                  </a:cubicBezTo>
                  <a:cubicBezTo>
                    <a:pt x="9" y="53"/>
                    <a:pt x="0" y="43"/>
                    <a:pt x="0" y="26"/>
                  </a:cubicBezTo>
                  <a:cubicBezTo>
                    <a:pt x="1" y="9"/>
                    <a:pt x="10" y="1"/>
                    <a:pt x="27" y="0"/>
                  </a:cubicBezTo>
                  <a:cubicBezTo>
                    <a:pt x="65" y="0"/>
                    <a:pt x="103" y="0"/>
                    <a:pt x="140" y="1"/>
                  </a:cubicBezTo>
                  <a:cubicBezTo>
                    <a:pt x="157" y="1"/>
                    <a:pt x="166" y="11"/>
                    <a:pt x="166" y="27"/>
                  </a:cubicBezTo>
                  <a:cubicBezTo>
                    <a:pt x="167" y="43"/>
                    <a:pt x="157" y="53"/>
                    <a:pt x="141" y="54"/>
                  </a:cubicBezTo>
                  <a:cubicBezTo>
                    <a:pt x="121" y="54"/>
                    <a:pt x="102" y="54"/>
                    <a:pt x="8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A1113BA-0099-4A75-8F6C-5676BE556A31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1296613" y="2363367"/>
            <a:ext cx="4462" cy="26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33">
            <a:extLst>
              <a:ext uri="{FF2B5EF4-FFF2-40B4-BE49-F238E27FC236}">
                <a16:creationId xmlns:a16="http://schemas.microsoft.com/office/drawing/2014/main" id="{E0B4FD88-E2BE-4628-969D-97E0EE44D333}"/>
              </a:ext>
            </a:extLst>
          </p:cNvPr>
          <p:cNvSpPr/>
          <p:nvPr/>
        </p:nvSpPr>
        <p:spPr bwMode="auto">
          <a:xfrm>
            <a:off x="709195" y="3624763"/>
            <a:ext cx="1371042" cy="2252469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 err="1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InsureMO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- Product Factory</a:t>
            </a:r>
          </a:p>
        </p:txBody>
      </p:sp>
      <p:sp>
        <p:nvSpPr>
          <p:cNvPr id="76" name="Rounded Rectangle 121">
            <a:extLst>
              <a:ext uri="{FF2B5EF4-FFF2-40B4-BE49-F238E27FC236}">
                <a16:creationId xmlns:a16="http://schemas.microsoft.com/office/drawing/2014/main" id="{EF8E2975-DC58-41D4-AD0D-280B1FEBCAF8}"/>
              </a:ext>
            </a:extLst>
          </p:cNvPr>
          <p:cNvSpPr/>
          <p:nvPr/>
        </p:nvSpPr>
        <p:spPr bwMode="auto">
          <a:xfrm>
            <a:off x="736983" y="3921340"/>
            <a:ext cx="1295892" cy="1194579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 Configuration: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Calculation rules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Product/Rider Configuration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Auto-testing script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Template (FNA, BI) setup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…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933B54-E5D3-49D9-A434-95C22E690424}"/>
              </a:ext>
            </a:extLst>
          </p:cNvPr>
          <p:cNvSpPr txBox="1"/>
          <p:nvPr/>
        </p:nvSpPr>
        <p:spPr>
          <a:xfrm>
            <a:off x="1586792" y="2311715"/>
            <a:ext cx="613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Spec +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Actuarial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endParaRPr lang="en-HK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A2106F-872D-4986-A373-965A3B982738}"/>
              </a:ext>
            </a:extLst>
          </p:cNvPr>
          <p:cNvCxnSpPr>
            <a:cxnSpLocks/>
          </p:cNvCxnSpPr>
          <p:nvPr/>
        </p:nvCxnSpPr>
        <p:spPr>
          <a:xfrm>
            <a:off x="1252640" y="3234051"/>
            <a:ext cx="0" cy="39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70B83D0-E411-4778-8262-4851402D0CA0}"/>
              </a:ext>
            </a:extLst>
          </p:cNvPr>
          <p:cNvCxnSpPr>
            <a:cxnSpLocks/>
          </p:cNvCxnSpPr>
          <p:nvPr/>
        </p:nvCxnSpPr>
        <p:spPr>
          <a:xfrm flipV="1">
            <a:off x="2032875" y="4231039"/>
            <a:ext cx="176165" cy="1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31">
            <a:extLst>
              <a:ext uri="{FF2B5EF4-FFF2-40B4-BE49-F238E27FC236}">
                <a16:creationId xmlns:a16="http://schemas.microsoft.com/office/drawing/2014/main" id="{EDB727CF-FFE1-4378-9A33-9BC38647B49E}"/>
              </a:ext>
            </a:extLst>
          </p:cNvPr>
          <p:cNvSpPr/>
          <p:nvPr/>
        </p:nvSpPr>
        <p:spPr bwMode="auto">
          <a:xfrm>
            <a:off x="706447" y="3400858"/>
            <a:ext cx="1377512" cy="171992"/>
          </a:xfrm>
          <a:prstGeom prst="roundRect">
            <a:avLst>
              <a:gd name="adj" fmla="val 3801"/>
            </a:avLst>
          </a:prstGeom>
          <a:noFill/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 IAM – B2E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18751DE-B913-4A87-A0E3-33EA05DF130B}"/>
              </a:ext>
            </a:extLst>
          </p:cNvPr>
          <p:cNvSpPr/>
          <p:nvPr/>
        </p:nvSpPr>
        <p:spPr>
          <a:xfrm>
            <a:off x="680172" y="6099817"/>
            <a:ext cx="11145777" cy="3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  <a:endParaRPr lang="en-HK" sz="8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ounded Rectangle 121">
            <a:extLst>
              <a:ext uri="{FF2B5EF4-FFF2-40B4-BE49-F238E27FC236}">
                <a16:creationId xmlns:a16="http://schemas.microsoft.com/office/drawing/2014/main" id="{8A4D85FE-819F-4EE9-832B-59A531247BD6}"/>
              </a:ext>
            </a:extLst>
          </p:cNvPr>
          <p:cNvSpPr/>
          <p:nvPr/>
        </p:nvSpPr>
        <p:spPr bwMode="auto">
          <a:xfrm>
            <a:off x="4502411" y="6173732"/>
            <a:ext cx="2388437" cy="210078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ctr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Function/Service enabled in Day 1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EE5B396-3AB2-4A0E-B09B-A05AC304115D}"/>
              </a:ext>
            </a:extLst>
          </p:cNvPr>
          <p:cNvSpPr/>
          <p:nvPr/>
        </p:nvSpPr>
        <p:spPr>
          <a:xfrm>
            <a:off x="2011858" y="6135474"/>
            <a:ext cx="161185" cy="157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F988D12-80FE-4BA8-903F-024F430F0CDF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2092451" y="6292750"/>
            <a:ext cx="0" cy="105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D6B1507-25F0-4394-A957-09C7DF459E42}"/>
              </a:ext>
            </a:extLst>
          </p:cNvPr>
          <p:cNvSpPr txBox="1"/>
          <p:nvPr/>
        </p:nvSpPr>
        <p:spPr>
          <a:xfrm>
            <a:off x="2187084" y="6105407"/>
            <a:ext cx="13367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Externalization Functions</a:t>
            </a:r>
            <a:endParaRPr lang="en-HK" sz="85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6" name="Rounded Rectangle 34">
            <a:extLst>
              <a:ext uri="{FF2B5EF4-FFF2-40B4-BE49-F238E27FC236}">
                <a16:creationId xmlns:a16="http://schemas.microsoft.com/office/drawing/2014/main" id="{B26E3EB3-CF7B-4469-B3E6-C81693A7E0D3}"/>
              </a:ext>
            </a:extLst>
          </p:cNvPr>
          <p:cNvSpPr/>
          <p:nvPr/>
        </p:nvSpPr>
        <p:spPr bwMode="auto">
          <a:xfrm>
            <a:off x="6241394" y="1623231"/>
            <a:ext cx="2364610" cy="559164"/>
          </a:xfrm>
          <a:prstGeom prst="roundRect">
            <a:avLst>
              <a:gd name="adj" fmla="val 3801"/>
            </a:avLst>
          </a:prstGeom>
          <a:solidFill>
            <a:sysClr val="window" lastClr="FFFFFF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ODS/Data Vault</a:t>
            </a:r>
          </a:p>
        </p:txBody>
      </p:sp>
      <p:sp>
        <p:nvSpPr>
          <p:cNvPr id="119" name="Rounded Rectangle 33">
            <a:extLst>
              <a:ext uri="{FF2B5EF4-FFF2-40B4-BE49-F238E27FC236}">
                <a16:creationId xmlns:a16="http://schemas.microsoft.com/office/drawing/2014/main" id="{A680B824-70CF-41FB-B8BD-B35D3D4B0801}"/>
              </a:ext>
            </a:extLst>
          </p:cNvPr>
          <p:cNvSpPr/>
          <p:nvPr/>
        </p:nvSpPr>
        <p:spPr bwMode="auto">
          <a:xfrm>
            <a:off x="6241397" y="2503824"/>
            <a:ext cx="1959856" cy="3448388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i="1" kern="0" dirty="0">
                <a:solidFill>
                  <a:srgbClr val="004563"/>
                </a:solidFill>
                <a:latin typeface="Century Gothic"/>
                <a:ea typeface="MS PGothic"/>
                <a:cs typeface="Arial"/>
              </a:rPr>
              <a:t>RLS – Non-NB Operations</a:t>
            </a:r>
            <a:endParaRPr lang="en-US" sz="800" b="1" i="1" u="none" strike="noStrike" kern="0" cap="none" spc="0" normalizeH="0" baseline="0" noProof="0" dirty="0">
              <a:ln>
                <a:noFill/>
              </a:ln>
              <a:solidFill>
                <a:srgbClr val="004563"/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2" name="Rounded Rectangle 34">
            <a:extLst>
              <a:ext uri="{FF2B5EF4-FFF2-40B4-BE49-F238E27FC236}">
                <a16:creationId xmlns:a16="http://schemas.microsoft.com/office/drawing/2014/main" id="{7C81757E-52C0-42A1-860F-63E61D3F62DF}"/>
              </a:ext>
            </a:extLst>
          </p:cNvPr>
          <p:cNvSpPr/>
          <p:nvPr/>
        </p:nvSpPr>
        <p:spPr bwMode="auto">
          <a:xfrm>
            <a:off x="2200183" y="5341627"/>
            <a:ext cx="3020777" cy="610589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DB Mapper – Customized Build</a:t>
            </a:r>
          </a:p>
        </p:txBody>
      </p:sp>
      <p:sp>
        <p:nvSpPr>
          <p:cNvPr id="123" name="Rounded Rectangle 121">
            <a:extLst>
              <a:ext uri="{FF2B5EF4-FFF2-40B4-BE49-F238E27FC236}">
                <a16:creationId xmlns:a16="http://schemas.microsoft.com/office/drawing/2014/main" id="{5373871A-3B97-4F84-BDA1-F2D27F3C92CC}"/>
              </a:ext>
            </a:extLst>
          </p:cNvPr>
          <p:cNvSpPr/>
          <p:nvPr/>
        </p:nvSpPr>
        <p:spPr bwMode="auto">
          <a:xfrm>
            <a:off x="2499853" y="5526057"/>
            <a:ext cx="2315526" cy="365125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Transform Product Definition &amp; Pricing data to RLS’s Product setup tables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26" name="Flowchart: Magnetic Disk 125">
            <a:extLst>
              <a:ext uri="{FF2B5EF4-FFF2-40B4-BE49-F238E27FC236}">
                <a16:creationId xmlns:a16="http://schemas.microsoft.com/office/drawing/2014/main" id="{1A2A4F36-D314-453B-B268-4D15F19ED847}"/>
              </a:ext>
            </a:extLst>
          </p:cNvPr>
          <p:cNvSpPr/>
          <p:nvPr/>
        </p:nvSpPr>
        <p:spPr>
          <a:xfrm>
            <a:off x="6418208" y="5113405"/>
            <a:ext cx="1511529" cy="8154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2"/>
                </a:solidFill>
              </a:rPr>
              <a:t>Data automatically updated from Product Factory:</a:t>
            </a:r>
          </a:p>
          <a:p>
            <a:r>
              <a:rPr lang="en-US" sz="800" dirty="0">
                <a:solidFill>
                  <a:schemeClr val="tx2"/>
                </a:solidFill>
              </a:rPr>
              <a:t>- Product - Definition</a:t>
            </a:r>
          </a:p>
          <a:p>
            <a:r>
              <a:rPr lang="en-US" sz="800" dirty="0">
                <a:solidFill>
                  <a:schemeClr val="tx2"/>
                </a:solidFill>
              </a:rPr>
              <a:t>- Product - Pricing</a:t>
            </a:r>
            <a:endParaRPr lang="en-HK" sz="800" dirty="0">
              <a:solidFill>
                <a:schemeClr val="tx2"/>
              </a:solidFill>
            </a:endParaRPr>
          </a:p>
        </p:txBody>
      </p:sp>
      <p:sp>
        <p:nvSpPr>
          <p:cNvPr id="132" name="Rounded Rectangle 121">
            <a:extLst>
              <a:ext uri="{FF2B5EF4-FFF2-40B4-BE49-F238E27FC236}">
                <a16:creationId xmlns:a16="http://schemas.microsoft.com/office/drawing/2014/main" id="{6853E2FE-D6FE-43F5-915B-411635E9DA0D}"/>
              </a:ext>
            </a:extLst>
          </p:cNvPr>
          <p:cNvSpPr/>
          <p:nvPr/>
        </p:nvSpPr>
        <p:spPr bwMode="auto">
          <a:xfrm>
            <a:off x="4237222" y="2813328"/>
            <a:ext cx="935058" cy="21537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Re-Illustration</a:t>
            </a:r>
          </a:p>
        </p:txBody>
      </p:sp>
      <p:sp>
        <p:nvSpPr>
          <p:cNvPr id="133" name="Rounded Rectangle 121">
            <a:extLst>
              <a:ext uri="{FF2B5EF4-FFF2-40B4-BE49-F238E27FC236}">
                <a16:creationId xmlns:a16="http://schemas.microsoft.com/office/drawing/2014/main" id="{601DEB43-8B30-4082-861F-00BC08F8EE3E}"/>
              </a:ext>
            </a:extLst>
          </p:cNvPr>
          <p:cNvSpPr/>
          <p:nvPr/>
        </p:nvSpPr>
        <p:spPr bwMode="auto">
          <a:xfrm>
            <a:off x="4237222" y="3061397"/>
            <a:ext cx="935058" cy="215373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NB Illustration</a:t>
            </a:r>
          </a:p>
        </p:txBody>
      </p:sp>
      <p:sp>
        <p:nvSpPr>
          <p:cNvPr id="135" name="Rounded Rectangle 33">
            <a:extLst>
              <a:ext uri="{FF2B5EF4-FFF2-40B4-BE49-F238E27FC236}">
                <a16:creationId xmlns:a16="http://schemas.microsoft.com/office/drawing/2014/main" id="{C6F6293A-1BFB-4DA8-A2EB-241D3F5F6F93}"/>
              </a:ext>
            </a:extLst>
          </p:cNvPr>
          <p:cNvSpPr/>
          <p:nvPr/>
        </p:nvSpPr>
        <p:spPr bwMode="auto">
          <a:xfrm>
            <a:off x="3585098" y="4657483"/>
            <a:ext cx="1633673" cy="648344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 err="1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eBAO</a:t>
            </a: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 - Ge</a:t>
            </a: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mini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38" name="Rounded Rectangle 121">
            <a:extLst>
              <a:ext uri="{FF2B5EF4-FFF2-40B4-BE49-F238E27FC236}">
                <a16:creationId xmlns:a16="http://schemas.microsoft.com/office/drawing/2014/main" id="{73CDDE2E-5964-480D-BC89-068640691441}"/>
              </a:ext>
            </a:extLst>
          </p:cNvPr>
          <p:cNvSpPr/>
          <p:nvPr/>
        </p:nvSpPr>
        <p:spPr bwMode="auto">
          <a:xfrm>
            <a:off x="3655441" y="5057337"/>
            <a:ext cx="1288228" cy="21537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Issuance</a:t>
            </a:r>
          </a:p>
        </p:txBody>
      </p:sp>
      <p:sp>
        <p:nvSpPr>
          <p:cNvPr id="139" name="Rounded Rectangle 121">
            <a:extLst>
              <a:ext uri="{FF2B5EF4-FFF2-40B4-BE49-F238E27FC236}">
                <a16:creationId xmlns:a16="http://schemas.microsoft.com/office/drawing/2014/main" id="{200C797B-8986-406C-B532-0B466E5B6CC4}"/>
              </a:ext>
            </a:extLst>
          </p:cNvPr>
          <p:cNvSpPr/>
          <p:nvPr/>
        </p:nvSpPr>
        <p:spPr bwMode="auto">
          <a:xfrm>
            <a:off x="6989086" y="6169753"/>
            <a:ext cx="2388437" cy="210078"/>
          </a:xfrm>
          <a:prstGeom prst="roundRect">
            <a:avLst>
              <a:gd name="adj" fmla="val 5337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ctr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Function/Service to be enabled in End-state</a:t>
            </a:r>
          </a:p>
        </p:txBody>
      </p:sp>
      <p:sp>
        <p:nvSpPr>
          <p:cNvPr id="140" name="Rounded Rectangle 33">
            <a:extLst>
              <a:ext uri="{FF2B5EF4-FFF2-40B4-BE49-F238E27FC236}">
                <a16:creationId xmlns:a16="http://schemas.microsoft.com/office/drawing/2014/main" id="{640A9A35-4AF3-42A0-8677-D83151B396B7}"/>
              </a:ext>
            </a:extLst>
          </p:cNvPr>
          <p:cNvSpPr/>
          <p:nvPr/>
        </p:nvSpPr>
        <p:spPr bwMode="auto">
          <a:xfrm>
            <a:off x="2200184" y="4675854"/>
            <a:ext cx="1313026" cy="640076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GMC</a:t>
            </a:r>
          </a:p>
        </p:txBody>
      </p:sp>
      <p:sp>
        <p:nvSpPr>
          <p:cNvPr id="141" name="Rounded Rectangle 121">
            <a:extLst>
              <a:ext uri="{FF2B5EF4-FFF2-40B4-BE49-F238E27FC236}">
                <a16:creationId xmlns:a16="http://schemas.microsoft.com/office/drawing/2014/main" id="{717670B4-B66E-4A1D-83B7-F317D4E5357C}"/>
              </a:ext>
            </a:extLst>
          </p:cNvPr>
          <p:cNvSpPr/>
          <p:nvPr/>
        </p:nvSpPr>
        <p:spPr bwMode="auto">
          <a:xfrm>
            <a:off x="2323789" y="4813353"/>
            <a:ext cx="1114925" cy="217898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Template Mgmt.</a:t>
            </a:r>
          </a:p>
        </p:txBody>
      </p:sp>
      <p:sp>
        <p:nvSpPr>
          <p:cNvPr id="142" name="Rounded Rectangle 33">
            <a:extLst>
              <a:ext uri="{FF2B5EF4-FFF2-40B4-BE49-F238E27FC236}">
                <a16:creationId xmlns:a16="http://schemas.microsoft.com/office/drawing/2014/main" id="{9EAE57F9-52A6-4B6E-84ED-3828B9942DEE}"/>
              </a:ext>
            </a:extLst>
          </p:cNvPr>
          <p:cNvSpPr/>
          <p:nvPr/>
        </p:nvSpPr>
        <p:spPr bwMode="auto">
          <a:xfrm>
            <a:off x="8276451" y="5221092"/>
            <a:ext cx="1196861" cy="769417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MCS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459AAD4F-3BC0-4345-A254-DFBAB6658F34}"/>
              </a:ext>
            </a:extLst>
          </p:cNvPr>
          <p:cNvSpPr/>
          <p:nvPr/>
        </p:nvSpPr>
        <p:spPr>
          <a:xfrm>
            <a:off x="6374062" y="2721078"/>
            <a:ext cx="1557226" cy="1235976"/>
          </a:xfrm>
          <a:prstGeom prst="roundRect">
            <a:avLst>
              <a:gd name="adj" fmla="val 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Functions to be migrated to new Platform</a:t>
            </a:r>
            <a:endParaRPr lang="en-HK" sz="1000" dirty="0"/>
          </a:p>
        </p:txBody>
      </p:sp>
      <p:sp>
        <p:nvSpPr>
          <p:cNvPr id="131" name="Rounded Rectangle 121">
            <a:extLst>
              <a:ext uri="{FF2B5EF4-FFF2-40B4-BE49-F238E27FC236}">
                <a16:creationId xmlns:a16="http://schemas.microsoft.com/office/drawing/2014/main" id="{FB173D3D-EA04-4B8F-84B4-B4E9CA155251}"/>
              </a:ext>
            </a:extLst>
          </p:cNvPr>
          <p:cNvSpPr/>
          <p:nvPr/>
        </p:nvSpPr>
        <p:spPr bwMode="auto">
          <a:xfrm>
            <a:off x="6573921" y="3429872"/>
            <a:ext cx="1279366" cy="221785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Re-illustration</a:t>
            </a:r>
          </a:p>
        </p:txBody>
      </p:sp>
      <p:sp>
        <p:nvSpPr>
          <p:cNvPr id="136" name="Rounded Rectangle 121">
            <a:extLst>
              <a:ext uri="{FF2B5EF4-FFF2-40B4-BE49-F238E27FC236}">
                <a16:creationId xmlns:a16="http://schemas.microsoft.com/office/drawing/2014/main" id="{53DAC36C-3654-4F4A-AE33-A873B6D79AF5}"/>
              </a:ext>
            </a:extLst>
          </p:cNvPr>
          <p:cNvSpPr/>
          <p:nvPr/>
        </p:nvSpPr>
        <p:spPr bwMode="auto">
          <a:xfrm>
            <a:off x="6573921" y="3173164"/>
            <a:ext cx="1279366" cy="221785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Issuance</a:t>
            </a:r>
          </a:p>
        </p:txBody>
      </p:sp>
      <p:sp>
        <p:nvSpPr>
          <p:cNvPr id="143" name="Rounded Rectangle 121">
            <a:extLst>
              <a:ext uri="{FF2B5EF4-FFF2-40B4-BE49-F238E27FC236}">
                <a16:creationId xmlns:a16="http://schemas.microsoft.com/office/drawing/2014/main" id="{52568FAE-3473-4D4C-8812-9F58B3C53873}"/>
              </a:ext>
            </a:extLst>
          </p:cNvPr>
          <p:cNvSpPr/>
          <p:nvPr/>
        </p:nvSpPr>
        <p:spPr bwMode="auto">
          <a:xfrm>
            <a:off x="6573921" y="3687806"/>
            <a:ext cx="1279366" cy="221785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Underwriting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BCC29586-7076-4015-BEE6-E5C7A5AF0A4A}"/>
              </a:ext>
            </a:extLst>
          </p:cNvPr>
          <p:cNvSpPr/>
          <p:nvPr/>
        </p:nvSpPr>
        <p:spPr>
          <a:xfrm>
            <a:off x="6374062" y="3985561"/>
            <a:ext cx="1555675" cy="1075001"/>
          </a:xfrm>
          <a:prstGeom prst="roundRect">
            <a:avLst>
              <a:gd name="adj" fmla="val 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Functions keep for Day 1</a:t>
            </a:r>
            <a:endParaRPr lang="en-HK" sz="1000" dirty="0"/>
          </a:p>
        </p:txBody>
      </p:sp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2482642F-B4A6-4CF5-AD53-1DC8B3F3135F}"/>
              </a:ext>
            </a:extLst>
          </p:cNvPr>
          <p:cNvSpPr/>
          <p:nvPr/>
        </p:nvSpPr>
        <p:spPr>
          <a:xfrm>
            <a:off x="6438444" y="1763647"/>
            <a:ext cx="722671" cy="3651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Core DB</a:t>
            </a:r>
            <a:endParaRPr lang="en-HK" sz="800" dirty="0"/>
          </a:p>
        </p:txBody>
      </p:sp>
      <p:sp>
        <p:nvSpPr>
          <p:cNvPr id="147" name="Rounded Rectangle 33">
            <a:extLst>
              <a:ext uri="{FF2B5EF4-FFF2-40B4-BE49-F238E27FC236}">
                <a16:creationId xmlns:a16="http://schemas.microsoft.com/office/drawing/2014/main" id="{349DD3DA-C1DF-4539-9222-1DBF79FB0C5A}"/>
              </a:ext>
            </a:extLst>
          </p:cNvPr>
          <p:cNvSpPr/>
          <p:nvPr/>
        </p:nvSpPr>
        <p:spPr bwMode="auto">
          <a:xfrm>
            <a:off x="3854609" y="1591713"/>
            <a:ext cx="1535408" cy="728195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Event based Data Sync.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48" name="Rounded Rectangle 121">
            <a:extLst>
              <a:ext uri="{FF2B5EF4-FFF2-40B4-BE49-F238E27FC236}">
                <a16:creationId xmlns:a16="http://schemas.microsoft.com/office/drawing/2014/main" id="{397064CF-71C3-44A2-B056-1E29EEE0D974}"/>
              </a:ext>
            </a:extLst>
          </p:cNvPr>
          <p:cNvSpPr/>
          <p:nvPr/>
        </p:nvSpPr>
        <p:spPr bwMode="auto">
          <a:xfrm>
            <a:off x="3925961" y="1780725"/>
            <a:ext cx="1371541" cy="491147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Data Sync.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(e.g. Status)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Application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9" name="Rounded Rectangle 121">
            <a:extLst>
              <a:ext uri="{FF2B5EF4-FFF2-40B4-BE49-F238E27FC236}">
                <a16:creationId xmlns:a16="http://schemas.microsoft.com/office/drawing/2014/main" id="{153A4500-E9CA-4722-B66A-4612E8D3AD58}"/>
              </a:ext>
            </a:extLst>
          </p:cNvPr>
          <p:cNvSpPr/>
          <p:nvPr/>
        </p:nvSpPr>
        <p:spPr bwMode="auto">
          <a:xfrm>
            <a:off x="6576300" y="4251597"/>
            <a:ext cx="1272366" cy="23253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Servicing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59" name="Rounded Rectangle 121">
            <a:extLst>
              <a:ext uri="{FF2B5EF4-FFF2-40B4-BE49-F238E27FC236}">
                <a16:creationId xmlns:a16="http://schemas.microsoft.com/office/drawing/2014/main" id="{00969564-3975-4417-A8F0-64D9643BA734}"/>
              </a:ext>
            </a:extLst>
          </p:cNvPr>
          <p:cNvSpPr/>
          <p:nvPr/>
        </p:nvSpPr>
        <p:spPr bwMode="auto">
          <a:xfrm>
            <a:off x="6571166" y="4506384"/>
            <a:ext cx="1272366" cy="23253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Reporting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2" name="Flowchart: Magnetic Disk 161">
            <a:extLst>
              <a:ext uri="{FF2B5EF4-FFF2-40B4-BE49-F238E27FC236}">
                <a16:creationId xmlns:a16="http://schemas.microsoft.com/office/drawing/2014/main" id="{67CE1B82-5165-4511-8542-6192FF376370}"/>
              </a:ext>
            </a:extLst>
          </p:cNvPr>
          <p:cNvSpPr/>
          <p:nvPr/>
        </p:nvSpPr>
        <p:spPr>
          <a:xfrm>
            <a:off x="7522224" y="1780034"/>
            <a:ext cx="878348" cy="3487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Vault</a:t>
            </a:r>
          </a:p>
          <a:p>
            <a:pPr algn="ctr"/>
            <a:r>
              <a:rPr lang="en-US" sz="800" dirty="0"/>
              <a:t>- Customer ..</a:t>
            </a:r>
            <a:endParaRPr lang="en-HK" sz="8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C845A39-AA93-4B1E-85F0-5753F0F58788}"/>
              </a:ext>
            </a:extLst>
          </p:cNvPr>
          <p:cNvSpPr txBox="1"/>
          <p:nvPr/>
        </p:nvSpPr>
        <p:spPr>
          <a:xfrm flipH="1">
            <a:off x="7232467" y="1802748"/>
            <a:ext cx="361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…</a:t>
            </a:r>
            <a:endParaRPr lang="en-HK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029BBCC-0EE7-4D2F-8BCA-5D68364C8B8D}"/>
              </a:ext>
            </a:extLst>
          </p:cNvPr>
          <p:cNvSpPr txBox="1"/>
          <p:nvPr/>
        </p:nvSpPr>
        <p:spPr>
          <a:xfrm>
            <a:off x="7080868" y="2208657"/>
            <a:ext cx="1083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As-is Data Sync.</a:t>
            </a:r>
            <a:endParaRPr lang="en-HK" sz="1000" dirty="0"/>
          </a:p>
        </p:txBody>
      </p:sp>
      <p:sp>
        <p:nvSpPr>
          <p:cNvPr id="166" name="Rounded Rectangle 121">
            <a:extLst>
              <a:ext uri="{FF2B5EF4-FFF2-40B4-BE49-F238E27FC236}">
                <a16:creationId xmlns:a16="http://schemas.microsoft.com/office/drawing/2014/main" id="{24A75962-3509-47EC-BCD6-FCA2B953D20A}"/>
              </a:ext>
            </a:extLst>
          </p:cNvPr>
          <p:cNvSpPr/>
          <p:nvPr/>
        </p:nvSpPr>
        <p:spPr bwMode="auto">
          <a:xfrm>
            <a:off x="8385425" y="5691338"/>
            <a:ext cx="943694" cy="215373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Output Mgmt.</a:t>
            </a:r>
          </a:p>
        </p:txBody>
      </p:sp>
      <p:sp>
        <p:nvSpPr>
          <p:cNvPr id="168" name="Rounded Rectangle 34">
            <a:extLst>
              <a:ext uri="{FF2B5EF4-FFF2-40B4-BE49-F238E27FC236}">
                <a16:creationId xmlns:a16="http://schemas.microsoft.com/office/drawing/2014/main" id="{CB122AB9-9860-40C6-B411-CCF07123C968}"/>
              </a:ext>
            </a:extLst>
          </p:cNvPr>
          <p:cNvSpPr/>
          <p:nvPr/>
        </p:nvSpPr>
        <p:spPr bwMode="auto">
          <a:xfrm>
            <a:off x="2184458" y="957096"/>
            <a:ext cx="6421545" cy="569993"/>
          </a:xfrm>
          <a:prstGeom prst="roundRect">
            <a:avLst>
              <a:gd name="adj" fmla="val 3801"/>
            </a:avLst>
          </a:prstGeom>
          <a:solidFill>
            <a:sysClr val="window" lastClr="FFFFFF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Existing Sales Tool</a:t>
            </a:r>
          </a:p>
        </p:txBody>
      </p:sp>
      <p:sp>
        <p:nvSpPr>
          <p:cNvPr id="170" name="Rounded Rectangle 121">
            <a:extLst>
              <a:ext uri="{FF2B5EF4-FFF2-40B4-BE49-F238E27FC236}">
                <a16:creationId xmlns:a16="http://schemas.microsoft.com/office/drawing/2014/main" id="{4C1B67F8-E0C5-4152-9DB8-05420A9CF5A7}"/>
              </a:ext>
            </a:extLst>
          </p:cNvPr>
          <p:cNvSpPr/>
          <p:nvPr/>
        </p:nvSpPr>
        <p:spPr bwMode="auto">
          <a:xfrm>
            <a:off x="2276486" y="1159645"/>
            <a:ext cx="937763" cy="31459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eFNA</a:t>
            </a: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1" name="Rounded Rectangle 121">
            <a:extLst>
              <a:ext uri="{FF2B5EF4-FFF2-40B4-BE49-F238E27FC236}">
                <a16:creationId xmlns:a16="http://schemas.microsoft.com/office/drawing/2014/main" id="{7E6A8A1E-0742-4D5B-AE1A-DC90BB9E2B93}"/>
              </a:ext>
            </a:extLst>
          </p:cNvPr>
          <p:cNvSpPr/>
          <p:nvPr/>
        </p:nvSpPr>
        <p:spPr bwMode="auto">
          <a:xfrm>
            <a:off x="3479927" y="1147367"/>
            <a:ext cx="1203460" cy="3342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Proposal/ Illustration for NB</a:t>
            </a: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2E33EA3D-90B0-4423-B529-48D93C233126}"/>
              </a:ext>
            </a:extLst>
          </p:cNvPr>
          <p:cNvSpPr/>
          <p:nvPr/>
        </p:nvSpPr>
        <p:spPr>
          <a:xfrm rot="16200000">
            <a:off x="4369963" y="2246970"/>
            <a:ext cx="172165" cy="221989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3" name="Rounded Rectangle 121">
            <a:extLst>
              <a:ext uri="{FF2B5EF4-FFF2-40B4-BE49-F238E27FC236}">
                <a16:creationId xmlns:a16="http://schemas.microsoft.com/office/drawing/2014/main" id="{B0FA6D5E-F776-4324-9CA0-1AE0BA086972}"/>
              </a:ext>
            </a:extLst>
          </p:cNvPr>
          <p:cNvSpPr/>
          <p:nvPr/>
        </p:nvSpPr>
        <p:spPr bwMode="auto">
          <a:xfrm>
            <a:off x="4934788" y="1157084"/>
            <a:ext cx="937763" cy="31459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eApp</a:t>
            </a: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071B383-13E7-4A6E-B86B-52905150BA29}"/>
              </a:ext>
            </a:extLst>
          </p:cNvPr>
          <p:cNvCxnSpPr>
            <a:cxnSpLocks/>
            <a:stCxn id="170" idx="3"/>
            <a:endCxn id="171" idx="1"/>
          </p:cNvCxnSpPr>
          <p:nvPr/>
        </p:nvCxnSpPr>
        <p:spPr>
          <a:xfrm flipV="1">
            <a:off x="3214249" y="1314490"/>
            <a:ext cx="265678" cy="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90C8BB7-67AD-450C-B896-E765884281A5}"/>
              </a:ext>
            </a:extLst>
          </p:cNvPr>
          <p:cNvCxnSpPr>
            <a:cxnSpLocks/>
            <a:stCxn id="171" idx="3"/>
            <a:endCxn id="173" idx="1"/>
          </p:cNvCxnSpPr>
          <p:nvPr/>
        </p:nvCxnSpPr>
        <p:spPr>
          <a:xfrm flipV="1">
            <a:off x="4683387" y="1314381"/>
            <a:ext cx="251401" cy="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21">
            <a:extLst>
              <a:ext uri="{FF2B5EF4-FFF2-40B4-BE49-F238E27FC236}">
                <a16:creationId xmlns:a16="http://schemas.microsoft.com/office/drawing/2014/main" id="{98C3B80F-D98D-497F-AC02-F3FFFEBDB363}"/>
              </a:ext>
            </a:extLst>
          </p:cNvPr>
          <p:cNvSpPr/>
          <p:nvPr/>
        </p:nvSpPr>
        <p:spPr bwMode="auto">
          <a:xfrm>
            <a:off x="6580921" y="4769095"/>
            <a:ext cx="1272366" cy="23253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Commission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83" name="Rounded Rectangle 33">
            <a:extLst>
              <a:ext uri="{FF2B5EF4-FFF2-40B4-BE49-F238E27FC236}">
                <a16:creationId xmlns:a16="http://schemas.microsoft.com/office/drawing/2014/main" id="{D807736A-9AAD-4290-9CC1-3C19BBB168EA}"/>
              </a:ext>
            </a:extLst>
          </p:cNvPr>
          <p:cNvSpPr/>
          <p:nvPr/>
        </p:nvSpPr>
        <p:spPr bwMode="auto">
          <a:xfrm>
            <a:off x="8286497" y="4421165"/>
            <a:ext cx="1196861" cy="709733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RCMS</a:t>
            </a:r>
          </a:p>
        </p:txBody>
      </p:sp>
      <p:sp>
        <p:nvSpPr>
          <p:cNvPr id="184" name="Rounded Rectangle 121">
            <a:extLst>
              <a:ext uri="{FF2B5EF4-FFF2-40B4-BE49-F238E27FC236}">
                <a16:creationId xmlns:a16="http://schemas.microsoft.com/office/drawing/2014/main" id="{0C7581A1-997B-4E7D-A38D-2DAFD8CF5C6F}"/>
              </a:ext>
            </a:extLst>
          </p:cNvPr>
          <p:cNvSpPr/>
          <p:nvPr/>
        </p:nvSpPr>
        <p:spPr bwMode="auto">
          <a:xfrm>
            <a:off x="8379330" y="4596966"/>
            <a:ext cx="967708" cy="447482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Agency Commission Mgmt.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4D5BF691-625B-48A9-A332-52DB61176426}"/>
              </a:ext>
            </a:extLst>
          </p:cNvPr>
          <p:cNvCxnSpPr>
            <a:cxnSpLocks/>
            <a:stCxn id="148" idx="3"/>
            <a:endCxn id="146" idx="2"/>
          </p:cNvCxnSpPr>
          <p:nvPr/>
        </p:nvCxnSpPr>
        <p:spPr>
          <a:xfrm flipV="1">
            <a:off x="5297502" y="1946202"/>
            <a:ext cx="1140942" cy="80097"/>
          </a:xfrm>
          <a:prstGeom prst="curved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B96EE0D7-0208-4DB8-9384-59860F603A32}"/>
              </a:ext>
            </a:extLst>
          </p:cNvPr>
          <p:cNvCxnSpPr>
            <a:cxnSpLocks/>
            <a:stCxn id="138" idx="3"/>
            <a:endCxn id="149" idx="1"/>
          </p:cNvCxnSpPr>
          <p:nvPr/>
        </p:nvCxnSpPr>
        <p:spPr>
          <a:xfrm flipV="1">
            <a:off x="4943669" y="4367864"/>
            <a:ext cx="1632631" cy="797160"/>
          </a:xfrm>
          <a:prstGeom prst="curved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Arrow: Down 195">
            <a:extLst>
              <a:ext uri="{FF2B5EF4-FFF2-40B4-BE49-F238E27FC236}">
                <a16:creationId xmlns:a16="http://schemas.microsoft.com/office/drawing/2014/main" id="{679FE9DB-E1BA-4DF8-9CF7-6D6F10F5F9AD}"/>
              </a:ext>
            </a:extLst>
          </p:cNvPr>
          <p:cNvSpPr/>
          <p:nvPr/>
        </p:nvSpPr>
        <p:spPr>
          <a:xfrm rot="16200000">
            <a:off x="8027282" y="4701249"/>
            <a:ext cx="197618" cy="3365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7" name="Arrow: Down 196">
            <a:extLst>
              <a:ext uri="{FF2B5EF4-FFF2-40B4-BE49-F238E27FC236}">
                <a16:creationId xmlns:a16="http://schemas.microsoft.com/office/drawing/2014/main" id="{A0F9A513-42DD-4140-9EEA-89C4C588968E}"/>
              </a:ext>
            </a:extLst>
          </p:cNvPr>
          <p:cNvSpPr/>
          <p:nvPr/>
        </p:nvSpPr>
        <p:spPr>
          <a:xfrm rot="16200000">
            <a:off x="8044895" y="5437789"/>
            <a:ext cx="197618" cy="3365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9" name="Rounded Rectangle 121">
            <a:extLst>
              <a:ext uri="{FF2B5EF4-FFF2-40B4-BE49-F238E27FC236}">
                <a16:creationId xmlns:a16="http://schemas.microsoft.com/office/drawing/2014/main" id="{889F41DC-2B47-424E-B5C0-31366581508D}"/>
              </a:ext>
            </a:extLst>
          </p:cNvPr>
          <p:cNvSpPr/>
          <p:nvPr/>
        </p:nvSpPr>
        <p:spPr bwMode="auto">
          <a:xfrm>
            <a:off x="6109446" y="1157083"/>
            <a:ext cx="937763" cy="31459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eSubmission</a:t>
            </a: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7FE17ED-37B2-4656-83E4-9F338EFFFFF5}"/>
              </a:ext>
            </a:extLst>
          </p:cNvPr>
          <p:cNvCxnSpPr>
            <a:cxnSpLocks/>
            <a:stCxn id="173" idx="3"/>
            <a:endCxn id="199" idx="1"/>
          </p:cNvCxnSpPr>
          <p:nvPr/>
        </p:nvCxnSpPr>
        <p:spPr>
          <a:xfrm flipV="1">
            <a:off x="5872551" y="1314380"/>
            <a:ext cx="236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34">
            <a:extLst>
              <a:ext uri="{FF2B5EF4-FFF2-40B4-BE49-F238E27FC236}">
                <a16:creationId xmlns:a16="http://schemas.microsoft.com/office/drawing/2014/main" id="{CB2EB257-A53E-4566-8475-52D2DF4BEA8D}"/>
              </a:ext>
            </a:extLst>
          </p:cNvPr>
          <p:cNvSpPr/>
          <p:nvPr/>
        </p:nvSpPr>
        <p:spPr bwMode="auto">
          <a:xfrm>
            <a:off x="2179884" y="1622703"/>
            <a:ext cx="1404660" cy="727770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EIP/NBDB</a:t>
            </a:r>
          </a:p>
        </p:txBody>
      </p:sp>
      <p:sp>
        <p:nvSpPr>
          <p:cNvPr id="205" name="Rounded Rectangle 33">
            <a:extLst>
              <a:ext uri="{FF2B5EF4-FFF2-40B4-BE49-F238E27FC236}">
                <a16:creationId xmlns:a16="http://schemas.microsoft.com/office/drawing/2014/main" id="{D8C15A05-4504-4F8E-8756-929EC4E8EF24}"/>
              </a:ext>
            </a:extLst>
          </p:cNvPr>
          <p:cNvSpPr/>
          <p:nvPr/>
        </p:nvSpPr>
        <p:spPr bwMode="auto">
          <a:xfrm>
            <a:off x="5258096" y="2921357"/>
            <a:ext cx="915853" cy="1369788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WFI – U/W Case</a:t>
            </a:r>
          </a:p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Mgmt.</a:t>
            </a:r>
          </a:p>
        </p:txBody>
      </p:sp>
      <p:sp>
        <p:nvSpPr>
          <p:cNvPr id="206" name="Rounded Rectangle 121">
            <a:extLst>
              <a:ext uri="{FF2B5EF4-FFF2-40B4-BE49-F238E27FC236}">
                <a16:creationId xmlns:a16="http://schemas.microsoft.com/office/drawing/2014/main" id="{1A57232A-385C-46C4-A2DD-E41B289E1369}"/>
              </a:ext>
            </a:extLst>
          </p:cNvPr>
          <p:cNvSpPr/>
          <p:nvPr/>
        </p:nvSpPr>
        <p:spPr bwMode="auto">
          <a:xfrm>
            <a:off x="5291526" y="3771414"/>
            <a:ext cx="830805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Document</a:t>
            </a:r>
          </a:p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Management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07" name="Rounded Rectangle 121">
            <a:extLst>
              <a:ext uri="{FF2B5EF4-FFF2-40B4-BE49-F238E27FC236}">
                <a16:creationId xmlns:a16="http://schemas.microsoft.com/office/drawing/2014/main" id="{65A8F879-E648-4C34-A3B3-2C4A5E687FF3}"/>
              </a:ext>
            </a:extLst>
          </p:cNvPr>
          <p:cNvSpPr/>
          <p:nvPr/>
        </p:nvSpPr>
        <p:spPr bwMode="auto">
          <a:xfrm>
            <a:off x="5300619" y="3334961"/>
            <a:ext cx="830805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Workflow Imaging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08" name="Rounded Rectangle 121">
            <a:extLst>
              <a:ext uri="{FF2B5EF4-FFF2-40B4-BE49-F238E27FC236}">
                <a16:creationId xmlns:a16="http://schemas.microsoft.com/office/drawing/2014/main" id="{99129E64-F99F-4709-ABE1-DBF98873CEAE}"/>
              </a:ext>
            </a:extLst>
          </p:cNvPr>
          <p:cNvSpPr/>
          <p:nvPr/>
        </p:nvSpPr>
        <p:spPr bwMode="auto">
          <a:xfrm>
            <a:off x="3663870" y="4835825"/>
            <a:ext cx="1275708" cy="209851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Underwriting</a:t>
            </a:r>
          </a:p>
        </p:txBody>
      </p: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946514F0-12B5-43FA-9B81-F6A9642EEC71}"/>
              </a:ext>
            </a:extLst>
          </p:cNvPr>
          <p:cNvCxnSpPr>
            <a:cxnSpLocks/>
            <a:stCxn id="205" idx="2"/>
            <a:endCxn id="208" idx="3"/>
          </p:cNvCxnSpPr>
          <p:nvPr/>
        </p:nvCxnSpPr>
        <p:spPr>
          <a:xfrm rot="5400000">
            <a:off x="5002998" y="4227726"/>
            <a:ext cx="649606" cy="776445"/>
          </a:xfrm>
          <a:prstGeom prst="curvedConnector2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ounded Rectangle 121">
            <a:extLst>
              <a:ext uri="{FF2B5EF4-FFF2-40B4-BE49-F238E27FC236}">
                <a16:creationId xmlns:a16="http://schemas.microsoft.com/office/drawing/2014/main" id="{763D77C7-50DB-4436-AC24-338B4DB76F15}"/>
              </a:ext>
            </a:extLst>
          </p:cNvPr>
          <p:cNvSpPr/>
          <p:nvPr/>
        </p:nvSpPr>
        <p:spPr bwMode="auto">
          <a:xfrm>
            <a:off x="2285293" y="1783718"/>
            <a:ext cx="1270559" cy="344113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eSubmission</a:t>
            </a:r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for New Products’ applications</a:t>
            </a:r>
          </a:p>
        </p:txBody>
      </p:sp>
      <p:sp>
        <p:nvSpPr>
          <p:cNvPr id="215" name="Rounded Rectangle 33">
            <a:extLst>
              <a:ext uri="{FF2B5EF4-FFF2-40B4-BE49-F238E27FC236}">
                <a16:creationId xmlns:a16="http://schemas.microsoft.com/office/drawing/2014/main" id="{5ECFCA63-5F0E-44EC-A3CA-CB2D6EC4D002}"/>
              </a:ext>
            </a:extLst>
          </p:cNvPr>
          <p:cNvSpPr/>
          <p:nvPr/>
        </p:nvSpPr>
        <p:spPr bwMode="auto">
          <a:xfrm>
            <a:off x="8294383" y="3680849"/>
            <a:ext cx="1196861" cy="691296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Servicing CRM</a:t>
            </a:r>
          </a:p>
        </p:txBody>
      </p:sp>
      <p:sp>
        <p:nvSpPr>
          <p:cNvPr id="216" name="Rounded Rectangle 121">
            <a:extLst>
              <a:ext uri="{FF2B5EF4-FFF2-40B4-BE49-F238E27FC236}">
                <a16:creationId xmlns:a16="http://schemas.microsoft.com/office/drawing/2014/main" id="{E2F1F6B4-C7D9-4392-9ABD-102D3153513B}"/>
              </a:ext>
            </a:extLst>
          </p:cNvPr>
          <p:cNvSpPr/>
          <p:nvPr/>
        </p:nvSpPr>
        <p:spPr bwMode="auto">
          <a:xfrm>
            <a:off x="8373418" y="3942156"/>
            <a:ext cx="967708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Servicing Cases Mgmt.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17" name="Arrow: Left-Right 216">
            <a:extLst>
              <a:ext uri="{FF2B5EF4-FFF2-40B4-BE49-F238E27FC236}">
                <a16:creationId xmlns:a16="http://schemas.microsoft.com/office/drawing/2014/main" id="{F8777CD4-A3F6-4F38-9F0F-12015F2C888A}"/>
              </a:ext>
            </a:extLst>
          </p:cNvPr>
          <p:cNvSpPr/>
          <p:nvPr/>
        </p:nvSpPr>
        <p:spPr>
          <a:xfrm>
            <a:off x="7894898" y="4045897"/>
            <a:ext cx="424391" cy="1880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8" name="Flowchart: Magnetic Disk 217">
            <a:extLst>
              <a:ext uri="{FF2B5EF4-FFF2-40B4-BE49-F238E27FC236}">
                <a16:creationId xmlns:a16="http://schemas.microsoft.com/office/drawing/2014/main" id="{D2B161B1-B182-4B19-8D23-66A076A68605}"/>
              </a:ext>
            </a:extLst>
          </p:cNvPr>
          <p:cNvSpPr/>
          <p:nvPr/>
        </p:nvSpPr>
        <p:spPr>
          <a:xfrm>
            <a:off x="2568617" y="2130296"/>
            <a:ext cx="596537" cy="216671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NBDB</a:t>
            </a:r>
            <a:endParaRPr lang="en-HK" sz="800" strike="sngStrike" dirty="0"/>
          </a:p>
        </p:txBody>
      </p:sp>
      <p:sp>
        <p:nvSpPr>
          <p:cNvPr id="219" name="Rounded Rectangle 121">
            <a:extLst>
              <a:ext uri="{FF2B5EF4-FFF2-40B4-BE49-F238E27FC236}">
                <a16:creationId xmlns:a16="http://schemas.microsoft.com/office/drawing/2014/main" id="{1F17DEC6-AB6F-43D7-9C2A-DD1AB7A7DC4F}"/>
              </a:ext>
            </a:extLst>
          </p:cNvPr>
          <p:cNvSpPr/>
          <p:nvPr/>
        </p:nvSpPr>
        <p:spPr bwMode="auto">
          <a:xfrm>
            <a:off x="9525699" y="6169753"/>
            <a:ext cx="2174688" cy="210078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ctr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Function/Service without impact in Day 1</a:t>
            </a:r>
          </a:p>
        </p:txBody>
      </p:sp>
      <p:cxnSp>
        <p:nvCxnSpPr>
          <p:cNvPr id="220" name="Connector: Curved 219">
            <a:extLst>
              <a:ext uri="{FF2B5EF4-FFF2-40B4-BE49-F238E27FC236}">
                <a16:creationId xmlns:a16="http://schemas.microsoft.com/office/drawing/2014/main" id="{1F2E281D-9B35-47C3-BAA3-95375BFA9042}"/>
              </a:ext>
            </a:extLst>
          </p:cNvPr>
          <p:cNvCxnSpPr>
            <a:cxnSpLocks/>
            <a:stCxn id="76" idx="2"/>
            <a:endCxn id="123" idx="1"/>
          </p:cNvCxnSpPr>
          <p:nvPr/>
        </p:nvCxnSpPr>
        <p:spPr>
          <a:xfrm rot="16200000" flipH="1">
            <a:off x="1646041" y="4854807"/>
            <a:ext cx="592701" cy="1114924"/>
          </a:xfrm>
          <a:prstGeom prst="curvedConnector2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ounded Rectangle 33">
            <a:extLst>
              <a:ext uri="{FF2B5EF4-FFF2-40B4-BE49-F238E27FC236}">
                <a16:creationId xmlns:a16="http://schemas.microsoft.com/office/drawing/2014/main" id="{F6635057-2CEA-4A1A-9D04-278F87362653}"/>
              </a:ext>
            </a:extLst>
          </p:cNvPr>
          <p:cNvSpPr/>
          <p:nvPr/>
        </p:nvSpPr>
        <p:spPr bwMode="auto">
          <a:xfrm>
            <a:off x="5240683" y="2363367"/>
            <a:ext cx="915853" cy="497065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 err="1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Norkom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227" name="Rounded Rectangle 121">
            <a:extLst>
              <a:ext uri="{FF2B5EF4-FFF2-40B4-BE49-F238E27FC236}">
                <a16:creationId xmlns:a16="http://schemas.microsoft.com/office/drawing/2014/main" id="{55399C0D-2494-493A-B209-9504A1F79885}"/>
              </a:ext>
            </a:extLst>
          </p:cNvPr>
          <p:cNvSpPr/>
          <p:nvPr/>
        </p:nvSpPr>
        <p:spPr bwMode="auto">
          <a:xfrm>
            <a:off x="5296787" y="2563978"/>
            <a:ext cx="830805" cy="246852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AML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232" name="Connector: Curved 231">
            <a:extLst>
              <a:ext uri="{FF2B5EF4-FFF2-40B4-BE49-F238E27FC236}">
                <a16:creationId xmlns:a16="http://schemas.microsoft.com/office/drawing/2014/main" id="{5798BF76-3293-4ECB-A37C-DEAD85B74769}"/>
              </a:ext>
            </a:extLst>
          </p:cNvPr>
          <p:cNvCxnSpPr>
            <a:cxnSpLocks/>
            <a:stCxn id="227" idx="1"/>
          </p:cNvCxnSpPr>
          <p:nvPr/>
        </p:nvCxnSpPr>
        <p:spPr>
          <a:xfrm rot="10800000" flipV="1">
            <a:off x="4188543" y="2687403"/>
            <a:ext cx="1108244" cy="3475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Curved 240">
            <a:extLst>
              <a:ext uri="{FF2B5EF4-FFF2-40B4-BE49-F238E27FC236}">
                <a16:creationId xmlns:a16="http://schemas.microsoft.com/office/drawing/2014/main" id="{0B53CB8F-F6E2-4313-B0DC-734990C391C5}"/>
              </a:ext>
            </a:extLst>
          </p:cNvPr>
          <p:cNvCxnSpPr>
            <a:cxnSpLocks/>
            <a:stCxn id="36" idx="2"/>
            <a:endCxn id="135" idx="1"/>
          </p:cNvCxnSpPr>
          <p:nvPr/>
        </p:nvCxnSpPr>
        <p:spPr>
          <a:xfrm rot="16200000" flipH="1">
            <a:off x="2519696" y="3916253"/>
            <a:ext cx="1773780" cy="357024"/>
          </a:xfrm>
          <a:prstGeom prst="curvedConnector2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CCF1F55-4C55-1909-A0B6-6A58E6E20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545328"/>
              </p:ext>
            </p:extLst>
          </p:nvPr>
        </p:nvGraphicFramePr>
        <p:xfrm>
          <a:off x="9543767" y="935144"/>
          <a:ext cx="2474062" cy="365950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13666">
                  <a:extLst>
                    <a:ext uri="{9D8B030D-6E8A-4147-A177-3AD203B41FA5}">
                      <a16:colId xmlns:a16="http://schemas.microsoft.com/office/drawing/2014/main" val="1396300818"/>
                    </a:ext>
                  </a:extLst>
                </a:gridCol>
                <a:gridCol w="2160396">
                  <a:extLst>
                    <a:ext uri="{9D8B030D-6E8A-4147-A177-3AD203B41FA5}">
                      <a16:colId xmlns:a16="http://schemas.microsoft.com/office/drawing/2014/main" val="3567138515"/>
                    </a:ext>
                  </a:extLst>
                </a:gridCol>
              </a:tblGrid>
              <a:tr h="36766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New Integration 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46238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Product Factory -&gt; RLS: </a:t>
                      </a:r>
                      <a:r>
                        <a:rPr lang="en-US" sz="1200" dirty="0"/>
                        <a:t>Product Definition &amp; Pricing Sync.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563019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Sales Tool-&gt;New e-Submission Service: </a:t>
                      </a:r>
                      <a:r>
                        <a:rPr lang="en-US" sz="1200" dirty="0"/>
                        <a:t>NB Application, Payment &amp; 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062462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New Submission Service -&gt; AML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259700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eBAO</a:t>
                      </a:r>
                      <a:r>
                        <a:rPr lang="en-US" sz="1200" b="1" dirty="0"/>
                        <a:t> – Gemini -&gt;WFI:</a:t>
                      </a:r>
                      <a:r>
                        <a:rPr lang="en-US" sz="1200" dirty="0"/>
                        <a:t> Underwriting Cases Mgmt.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90665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eBAO</a:t>
                      </a:r>
                      <a:r>
                        <a:rPr lang="en-US" sz="1200" b="1" dirty="0"/>
                        <a:t> – Gemini -&gt;RLS: </a:t>
                      </a:r>
                      <a:r>
                        <a:rPr lang="en-US" sz="1200" b="0" dirty="0"/>
                        <a:t>Create Policy for Servicing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87214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InsureMO</a:t>
                      </a:r>
                      <a:r>
                        <a:rPr lang="en-US" sz="1200" b="1" dirty="0"/>
                        <a:t> -&gt;Core DB: </a:t>
                      </a:r>
                      <a:r>
                        <a:rPr lang="en-US" sz="1200" dirty="0"/>
                        <a:t>Data Sync. On Policy (NB Stage)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649392"/>
                  </a:ext>
                </a:extLst>
              </a:tr>
            </a:tbl>
          </a:graphicData>
        </a:graphic>
      </p:graphicFrame>
      <p:cxnSp>
        <p:nvCxnSpPr>
          <p:cNvPr id="11" name="Connector: Curved 191">
            <a:extLst>
              <a:ext uri="{FF2B5EF4-FFF2-40B4-BE49-F238E27FC236}">
                <a16:creationId xmlns:a16="http://schemas.microsoft.com/office/drawing/2014/main" id="{C2BB718C-63AE-F93B-D3DF-2705AE087ECD}"/>
              </a:ext>
            </a:extLst>
          </p:cNvPr>
          <p:cNvCxnSpPr>
            <a:cxnSpLocks/>
            <a:stCxn id="119" idx="0"/>
            <a:endCxn id="146" idx="3"/>
          </p:cNvCxnSpPr>
          <p:nvPr/>
        </p:nvCxnSpPr>
        <p:spPr>
          <a:xfrm rot="16200000" flipV="1">
            <a:off x="6823020" y="2105518"/>
            <a:ext cx="375067" cy="42154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191">
            <a:extLst>
              <a:ext uri="{FF2B5EF4-FFF2-40B4-BE49-F238E27FC236}">
                <a16:creationId xmlns:a16="http://schemas.microsoft.com/office/drawing/2014/main" id="{9477133B-9B6F-A783-1437-221391132AC4}"/>
              </a:ext>
            </a:extLst>
          </p:cNvPr>
          <p:cNvCxnSpPr>
            <a:cxnSpLocks/>
            <a:stCxn id="199" idx="2"/>
            <a:endCxn id="36" idx="0"/>
          </p:cNvCxnSpPr>
          <p:nvPr/>
        </p:nvCxnSpPr>
        <p:spPr>
          <a:xfrm rot="5400000">
            <a:off x="4339440" y="360310"/>
            <a:ext cx="1127522" cy="3350254"/>
          </a:xfrm>
          <a:prstGeom prst="curvedConnector3">
            <a:avLst>
              <a:gd name="adj1" fmla="val 6332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219">
            <a:extLst>
              <a:ext uri="{FF2B5EF4-FFF2-40B4-BE49-F238E27FC236}">
                <a16:creationId xmlns:a16="http://schemas.microsoft.com/office/drawing/2014/main" id="{6174BCAF-9BB7-82F1-3CB9-2A8494FDAAC3}"/>
              </a:ext>
            </a:extLst>
          </p:cNvPr>
          <p:cNvCxnSpPr>
            <a:cxnSpLocks/>
            <a:stCxn id="123" idx="3"/>
            <a:endCxn id="126" idx="2"/>
          </p:cNvCxnSpPr>
          <p:nvPr/>
        </p:nvCxnSpPr>
        <p:spPr>
          <a:xfrm flipV="1">
            <a:off x="4815379" y="5521128"/>
            <a:ext cx="1602829" cy="187492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F7A9F39-E0D6-17B0-1463-D82566328524}"/>
              </a:ext>
            </a:extLst>
          </p:cNvPr>
          <p:cNvSpPr/>
          <p:nvPr/>
        </p:nvSpPr>
        <p:spPr>
          <a:xfrm>
            <a:off x="5890912" y="1426216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4AA6317-E25C-D0C2-6176-D309F6574923}"/>
              </a:ext>
            </a:extLst>
          </p:cNvPr>
          <p:cNvSpPr/>
          <p:nvPr/>
        </p:nvSpPr>
        <p:spPr>
          <a:xfrm>
            <a:off x="1730437" y="5516077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5482CBA-6787-B53A-D207-499F1ED4CA04}"/>
              </a:ext>
            </a:extLst>
          </p:cNvPr>
          <p:cNvSpPr/>
          <p:nvPr/>
        </p:nvSpPr>
        <p:spPr>
          <a:xfrm>
            <a:off x="4634488" y="2423036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291FC72-08D0-0050-4A1B-16988375F68D}"/>
              </a:ext>
            </a:extLst>
          </p:cNvPr>
          <p:cNvSpPr/>
          <p:nvPr/>
        </p:nvSpPr>
        <p:spPr>
          <a:xfrm>
            <a:off x="5569650" y="4989046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A5B0E09-D431-199E-5734-514A54239DB7}"/>
              </a:ext>
            </a:extLst>
          </p:cNvPr>
          <p:cNvSpPr/>
          <p:nvPr/>
        </p:nvSpPr>
        <p:spPr>
          <a:xfrm>
            <a:off x="5268429" y="4446565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9740F12-71C6-B797-8E51-A80D493CE955}"/>
              </a:ext>
            </a:extLst>
          </p:cNvPr>
          <p:cNvSpPr/>
          <p:nvPr/>
        </p:nvSpPr>
        <p:spPr>
          <a:xfrm>
            <a:off x="5687290" y="1915368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2C04CF-A96A-BD3C-8881-CF4450EC783D}"/>
              </a:ext>
            </a:extLst>
          </p:cNvPr>
          <p:cNvSpPr/>
          <p:nvPr/>
        </p:nvSpPr>
        <p:spPr>
          <a:xfrm>
            <a:off x="5511335" y="5589051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58" name="Rounded Rectangle 121">
            <a:extLst>
              <a:ext uri="{FF2B5EF4-FFF2-40B4-BE49-F238E27FC236}">
                <a16:creationId xmlns:a16="http://schemas.microsoft.com/office/drawing/2014/main" id="{A89E098F-E5EC-6F6F-FD0A-3072569F11A8}"/>
              </a:ext>
            </a:extLst>
          </p:cNvPr>
          <p:cNvSpPr/>
          <p:nvPr/>
        </p:nvSpPr>
        <p:spPr bwMode="auto">
          <a:xfrm>
            <a:off x="8396058" y="5425622"/>
            <a:ext cx="943694" cy="215373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Template Mgmt.</a:t>
            </a:r>
          </a:p>
        </p:txBody>
      </p:sp>
      <p:sp>
        <p:nvSpPr>
          <p:cNvPr id="59" name="Rounded Rectangle 121">
            <a:extLst>
              <a:ext uri="{FF2B5EF4-FFF2-40B4-BE49-F238E27FC236}">
                <a16:creationId xmlns:a16="http://schemas.microsoft.com/office/drawing/2014/main" id="{593219AA-8841-A663-A612-BCB05358986B}"/>
              </a:ext>
            </a:extLst>
          </p:cNvPr>
          <p:cNvSpPr/>
          <p:nvPr/>
        </p:nvSpPr>
        <p:spPr bwMode="auto">
          <a:xfrm>
            <a:off x="2329405" y="5071312"/>
            <a:ext cx="1114925" cy="217898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Output Mgmt.</a:t>
            </a:r>
          </a:p>
        </p:txBody>
      </p:sp>
    </p:spTree>
    <p:extLst>
      <p:ext uri="{BB962C8B-B14F-4D97-AF65-F5344CB8AC3E}">
        <p14:creationId xmlns:p14="http://schemas.microsoft.com/office/powerpoint/2010/main" val="2788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03/06/2024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Rounded Rectangle 32">
            <a:extLst>
              <a:ext uri="{FF2B5EF4-FFF2-40B4-BE49-F238E27FC236}">
                <a16:creationId xmlns:a16="http://schemas.microsoft.com/office/drawing/2014/main" id="{61B5AEDE-8F44-4FB4-B4CF-C067A5D05CAA}"/>
              </a:ext>
            </a:extLst>
          </p:cNvPr>
          <p:cNvSpPr/>
          <p:nvPr/>
        </p:nvSpPr>
        <p:spPr bwMode="auto">
          <a:xfrm>
            <a:off x="680172" y="963113"/>
            <a:ext cx="1474469" cy="4989099"/>
          </a:xfrm>
          <a:prstGeom prst="roundRect">
            <a:avLst>
              <a:gd name="adj" fmla="val 3801"/>
            </a:avLst>
          </a:prstGeom>
          <a:solidFill>
            <a:sysClr val="window" lastClr="FFFFFF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Product Setup for </a:t>
            </a:r>
          </a:p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New Business + Operation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3" name="Rounded Rectangle 33">
            <a:extLst>
              <a:ext uri="{FF2B5EF4-FFF2-40B4-BE49-F238E27FC236}">
                <a16:creationId xmlns:a16="http://schemas.microsoft.com/office/drawing/2014/main" id="{7EC21475-FFEE-4657-9D3C-450A33195CF8}"/>
              </a:ext>
            </a:extLst>
          </p:cNvPr>
          <p:cNvSpPr/>
          <p:nvPr/>
        </p:nvSpPr>
        <p:spPr bwMode="auto">
          <a:xfrm>
            <a:off x="2191777" y="2370880"/>
            <a:ext cx="3029183" cy="2269174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 err="1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InsureMO</a:t>
            </a: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 New Business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8F93A2-55D6-4DB7-BF63-17724B318552}"/>
              </a:ext>
            </a:extLst>
          </p:cNvPr>
          <p:cNvGrpSpPr/>
          <p:nvPr/>
        </p:nvGrpSpPr>
        <p:grpSpPr>
          <a:xfrm>
            <a:off x="1002063" y="1788964"/>
            <a:ext cx="598024" cy="574403"/>
            <a:chOff x="384628" y="3668484"/>
            <a:chExt cx="681276" cy="671097"/>
          </a:xfrm>
        </p:grpSpPr>
        <p:pic>
          <p:nvPicPr>
            <p:cNvPr id="16" name="Picture 4" descr="Image result for user">
              <a:extLst>
                <a:ext uri="{FF2B5EF4-FFF2-40B4-BE49-F238E27FC236}">
                  <a16:creationId xmlns:a16="http://schemas.microsoft.com/office/drawing/2014/main" id="{0B37097A-5AE7-417A-A1E9-7477703C6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FACE5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52" y="3668484"/>
              <a:ext cx="574403" cy="57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ABA698-071A-4D80-9F72-77013C4664E4}"/>
                </a:ext>
              </a:extLst>
            </p:cNvPr>
            <p:cNvSpPr txBox="1"/>
            <p:nvPr/>
          </p:nvSpPr>
          <p:spPr>
            <a:xfrm>
              <a:off x="384628" y="4216470"/>
              <a:ext cx="68127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ACE50">
                      <a:lumMod val="50000"/>
                    </a:srgbClr>
                  </a:solidFill>
                  <a:effectLst/>
                  <a:uLnTx/>
                  <a:uFillTx/>
                  <a:latin typeface="Century Gothic"/>
                  <a:ea typeface="ＭＳ Ｐゴシック" pitchFamily="34" charset="-128"/>
                  <a:cs typeface="Arial" pitchFamily="34" charset="0"/>
                </a:rPr>
                <a:t>Product Team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44B7FDB-1F46-4C6E-BC0A-5196AD267A3B}"/>
              </a:ext>
            </a:extLst>
          </p:cNvPr>
          <p:cNvSpPr/>
          <p:nvPr/>
        </p:nvSpPr>
        <p:spPr>
          <a:xfrm>
            <a:off x="1705762" y="1975272"/>
            <a:ext cx="321529" cy="314551"/>
          </a:xfrm>
          <a:prstGeom prst="ellipse">
            <a:avLst/>
          </a:prstGeom>
          <a:solidFill>
            <a:srgbClr val="FACE50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9E84C7-DC78-4D87-AE2D-7E7E314C6D25}"/>
              </a:ext>
            </a:extLst>
          </p:cNvPr>
          <p:cNvGrpSpPr/>
          <p:nvPr/>
        </p:nvGrpSpPr>
        <p:grpSpPr>
          <a:xfrm>
            <a:off x="1023844" y="2626749"/>
            <a:ext cx="545537" cy="598316"/>
            <a:chOff x="438052" y="3668484"/>
            <a:chExt cx="574403" cy="681258"/>
          </a:xfrm>
        </p:grpSpPr>
        <p:pic>
          <p:nvPicPr>
            <p:cNvPr id="20" name="Picture 4" descr="Image result for user">
              <a:extLst>
                <a:ext uri="{FF2B5EF4-FFF2-40B4-BE49-F238E27FC236}">
                  <a16:creationId xmlns:a16="http://schemas.microsoft.com/office/drawing/2014/main" id="{F7295241-5538-4EAF-86AF-E31CF054F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FACE5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52" y="3668484"/>
              <a:ext cx="574403" cy="57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1EFE1D-B7DD-4607-A2D0-34582E95DC95}"/>
                </a:ext>
              </a:extLst>
            </p:cNvPr>
            <p:cNvSpPr txBox="1"/>
            <p:nvPr/>
          </p:nvSpPr>
          <p:spPr>
            <a:xfrm>
              <a:off x="540882" y="4216470"/>
              <a:ext cx="368751" cy="1332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ACE50">
                      <a:lumMod val="50000"/>
                    </a:srgbClr>
                  </a:solidFill>
                  <a:effectLst/>
                  <a:uLnTx/>
                  <a:uFillTx/>
                  <a:latin typeface="Century Gothic"/>
                  <a:ea typeface="ＭＳ Ｐゴシック" pitchFamily="34" charset="-128"/>
                  <a:cs typeface="Arial" pitchFamily="34" charset="0"/>
                </a:rPr>
                <a:t>IT Team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DA6B0018-4A86-42DD-8751-0A1D38EED31C}"/>
              </a:ext>
            </a:extLst>
          </p:cNvPr>
          <p:cNvSpPr/>
          <p:nvPr/>
        </p:nvSpPr>
        <p:spPr>
          <a:xfrm>
            <a:off x="1623961" y="3062147"/>
            <a:ext cx="321529" cy="314551"/>
          </a:xfrm>
          <a:prstGeom prst="ellipse">
            <a:avLst/>
          </a:prstGeom>
          <a:solidFill>
            <a:srgbClr val="FACE50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36" name="Rounded Rectangle 121">
            <a:extLst>
              <a:ext uri="{FF2B5EF4-FFF2-40B4-BE49-F238E27FC236}">
                <a16:creationId xmlns:a16="http://schemas.microsoft.com/office/drawing/2014/main" id="{E127DE2C-92A7-4F50-A944-D04DF27FB273}"/>
              </a:ext>
            </a:extLst>
          </p:cNvPr>
          <p:cNvSpPr/>
          <p:nvPr/>
        </p:nvSpPr>
        <p:spPr bwMode="auto">
          <a:xfrm>
            <a:off x="2267604" y="2599198"/>
            <a:ext cx="1920939" cy="608677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E-Submission Service: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Application (with AML check)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Record Documents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Record Payment</a:t>
            </a:r>
          </a:p>
        </p:txBody>
      </p:sp>
      <p:sp>
        <p:nvSpPr>
          <p:cNvPr id="37" name="Rounded Rectangle 121">
            <a:extLst>
              <a:ext uri="{FF2B5EF4-FFF2-40B4-BE49-F238E27FC236}">
                <a16:creationId xmlns:a16="http://schemas.microsoft.com/office/drawing/2014/main" id="{D2DAF2DB-3F1F-43D8-9632-C773BC27592E}"/>
              </a:ext>
            </a:extLst>
          </p:cNvPr>
          <p:cNvSpPr/>
          <p:nvPr/>
        </p:nvSpPr>
        <p:spPr bwMode="auto">
          <a:xfrm>
            <a:off x="3349542" y="3457216"/>
            <a:ext cx="839001" cy="115947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 Definition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 Type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License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Channel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Liability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…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8" name="Rounded Rectangle 121">
            <a:extLst>
              <a:ext uri="{FF2B5EF4-FFF2-40B4-BE49-F238E27FC236}">
                <a16:creationId xmlns:a16="http://schemas.microsoft.com/office/drawing/2014/main" id="{B3C534E1-C559-4FBC-B855-BBC022074275}"/>
              </a:ext>
            </a:extLst>
          </p:cNvPr>
          <p:cNvSpPr/>
          <p:nvPr/>
        </p:nvSpPr>
        <p:spPr bwMode="auto">
          <a:xfrm>
            <a:off x="4220798" y="3306815"/>
            <a:ext cx="967914" cy="630372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Template Mgmt.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FNA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Proposal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Application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9" name="Rounded Rectangle 121">
            <a:extLst>
              <a:ext uri="{FF2B5EF4-FFF2-40B4-BE49-F238E27FC236}">
                <a16:creationId xmlns:a16="http://schemas.microsoft.com/office/drawing/2014/main" id="{BC28E032-FC99-4C65-8272-DA057FA357AA}"/>
              </a:ext>
            </a:extLst>
          </p:cNvPr>
          <p:cNvSpPr/>
          <p:nvPr/>
        </p:nvSpPr>
        <p:spPr bwMode="auto">
          <a:xfrm>
            <a:off x="4222345" y="3970496"/>
            <a:ext cx="967914" cy="623468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Doc. Mgmt.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Brochure/ Flyer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T&amp;C</a:t>
            </a:r>
          </a:p>
        </p:txBody>
      </p:sp>
      <p:sp>
        <p:nvSpPr>
          <p:cNvPr id="40" name="Rounded Rectangle 121">
            <a:extLst>
              <a:ext uri="{FF2B5EF4-FFF2-40B4-BE49-F238E27FC236}">
                <a16:creationId xmlns:a16="http://schemas.microsoft.com/office/drawing/2014/main" id="{3EDF3847-DF0D-4015-84A2-0DBDAC52ED84}"/>
              </a:ext>
            </a:extLst>
          </p:cNvPr>
          <p:cNvSpPr/>
          <p:nvPr/>
        </p:nvSpPr>
        <p:spPr bwMode="auto">
          <a:xfrm>
            <a:off x="2255731" y="3239741"/>
            <a:ext cx="1073205" cy="596851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FNA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FNA Rules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Risk Type</a:t>
            </a:r>
          </a:p>
        </p:txBody>
      </p:sp>
      <p:sp>
        <p:nvSpPr>
          <p:cNvPr id="41" name="Rounded Rectangle 121">
            <a:extLst>
              <a:ext uri="{FF2B5EF4-FFF2-40B4-BE49-F238E27FC236}">
                <a16:creationId xmlns:a16="http://schemas.microsoft.com/office/drawing/2014/main" id="{AB7C764E-B40B-40D0-8DCE-B6F7917381F2}"/>
              </a:ext>
            </a:extLst>
          </p:cNvPr>
          <p:cNvSpPr/>
          <p:nvPr/>
        </p:nvSpPr>
        <p:spPr bwMode="auto">
          <a:xfrm>
            <a:off x="2248124" y="3868459"/>
            <a:ext cx="1027789" cy="748230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Pricing: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Rate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Formula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Commission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BI Rules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69" name="Group 31">
            <a:extLst>
              <a:ext uri="{FF2B5EF4-FFF2-40B4-BE49-F238E27FC236}">
                <a16:creationId xmlns:a16="http://schemas.microsoft.com/office/drawing/2014/main" id="{BC03F2CE-F77B-4A79-ADD8-C938810A297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98977" y="2413593"/>
            <a:ext cx="194446" cy="240391"/>
            <a:chOff x="1941" y="1091"/>
            <a:chExt cx="1871" cy="2134"/>
          </a:xfrm>
          <a:solidFill>
            <a:srgbClr val="9BBB59">
              <a:lumMod val="60000"/>
              <a:lumOff val="40000"/>
            </a:srgbClr>
          </a:soli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44D30670-DAF8-49C8-A5F6-0C2E0BFBF3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1" y="1091"/>
              <a:ext cx="1871" cy="2134"/>
            </a:xfrm>
            <a:custGeom>
              <a:avLst/>
              <a:gdLst>
                <a:gd name="T0" fmla="*/ 573 w 789"/>
                <a:gd name="T1" fmla="*/ 900 h 900"/>
                <a:gd name="T2" fmla="*/ 45 w 789"/>
                <a:gd name="T3" fmla="*/ 900 h 900"/>
                <a:gd name="T4" fmla="*/ 1 w 789"/>
                <a:gd name="T5" fmla="*/ 826 h 900"/>
                <a:gd name="T6" fmla="*/ 1 w 789"/>
                <a:gd name="T7" fmla="*/ 181 h 900"/>
                <a:gd name="T8" fmla="*/ 70 w 789"/>
                <a:gd name="T9" fmla="*/ 113 h 900"/>
                <a:gd name="T10" fmla="*/ 170 w 789"/>
                <a:gd name="T11" fmla="*/ 113 h 900"/>
                <a:gd name="T12" fmla="*/ 213 w 789"/>
                <a:gd name="T13" fmla="*/ 0 h 900"/>
                <a:gd name="T14" fmla="*/ 565 w 789"/>
                <a:gd name="T15" fmla="*/ 0 h 900"/>
                <a:gd name="T16" fmla="*/ 580 w 789"/>
                <a:gd name="T17" fmla="*/ 16 h 900"/>
                <a:gd name="T18" fmla="*/ 777 w 789"/>
                <a:gd name="T19" fmla="*/ 214 h 900"/>
                <a:gd name="T20" fmla="*/ 788 w 789"/>
                <a:gd name="T21" fmla="*/ 241 h 900"/>
                <a:gd name="T22" fmla="*/ 789 w 789"/>
                <a:gd name="T23" fmla="*/ 721 h 900"/>
                <a:gd name="T24" fmla="*/ 723 w 789"/>
                <a:gd name="T25" fmla="*/ 787 h 900"/>
                <a:gd name="T26" fmla="*/ 619 w 789"/>
                <a:gd name="T27" fmla="*/ 787 h 900"/>
                <a:gd name="T28" fmla="*/ 619 w 789"/>
                <a:gd name="T29" fmla="*/ 829 h 900"/>
                <a:gd name="T30" fmla="*/ 573 w 789"/>
                <a:gd name="T31" fmla="*/ 900 h 900"/>
                <a:gd name="T32" fmla="*/ 732 w 789"/>
                <a:gd name="T33" fmla="*/ 280 h 900"/>
                <a:gd name="T34" fmla="*/ 565 w 789"/>
                <a:gd name="T35" fmla="*/ 280 h 900"/>
                <a:gd name="T36" fmla="*/ 509 w 789"/>
                <a:gd name="T37" fmla="*/ 224 h 900"/>
                <a:gd name="T38" fmla="*/ 509 w 789"/>
                <a:gd name="T39" fmla="*/ 76 h 900"/>
                <a:gd name="T40" fmla="*/ 509 w 789"/>
                <a:gd name="T41" fmla="*/ 57 h 900"/>
                <a:gd name="T42" fmla="*/ 226 w 789"/>
                <a:gd name="T43" fmla="*/ 57 h 900"/>
                <a:gd name="T44" fmla="*/ 226 w 789"/>
                <a:gd name="T45" fmla="*/ 730 h 900"/>
                <a:gd name="T46" fmla="*/ 732 w 789"/>
                <a:gd name="T47" fmla="*/ 730 h 900"/>
                <a:gd name="T48" fmla="*/ 732 w 789"/>
                <a:gd name="T49" fmla="*/ 280 h 900"/>
                <a:gd name="T50" fmla="*/ 564 w 789"/>
                <a:gd name="T51" fmla="*/ 787 h 900"/>
                <a:gd name="T52" fmla="*/ 541 w 789"/>
                <a:gd name="T53" fmla="*/ 787 h 900"/>
                <a:gd name="T54" fmla="*/ 241 w 789"/>
                <a:gd name="T55" fmla="*/ 787 h 900"/>
                <a:gd name="T56" fmla="*/ 171 w 789"/>
                <a:gd name="T57" fmla="*/ 718 h 900"/>
                <a:gd name="T58" fmla="*/ 171 w 789"/>
                <a:gd name="T59" fmla="*/ 194 h 900"/>
                <a:gd name="T60" fmla="*/ 171 w 789"/>
                <a:gd name="T61" fmla="*/ 170 h 900"/>
                <a:gd name="T62" fmla="*/ 58 w 789"/>
                <a:gd name="T63" fmla="*/ 170 h 900"/>
                <a:gd name="T64" fmla="*/ 58 w 789"/>
                <a:gd name="T65" fmla="*/ 842 h 900"/>
                <a:gd name="T66" fmla="*/ 564 w 789"/>
                <a:gd name="T67" fmla="*/ 842 h 900"/>
                <a:gd name="T68" fmla="*/ 564 w 789"/>
                <a:gd name="T69" fmla="*/ 787 h 900"/>
                <a:gd name="T70" fmla="*/ 563 w 789"/>
                <a:gd name="T71" fmla="*/ 224 h 900"/>
                <a:gd name="T72" fmla="*/ 723 w 789"/>
                <a:gd name="T73" fmla="*/ 224 h 900"/>
                <a:gd name="T74" fmla="*/ 563 w 789"/>
                <a:gd name="T75" fmla="*/ 63 h 900"/>
                <a:gd name="T76" fmla="*/ 563 w 789"/>
                <a:gd name="T77" fmla="*/ 224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9" h="900">
                  <a:moveTo>
                    <a:pt x="573" y="900"/>
                  </a:moveTo>
                  <a:cubicBezTo>
                    <a:pt x="397" y="900"/>
                    <a:pt x="221" y="900"/>
                    <a:pt x="45" y="900"/>
                  </a:cubicBezTo>
                  <a:cubicBezTo>
                    <a:pt x="12" y="887"/>
                    <a:pt x="0" y="861"/>
                    <a:pt x="1" y="826"/>
                  </a:cubicBezTo>
                  <a:cubicBezTo>
                    <a:pt x="1" y="611"/>
                    <a:pt x="1" y="396"/>
                    <a:pt x="1" y="181"/>
                  </a:cubicBezTo>
                  <a:cubicBezTo>
                    <a:pt x="1" y="134"/>
                    <a:pt x="23" y="113"/>
                    <a:pt x="70" y="113"/>
                  </a:cubicBezTo>
                  <a:cubicBezTo>
                    <a:pt x="103" y="113"/>
                    <a:pt x="136" y="113"/>
                    <a:pt x="170" y="113"/>
                  </a:cubicBezTo>
                  <a:cubicBezTo>
                    <a:pt x="172" y="69"/>
                    <a:pt x="159" y="21"/>
                    <a:pt x="213" y="0"/>
                  </a:cubicBezTo>
                  <a:cubicBezTo>
                    <a:pt x="330" y="0"/>
                    <a:pt x="448" y="0"/>
                    <a:pt x="565" y="0"/>
                  </a:cubicBezTo>
                  <a:cubicBezTo>
                    <a:pt x="570" y="5"/>
                    <a:pt x="574" y="11"/>
                    <a:pt x="580" y="16"/>
                  </a:cubicBezTo>
                  <a:cubicBezTo>
                    <a:pt x="645" y="82"/>
                    <a:pt x="712" y="148"/>
                    <a:pt x="777" y="214"/>
                  </a:cubicBezTo>
                  <a:cubicBezTo>
                    <a:pt x="783" y="221"/>
                    <a:pt x="788" y="232"/>
                    <a:pt x="788" y="241"/>
                  </a:cubicBezTo>
                  <a:cubicBezTo>
                    <a:pt x="789" y="401"/>
                    <a:pt x="789" y="561"/>
                    <a:pt x="789" y="721"/>
                  </a:cubicBezTo>
                  <a:cubicBezTo>
                    <a:pt x="789" y="765"/>
                    <a:pt x="767" y="787"/>
                    <a:pt x="723" y="787"/>
                  </a:cubicBezTo>
                  <a:cubicBezTo>
                    <a:pt x="689" y="787"/>
                    <a:pt x="655" y="787"/>
                    <a:pt x="619" y="787"/>
                  </a:cubicBezTo>
                  <a:cubicBezTo>
                    <a:pt x="619" y="802"/>
                    <a:pt x="619" y="816"/>
                    <a:pt x="619" y="829"/>
                  </a:cubicBezTo>
                  <a:cubicBezTo>
                    <a:pt x="619" y="873"/>
                    <a:pt x="612" y="884"/>
                    <a:pt x="573" y="900"/>
                  </a:cubicBezTo>
                  <a:close/>
                  <a:moveTo>
                    <a:pt x="732" y="280"/>
                  </a:moveTo>
                  <a:cubicBezTo>
                    <a:pt x="675" y="280"/>
                    <a:pt x="620" y="280"/>
                    <a:pt x="565" y="280"/>
                  </a:cubicBezTo>
                  <a:cubicBezTo>
                    <a:pt x="531" y="280"/>
                    <a:pt x="509" y="258"/>
                    <a:pt x="509" y="224"/>
                  </a:cubicBezTo>
                  <a:cubicBezTo>
                    <a:pt x="508" y="175"/>
                    <a:pt x="509" y="125"/>
                    <a:pt x="509" y="76"/>
                  </a:cubicBezTo>
                  <a:cubicBezTo>
                    <a:pt x="509" y="70"/>
                    <a:pt x="509" y="63"/>
                    <a:pt x="509" y="57"/>
                  </a:cubicBezTo>
                  <a:cubicBezTo>
                    <a:pt x="413" y="57"/>
                    <a:pt x="320" y="57"/>
                    <a:pt x="226" y="57"/>
                  </a:cubicBezTo>
                  <a:cubicBezTo>
                    <a:pt x="226" y="282"/>
                    <a:pt x="226" y="506"/>
                    <a:pt x="226" y="730"/>
                  </a:cubicBezTo>
                  <a:cubicBezTo>
                    <a:pt x="396" y="730"/>
                    <a:pt x="564" y="730"/>
                    <a:pt x="732" y="730"/>
                  </a:cubicBezTo>
                  <a:cubicBezTo>
                    <a:pt x="732" y="580"/>
                    <a:pt x="732" y="432"/>
                    <a:pt x="732" y="280"/>
                  </a:cubicBezTo>
                  <a:close/>
                  <a:moveTo>
                    <a:pt x="564" y="787"/>
                  </a:moveTo>
                  <a:cubicBezTo>
                    <a:pt x="555" y="787"/>
                    <a:pt x="548" y="787"/>
                    <a:pt x="541" y="787"/>
                  </a:cubicBezTo>
                  <a:cubicBezTo>
                    <a:pt x="441" y="787"/>
                    <a:pt x="341" y="788"/>
                    <a:pt x="241" y="787"/>
                  </a:cubicBezTo>
                  <a:cubicBezTo>
                    <a:pt x="190" y="787"/>
                    <a:pt x="171" y="768"/>
                    <a:pt x="171" y="718"/>
                  </a:cubicBezTo>
                  <a:cubicBezTo>
                    <a:pt x="171" y="543"/>
                    <a:pt x="171" y="368"/>
                    <a:pt x="171" y="194"/>
                  </a:cubicBezTo>
                  <a:cubicBezTo>
                    <a:pt x="171" y="186"/>
                    <a:pt x="171" y="178"/>
                    <a:pt x="171" y="170"/>
                  </a:cubicBezTo>
                  <a:cubicBezTo>
                    <a:pt x="131" y="170"/>
                    <a:pt x="95" y="170"/>
                    <a:pt x="58" y="170"/>
                  </a:cubicBezTo>
                  <a:cubicBezTo>
                    <a:pt x="58" y="395"/>
                    <a:pt x="58" y="619"/>
                    <a:pt x="58" y="842"/>
                  </a:cubicBezTo>
                  <a:cubicBezTo>
                    <a:pt x="227" y="842"/>
                    <a:pt x="396" y="842"/>
                    <a:pt x="564" y="842"/>
                  </a:cubicBezTo>
                  <a:cubicBezTo>
                    <a:pt x="564" y="824"/>
                    <a:pt x="564" y="806"/>
                    <a:pt x="564" y="787"/>
                  </a:cubicBezTo>
                  <a:close/>
                  <a:moveTo>
                    <a:pt x="563" y="224"/>
                  </a:moveTo>
                  <a:cubicBezTo>
                    <a:pt x="620" y="224"/>
                    <a:pt x="674" y="224"/>
                    <a:pt x="723" y="224"/>
                  </a:cubicBezTo>
                  <a:cubicBezTo>
                    <a:pt x="671" y="171"/>
                    <a:pt x="617" y="117"/>
                    <a:pt x="563" y="63"/>
                  </a:cubicBezTo>
                  <a:cubicBezTo>
                    <a:pt x="563" y="115"/>
                    <a:pt x="563" y="168"/>
                    <a:pt x="563" y="2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92BC9C3F-D3C2-45B3-AE17-D47639AC7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" y="2426"/>
              <a:ext cx="662" cy="130"/>
            </a:xfrm>
            <a:custGeom>
              <a:avLst/>
              <a:gdLst>
                <a:gd name="T0" fmla="*/ 141 w 279"/>
                <a:gd name="T1" fmla="*/ 1 h 55"/>
                <a:gd name="T2" fmla="*/ 247 w 279"/>
                <a:gd name="T3" fmla="*/ 1 h 55"/>
                <a:gd name="T4" fmla="*/ 279 w 279"/>
                <a:gd name="T5" fmla="*/ 28 h 55"/>
                <a:gd name="T6" fmla="*/ 247 w 279"/>
                <a:gd name="T7" fmla="*/ 55 h 55"/>
                <a:gd name="T8" fmla="*/ 31 w 279"/>
                <a:gd name="T9" fmla="*/ 55 h 55"/>
                <a:gd name="T10" fmla="*/ 0 w 279"/>
                <a:gd name="T11" fmla="*/ 26 h 55"/>
                <a:gd name="T12" fmla="*/ 31 w 279"/>
                <a:gd name="T13" fmla="*/ 1 h 55"/>
                <a:gd name="T14" fmla="*/ 141 w 279"/>
                <a:gd name="T15" fmla="*/ 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55">
                  <a:moveTo>
                    <a:pt x="141" y="1"/>
                  </a:moveTo>
                  <a:cubicBezTo>
                    <a:pt x="176" y="1"/>
                    <a:pt x="212" y="0"/>
                    <a:pt x="247" y="1"/>
                  </a:cubicBezTo>
                  <a:cubicBezTo>
                    <a:pt x="267" y="1"/>
                    <a:pt x="279" y="11"/>
                    <a:pt x="279" y="28"/>
                  </a:cubicBezTo>
                  <a:cubicBezTo>
                    <a:pt x="279" y="44"/>
                    <a:pt x="267" y="54"/>
                    <a:pt x="247" y="55"/>
                  </a:cubicBezTo>
                  <a:cubicBezTo>
                    <a:pt x="175" y="55"/>
                    <a:pt x="103" y="55"/>
                    <a:pt x="31" y="55"/>
                  </a:cubicBezTo>
                  <a:cubicBezTo>
                    <a:pt x="10" y="55"/>
                    <a:pt x="0" y="44"/>
                    <a:pt x="0" y="26"/>
                  </a:cubicBezTo>
                  <a:cubicBezTo>
                    <a:pt x="1" y="10"/>
                    <a:pt x="11" y="1"/>
                    <a:pt x="31" y="1"/>
                  </a:cubicBezTo>
                  <a:cubicBezTo>
                    <a:pt x="68" y="0"/>
                    <a:pt x="104" y="1"/>
                    <a:pt x="14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72" name="Freeform 39">
              <a:extLst>
                <a:ext uri="{FF2B5EF4-FFF2-40B4-BE49-F238E27FC236}">
                  <a16:creationId xmlns:a16="http://schemas.microsoft.com/office/drawing/2014/main" id="{6397BCE0-A32F-47E3-A2F8-820C355A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" y="1892"/>
              <a:ext cx="662" cy="130"/>
            </a:xfrm>
            <a:custGeom>
              <a:avLst/>
              <a:gdLst>
                <a:gd name="T0" fmla="*/ 141 w 279"/>
                <a:gd name="T1" fmla="*/ 55 h 55"/>
                <a:gd name="T2" fmla="*/ 31 w 279"/>
                <a:gd name="T3" fmla="*/ 54 h 55"/>
                <a:gd name="T4" fmla="*/ 0 w 279"/>
                <a:gd name="T5" fmla="*/ 27 h 55"/>
                <a:gd name="T6" fmla="*/ 31 w 279"/>
                <a:gd name="T7" fmla="*/ 1 h 55"/>
                <a:gd name="T8" fmla="*/ 249 w 279"/>
                <a:gd name="T9" fmla="*/ 1 h 55"/>
                <a:gd name="T10" fmla="*/ 279 w 279"/>
                <a:gd name="T11" fmla="*/ 28 h 55"/>
                <a:gd name="T12" fmla="*/ 249 w 279"/>
                <a:gd name="T13" fmla="*/ 54 h 55"/>
                <a:gd name="T14" fmla="*/ 141 w 279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55">
                  <a:moveTo>
                    <a:pt x="141" y="55"/>
                  </a:moveTo>
                  <a:cubicBezTo>
                    <a:pt x="104" y="55"/>
                    <a:pt x="68" y="55"/>
                    <a:pt x="31" y="54"/>
                  </a:cubicBezTo>
                  <a:cubicBezTo>
                    <a:pt x="10" y="54"/>
                    <a:pt x="0" y="45"/>
                    <a:pt x="0" y="27"/>
                  </a:cubicBezTo>
                  <a:cubicBezTo>
                    <a:pt x="1" y="10"/>
                    <a:pt x="10" y="1"/>
                    <a:pt x="31" y="1"/>
                  </a:cubicBezTo>
                  <a:cubicBezTo>
                    <a:pt x="104" y="1"/>
                    <a:pt x="176" y="0"/>
                    <a:pt x="249" y="1"/>
                  </a:cubicBezTo>
                  <a:cubicBezTo>
                    <a:pt x="268" y="1"/>
                    <a:pt x="279" y="11"/>
                    <a:pt x="279" y="28"/>
                  </a:cubicBezTo>
                  <a:cubicBezTo>
                    <a:pt x="279" y="44"/>
                    <a:pt x="268" y="54"/>
                    <a:pt x="249" y="54"/>
                  </a:cubicBezTo>
                  <a:cubicBezTo>
                    <a:pt x="213" y="55"/>
                    <a:pt x="177" y="55"/>
                    <a:pt x="14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73" name="Freeform 40">
              <a:extLst>
                <a:ext uri="{FF2B5EF4-FFF2-40B4-BE49-F238E27FC236}">
                  <a16:creationId xmlns:a16="http://schemas.microsoft.com/office/drawing/2014/main" id="{7EA3D0C8-6E0A-4DD8-8941-D4902D783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2160"/>
              <a:ext cx="396" cy="128"/>
            </a:xfrm>
            <a:custGeom>
              <a:avLst/>
              <a:gdLst>
                <a:gd name="T0" fmla="*/ 83 w 167"/>
                <a:gd name="T1" fmla="*/ 54 h 54"/>
                <a:gd name="T2" fmla="*/ 27 w 167"/>
                <a:gd name="T3" fmla="*/ 54 h 54"/>
                <a:gd name="T4" fmla="*/ 0 w 167"/>
                <a:gd name="T5" fmla="*/ 26 h 54"/>
                <a:gd name="T6" fmla="*/ 27 w 167"/>
                <a:gd name="T7" fmla="*/ 0 h 54"/>
                <a:gd name="T8" fmla="*/ 140 w 167"/>
                <a:gd name="T9" fmla="*/ 1 h 54"/>
                <a:gd name="T10" fmla="*/ 166 w 167"/>
                <a:gd name="T11" fmla="*/ 27 h 54"/>
                <a:gd name="T12" fmla="*/ 141 w 167"/>
                <a:gd name="T13" fmla="*/ 54 h 54"/>
                <a:gd name="T14" fmla="*/ 83 w 167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54">
                  <a:moveTo>
                    <a:pt x="83" y="54"/>
                  </a:moveTo>
                  <a:cubicBezTo>
                    <a:pt x="64" y="54"/>
                    <a:pt x="46" y="54"/>
                    <a:pt x="27" y="54"/>
                  </a:cubicBezTo>
                  <a:cubicBezTo>
                    <a:pt x="9" y="53"/>
                    <a:pt x="0" y="43"/>
                    <a:pt x="0" y="26"/>
                  </a:cubicBezTo>
                  <a:cubicBezTo>
                    <a:pt x="1" y="9"/>
                    <a:pt x="10" y="1"/>
                    <a:pt x="27" y="0"/>
                  </a:cubicBezTo>
                  <a:cubicBezTo>
                    <a:pt x="65" y="0"/>
                    <a:pt x="103" y="0"/>
                    <a:pt x="140" y="1"/>
                  </a:cubicBezTo>
                  <a:cubicBezTo>
                    <a:pt x="157" y="1"/>
                    <a:pt x="166" y="11"/>
                    <a:pt x="166" y="27"/>
                  </a:cubicBezTo>
                  <a:cubicBezTo>
                    <a:pt x="167" y="43"/>
                    <a:pt x="157" y="53"/>
                    <a:pt x="141" y="54"/>
                  </a:cubicBezTo>
                  <a:cubicBezTo>
                    <a:pt x="121" y="54"/>
                    <a:pt x="102" y="54"/>
                    <a:pt x="8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A1113BA-0099-4A75-8F6C-5676BE556A31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1296613" y="2363367"/>
            <a:ext cx="4462" cy="26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33">
            <a:extLst>
              <a:ext uri="{FF2B5EF4-FFF2-40B4-BE49-F238E27FC236}">
                <a16:creationId xmlns:a16="http://schemas.microsoft.com/office/drawing/2014/main" id="{E0B4FD88-E2BE-4628-969D-97E0EE44D333}"/>
              </a:ext>
            </a:extLst>
          </p:cNvPr>
          <p:cNvSpPr/>
          <p:nvPr/>
        </p:nvSpPr>
        <p:spPr bwMode="auto">
          <a:xfrm>
            <a:off x="709195" y="3624763"/>
            <a:ext cx="1371042" cy="1566423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 err="1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InsureMO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- Product Factory</a:t>
            </a:r>
          </a:p>
        </p:txBody>
      </p:sp>
      <p:sp>
        <p:nvSpPr>
          <p:cNvPr id="76" name="Rounded Rectangle 121">
            <a:extLst>
              <a:ext uri="{FF2B5EF4-FFF2-40B4-BE49-F238E27FC236}">
                <a16:creationId xmlns:a16="http://schemas.microsoft.com/office/drawing/2014/main" id="{EF8E2975-DC58-41D4-AD0D-280B1FEBCAF8}"/>
              </a:ext>
            </a:extLst>
          </p:cNvPr>
          <p:cNvSpPr/>
          <p:nvPr/>
        </p:nvSpPr>
        <p:spPr bwMode="auto">
          <a:xfrm>
            <a:off x="736983" y="3921340"/>
            <a:ext cx="1295892" cy="1194579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 Configuration: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Calculation rules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Product/Rider Configuration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Auto-testing script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Template (FNA, BI) setup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…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933B54-E5D3-49D9-A434-95C22E690424}"/>
              </a:ext>
            </a:extLst>
          </p:cNvPr>
          <p:cNvSpPr txBox="1"/>
          <p:nvPr/>
        </p:nvSpPr>
        <p:spPr>
          <a:xfrm>
            <a:off x="1586792" y="2311715"/>
            <a:ext cx="613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Spec +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Actuarial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endParaRPr lang="en-HK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A2106F-872D-4986-A373-965A3B982738}"/>
              </a:ext>
            </a:extLst>
          </p:cNvPr>
          <p:cNvCxnSpPr>
            <a:cxnSpLocks/>
          </p:cNvCxnSpPr>
          <p:nvPr/>
        </p:nvCxnSpPr>
        <p:spPr>
          <a:xfrm>
            <a:off x="1252640" y="3234051"/>
            <a:ext cx="0" cy="39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70B83D0-E411-4778-8262-4851402D0CA0}"/>
              </a:ext>
            </a:extLst>
          </p:cNvPr>
          <p:cNvCxnSpPr>
            <a:cxnSpLocks/>
          </p:cNvCxnSpPr>
          <p:nvPr/>
        </p:nvCxnSpPr>
        <p:spPr>
          <a:xfrm flipV="1">
            <a:off x="2032875" y="4231039"/>
            <a:ext cx="176165" cy="1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31">
            <a:extLst>
              <a:ext uri="{FF2B5EF4-FFF2-40B4-BE49-F238E27FC236}">
                <a16:creationId xmlns:a16="http://schemas.microsoft.com/office/drawing/2014/main" id="{EDB727CF-FFE1-4378-9A33-9BC38647B49E}"/>
              </a:ext>
            </a:extLst>
          </p:cNvPr>
          <p:cNvSpPr/>
          <p:nvPr/>
        </p:nvSpPr>
        <p:spPr bwMode="auto">
          <a:xfrm>
            <a:off x="706447" y="3400858"/>
            <a:ext cx="1377512" cy="171992"/>
          </a:xfrm>
          <a:prstGeom prst="roundRect">
            <a:avLst>
              <a:gd name="adj" fmla="val 3801"/>
            </a:avLst>
          </a:prstGeom>
          <a:noFill/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 IAM – B2E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18751DE-B913-4A87-A0E3-33EA05DF130B}"/>
              </a:ext>
            </a:extLst>
          </p:cNvPr>
          <p:cNvSpPr/>
          <p:nvPr/>
        </p:nvSpPr>
        <p:spPr>
          <a:xfrm>
            <a:off x="680172" y="6099817"/>
            <a:ext cx="11145777" cy="3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  <a:endParaRPr lang="en-HK" sz="8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ounded Rectangle 121">
            <a:extLst>
              <a:ext uri="{FF2B5EF4-FFF2-40B4-BE49-F238E27FC236}">
                <a16:creationId xmlns:a16="http://schemas.microsoft.com/office/drawing/2014/main" id="{8A4D85FE-819F-4EE9-832B-59A531247BD6}"/>
              </a:ext>
            </a:extLst>
          </p:cNvPr>
          <p:cNvSpPr/>
          <p:nvPr/>
        </p:nvSpPr>
        <p:spPr bwMode="auto">
          <a:xfrm>
            <a:off x="4502411" y="6173732"/>
            <a:ext cx="2388437" cy="210078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ctr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Function/Service enabled in Day 1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EE5B396-3AB2-4A0E-B09B-A05AC304115D}"/>
              </a:ext>
            </a:extLst>
          </p:cNvPr>
          <p:cNvSpPr/>
          <p:nvPr/>
        </p:nvSpPr>
        <p:spPr>
          <a:xfrm>
            <a:off x="2011858" y="6135474"/>
            <a:ext cx="161185" cy="157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F988D12-80FE-4BA8-903F-024F430F0CDF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2092451" y="6292750"/>
            <a:ext cx="0" cy="105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D6B1507-25F0-4394-A957-09C7DF459E42}"/>
              </a:ext>
            </a:extLst>
          </p:cNvPr>
          <p:cNvSpPr txBox="1"/>
          <p:nvPr/>
        </p:nvSpPr>
        <p:spPr>
          <a:xfrm>
            <a:off x="2193655" y="6115778"/>
            <a:ext cx="13367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Externalization Functions</a:t>
            </a:r>
            <a:endParaRPr lang="en-HK" sz="85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6" name="Rounded Rectangle 34">
            <a:extLst>
              <a:ext uri="{FF2B5EF4-FFF2-40B4-BE49-F238E27FC236}">
                <a16:creationId xmlns:a16="http://schemas.microsoft.com/office/drawing/2014/main" id="{B26E3EB3-CF7B-4469-B3E6-C81693A7E0D3}"/>
              </a:ext>
            </a:extLst>
          </p:cNvPr>
          <p:cNvSpPr/>
          <p:nvPr/>
        </p:nvSpPr>
        <p:spPr bwMode="auto">
          <a:xfrm>
            <a:off x="6241394" y="1623231"/>
            <a:ext cx="2364610" cy="559164"/>
          </a:xfrm>
          <a:prstGeom prst="roundRect">
            <a:avLst>
              <a:gd name="adj" fmla="val 3801"/>
            </a:avLst>
          </a:prstGeom>
          <a:solidFill>
            <a:sysClr val="window" lastClr="FFFFFF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ODS/Data Vault</a:t>
            </a:r>
          </a:p>
        </p:txBody>
      </p:sp>
      <p:sp>
        <p:nvSpPr>
          <p:cNvPr id="119" name="Rounded Rectangle 33">
            <a:extLst>
              <a:ext uri="{FF2B5EF4-FFF2-40B4-BE49-F238E27FC236}">
                <a16:creationId xmlns:a16="http://schemas.microsoft.com/office/drawing/2014/main" id="{A680B824-70CF-41FB-B8BD-B35D3D4B0801}"/>
              </a:ext>
            </a:extLst>
          </p:cNvPr>
          <p:cNvSpPr/>
          <p:nvPr/>
        </p:nvSpPr>
        <p:spPr bwMode="auto">
          <a:xfrm>
            <a:off x="6241397" y="2503824"/>
            <a:ext cx="1729701" cy="3448388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i="1" kern="0" dirty="0">
                <a:solidFill>
                  <a:srgbClr val="004563"/>
                </a:solidFill>
                <a:latin typeface="Century Gothic"/>
                <a:ea typeface="MS PGothic"/>
                <a:cs typeface="Arial"/>
              </a:rPr>
              <a:t>RLS – Non-NB Operations</a:t>
            </a:r>
            <a:endParaRPr lang="en-US" sz="800" b="1" i="1" u="none" strike="noStrike" kern="0" cap="none" spc="0" normalizeH="0" baseline="0" noProof="0" dirty="0">
              <a:ln>
                <a:noFill/>
              </a:ln>
              <a:solidFill>
                <a:srgbClr val="004563"/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2" name="Rounded Rectangle 34">
            <a:extLst>
              <a:ext uri="{FF2B5EF4-FFF2-40B4-BE49-F238E27FC236}">
                <a16:creationId xmlns:a16="http://schemas.microsoft.com/office/drawing/2014/main" id="{7C81757E-52C0-42A1-860F-63E61D3F62DF}"/>
              </a:ext>
            </a:extLst>
          </p:cNvPr>
          <p:cNvSpPr/>
          <p:nvPr/>
        </p:nvSpPr>
        <p:spPr bwMode="auto">
          <a:xfrm>
            <a:off x="2200183" y="5341627"/>
            <a:ext cx="2627985" cy="610589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Invoke Product Factory APIs – Customized Build</a:t>
            </a:r>
          </a:p>
        </p:txBody>
      </p:sp>
      <p:sp>
        <p:nvSpPr>
          <p:cNvPr id="123" name="Rounded Rectangle 121">
            <a:extLst>
              <a:ext uri="{FF2B5EF4-FFF2-40B4-BE49-F238E27FC236}">
                <a16:creationId xmlns:a16="http://schemas.microsoft.com/office/drawing/2014/main" id="{5373871A-3B97-4F84-BDA1-F2D27F3C92CC}"/>
              </a:ext>
            </a:extLst>
          </p:cNvPr>
          <p:cNvSpPr/>
          <p:nvPr/>
        </p:nvSpPr>
        <p:spPr bwMode="auto">
          <a:xfrm>
            <a:off x="2342415" y="5526057"/>
            <a:ext cx="2292074" cy="365125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Transform RLS’s Product Definition &amp; Pricing data to Product Factory API’s input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26" name="Flowchart: Magnetic Disk 125">
            <a:extLst>
              <a:ext uri="{FF2B5EF4-FFF2-40B4-BE49-F238E27FC236}">
                <a16:creationId xmlns:a16="http://schemas.microsoft.com/office/drawing/2014/main" id="{1A2A4F36-D314-453B-B268-4D15F19ED847}"/>
              </a:ext>
            </a:extLst>
          </p:cNvPr>
          <p:cNvSpPr/>
          <p:nvPr/>
        </p:nvSpPr>
        <p:spPr>
          <a:xfrm>
            <a:off x="6378016" y="5113405"/>
            <a:ext cx="1511529" cy="8154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2"/>
                </a:solidFill>
              </a:rPr>
              <a:t>Data automatically updated from Product Factory:</a:t>
            </a:r>
          </a:p>
          <a:p>
            <a:r>
              <a:rPr lang="en-US" sz="800" dirty="0">
                <a:solidFill>
                  <a:schemeClr val="tx2"/>
                </a:solidFill>
              </a:rPr>
              <a:t>- Product - Definition</a:t>
            </a:r>
          </a:p>
          <a:p>
            <a:r>
              <a:rPr lang="en-US" sz="800" dirty="0">
                <a:solidFill>
                  <a:schemeClr val="tx2"/>
                </a:solidFill>
              </a:rPr>
              <a:t>- Product - Pricing</a:t>
            </a:r>
            <a:endParaRPr lang="en-HK" sz="800" dirty="0">
              <a:solidFill>
                <a:schemeClr val="tx2"/>
              </a:solidFill>
            </a:endParaRPr>
          </a:p>
        </p:txBody>
      </p:sp>
      <p:sp>
        <p:nvSpPr>
          <p:cNvPr id="132" name="Rounded Rectangle 121">
            <a:extLst>
              <a:ext uri="{FF2B5EF4-FFF2-40B4-BE49-F238E27FC236}">
                <a16:creationId xmlns:a16="http://schemas.microsoft.com/office/drawing/2014/main" id="{6853E2FE-D6FE-43F5-915B-411635E9DA0D}"/>
              </a:ext>
            </a:extLst>
          </p:cNvPr>
          <p:cNvSpPr/>
          <p:nvPr/>
        </p:nvSpPr>
        <p:spPr bwMode="auto">
          <a:xfrm>
            <a:off x="4237222" y="2813328"/>
            <a:ext cx="935058" cy="21537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Re-Illustration</a:t>
            </a:r>
          </a:p>
        </p:txBody>
      </p:sp>
      <p:sp>
        <p:nvSpPr>
          <p:cNvPr id="133" name="Rounded Rectangle 121">
            <a:extLst>
              <a:ext uri="{FF2B5EF4-FFF2-40B4-BE49-F238E27FC236}">
                <a16:creationId xmlns:a16="http://schemas.microsoft.com/office/drawing/2014/main" id="{601DEB43-8B30-4082-861F-00BC08F8EE3E}"/>
              </a:ext>
            </a:extLst>
          </p:cNvPr>
          <p:cNvSpPr/>
          <p:nvPr/>
        </p:nvSpPr>
        <p:spPr bwMode="auto">
          <a:xfrm>
            <a:off x="4237222" y="3061397"/>
            <a:ext cx="935058" cy="215373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NB Illustration</a:t>
            </a:r>
          </a:p>
        </p:txBody>
      </p:sp>
      <p:sp>
        <p:nvSpPr>
          <p:cNvPr id="135" name="Rounded Rectangle 33">
            <a:extLst>
              <a:ext uri="{FF2B5EF4-FFF2-40B4-BE49-F238E27FC236}">
                <a16:creationId xmlns:a16="http://schemas.microsoft.com/office/drawing/2014/main" id="{C6F6293A-1BFB-4DA8-A2EB-241D3F5F6F93}"/>
              </a:ext>
            </a:extLst>
          </p:cNvPr>
          <p:cNvSpPr/>
          <p:nvPr/>
        </p:nvSpPr>
        <p:spPr bwMode="auto">
          <a:xfrm>
            <a:off x="3585098" y="4657483"/>
            <a:ext cx="1633673" cy="648344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 err="1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eBAO</a:t>
            </a: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 - Ge</a:t>
            </a: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mini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38" name="Rounded Rectangle 121">
            <a:extLst>
              <a:ext uri="{FF2B5EF4-FFF2-40B4-BE49-F238E27FC236}">
                <a16:creationId xmlns:a16="http://schemas.microsoft.com/office/drawing/2014/main" id="{73CDDE2E-5964-480D-BC89-068640691441}"/>
              </a:ext>
            </a:extLst>
          </p:cNvPr>
          <p:cNvSpPr/>
          <p:nvPr/>
        </p:nvSpPr>
        <p:spPr bwMode="auto">
          <a:xfrm>
            <a:off x="3655441" y="5057337"/>
            <a:ext cx="1288228" cy="21537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Issuance</a:t>
            </a:r>
          </a:p>
        </p:txBody>
      </p:sp>
      <p:sp>
        <p:nvSpPr>
          <p:cNvPr id="139" name="Rounded Rectangle 121">
            <a:extLst>
              <a:ext uri="{FF2B5EF4-FFF2-40B4-BE49-F238E27FC236}">
                <a16:creationId xmlns:a16="http://schemas.microsoft.com/office/drawing/2014/main" id="{200C797B-8986-406C-B532-0B466E5B6CC4}"/>
              </a:ext>
            </a:extLst>
          </p:cNvPr>
          <p:cNvSpPr/>
          <p:nvPr/>
        </p:nvSpPr>
        <p:spPr bwMode="auto">
          <a:xfrm>
            <a:off x="6989086" y="6169753"/>
            <a:ext cx="2388437" cy="210078"/>
          </a:xfrm>
          <a:prstGeom prst="roundRect">
            <a:avLst>
              <a:gd name="adj" fmla="val 5337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ctr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Function/Service to be enabled in End-state</a:t>
            </a:r>
          </a:p>
        </p:txBody>
      </p:sp>
      <p:sp>
        <p:nvSpPr>
          <p:cNvPr id="140" name="Rounded Rectangle 33">
            <a:extLst>
              <a:ext uri="{FF2B5EF4-FFF2-40B4-BE49-F238E27FC236}">
                <a16:creationId xmlns:a16="http://schemas.microsoft.com/office/drawing/2014/main" id="{640A9A35-4AF3-42A0-8677-D83151B396B7}"/>
              </a:ext>
            </a:extLst>
          </p:cNvPr>
          <p:cNvSpPr/>
          <p:nvPr/>
        </p:nvSpPr>
        <p:spPr bwMode="auto">
          <a:xfrm>
            <a:off x="2200184" y="4675854"/>
            <a:ext cx="1313026" cy="640076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GMC</a:t>
            </a:r>
          </a:p>
        </p:txBody>
      </p:sp>
      <p:sp>
        <p:nvSpPr>
          <p:cNvPr id="141" name="Rounded Rectangle 121">
            <a:extLst>
              <a:ext uri="{FF2B5EF4-FFF2-40B4-BE49-F238E27FC236}">
                <a16:creationId xmlns:a16="http://schemas.microsoft.com/office/drawing/2014/main" id="{717670B4-B66E-4A1D-83B7-F317D4E5357C}"/>
              </a:ext>
            </a:extLst>
          </p:cNvPr>
          <p:cNvSpPr/>
          <p:nvPr/>
        </p:nvSpPr>
        <p:spPr bwMode="auto">
          <a:xfrm>
            <a:off x="2342414" y="4872323"/>
            <a:ext cx="1114925" cy="358824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Output Mgmt. –</a:t>
            </a:r>
          </a:p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Pack</a:t>
            </a:r>
          </a:p>
        </p:txBody>
      </p:sp>
      <p:sp>
        <p:nvSpPr>
          <p:cNvPr id="142" name="Rounded Rectangle 33">
            <a:extLst>
              <a:ext uri="{FF2B5EF4-FFF2-40B4-BE49-F238E27FC236}">
                <a16:creationId xmlns:a16="http://schemas.microsoft.com/office/drawing/2014/main" id="{9EAE57F9-52A6-4B6E-84ED-3828B9942DEE}"/>
              </a:ext>
            </a:extLst>
          </p:cNvPr>
          <p:cNvSpPr/>
          <p:nvPr/>
        </p:nvSpPr>
        <p:spPr bwMode="auto">
          <a:xfrm>
            <a:off x="8135779" y="5221092"/>
            <a:ext cx="1337235" cy="769417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MCS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459AAD4F-3BC0-4345-A254-DFBAB6658F34}"/>
              </a:ext>
            </a:extLst>
          </p:cNvPr>
          <p:cNvSpPr/>
          <p:nvPr/>
        </p:nvSpPr>
        <p:spPr>
          <a:xfrm>
            <a:off x="6333870" y="2721078"/>
            <a:ext cx="1557226" cy="1235976"/>
          </a:xfrm>
          <a:prstGeom prst="roundRect">
            <a:avLst>
              <a:gd name="adj" fmla="val 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Functions to be migrated to new Platform</a:t>
            </a:r>
            <a:endParaRPr lang="en-HK" sz="1000" dirty="0"/>
          </a:p>
        </p:txBody>
      </p:sp>
      <p:sp>
        <p:nvSpPr>
          <p:cNvPr id="131" name="Rounded Rectangle 121">
            <a:extLst>
              <a:ext uri="{FF2B5EF4-FFF2-40B4-BE49-F238E27FC236}">
                <a16:creationId xmlns:a16="http://schemas.microsoft.com/office/drawing/2014/main" id="{FB173D3D-EA04-4B8F-84B4-B4E9CA155251}"/>
              </a:ext>
            </a:extLst>
          </p:cNvPr>
          <p:cNvSpPr/>
          <p:nvPr/>
        </p:nvSpPr>
        <p:spPr bwMode="auto">
          <a:xfrm>
            <a:off x="6533729" y="3429872"/>
            <a:ext cx="1279366" cy="221785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Re-illustration</a:t>
            </a:r>
          </a:p>
        </p:txBody>
      </p:sp>
      <p:sp>
        <p:nvSpPr>
          <p:cNvPr id="136" name="Rounded Rectangle 121">
            <a:extLst>
              <a:ext uri="{FF2B5EF4-FFF2-40B4-BE49-F238E27FC236}">
                <a16:creationId xmlns:a16="http://schemas.microsoft.com/office/drawing/2014/main" id="{53DAC36C-3654-4F4A-AE33-A873B6D79AF5}"/>
              </a:ext>
            </a:extLst>
          </p:cNvPr>
          <p:cNvSpPr/>
          <p:nvPr/>
        </p:nvSpPr>
        <p:spPr bwMode="auto">
          <a:xfrm>
            <a:off x="6533729" y="3173164"/>
            <a:ext cx="1279366" cy="221785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Issuance</a:t>
            </a:r>
          </a:p>
        </p:txBody>
      </p:sp>
      <p:sp>
        <p:nvSpPr>
          <p:cNvPr id="143" name="Rounded Rectangle 121">
            <a:extLst>
              <a:ext uri="{FF2B5EF4-FFF2-40B4-BE49-F238E27FC236}">
                <a16:creationId xmlns:a16="http://schemas.microsoft.com/office/drawing/2014/main" id="{52568FAE-3473-4D4C-8812-9F58B3C53873}"/>
              </a:ext>
            </a:extLst>
          </p:cNvPr>
          <p:cNvSpPr/>
          <p:nvPr/>
        </p:nvSpPr>
        <p:spPr bwMode="auto">
          <a:xfrm>
            <a:off x="6533729" y="3687806"/>
            <a:ext cx="1279366" cy="221785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Underwriting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BCC29586-7076-4015-BEE6-E5C7A5AF0A4A}"/>
              </a:ext>
            </a:extLst>
          </p:cNvPr>
          <p:cNvSpPr/>
          <p:nvPr/>
        </p:nvSpPr>
        <p:spPr>
          <a:xfrm>
            <a:off x="6333870" y="3985561"/>
            <a:ext cx="1555675" cy="1075001"/>
          </a:xfrm>
          <a:prstGeom prst="roundRect">
            <a:avLst>
              <a:gd name="adj" fmla="val 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Functions keep for Day 1</a:t>
            </a:r>
            <a:endParaRPr lang="en-HK" sz="1000" dirty="0"/>
          </a:p>
        </p:txBody>
      </p:sp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2482642F-B4A6-4CF5-AD53-1DC8B3F3135F}"/>
              </a:ext>
            </a:extLst>
          </p:cNvPr>
          <p:cNvSpPr/>
          <p:nvPr/>
        </p:nvSpPr>
        <p:spPr>
          <a:xfrm>
            <a:off x="6438444" y="1763647"/>
            <a:ext cx="722671" cy="3651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Core DB</a:t>
            </a:r>
            <a:endParaRPr lang="en-HK" sz="800" dirty="0"/>
          </a:p>
        </p:txBody>
      </p:sp>
      <p:sp>
        <p:nvSpPr>
          <p:cNvPr id="147" name="Rounded Rectangle 33">
            <a:extLst>
              <a:ext uri="{FF2B5EF4-FFF2-40B4-BE49-F238E27FC236}">
                <a16:creationId xmlns:a16="http://schemas.microsoft.com/office/drawing/2014/main" id="{349DD3DA-C1DF-4539-9222-1DBF79FB0C5A}"/>
              </a:ext>
            </a:extLst>
          </p:cNvPr>
          <p:cNvSpPr/>
          <p:nvPr/>
        </p:nvSpPr>
        <p:spPr bwMode="auto">
          <a:xfrm>
            <a:off x="3854609" y="1591713"/>
            <a:ext cx="1535408" cy="728195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Event based Data Sync.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48" name="Rounded Rectangle 121">
            <a:extLst>
              <a:ext uri="{FF2B5EF4-FFF2-40B4-BE49-F238E27FC236}">
                <a16:creationId xmlns:a16="http://schemas.microsoft.com/office/drawing/2014/main" id="{397064CF-71C3-44A2-B056-1E29EEE0D974}"/>
              </a:ext>
            </a:extLst>
          </p:cNvPr>
          <p:cNvSpPr/>
          <p:nvPr/>
        </p:nvSpPr>
        <p:spPr bwMode="auto">
          <a:xfrm>
            <a:off x="3925961" y="1780725"/>
            <a:ext cx="1371541" cy="491147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Data Sync.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(e.g. Status)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Application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9" name="Rounded Rectangle 121">
            <a:extLst>
              <a:ext uri="{FF2B5EF4-FFF2-40B4-BE49-F238E27FC236}">
                <a16:creationId xmlns:a16="http://schemas.microsoft.com/office/drawing/2014/main" id="{153A4500-E9CA-4722-B66A-4612E8D3AD58}"/>
              </a:ext>
            </a:extLst>
          </p:cNvPr>
          <p:cNvSpPr/>
          <p:nvPr/>
        </p:nvSpPr>
        <p:spPr bwMode="auto">
          <a:xfrm>
            <a:off x="6536108" y="4251597"/>
            <a:ext cx="1272366" cy="23253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Servicing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59" name="Rounded Rectangle 121">
            <a:extLst>
              <a:ext uri="{FF2B5EF4-FFF2-40B4-BE49-F238E27FC236}">
                <a16:creationId xmlns:a16="http://schemas.microsoft.com/office/drawing/2014/main" id="{00969564-3975-4417-A8F0-64D9643BA734}"/>
              </a:ext>
            </a:extLst>
          </p:cNvPr>
          <p:cNvSpPr/>
          <p:nvPr/>
        </p:nvSpPr>
        <p:spPr bwMode="auto">
          <a:xfrm>
            <a:off x="6530974" y="4506384"/>
            <a:ext cx="1272366" cy="23253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Reporting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2" name="Flowchart: Magnetic Disk 161">
            <a:extLst>
              <a:ext uri="{FF2B5EF4-FFF2-40B4-BE49-F238E27FC236}">
                <a16:creationId xmlns:a16="http://schemas.microsoft.com/office/drawing/2014/main" id="{67CE1B82-5165-4511-8542-6192FF376370}"/>
              </a:ext>
            </a:extLst>
          </p:cNvPr>
          <p:cNvSpPr/>
          <p:nvPr/>
        </p:nvSpPr>
        <p:spPr>
          <a:xfrm>
            <a:off x="7522224" y="1780034"/>
            <a:ext cx="878348" cy="3487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Vault</a:t>
            </a:r>
          </a:p>
          <a:p>
            <a:pPr algn="ctr"/>
            <a:r>
              <a:rPr lang="en-US" sz="800" dirty="0"/>
              <a:t>- Customer ..</a:t>
            </a:r>
            <a:endParaRPr lang="en-HK" sz="8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C845A39-AA93-4B1E-85F0-5753F0F58788}"/>
              </a:ext>
            </a:extLst>
          </p:cNvPr>
          <p:cNvSpPr txBox="1"/>
          <p:nvPr/>
        </p:nvSpPr>
        <p:spPr>
          <a:xfrm flipH="1">
            <a:off x="7232467" y="1802748"/>
            <a:ext cx="361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…</a:t>
            </a:r>
            <a:endParaRPr lang="en-HK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029BBCC-0EE7-4D2F-8BCA-5D68364C8B8D}"/>
              </a:ext>
            </a:extLst>
          </p:cNvPr>
          <p:cNvSpPr txBox="1"/>
          <p:nvPr/>
        </p:nvSpPr>
        <p:spPr>
          <a:xfrm>
            <a:off x="7080868" y="2208657"/>
            <a:ext cx="1083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As-is Data Sync.</a:t>
            </a:r>
            <a:endParaRPr lang="en-HK" sz="1000" dirty="0"/>
          </a:p>
        </p:txBody>
      </p:sp>
      <p:sp>
        <p:nvSpPr>
          <p:cNvPr id="166" name="Rounded Rectangle 121">
            <a:extLst>
              <a:ext uri="{FF2B5EF4-FFF2-40B4-BE49-F238E27FC236}">
                <a16:creationId xmlns:a16="http://schemas.microsoft.com/office/drawing/2014/main" id="{24A75962-3509-47EC-BCD6-FCA2B953D20A}"/>
              </a:ext>
            </a:extLst>
          </p:cNvPr>
          <p:cNvSpPr/>
          <p:nvPr/>
        </p:nvSpPr>
        <p:spPr bwMode="auto">
          <a:xfrm>
            <a:off x="8246933" y="5451959"/>
            <a:ext cx="1114925" cy="21537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Output Mgmt.</a:t>
            </a:r>
          </a:p>
        </p:txBody>
      </p:sp>
      <p:sp>
        <p:nvSpPr>
          <p:cNvPr id="168" name="Rounded Rectangle 34">
            <a:extLst>
              <a:ext uri="{FF2B5EF4-FFF2-40B4-BE49-F238E27FC236}">
                <a16:creationId xmlns:a16="http://schemas.microsoft.com/office/drawing/2014/main" id="{CB122AB9-9860-40C6-B411-CCF07123C968}"/>
              </a:ext>
            </a:extLst>
          </p:cNvPr>
          <p:cNvSpPr/>
          <p:nvPr/>
        </p:nvSpPr>
        <p:spPr bwMode="auto">
          <a:xfrm>
            <a:off x="2184458" y="957096"/>
            <a:ext cx="6421545" cy="569993"/>
          </a:xfrm>
          <a:prstGeom prst="roundRect">
            <a:avLst>
              <a:gd name="adj" fmla="val 3801"/>
            </a:avLst>
          </a:prstGeom>
          <a:solidFill>
            <a:sysClr val="window" lastClr="FFFFFF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Existing Sales Tool</a:t>
            </a:r>
          </a:p>
        </p:txBody>
      </p:sp>
      <p:sp>
        <p:nvSpPr>
          <p:cNvPr id="170" name="Rounded Rectangle 121">
            <a:extLst>
              <a:ext uri="{FF2B5EF4-FFF2-40B4-BE49-F238E27FC236}">
                <a16:creationId xmlns:a16="http://schemas.microsoft.com/office/drawing/2014/main" id="{4C1B67F8-E0C5-4152-9DB8-05420A9CF5A7}"/>
              </a:ext>
            </a:extLst>
          </p:cNvPr>
          <p:cNvSpPr/>
          <p:nvPr/>
        </p:nvSpPr>
        <p:spPr bwMode="auto">
          <a:xfrm>
            <a:off x="2276486" y="1159645"/>
            <a:ext cx="937763" cy="31459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eFNA</a:t>
            </a: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1" name="Rounded Rectangle 121">
            <a:extLst>
              <a:ext uri="{FF2B5EF4-FFF2-40B4-BE49-F238E27FC236}">
                <a16:creationId xmlns:a16="http://schemas.microsoft.com/office/drawing/2014/main" id="{7E6A8A1E-0742-4D5B-AE1A-DC90BB9E2B93}"/>
              </a:ext>
            </a:extLst>
          </p:cNvPr>
          <p:cNvSpPr/>
          <p:nvPr/>
        </p:nvSpPr>
        <p:spPr bwMode="auto">
          <a:xfrm>
            <a:off x="3479927" y="1147367"/>
            <a:ext cx="1203460" cy="3342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Proposal/ Illustration for NB</a:t>
            </a: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2E33EA3D-90B0-4423-B529-48D93C233126}"/>
              </a:ext>
            </a:extLst>
          </p:cNvPr>
          <p:cNvSpPr/>
          <p:nvPr/>
        </p:nvSpPr>
        <p:spPr>
          <a:xfrm rot="16200000">
            <a:off x="4369963" y="2246970"/>
            <a:ext cx="172165" cy="221989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3" name="Rounded Rectangle 121">
            <a:extLst>
              <a:ext uri="{FF2B5EF4-FFF2-40B4-BE49-F238E27FC236}">
                <a16:creationId xmlns:a16="http://schemas.microsoft.com/office/drawing/2014/main" id="{B0FA6D5E-F776-4324-9CA0-1AE0BA086972}"/>
              </a:ext>
            </a:extLst>
          </p:cNvPr>
          <p:cNvSpPr/>
          <p:nvPr/>
        </p:nvSpPr>
        <p:spPr bwMode="auto">
          <a:xfrm>
            <a:off x="4934788" y="1157084"/>
            <a:ext cx="937763" cy="31459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eApp</a:t>
            </a: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071B383-13E7-4A6E-B86B-52905150BA29}"/>
              </a:ext>
            </a:extLst>
          </p:cNvPr>
          <p:cNvCxnSpPr>
            <a:cxnSpLocks/>
            <a:stCxn id="170" idx="3"/>
            <a:endCxn id="171" idx="1"/>
          </p:cNvCxnSpPr>
          <p:nvPr/>
        </p:nvCxnSpPr>
        <p:spPr>
          <a:xfrm flipV="1">
            <a:off x="3214249" y="1314490"/>
            <a:ext cx="265678" cy="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90C8BB7-67AD-450C-B896-E765884281A5}"/>
              </a:ext>
            </a:extLst>
          </p:cNvPr>
          <p:cNvCxnSpPr>
            <a:cxnSpLocks/>
            <a:stCxn id="171" idx="3"/>
            <a:endCxn id="173" idx="1"/>
          </p:cNvCxnSpPr>
          <p:nvPr/>
        </p:nvCxnSpPr>
        <p:spPr>
          <a:xfrm flipV="1">
            <a:off x="4683387" y="1314381"/>
            <a:ext cx="251401" cy="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21">
            <a:extLst>
              <a:ext uri="{FF2B5EF4-FFF2-40B4-BE49-F238E27FC236}">
                <a16:creationId xmlns:a16="http://schemas.microsoft.com/office/drawing/2014/main" id="{98C3B80F-D98D-497F-AC02-F3FFFEBDB363}"/>
              </a:ext>
            </a:extLst>
          </p:cNvPr>
          <p:cNvSpPr/>
          <p:nvPr/>
        </p:nvSpPr>
        <p:spPr bwMode="auto">
          <a:xfrm>
            <a:off x="6540729" y="4769095"/>
            <a:ext cx="1272366" cy="23253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Commission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83" name="Rounded Rectangle 33">
            <a:extLst>
              <a:ext uri="{FF2B5EF4-FFF2-40B4-BE49-F238E27FC236}">
                <a16:creationId xmlns:a16="http://schemas.microsoft.com/office/drawing/2014/main" id="{D807736A-9AAD-4290-9CC1-3C19BBB168EA}"/>
              </a:ext>
            </a:extLst>
          </p:cNvPr>
          <p:cNvSpPr/>
          <p:nvPr/>
        </p:nvSpPr>
        <p:spPr bwMode="auto">
          <a:xfrm>
            <a:off x="8145825" y="4481453"/>
            <a:ext cx="1337235" cy="709733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RCMS</a:t>
            </a:r>
          </a:p>
        </p:txBody>
      </p:sp>
      <p:sp>
        <p:nvSpPr>
          <p:cNvPr id="184" name="Rounded Rectangle 121">
            <a:extLst>
              <a:ext uri="{FF2B5EF4-FFF2-40B4-BE49-F238E27FC236}">
                <a16:creationId xmlns:a16="http://schemas.microsoft.com/office/drawing/2014/main" id="{0C7581A1-997B-4E7D-A38D-2DAFD8CF5C6F}"/>
              </a:ext>
            </a:extLst>
          </p:cNvPr>
          <p:cNvSpPr/>
          <p:nvPr/>
        </p:nvSpPr>
        <p:spPr bwMode="auto">
          <a:xfrm>
            <a:off x="8228610" y="4717542"/>
            <a:ext cx="1143296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Agency Commission Mgmt.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4D5BF691-625B-48A9-A332-52DB61176426}"/>
              </a:ext>
            </a:extLst>
          </p:cNvPr>
          <p:cNvCxnSpPr>
            <a:cxnSpLocks/>
            <a:stCxn id="148" idx="3"/>
            <a:endCxn id="146" idx="2"/>
          </p:cNvCxnSpPr>
          <p:nvPr/>
        </p:nvCxnSpPr>
        <p:spPr>
          <a:xfrm flipV="1">
            <a:off x="5297502" y="1946202"/>
            <a:ext cx="1140942" cy="80097"/>
          </a:xfrm>
          <a:prstGeom prst="curved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B96EE0D7-0208-4DB8-9384-59860F603A32}"/>
              </a:ext>
            </a:extLst>
          </p:cNvPr>
          <p:cNvCxnSpPr>
            <a:cxnSpLocks/>
            <a:stCxn id="138" idx="3"/>
            <a:endCxn id="145" idx="1"/>
          </p:cNvCxnSpPr>
          <p:nvPr/>
        </p:nvCxnSpPr>
        <p:spPr>
          <a:xfrm flipV="1">
            <a:off x="4943669" y="4523062"/>
            <a:ext cx="1390201" cy="641962"/>
          </a:xfrm>
          <a:prstGeom prst="curved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Arrow: Down 195">
            <a:extLst>
              <a:ext uri="{FF2B5EF4-FFF2-40B4-BE49-F238E27FC236}">
                <a16:creationId xmlns:a16="http://schemas.microsoft.com/office/drawing/2014/main" id="{679FE9DB-E1BA-4DF8-9CF7-6D6F10F5F9AD}"/>
              </a:ext>
            </a:extLst>
          </p:cNvPr>
          <p:cNvSpPr/>
          <p:nvPr/>
        </p:nvSpPr>
        <p:spPr>
          <a:xfrm rot="16200000">
            <a:off x="7951070" y="4738110"/>
            <a:ext cx="170020" cy="235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7" name="Arrow: Down 196">
            <a:extLst>
              <a:ext uri="{FF2B5EF4-FFF2-40B4-BE49-F238E27FC236}">
                <a16:creationId xmlns:a16="http://schemas.microsoft.com/office/drawing/2014/main" id="{A0F9A513-42DD-4140-9EEA-89C4C588968E}"/>
              </a:ext>
            </a:extLst>
          </p:cNvPr>
          <p:cNvSpPr/>
          <p:nvPr/>
        </p:nvSpPr>
        <p:spPr>
          <a:xfrm rot="16200000">
            <a:off x="7956228" y="5535947"/>
            <a:ext cx="170021" cy="2601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9" name="Rounded Rectangle 121">
            <a:extLst>
              <a:ext uri="{FF2B5EF4-FFF2-40B4-BE49-F238E27FC236}">
                <a16:creationId xmlns:a16="http://schemas.microsoft.com/office/drawing/2014/main" id="{889F41DC-2B47-424E-B5C0-31366581508D}"/>
              </a:ext>
            </a:extLst>
          </p:cNvPr>
          <p:cNvSpPr/>
          <p:nvPr/>
        </p:nvSpPr>
        <p:spPr bwMode="auto">
          <a:xfrm>
            <a:off x="6109446" y="1157083"/>
            <a:ext cx="937763" cy="31459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eSubmission</a:t>
            </a: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7FE17ED-37B2-4656-83E4-9F338EFFFFF5}"/>
              </a:ext>
            </a:extLst>
          </p:cNvPr>
          <p:cNvCxnSpPr>
            <a:cxnSpLocks/>
            <a:stCxn id="173" idx="3"/>
            <a:endCxn id="199" idx="1"/>
          </p:cNvCxnSpPr>
          <p:nvPr/>
        </p:nvCxnSpPr>
        <p:spPr>
          <a:xfrm flipV="1">
            <a:off x="5872551" y="1314380"/>
            <a:ext cx="236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34">
            <a:extLst>
              <a:ext uri="{FF2B5EF4-FFF2-40B4-BE49-F238E27FC236}">
                <a16:creationId xmlns:a16="http://schemas.microsoft.com/office/drawing/2014/main" id="{CB2EB257-A53E-4566-8475-52D2DF4BEA8D}"/>
              </a:ext>
            </a:extLst>
          </p:cNvPr>
          <p:cNvSpPr/>
          <p:nvPr/>
        </p:nvSpPr>
        <p:spPr bwMode="auto">
          <a:xfrm>
            <a:off x="2179884" y="1622703"/>
            <a:ext cx="1404660" cy="727770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EIP/NBDB</a:t>
            </a:r>
          </a:p>
        </p:txBody>
      </p:sp>
      <p:sp>
        <p:nvSpPr>
          <p:cNvPr id="205" name="Rounded Rectangle 33">
            <a:extLst>
              <a:ext uri="{FF2B5EF4-FFF2-40B4-BE49-F238E27FC236}">
                <a16:creationId xmlns:a16="http://schemas.microsoft.com/office/drawing/2014/main" id="{D8C15A05-4504-4F8E-8756-929EC4E8EF24}"/>
              </a:ext>
            </a:extLst>
          </p:cNvPr>
          <p:cNvSpPr/>
          <p:nvPr/>
        </p:nvSpPr>
        <p:spPr bwMode="auto">
          <a:xfrm>
            <a:off x="5258096" y="2921357"/>
            <a:ext cx="915853" cy="1369788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WFI – U/W Case</a:t>
            </a:r>
          </a:p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Mgmt.</a:t>
            </a:r>
          </a:p>
        </p:txBody>
      </p:sp>
      <p:sp>
        <p:nvSpPr>
          <p:cNvPr id="206" name="Rounded Rectangle 121">
            <a:extLst>
              <a:ext uri="{FF2B5EF4-FFF2-40B4-BE49-F238E27FC236}">
                <a16:creationId xmlns:a16="http://schemas.microsoft.com/office/drawing/2014/main" id="{1A57232A-385C-46C4-A2DD-E41B289E1369}"/>
              </a:ext>
            </a:extLst>
          </p:cNvPr>
          <p:cNvSpPr/>
          <p:nvPr/>
        </p:nvSpPr>
        <p:spPr bwMode="auto">
          <a:xfrm>
            <a:off x="5291526" y="3771414"/>
            <a:ext cx="830805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Document</a:t>
            </a:r>
          </a:p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Management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07" name="Rounded Rectangle 121">
            <a:extLst>
              <a:ext uri="{FF2B5EF4-FFF2-40B4-BE49-F238E27FC236}">
                <a16:creationId xmlns:a16="http://schemas.microsoft.com/office/drawing/2014/main" id="{65A8F879-E648-4C34-A3B3-2C4A5E687FF3}"/>
              </a:ext>
            </a:extLst>
          </p:cNvPr>
          <p:cNvSpPr/>
          <p:nvPr/>
        </p:nvSpPr>
        <p:spPr bwMode="auto">
          <a:xfrm>
            <a:off x="5300619" y="3334961"/>
            <a:ext cx="830805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Workflow Imaging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08" name="Rounded Rectangle 121">
            <a:extLst>
              <a:ext uri="{FF2B5EF4-FFF2-40B4-BE49-F238E27FC236}">
                <a16:creationId xmlns:a16="http://schemas.microsoft.com/office/drawing/2014/main" id="{99129E64-F99F-4709-ABE1-DBF98873CEAE}"/>
              </a:ext>
            </a:extLst>
          </p:cNvPr>
          <p:cNvSpPr/>
          <p:nvPr/>
        </p:nvSpPr>
        <p:spPr bwMode="auto">
          <a:xfrm>
            <a:off x="3663870" y="4835825"/>
            <a:ext cx="1275708" cy="209851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Underwriting</a:t>
            </a:r>
          </a:p>
        </p:txBody>
      </p: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946514F0-12B5-43FA-9B81-F6A9642EEC71}"/>
              </a:ext>
            </a:extLst>
          </p:cNvPr>
          <p:cNvCxnSpPr>
            <a:cxnSpLocks/>
            <a:stCxn id="205" idx="2"/>
            <a:endCxn id="208" idx="3"/>
          </p:cNvCxnSpPr>
          <p:nvPr/>
        </p:nvCxnSpPr>
        <p:spPr>
          <a:xfrm rot="5400000">
            <a:off x="5002998" y="4227726"/>
            <a:ext cx="649606" cy="776445"/>
          </a:xfrm>
          <a:prstGeom prst="curvedConnector2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ounded Rectangle 121">
            <a:extLst>
              <a:ext uri="{FF2B5EF4-FFF2-40B4-BE49-F238E27FC236}">
                <a16:creationId xmlns:a16="http://schemas.microsoft.com/office/drawing/2014/main" id="{763D77C7-50DB-4436-AC24-338B4DB76F15}"/>
              </a:ext>
            </a:extLst>
          </p:cNvPr>
          <p:cNvSpPr/>
          <p:nvPr/>
        </p:nvSpPr>
        <p:spPr bwMode="auto">
          <a:xfrm>
            <a:off x="2285293" y="1783718"/>
            <a:ext cx="1270559" cy="344113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eSubmission</a:t>
            </a:r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for New Products’ applications</a:t>
            </a:r>
          </a:p>
        </p:txBody>
      </p:sp>
      <p:sp>
        <p:nvSpPr>
          <p:cNvPr id="215" name="Rounded Rectangle 33">
            <a:extLst>
              <a:ext uri="{FF2B5EF4-FFF2-40B4-BE49-F238E27FC236}">
                <a16:creationId xmlns:a16="http://schemas.microsoft.com/office/drawing/2014/main" id="{5ECFCA63-5F0E-44EC-A3CA-CB2D6EC4D002}"/>
              </a:ext>
            </a:extLst>
          </p:cNvPr>
          <p:cNvSpPr/>
          <p:nvPr/>
        </p:nvSpPr>
        <p:spPr bwMode="auto">
          <a:xfrm>
            <a:off x="8153711" y="3680849"/>
            <a:ext cx="1337235" cy="691296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Servicing CRM</a:t>
            </a:r>
          </a:p>
        </p:txBody>
      </p:sp>
      <p:sp>
        <p:nvSpPr>
          <p:cNvPr id="216" name="Rounded Rectangle 121">
            <a:extLst>
              <a:ext uri="{FF2B5EF4-FFF2-40B4-BE49-F238E27FC236}">
                <a16:creationId xmlns:a16="http://schemas.microsoft.com/office/drawing/2014/main" id="{E2F1F6B4-C7D9-4392-9ABD-102D3153513B}"/>
              </a:ext>
            </a:extLst>
          </p:cNvPr>
          <p:cNvSpPr/>
          <p:nvPr/>
        </p:nvSpPr>
        <p:spPr bwMode="auto">
          <a:xfrm>
            <a:off x="8232746" y="3942156"/>
            <a:ext cx="1143296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Servicing Cases Mgmt.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17" name="Arrow: Left-Right 216">
            <a:extLst>
              <a:ext uri="{FF2B5EF4-FFF2-40B4-BE49-F238E27FC236}">
                <a16:creationId xmlns:a16="http://schemas.microsoft.com/office/drawing/2014/main" id="{F8777CD4-A3F6-4F38-9F0F-12015F2C888A}"/>
              </a:ext>
            </a:extLst>
          </p:cNvPr>
          <p:cNvSpPr/>
          <p:nvPr/>
        </p:nvSpPr>
        <p:spPr>
          <a:xfrm>
            <a:off x="7918446" y="4045897"/>
            <a:ext cx="260171" cy="163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8" name="Flowchart: Magnetic Disk 217">
            <a:extLst>
              <a:ext uri="{FF2B5EF4-FFF2-40B4-BE49-F238E27FC236}">
                <a16:creationId xmlns:a16="http://schemas.microsoft.com/office/drawing/2014/main" id="{D2B161B1-B182-4B19-8D23-66A076A68605}"/>
              </a:ext>
            </a:extLst>
          </p:cNvPr>
          <p:cNvSpPr/>
          <p:nvPr/>
        </p:nvSpPr>
        <p:spPr>
          <a:xfrm>
            <a:off x="2568617" y="2130296"/>
            <a:ext cx="596537" cy="216671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NBDB</a:t>
            </a:r>
            <a:endParaRPr lang="en-HK" sz="800" strike="sngStrike" dirty="0"/>
          </a:p>
        </p:txBody>
      </p:sp>
      <p:sp>
        <p:nvSpPr>
          <p:cNvPr id="219" name="Rounded Rectangle 121">
            <a:extLst>
              <a:ext uri="{FF2B5EF4-FFF2-40B4-BE49-F238E27FC236}">
                <a16:creationId xmlns:a16="http://schemas.microsoft.com/office/drawing/2014/main" id="{1F17DEC6-AB6F-43D7-9C2A-DD1AB7A7DC4F}"/>
              </a:ext>
            </a:extLst>
          </p:cNvPr>
          <p:cNvSpPr/>
          <p:nvPr/>
        </p:nvSpPr>
        <p:spPr bwMode="auto">
          <a:xfrm>
            <a:off x="9525699" y="6169753"/>
            <a:ext cx="1840281" cy="210078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ctr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Function/Service without impact</a:t>
            </a:r>
          </a:p>
        </p:txBody>
      </p:sp>
      <p:cxnSp>
        <p:nvCxnSpPr>
          <p:cNvPr id="220" name="Connector: Curved 219">
            <a:extLst>
              <a:ext uri="{FF2B5EF4-FFF2-40B4-BE49-F238E27FC236}">
                <a16:creationId xmlns:a16="http://schemas.microsoft.com/office/drawing/2014/main" id="{1F2E281D-9B35-47C3-BAA3-95375BFA9042}"/>
              </a:ext>
            </a:extLst>
          </p:cNvPr>
          <p:cNvCxnSpPr>
            <a:cxnSpLocks/>
            <a:stCxn id="123" idx="1"/>
            <a:endCxn id="5" idx="4"/>
          </p:cNvCxnSpPr>
          <p:nvPr/>
        </p:nvCxnSpPr>
        <p:spPr>
          <a:xfrm rot="10800000">
            <a:off x="1390745" y="5410172"/>
            <a:ext cx="951671" cy="298448"/>
          </a:xfrm>
          <a:prstGeom prst="curvedConnector2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ounded Rectangle 33">
            <a:extLst>
              <a:ext uri="{FF2B5EF4-FFF2-40B4-BE49-F238E27FC236}">
                <a16:creationId xmlns:a16="http://schemas.microsoft.com/office/drawing/2014/main" id="{F6635057-2CEA-4A1A-9D04-278F87362653}"/>
              </a:ext>
            </a:extLst>
          </p:cNvPr>
          <p:cNvSpPr/>
          <p:nvPr/>
        </p:nvSpPr>
        <p:spPr bwMode="auto">
          <a:xfrm>
            <a:off x="5240683" y="2363367"/>
            <a:ext cx="915853" cy="497065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 err="1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Norkom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227" name="Rounded Rectangle 121">
            <a:extLst>
              <a:ext uri="{FF2B5EF4-FFF2-40B4-BE49-F238E27FC236}">
                <a16:creationId xmlns:a16="http://schemas.microsoft.com/office/drawing/2014/main" id="{55399C0D-2494-493A-B209-9504A1F79885}"/>
              </a:ext>
            </a:extLst>
          </p:cNvPr>
          <p:cNvSpPr/>
          <p:nvPr/>
        </p:nvSpPr>
        <p:spPr bwMode="auto">
          <a:xfrm>
            <a:off x="5296787" y="2563978"/>
            <a:ext cx="830805" cy="246852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AML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232" name="Connector: Curved 231">
            <a:extLst>
              <a:ext uri="{FF2B5EF4-FFF2-40B4-BE49-F238E27FC236}">
                <a16:creationId xmlns:a16="http://schemas.microsoft.com/office/drawing/2014/main" id="{5798BF76-3293-4ECB-A37C-DEAD85B74769}"/>
              </a:ext>
            </a:extLst>
          </p:cNvPr>
          <p:cNvCxnSpPr>
            <a:cxnSpLocks/>
            <a:stCxn id="227" idx="1"/>
          </p:cNvCxnSpPr>
          <p:nvPr/>
        </p:nvCxnSpPr>
        <p:spPr>
          <a:xfrm rot="10800000" flipV="1">
            <a:off x="4188543" y="2687403"/>
            <a:ext cx="1108244" cy="3475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Curved 240">
            <a:extLst>
              <a:ext uri="{FF2B5EF4-FFF2-40B4-BE49-F238E27FC236}">
                <a16:creationId xmlns:a16="http://schemas.microsoft.com/office/drawing/2014/main" id="{0B53CB8F-F6E2-4313-B0DC-734990C391C5}"/>
              </a:ext>
            </a:extLst>
          </p:cNvPr>
          <p:cNvCxnSpPr>
            <a:cxnSpLocks/>
            <a:stCxn id="36" idx="2"/>
            <a:endCxn id="135" idx="1"/>
          </p:cNvCxnSpPr>
          <p:nvPr/>
        </p:nvCxnSpPr>
        <p:spPr>
          <a:xfrm rot="16200000" flipH="1">
            <a:off x="2519696" y="3916253"/>
            <a:ext cx="1773780" cy="357024"/>
          </a:xfrm>
          <a:prstGeom prst="curvedConnector2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CCF1F55-4C55-1909-A0B6-6A58E6E20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593022"/>
              </p:ext>
            </p:extLst>
          </p:nvPr>
        </p:nvGraphicFramePr>
        <p:xfrm>
          <a:off x="9525699" y="935144"/>
          <a:ext cx="2492130" cy="466534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98964">
                  <a:extLst>
                    <a:ext uri="{9D8B030D-6E8A-4147-A177-3AD203B41FA5}">
                      <a16:colId xmlns:a16="http://schemas.microsoft.com/office/drawing/2014/main" val="1396300818"/>
                    </a:ext>
                  </a:extLst>
                </a:gridCol>
                <a:gridCol w="2093166">
                  <a:extLst>
                    <a:ext uri="{9D8B030D-6E8A-4147-A177-3AD203B41FA5}">
                      <a16:colId xmlns:a16="http://schemas.microsoft.com/office/drawing/2014/main" val="3567138515"/>
                    </a:ext>
                  </a:extLst>
                </a:gridCol>
              </a:tblGrid>
              <a:tr h="36766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New Integration 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46238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RLS-&gt;Product Factory: </a:t>
                      </a:r>
                      <a:r>
                        <a:rPr lang="en-US" sz="1200" dirty="0"/>
                        <a:t>Product Data Sync. with extraction script connecting DB2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563019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Product Factory-&gt;</a:t>
                      </a:r>
                      <a:r>
                        <a:rPr lang="en-US" sz="1200" b="1" dirty="0" err="1"/>
                        <a:t>InsureMO</a:t>
                      </a:r>
                      <a:r>
                        <a:rPr lang="en-US" sz="1200" b="1" dirty="0"/>
                        <a:t> APIs: </a:t>
                      </a:r>
                      <a:r>
                        <a:rPr lang="en-US" sz="1200" b="0" dirty="0"/>
                        <a:t>Transform product data to </a:t>
                      </a:r>
                      <a:r>
                        <a:rPr lang="en-US" sz="1200" b="0" dirty="0" err="1"/>
                        <a:t>InsureMO</a:t>
                      </a:r>
                      <a:r>
                        <a:rPr lang="en-US" sz="1200" b="0" dirty="0"/>
                        <a:t> format and import to </a:t>
                      </a:r>
                      <a:r>
                        <a:rPr lang="en-US" sz="1200" b="0" dirty="0" err="1"/>
                        <a:t>InsureMO</a:t>
                      </a:r>
                      <a:r>
                        <a:rPr lang="en-US" sz="1200" b="0" dirty="0"/>
                        <a:t> via APIs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062462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Sales Tool-&gt;New e-Submission Service: </a:t>
                      </a:r>
                      <a:r>
                        <a:rPr lang="en-US" sz="1200" dirty="0"/>
                        <a:t>NB Application, Payment &amp; 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259700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New Submission Service -&gt; AML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90665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eBAO</a:t>
                      </a:r>
                      <a:r>
                        <a:rPr lang="en-US" sz="1200" b="1" dirty="0"/>
                        <a:t> – Gemini -&gt;WFI:</a:t>
                      </a:r>
                      <a:r>
                        <a:rPr lang="en-US" sz="1200" dirty="0"/>
                        <a:t> Underwriting Cases Mgmt.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87214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eBAO</a:t>
                      </a:r>
                      <a:r>
                        <a:rPr lang="en-US" sz="1200" b="1" dirty="0"/>
                        <a:t> – Gemini -&gt;RLS: </a:t>
                      </a:r>
                      <a:r>
                        <a:rPr lang="en-US" sz="1200" b="0" dirty="0"/>
                        <a:t>Create Policy for Servicing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649392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InsureMO</a:t>
                      </a:r>
                      <a:r>
                        <a:rPr lang="en-US" sz="1200" b="1" dirty="0"/>
                        <a:t> -&gt;Core DB: </a:t>
                      </a:r>
                      <a:r>
                        <a:rPr lang="en-US" sz="1200" dirty="0"/>
                        <a:t>Data Sync. On Policy (NB Stage)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87732"/>
                  </a:ext>
                </a:extLst>
              </a:tr>
            </a:tbl>
          </a:graphicData>
        </a:graphic>
      </p:graphicFrame>
      <p:cxnSp>
        <p:nvCxnSpPr>
          <p:cNvPr id="11" name="Connector: Curved 191">
            <a:extLst>
              <a:ext uri="{FF2B5EF4-FFF2-40B4-BE49-F238E27FC236}">
                <a16:creationId xmlns:a16="http://schemas.microsoft.com/office/drawing/2014/main" id="{C2BB718C-63AE-F93B-D3DF-2705AE087ECD}"/>
              </a:ext>
            </a:extLst>
          </p:cNvPr>
          <p:cNvCxnSpPr>
            <a:cxnSpLocks/>
            <a:stCxn id="119" idx="0"/>
            <a:endCxn id="146" idx="3"/>
          </p:cNvCxnSpPr>
          <p:nvPr/>
        </p:nvCxnSpPr>
        <p:spPr>
          <a:xfrm rot="16200000" flipV="1">
            <a:off x="6765481" y="2163057"/>
            <a:ext cx="375067" cy="30646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F7A9F39-E0D6-17B0-1463-D82566328524}"/>
              </a:ext>
            </a:extLst>
          </p:cNvPr>
          <p:cNvSpPr/>
          <p:nvPr/>
        </p:nvSpPr>
        <p:spPr>
          <a:xfrm>
            <a:off x="3581559" y="1658009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5482CBA-6787-B53A-D207-499F1ED4CA04}"/>
              </a:ext>
            </a:extLst>
          </p:cNvPr>
          <p:cNvSpPr/>
          <p:nvPr/>
        </p:nvSpPr>
        <p:spPr>
          <a:xfrm>
            <a:off x="4634488" y="2423036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291FC72-08D0-0050-4A1B-16988375F68D}"/>
              </a:ext>
            </a:extLst>
          </p:cNvPr>
          <p:cNvSpPr/>
          <p:nvPr/>
        </p:nvSpPr>
        <p:spPr>
          <a:xfrm>
            <a:off x="5569650" y="4989046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A5B0E09-D431-199E-5734-514A54239DB7}"/>
              </a:ext>
            </a:extLst>
          </p:cNvPr>
          <p:cNvSpPr/>
          <p:nvPr/>
        </p:nvSpPr>
        <p:spPr>
          <a:xfrm>
            <a:off x="5268429" y="4446565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9740F12-71C6-B797-8E51-A80D493CE955}"/>
              </a:ext>
            </a:extLst>
          </p:cNvPr>
          <p:cNvSpPr/>
          <p:nvPr/>
        </p:nvSpPr>
        <p:spPr>
          <a:xfrm>
            <a:off x="5598400" y="1704372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E6EDB58-CF60-211D-5C2B-F2FB97D38661}"/>
              </a:ext>
            </a:extLst>
          </p:cNvPr>
          <p:cNvSpPr/>
          <p:nvPr/>
        </p:nvSpPr>
        <p:spPr>
          <a:xfrm>
            <a:off x="1882837" y="5668477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BACF3F-594F-5F34-9387-82F15A6699F5}"/>
              </a:ext>
            </a:extLst>
          </p:cNvPr>
          <p:cNvSpPr/>
          <p:nvPr/>
        </p:nvSpPr>
        <p:spPr>
          <a:xfrm>
            <a:off x="1310151" y="5252896"/>
            <a:ext cx="161185" cy="157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437708-1253-ACD3-D8D1-23742679B954}"/>
              </a:ext>
            </a:extLst>
          </p:cNvPr>
          <p:cNvCxnSpPr>
            <a:cxnSpLocks/>
            <a:stCxn id="76" idx="2"/>
            <a:endCxn id="5" idx="0"/>
          </p:cNvCxnSpPr>
          <p:nvPr/>
        </p:nvCxnSpPr>
        <p:spPr>
          <a:xfrm>
            <a:off x="1384929" y="5115919"/>
            <a:ext cx="5815" cy="13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191">
            <a:extLst>
              <a:ext uri="{FF2B5EF4-FFF2-40B4-BE49-F238E27FC236}">
                <a16:creationId xmlns:a16="http://schemas.microsoft.com/office/drawing/2014/main" id="{C8C967DB-FCC1-50F2-6EB3-BD2D0FEE626D}"/>
              </a:ext>
            </a:extLst>
          </p:cNvPr>
          <p:cNvCxnSpPr>
            <a:cxnSpLocks/>
          </p:cNvCxnSpPr>
          <p:nvPr/>
        </p:nvCxnSpPr>
        <p:spPr>
          <a:xfrm rot="5400000">
            <a:off x="4339440" y="360310"/>
            <a:ext cx="1127522" cy="3350254"/>
          </a:xfrm>
          <a:prstGeom prst="curvedConnector3">
            <a:avLst>
              <a:gd name="adj1" fmla="val 6332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33">
            <a:extLst>
              <a:ext uri="{FF2B5EF4-FFF2-40B4-BE49-F238E27FC236}">
                <a16:creationId xmlns:a16="http://schemas.microsoft.com/office/drawing/2014/main" id="{80A325BB-0F4C-7F3C-E959-A581DB70BC7D}"/>
              </a:ext>
            </a:extLst>
          </p:cNvPr>
          <p:cNvSpPr/>
          <p:nvPr/>
        </p:nvSpPr>
        <p:spPr bwMode="auto">
          <a:xfrm>
            <a:off x="4901032" y="5415135"/>
            <a:ext cx="1318757" cy="535219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endParaRPr lang="en-US" sz="800" b="1" i="1" kern="0" dirty="0">
              <a:solidFill>
                <a:srgbClr val="004563">
                  <a:lumMod val="90000"/>
                  <a:lumOff val="10000"/>
                </a:srgbClr>
              </a:solidFill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52" name="Rounded Rectangle 121">
            <a:extLst>
              <a:ext uri="{FF2B5EF4-FFF2-40B4-BE49-F238E27FC236}">
                <a16:creationId xmlns:a16="http://schemas.microsoft.com/office/drawing/2014/main" id="{09833393-F758-94AE-6479-7A46A4AD0906}"/>
              </a:ext>
            </a:extLst>
          </p:cNvPr>
          <p:cNvSpPr/>
          <p:nvPr/>
        </p:nvSpPr>
        <p:spPr bwMode="auto">
          <a:xfrm>
            <a:off x="4943669" y="5523264"/>
            <a:ext cx="1123208" cy="365125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Extract RLS’s Product Data Files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54" name="Connector: Curved 219">
            <a:extLst>
              <a:ext uri="{FF2B5EF4-FFF2-40B4-BE49-F238E27FC236}">
                <a16:creationId xmlns:a16="http://schemas.microsoft.com/office/drawing/2014/main" id="{8EE970B7-B875-1FDA-260F-A37A00FA97CA}"/>
              </a:ext>
            </a:extLst>
          </p:cNvPr>
          <p:cNvCxnSpPr>
            <a:cxnSpLocks/>
            <a:stCxn id="52" idx="1"/>
            <a:endCxn id="123" idx="3"/>
          </p:cNvCxnSpPr>
          <p:nvPr/>
        </p:nvCxnSpPr>
        <p:spPr>
          <a:xfrm rot="10800000" flipV="1">
            <a:off x="4634489" y="5705826"/>
            <a:ext cx="309180" cy="279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219">
            <a:extLst>
              <a:ext uri="{FF2B5EF4-FFF2-40B4-BE49-F238E27FC236}">
                <a16:creationId xmlns:a16="http://schemas.microsoft.com/office/drawing/2014/main" id="{6174BCAF-9BB7-82F1-3CB9-2A8494FDAAC3}"/>
              </a:ext>
            </a:extLst>
          </p:cNvPr>
          <p:cNvCxnSpPr>
            <a:cxnSpLocks/>
            <a:stCxn id="126" idx="2"/>
            <a:endCxn id="52" idx="3"/>
          </p:cNvCxnSpPr>
          <p:nvPr/>
        </p:nvCxnSpPr>
        <p:spPr>
          <a:xfrm rot="10800000" flipV="1">
            <a:off x="6066878" y="5521127"/>
            <a:ext cx="311139" cy="18469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42C04CF-A96A-BD3C-8881-CF4450EC783D}"/>
              </a:ext>
            </a:extLst>
          </p:cNvPr>
          <p:cNvSpPr/>
          <p:nvPr/>
        </p:nvSpPr>
        <p:spPr>
          <a:xfrm>
            <a:off x="6085446" y="5704658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192F2410-4177-9415-124A-99137604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54" y="338247"/>
            <a:ext cx="9371949" cy="664461"/>
          </a:xfrm>
        </p:spPr>
        <p:txBody>
          <a:bodyPr>
            <a:normAutofit fontScale="90000"/>
          </a:bodyPr>
          <a:lstStyle/>
          <a:p>
            <a:r>
              <a:rPr lang="en-US" dirty="0"/>
              <a:t>Existing Products Migration Approach – End to End – Transition State (Day 1)</a:t>
            </a:r>
          </a:p>
        </p:txBody>
      </p:sp>
    </p:spTree>
    <p:extLst>
      <p:ext uri="{BB962C8B-B14F-4D97-AF65-F5344CB8AC3E}">
        <p14:creationId xmlns:p14="http://schemas.microsoft.com/office/powerpoint/2010/main" val="106227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33">
            <a:extLst>
              <a:ext uri="{FF2B5EF4-FFF2-40B4-BE49-F238E27FC236}">
                <a16:creationId xmlns:a16="http://schemas.microsoft.com/office/drawing/2014/main" id="{44EB1502-B59C-DE24-CF4E-71F37D2AAC66}"/>
              </a:ext>
            </a:extLst>
          </p:cNvPr>
          <p:cNvSpPr/>
          <p:nvPr/>
        </p:nvSpPr>
        <p:spPr bwMode="auto">
          <a:xfrm>
            <a:off x="6250901" y="2669134"/>
            <a:ext cx="1685302" cy="2495889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 err="1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InsureMO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03/06/2024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Rounded Rectangle 32">
            <a:extLst>
              <a:ext uri="{FF2B5EF4-FFF2-40B4-BE49-F238E27FC236}">
                <a16:creationId xmlns:a16="http://schemas.microsoft.com/office/drawing/2014/main" id="{61B5AEDE-8F44-4FB4-B4CF-C067A5D05CAA}"/>
              </a:ext>
            </a:extLst>
          </p:cNvPr>
          <p:cNvSpPr/>
          <p:nvPr/>
        </p:nvSpPr>
        <p:spPr bwMode="auto">
          <a:xfrm>
            <a:off x="680172" y="963113"/>
            <a:ext cx="1474469" cy="4989099"/>
          </a:xfrm>
          <a:prstGeom prst="roundRect">
            <a:avLst>
              <a:gd name="adj" fmla="val 3801"/>
            </a:avLst>
          </a:prstGeom>
          <a:solidFill>
            <a:sysClr val="window" lastClr="FFFFFF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Product Setup for </a:t>
            </a:r>
          </a:p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New Business + Operation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3" name="Rounded Rectangle 33">
            <a:extLst>
              <a:ext uri="{FF2B5EF4-FFF2-40B4-BE49-F238E27FC236}">
                <a16:creationId xmlns:a16="http://schemas.microsoft.com/office/drawing/2014/main" id="{7EC21475-FFEE-4657-9D3C-450A33195CF8}"/>
              </a:ext>
            </a:extLst>
          </p:cNvPr>
          <p:cNvSpPr/>
          <p:nvPr/>
        </p:nvSpPr>
        <p:spPr bwMode="auto">
          <a:xfrm>
            <a:off x="2191777" y="2370880"/>
            <a:ext cx="3029183" cy="2269174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 err="1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InsureMO</a:t>
            </a: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 New Business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8F93A2-55D6-4DB7-BF63-17724B318552}"/>
              </a:ext>
            </a:extLst>
          </p:cNvPr>
          <p:cNvGrpSpPr/>
          <p:nvPr/>
        </p:nvGrpSpPr>
        <p:grpSpPr>
          <a:xfrm>
            <a:off x="1002063" y="1788964"/>
            <a:ext cx="598024" cy="574403"/>
            <a:chOff x="384628" y="3668484"/>
            <a:chExt cx="681276" cy="671097"/>
          </a:xfrm>
        </p:grpSpPr>
        <p:pic>
          <p:nvPicPr>
            <p:cNvPr id="16" name="Picture 4" descr="Image result for user">
              <a:extLst>
                <a:ext uri="{FF2B5EF4-FFF2-40B4-BE49-F238E27FC236}">
                  <a16:creationId xmlns:a16="http://schemas.microsoft.com/office/drawing/2014/main" id="{0B37097A-5AE7-417A-A1E9-7477703C6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FACE5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52" y="3668484"/>
              <a:ext cx="574403" cy="57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ABA698-071A-4D80-9F72-77013C4664E4}"/>
                </a:ext>
              </a:extLst>
            </p:cNvPr>
            <p:cNvSpPr txBox="1"/>
            <p:nvPr/>
          </p:nvSpPr>
          <p:spPr>
            <a:xfrm>
              <a:off x="384628" y="4216470"/>
              <a:ext cx="68127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ACE50">
                      <a:lumMod val="50000"/>
                    </a:srgbClr>
                  </a:solidFill>
                  <a:effectLst/>
                  <a:uLnTx/>
                  <a:uFillTx/>
                  <a:latin typeface="Century Gothic"/>
                  <a:ea typeface="ＭＳ Ｐゴシック" pitchFamily="34" charset="-128"/>
                  <a:cs typeface="Arial" pitchFamily="34" charset="0"/>
                </a:rPr>
                <a:t>Product Team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44B7FDB-1F46-4C6E-BC0A-5196AD267A3B}"/>
              </a:ext>
            </a:extLst>
          </p:cNvPr>
          <p:cNvSpPr/>
          <p:nvPr/>
        </p:nvSpPr>
        <p:spPr>
          <a:xfrm>
            <a:off x="1705762" y="1975272"/>
            <a:ext cx="321529" cy="314551"/>
          </a:xfrm>
          <a:prstGeom prst="ellipse">
            <a:avLst/>
          </a:prstGeom>
          <a:solidFill>
            <a:srgbClr val="FACE50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9E84C7-DC78-4D87-AE2D-7E7E314C6D25}"/>
              </a:ext>
            </a:extLst>
          </p:cNvPr>
          <p:cNvGrpSpPr/>
          <p:nvPr/>
        </p:nvGrpSpPr>
        <p:grpSpPr>
          <a:xfrm>
            <a:off x="1023844" y="2626749"/>
            <a:ext cx="545537" cy="598316"/>
            <a:chOff x="438052" y="3668484"/>
            <a:chExt cx="574403" cy="681258"/>
          </a:xfrm>
        </p:grpSpPr>
        <p:pic>
          <p:nvPicPr>
            <p:cNvPr id="20" name="Picture 4" descr="Image result for user">
              <a:extLst>
                <a:ext uri="{FF2B5EF4-FFF2-40B4-BE49-F238E27FC236}">
                  <a16:creationId xmlns:a16="http://schemas.microsoft.com/office/drawing/2014/main" id="{F7295241-5538-4EAF-86AF-E31CF054F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FACE5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52" y="3668484"/>
              <a:ext cx="574403" cy="57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1EFE1D-B7DD-4607-A2D0-34582E95DC95}"/>
                </a:ext>
              </a:extLst>
            </p:cNvPr>
            <p:cNvSpPr txBox="1"/>
            <p:nvPr/>
          </p:nvSpPr>
          <p:spPr>
            <a:xfrm>
              <a:off x="540882" y="4216470"/>
              <a:ext cx="368751" cy="1332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ACE50">
                      <a:lumMod val="50000"/>
                    </a:srgbClr>
                  </a:solidFill>
                  <a:effectLst/>
                  <a:uLnTx/>
                  <a:uFillTx/>
                  <a:latin typeface="Century Gothic"/>
                  <a:ea typeface="ＭＳ Ｐゴシック" pitchFamily="34" charset="-128"/>
                  <a:cs typeface="Arial" pitchFamily="34" charset="0"/>
                </a:rPr>
                <a:t>IT Team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DA6B0018-4A86-42DD-8751-0A1D38EED31C}"/>
              </a:ext>
            </a:extLst>
          </p:cNvPr>
          <p:cNvSpPr/>
          <p:nvPr/>
        </p:nvSpPr>
        <p:spPr>
          <a:xfrm>
            <a:off x="1623961" y="3062147"/>
            <a:ext cx="321529" cy="314551"/>
          </a:xfrm>
          <a:prstGeom prst="ellipse">
            <a:avLst/>
          </a:prstGeom>
          <a:solidFill>
            <a:srgbClr val="FACE50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36" name="Rounded Rectangle 121">
            <a:extLst>
              <a:ext uri="{FF2B5EF4-FFF2-40B4-BE49-F238E27FC236}">
                <a16:creationId xmlns:a16="http://schemas.microsoft.com/office/drawing/2014/main" id="{E127DE2C-92A7-4F50-A944-D04DF27FB273}"/>
              </a:ext>
            </a:extLst>
          </p:cNvPr>
          <p:cNvSpPr/>
          <p:nvPr/>
        </p:nvSpPr>
        <p:spPr bwMode="auto">
          <a:xfrm>
            <a:off x="2267604" y="2599198"/>
            <a:ext cx="1920939" cy="608677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E-Submission Service: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Application (with AML check)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Record Documents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Record Payment</a:t>
            </a:r>
          </a:p>
        </p:txBody>
      </p:sp>
      <p:sp>
        <p:nvSpPr>
          <p:cNvPr id="37" name="Rounded Rectangle 121">
            <a:extLst>
              <a:ext uri="{FF2B5EF4-FFF2-40B4-BE49-F238E27FC236}">
                <a16:creationId xmlns:a16="http://schemas.microsoft.com/office/drawing/2014/main" id="{D2DAF2DB-3F1F-43D8-9632-C773BC27592E}"/>
              </a:ext>
            </a:extLst>
          </p:cNvPr>
          <p:cNvSpPr/>
          <p:nvPr/>
        </p:nvSpPr>
        <p:spPr bwMode="auto">
          <a:xfrm>
            <a:off x="3349542" y="3457216"/>
            <a:ext cx="839001" cy="115947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 Definition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 Type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License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Channel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Liability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…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8" name="Rounded Rectangle 121">
            <a:extLst>
              <a:ext uri="{FF2B5EF4-FFF2-40B4-BE49-F238E27FC236}">
                <a16:creationId xmlns:a16="http://schemas.microsoft.com/office/drawing/2014/main" id="{B3C534E1-C559-4FBC-B855-BBC022074275}"/>
              </a:ext>
            </a:extLst>
          </p:cNvPr>
          <p:cNvSpPr/>
          <p:nvPr/>
        </p:nvSpPr>
        <p:spPr bwMode="auto">
          <a:xfrm>
            <a:off x="4220798" y="3306815"/>
            <a:ext cx="967914" cy="630372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Template Mgmt.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FNA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Proposal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Application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9" name="Rounded Rectangle 121">
            <a:extLst>
              <a:ext uri="{FF2B5EF4-FFF2-40B4-BE49-F238E27FC236}">
                <a16:creationId xmlns:a16="http://schemas.microsoft.com/office/drawing/2014/main" id="{BC28E032-FC99-4C65-8272-DA057FA357AA}"/>
              </a:ext>
            </a:extLst>
          </p:cNvPr>
          <p:cNvSpPr/>
          <p:nvPr/>
        </p:nvSpPr>
        <p:spPr bwMode="auto">
          <a:xfrm>
            <a:off x="4222345" y="3970496"/>
            <a:ext cx="967914" cy="623468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Doc. Mgmt.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Brochure/ Flyer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T&amp;C</a:t>
            </a:r>
          </a:p>
        </p:txBody>
      </p:sp>
      <p:sp>
        <p:nvSpPr>
          <p:cNvPr id="40" name="Rounded Rectangle 121">
            <a:extLst>
              <a:ext uri="{FF2B5EF4-FFF2-40B4-BE49-F238E27FC236}">
                <a16:creationId xmlns:a16="http://schemas.microsoft.com/office/drawing/2014/main" id="{3EDF3847-DF0D-4015-84A2-0DBDAC52ED84}"/>
              </a:ext>
            </a:extLst>
          </p:cNvPr>
          <p:cNvSpPr/>
          <p:nvPr/>
        </p:nvSpPr>
        <p:spPr bwMode="auto">
          <a:xfrm>
            <a:off x="2255731" y="3239741"/>
            <a:ext cx="1073205" cy="596851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FNA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FNA Rules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Risk Type</a:t>
            </a:r>
          </a:p>
        </p:txBody>
      </p:sp>
      <p:sp>
        <p:nvSpPr>
          <p:cNvPr id="41" name="Rounded Rectangle 121">
            <a:extLst>
              <a:ext uri="{FF2B5EF4-FFF2-40B4-BE49-F238E27FC236}">
                <a16:creationId xmlns:a16="http://schemas.microsoft.com/office/drawing/2014/main" id="{AB7C764E-B40B-40D0-8DCE-B6F7917381F2}"/>
              </a:ext>
            </a:extLst>
          </p:cNvPr>
          <p:cNvSpPr/>
          <p:nvPr/>
        </p:nvSpPr>
        <p:spPr bwMode="auto">
          <a:xfrm>
            <a:off x="2248124" y="3868459"/>
            <a:ext cx="1027789" cy="748230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Pricing: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Rate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Formula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Commission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BI Rules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69" name="Group 31">
            <a:extLst>
              <a:ext uri="{FF2B5EF4-FFF2-40B4-BE49-F238E27FC236}">
                <a16:creationId xmlns:a16="http://schemas.microsoft.com/office/drawing/2014/main" id="{BC03F2CE-F77B-4A79-ADD8-C938810A297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98977" y="2413593"/>
            <a:ext cx="194446" cy="240391"/>
            <a:chOff x="1941" y="1091"/>
            <a:chExt cx="1871" cy="2134"/>
          </a:xfrm>
          <a:solidFill>
            <a:srgbClr val="9BBB59">
              <a:lumMod val="60000"/>
              <a:lumOff val="40000"/>
            </a:srgbClr>
          </a:soli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44D30670-DAF8-49C8-A5F6-0C2E0BFBF3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1" y="1091"/>
              <a:ext cx="1871" cy="2134"/>
            </a:xfrm>
            <a:custGeom>
              <a:avLst/>
              <a:gdLst>
                <a:gd name="T0" fmla="*/ 573 w 789"/>
                <a:gd name="T1" fmla="*/ 900 h 900"/>
                <a:gd name="T2" fmla="*/ 45 w 789"/>
                <a:gd name="T3" fmla="*/ 900 h 900"/>
                <a:gd name="T4" fmla="*/ 1 w 789"/>
                <a:gd name="T5" fmla="*/ 826 h 900"/>
                <a:gd name="T6" fmla="*/ 1 w 789"/>
                <a:gd name="T7" fmla="*/ 181 h 900"/>
                <a:gd name="T8" fmla="*/ 70 w 789"/>
                <a:gd name="T9" fmla="*/ 113 h 900"/>
                <a:gd name="T10" fmla="*/ 170 w 789"/>
                <a:gd name="T11" fmla="*/ 113 h 900"/>
                <a:gd name="T12" fmla="*/ 213 w 789"/>
                <a:gd name="T13" fmla="*/ 0 h 900"/>
                <a:gd name="T14" fmla="*/ 565 w 789"/>
                <a:gd name="T15" fmla="*/ 0 h 900"/>
                <a:gd name="T16" fmla="*/ 580 w 789"/>
                <a:gd name="T17" fmla="*/ 16 h 900"/>
                <a:gd name="T18" fmla="*/ 777 w 789"/>
                <a:gd name="T19" fmla="*/ 214 h 900"/>
                <a:gd name="T20" fmla="*/ 788 w 789"/>
                <a:gd name="T21" fmla="*/ 241 h 900"/>
                <a:gd name="T22" fmla="*/ 789 w 789"/>
                <a:gd name="T23" fmla="*/ 721 h 900"/>
                <a:gd name="T24" fmla="*/ 723 w 789"/>
                <a:gd name="T25" fmla="*/ 787 h 900"/>
                <a:gd name="T26" fmla="*/ 619 w 789"/>
                <a:gd name="T27" fmla="*/ 787 h 900"/>
                <a:gd name="T28" fmla="*/ 619 w 789"/>
                <a:gd name="T29" fmla="*/ 829 h 900"/>
                <a:gd name="T30" fmla="*/ 573 w 789"/>
                <a:gd name="T31" fmla="*/ 900 h 900"/>
                <a:gd name="T32" fmla="*/ 732 w 789"/>
                <a:gd name="T33" fmla="*/ 280 h 900"/>
                <a:gd name="T34" fmla="*/ 565 w 789"/>
                <a:gd name="T35" fmla="*/ 280 h 900"/>
                <a:gd name="T36" fmla="*/ 509 w 789"/>
                <a:gd name="T37" fmla="*/ 224 h 900"/>
                <a:gd name="T38" fmla="*/ 509 w 789"/>
                <a:gd name="T39" fmla="*/ 76 h 900"/>
                <a:gd name="T40" fmla="*/ 509 w 789"/>
                <a:gd name="T41" fmla="*/ 57 h 900"/>
                <a:gd name="T42" fmla="*/ 226 w 789"/>
                <a:gd name="T43" fmla="*/ 57 h 900"/>
                <a:gd name="T44" fmla="*/ 226 w 789"/>
                <a:gd name="T45" fmla="*/ 730 h 900"/>
                <a:gd name="T46" fmla="*/ 732 w 789"/>
                <a:gd name="T47" fmla="*/ 730 h 900"/>
                <a:gd name="T48" fmla="*/ 732 w 789"/>
                <a:gd name="T49" fmla="*/ 280 h 900"/>
                <a:gd name="T50" fmla="*/ 564 w 789"/>
                <a:gd name="T51" fmla="*/ 787 h 900"/>
                <a:gd name="T52" fmla="*/ 541 w 789"/>
                <a:gd name="T53" fmla="*/ 787 h 900"/>
                <a:gd name="T54" fmla="*/ 241 w 789"/>
                <a:gd name="T55" fmla="*/ 787 h 900"/>
                <a:gd name="T56" fmla="*/ 171 w 789"/>
                <a:gd name="T57" fmla="*/ 718 h 900"/>
                <a:gd name="T58" fmla="*/ 171 w 789"/>
                <a:gd name="T59" fmla="*/ 194 h 900"/>
                <a:gd name="T60" fmla="*/ 171 w 789"/>
                <a:gd name="T61" fmla="*/ 170 h 900"/>
                <a:gd name="T62" fmla="*/ 58 w 789"/>
                <a:gd name="T63" fmla="*/ 170 h 900"/>
                <a:gd name="T64" fmla="*/ 58 w 789"/>
                <a:gd name="T65" fmla="*/ 842 h 900"/>
                <a:gd name="T66" fmla="*/ 564 w 789"/>
                <a:gd name="T67" fmla="*/ 842 h 900"/>
                <a:gd name="T68" fmla="*/ 564 w 789"/>
                <a:gd name="T69" fmla="*/ 787 h 900"/>
                <a:gd name="T70" fmla="*/ 563 w 789"/>
                <a:gd name="T71" fmla="*/ 224 h 900"/>
                <a:gd name="T72" fmla="*/ 723 w 789"/>
                <a:gd name="T73" fmla="*/ 224 h 900"/>
                <a:gd name="T74" fmla="*/ 563 w 789"/>
                <a:gd name="T75" fmla="*/ 63 h 900"/>
                <a:gd name="T76" fmla="*/ 563 w 789"/>
                <a:gd name="T77" fmla="*/ 224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9" h="900">
                  <a:moveTo>
                    <a:pt x="573" y="900"/>
                  </a:moveTo>
                  <a:cubicBezTo>
                    <a:pt x="397" y="900"/>
                    <a:pt x="221" y="900"/>
                    <a:pt x="45" y="900"/>
                  </a:cubicBezTo>
                  <a:cubicBezTo>
                    <a:pt x="12" y="887"/>
                    <a:pt x="0" y="861"/>
                    <a:pt x="1" y="826"/>
                  </a:cubicBezTo>
                  <a:cubicBezTo>
                    <a:pt x="1" y="611"/>
                    <a:pt x="1" y="396"/>
                    <a:pt x="1" y="181"/>
                  </a:cubicBezTo>
                  <a:cubicBezTo>
                    <a:pt x="1" y="134"/>
                    <a:pt x="23" y="113"/>
                    <a:pt x="70" y="113"/>
                  </a:cubicBezTo>
                  <a:cubicBezTo>
                    <a:pt x="103" y="113"/>
                    <a:pt x="136" y="113"/>
                    <a:pt x="170" y="113"/>
                  </a:cubicBezTo>
                  <a:cubicBezTo>
                    <a:pt x="172" y="69"/>
                    <a:pt x="159" y="21"/>
                    <a:pt x="213" y="0"/>
                  </a:cubicBezTo>
                  <a:cubicBezTo>
                    <a:pt x="330" y="0"/>
                    <a:pt x="448" y="0"/>
                    <a:pt x="565" y="0"/>
                  </a:cubicBezTo>
                  <a:cubicBezTo>
                    <a:pt x="570" y="5"/>
                    <a:pt x="574" y="11"/>
                    <a:pt x="580" y="16"/>
                  </a:cubicBezTo>
                  <a:cubicBezTo>
                    <a:pt x="645" y="82"/>
                    <a:pt x="712" y="148"/>
                    <a:pt x="777" y="214"/>
                  </a:cubicBezTo>
                  <a:cubicBezTo>
                    <a:pt x="783" y="221"/>
                    <a:pt x="788" y="232"/>
                    <a:pt x="788" y="241"/>
                  </a:cubicBezTo>
                  <a:cubicBezTo>
                    <a:pt x="789" y="401"/>
                    <a:pt x="789" y="561"/>
                    <a:pt x="789" y="721"/>
                  </a:cubicBezTo>
                  <a:cubicBezTo>
                    <a:pt x="789" y="765"/>
                    <a:pt x="767" y="787"/>
                    <a:pt x="723" y="787"/>
                  </a:cubicBezTo>
                  <a:cubicBezTo>
                    <a:pt x="689" y="787"/>
                    <a:pt x="655" y="787"/>
                    <a:pt x="619" y="787"/>
                  </a:cubicBezTo>
                  <a:cubicBezTo>
                    <a:pt x="619" y="802"/>
                    <a:pt x="619" y="816"/>
                    <a:pt x="619" y="829"/>
                  </a:cubicBezTo>
                  <a:cubicBezTo>
                    <a:pt x="619" y="873"/>
                    <a:pt x="612" y="884"/>
                    <a:pt x="573" y="900"/>
                  </a:cubicBezTo>
                  <a:close/>
                  <a:moveTo>
                    <a:pt x="732" y="280"/>
                  </a:moveTo>
                  <a:cubicBezTo>
                    <a:pt x="675" y="280"/>
                    <a:pt x="620" y="280"/>
                    <a:pt x="565" y="280"/>
                  </a:cubicBezTo>
                  <a:cubicBezTo>
                    <a:pt x="531" y="280"/>
                    <a:pt x="509" y="258"/>
                    <a:pt x="509" y="224"/>
                  </a:cubicBezTo>
                  <a:cubicBezTo>
                    <a:pt x="508" y="175"/>
                    <a:pt x="509" y="125"/>
                    <a:pt x="509" y="76"/>
                  </a:cubicBezTo>
                  <a:cubicBezTo>
                    <a:pt x="509" y="70"/>
                    <a:pt x="509" y="63"/>
                    <a:pt x="509" y="57"/>
                  </a:cubicBezTo>
                  <a:cubicBezTo>
                    <a:pt x="413" y="57"/>
                    <a:pt x="320" y="57"/>
                    <a:pt x="226" y="57"/>
                  </a:cubicBezTo>
                  <a:cubicBezTo>
                    <a:pt x="226" y="282"/>
                    <a:pt x="226" y="506"/>
                    <a:pt x="226" y="730"/>
                  </a:cubicBezTo>
                  <a:cubicBezTo>
                    <a:pt x="396" y="730"/>
                    <a:pt x="564" y="730"/>
                    <a:pt x="732" y="730"/>
                  </a:cubicBezTo>
                  <a:cubicBezTo>
                    <a:pt x="732" y="580"/>
                    <a:pt x="732" y="432"/>
                    <a:pt x="732" y="280"/>
                  </a:cubicBezTo>
                  <a:close/>
                  <a:moveTo>
                    <a:pt x="564" y="787"/>
                  </a:moveTo>
                  <a:cubicBezTo>
                    <a:pt x="555" y="787"/>
                    <a:pt x="548" y="787"/>
                    <a:pt x="541" y="787"/>
                  </a:cubicBezTo>
                  <a:cubicBezTo>
                    <a:pt x="441" y="787"/>
                    <a:pt x="341" y="788"/>
                    <a:pt x="241" y="787"/>
                  </a:cubicBezTo>
                  <a:cubicBezTo>
                    <a:pt x="190" y="787"/>
                    <a:pt x="171" y="768"/>
                    <a:pt x="171" y="718"/>
                  </a:cubicBezTo>
                  <a:cubicBezTo>
                    <a:pt x="171" y="543"/>
                    <a:pt x="171" y="368"/>
                    <a:pt x="171" y="194"/>
                  </a:cubicBezTo>
                  <a:cubicBezTo>
                    <a:pt x="171" y="186"/>
                    <a:pt x="171" y="178"/>
                    <a:pt x="171" y="170"/>
                  </a:cubicBezTo>
                  <a:cubicBezTo>
                    <a:pt x="131" y="170"/>
                    <a:pt x="95" y="170"/>
                    <a:pt x="58" y="170"/>
                  </a:cubicBezTo>
                  <a:cubicBezTo>
                    <a:pt x="58" y="395"/>
                    <a:pt x="58" y="619"/>
                    <a:pt x="58" y="842"/>
                  </a:cubicBezTo>
                  <a:cubicBezTo>
                    <a:pt x="227" y="842"/>
                    <a:pt x="396" y="842"/>
                    <a:pt x="564" y="842"/>
                  </a:cubicBezTo>
                  <a:cubicBezTo>
                    <a:pt x="564" y="824"/>
                    <a:pt x="564" y="806"/>
                    <a:pt x="564" y="787"/>
                  </a:cubicBezTo>
                  <a:close/>
                  <a:moveTo>
                    <a:pt x="563" y="224"/>
                  </a:moveTo>
                  <a:cubicBezTo>
                    <a:pt x="620" y="224"/>
                    <a:pt x="674" y="224"/>
                    <a:pt x="723" y="224"/>
                  </a:cubicBezTo>
                  <a:cubicBezTo>
                    <a:pt x="671" y="171"/>
                    <a:pt x="617" y="117"/>
                    <a:pt x="563" y="63"/>
                  </a:cubicBezTo>
                  <a:cubicBezTo>
                    <a:pt x="563" y="115"/>
                    <a:pt x="563" y="168"/>
                    <a:pt x="563" y="2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92BC9C3F-D3C2-45B3-AE17-D47639AC7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" y="2426"/>
              <a:ext cx="662" cy="130"/>
            </a:xfrm>
            <a:custGeom>
              <a:avLst/>
              <a:gdLst>
                <a:gd name="T0" fmla="*/ 141 w 279"/>
                <a:gd name="T1" fmla="*/ 1 h 55"/>
                <a:gd name="T2" fmla="*/ 247 w 279"/>
                <a:gd name="T3" fmla="*/ 1 h 55"/>
                <a:gd name="T4" fmla="*/ 279 w 279"/>
                <a:gd name="T5" fmla="*/ 28 h 55"/>
                <a:gd name="T6" fmla="*/ 247 w 279"/>
                <a:gd name="T7" fmla="*/ 55 h 55"/>
                <a:gd name="T8" fmla="*/ 31 w 279"/>
                <a:gd name="T9" fmla="*/ 55 h 55"/>
                <a:gd name="T10" fmla="*/ 0 w 279"/>
                <a:gd name="T11" fmla="*/ 26 h 55"/>
                <a:gd name="T12" fmla="*/ 31 w 279"/>
                <a:gd name="T13" fmla="*/ 1 h 55"/>
                <a:gd name="T14" fmla="*/ 141 w 279"/>
                <a:gd name="T15" fmla="*/ 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55">
                  <a:moveTo>
                    <a:pt x="141" y="1"/>
                  </a:moveTo>
                  <a:cubicBezTo>
                    <a:pt x="176" y="1"/>
                    <a:pt x="212" y="0"/>
                    <a:pt x="247" y="1"/>
                  </a:cubicBezTo>
                  <a:cubicBezTo>
                    <a:pt x="267" y="1"/>
                    <a:pt x="279" y="11"/>
                    <a:pt x="279" y="28"/>
                  </a:cubicBezTo>
                  <a:cubicBezTo>
                    <a:pt x="279" y="44"/>
                    <a:pt x="267" y="54"/>
                    <a:pt x="247" y="55"/>
                  </a:cubicBezTo>
                  <a:cubicBezTo>
                    <a:pt x="175" y="55"/>
                    <a:pt x="103" y="55"/>
                    <a:pt x="31" y="55"/>
                  </a:cubicBezTo>
                  <a:cubicBezTo>
                    <a:pt x="10" y="55"/>
                    <a:pt x="0" y="44"/>
                    <a:pt x="0" y="26"/>
                  </a:cubicBezTo>
                  <a:cubicBezTo>
                    <a:pt x="1" y="10"/>
                    <a:pt x="11" y="1"/>
                    <a:pt x="31" y="1"/>
                  </a:cubicBezTo>
                  <a:cubicBezTo>
                    <a:pt x="68" y="0"/>
                    <a:pt x="104" y="1"/>
                    <a:pt x="14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72" name="Freeform 39">
              <a:extLst>
                <a:ext uri="{FF2B5EF4-FFF2-40B4-BE49-F238E27FC236}">
                  <a16:creationId xmlns:a16="http://schemas.microsoft.com/office/drawing/2014/main" id="{6397BCE0-A32F-47E3-A2F8-820C355A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" y="1892"/>
              <a:ext cx="662" cy="130"/>
            </a:xfrm>
            <a:custGeom>
              <a:avLst/>
              <a:gdLst>
                <a:gd name="T0" fmla="*/ 141 w 279"/>
                <a:gd name="T1" fmla="*/ 55 h 55"/>
                <a:gd name="T2" fmla="*/ 31 w 279"/>
                <a:gd name="T3" fmla="*/ 54 h 55"/>
                <a:gd name="T4" fmla="*/ 0 w 279"/>
                <a:gd name="T5" fmla="*/ 27 h 55"/>
                <a:gd name="T6" fmla="*/ 31 w 279"/>
                <a:gd name="T7" fmla="*/ 1 h 55"/>
                <a:gd name="T8" fmla="*/ 249 w 279"/>
                <a:gd name="T9" fmla="*/ 1 h 55"/>
                <a:gd name="T10" fmla="*/ 279 w 279"/>
                <a:gd name="T11" fmla="*/ 28 h 55"/>
                <a:gd name="T12" fmla="*/ 249 w 279"/>
                <a:gd name="T13" fmla="*/ 54 h 55"/>
                <a:gd name="T14" fmla="*/ 141 w 279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55">
                  <a:moveTo>
                    <a:pt x="141" y="55"/>
                  </a:moveTo>
                  <a:cubicBezTo>
                    <a:pt x="104" y="55"/>
                    <a:pt x="68" y="55"/>
                    <a:pt x="31" y="54"/>
                  </a:cubicBezTo>
                  <a:cubicBezTo>
                    <a:pt x="10" y="54"/>
                    <a:pt x="0" y="45"/>
                    <a:pt x="0" y="27"/>
                  </a:cubicBezTo>
                  <a:cubicBezTo>
                    <a:pt x="1" y="10"/>
                    <a:pt x="10" y="1"/>
                    <a:pt x="31" y="1"/>
                  </a:cubicBezTo>
                  <a:cubicBezTo>
                    <a:pt x="104" y="1"/>
                    <a:pt x="176" y="0"/>
                    <a:pt x="249" y="1"/>
                  </a:cubicBezTo>
                  <a:cubicBezTo>
                    <a:pt x="268" y="1"/>
                    <a:pt x="279" y="11"/>
                    <a:pt x="279" y="28"/>
                  </a:cubicBezTo>
                  <a:cubicBezTo>
                    <a:pt x="279" y="44"/>
                    <a:pt x="268" y="54"/>
                    <a:pt x="249" y="54"/>
                  </a:cubicBezTo>
                  <a:cubicBezTo>
                    <a:pt x="213" y="55"/>
                    <a:pt x="177" y="55"/>
                    <a:pt x="14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73" name="Freeform 40">
              <a:extLst>
                <a:ext uri="{FF2B5EF4-FFF2-40B4-BE49-F238E27FC236}">
                  <a16:creationId xmlns:a16="http://schemas.microsoft.com/office/drawing/2014/main" id="{7EA3D0C8-6E0A-4DD8-8941-D4902D783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2160"/>
              <a:ext cx="396" cy="128"/>
            </a:xfrm>
            <a:custGeom>
              <a:avLst/>
              <a:gdLst>
                <a:gd name="T0" fmla="*/ 83 w 167"/>
                <a:gd name="T1" fmla="*/ 54 h 54"/>
                <a:gd name="T2" fmla="*/ 27 w 167"/>
                <a:gd name="T3" fmla="*/ 54 h 54"/>
                <a:gd name="T4" fmla="*/ 0 w 167"/>
                <a:gd name="T5" fmla="*/ 26 h 54"/>
                <a:gd name="T6" fmla="*/ 27 w 167"/>
                <a:gd name="T7" fmla="*/ 0 h 54"/>
                <a:gd name="T8" fmla="*/ 140 w 167"/>
                <a:gd name="T9" fmla="*/ 1 h 54"/>
                <a:gd name="T10" fmla="*/ 166 w 167"/>
                <a:gd name="T11" fmla="*/ 27 h 54"/>
                <a:gd name="T12" fmla="*/ 141 w 167"/>
                <a:gd name="T13" fmla="*/ 54 h 54"/>
                <a:gd name="T14" fmla="*/ 83 w 167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54">
                  <a:moveTo>
                    <a:pt x="83" y="54"/>
                  </a:moveTo>
                  <a:cubicBezTo>
                    <a:pt x="64" y="54"/>
                    <a:pt x="46" y="54"/>
                    <a:pt x="27" y="54"/>
                  </a:cubicBezTo>
                  <a:cubicBezTo>
                    <a:pt x="9" y="53"/>
                    <a:pt x="0" y="43"/>
                    <a:pt x="0" y="26"/>
                  </a:cubicBezTo>
                  <a:cubicBezTo>
                    <a:pt x="1" y="9"/>
                    <a:pt x="10" y="1"/>
                    <a:pt x="27" y="0"/>
                  </a:cubicBezTo>
                  <a:cubicBezTo>
                    <a:pt x="65" y="0"/>
                    <a:pt x="103" y="0"/>
                    <a:pt x="140" y="1"/>
                  </a:cubicBezTo>
                  <a:cubicBezTo>
                    <a:pt x="157" y="1"/>
                    <a:pt x="166" y="11"/>
                    <a:pt x="166" y="27"/>
                  </a:cubicBezTo>
                  <a:cubicBezTo>
                    <a:pt x="167" y="43"/>
                    <a:pt x="157" y="53"/>
                    <a:pt x="141" y="54"/>
                  </a:cubicBezTo>
                  <a:cubicBezTo>
                    <a:pt x="121" y="54"/>
                    <a:pt x="102" y="54"/>
                    <a:pt x="8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A1113BA-0099-4A75-8F6C-5676BE556A31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1296613" y="2363367"/>
            <a:ext cx="4462" cy="26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33">
            <a:extLst>
              <a:ext uri="{FF2B5EF4-FFF2-40B4-BE49-F238E27FC236}">
                <a16:creationId xmlns:a16="http://schemas.microsoft.com/office/drawing/2014/main" id="{E0B4FD88-E2BE-4628-969D-97E0EE44D333}"/>
              </a:ext>
            </a:extLst>
          </p:cNvPr>
          <p:cNvSpPr/>
          <p:nvPr/>
        </p:nvSpPr>
        <p:spPr bwMode="auto">
          <a:xfrm>
            <a:off x="709195" y="3624763"/>
            <a:ext cx="1371042" cy="1769108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 err="1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InsureMO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- Product Factory</a:t>
            </a:r>
          </a:p>
        </p:txBody>
      </p:sp>
      <p:sp>
        <p:nvSpPr>
          <p:cNvPr id="76" name="Rounded Rectangle 121">
            <a:extLst>
              <a:ext uri="{FF2B5EF4-FFF2-40B4-BE49-F238E27FC236}">
                <a16:creationId xmlns:a16="http://schemas.microsoft.com/office/drawing/2014/main" id="{EF8E2975-DC58-41D4-AD0D-280B1FEBCAF8}"/>
              </a:ext>
            </a:extLst>
          </p:cNvPr>
          <p:cNvSpPr/>
          <p:nvPr/>
        </p:nvSpPr>
        <p:spPr bwMode="auto">
          <a:xfrm>
            <a:off x="736983" y="3921340"/>
            <a:ext cx="1295892" cy="1373300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 Configuration: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Calculation rules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Product/Rider Configuration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Auto-testing script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Template (FNA, BI) setup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Illlustration</a:t>
            </a: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933B54-E5D3-49D9-A434-95C22E690424}"/>
              </a:ext>
            </a:extLst>
          </p:cNvPr>
          <p:cNvSpPr txBox="1"/>
          <p:nvPr/>
        </p:nvSpPr>
        <p:spPr>
          <a:xfrm>
            <a:off x="1586792" y="2311715"/>
            <a:ext cx="613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Spec +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Actuarial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endParaRPr lang="en-HK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A2106F-872D-4986-A373-965A3B982738}"/>
              </a:ext>
            </a:extLst>
          </p:cNvPr>
          <p:cNvCxnSpPr>
            <a:cxnSpLocks/>
          </p:cNvCxnSpPr>
          <p:nvPr/>
        </p:nvCxnSpPr>
        <p:spPr>
          <a:xfrm>
            <a:off x="1252640" y="3234051"/>
            <a:ext cx="0" cy="39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70B83D0-E411-4778-8262-4851402D0CA0}"/>
              </a:ext>
            </a:extLst>
          </p:cNvPr>
          <p:cNvCxnSpPr>
            <a:cxnSpLocks/>
          </p:cNvCxnSpPr>
          <p:nvPr/>
        </p:nvCxnSpPr>
        <p:spPr>
          <a:xfrm flipV="1">
            <a:off x="2032875" y="4231039"/>
            <a:ext cx="176165" cy="1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31">
            <a:extLst>
              <a:ext uri="{FF2B5EF4-FFF2-40B4-BE49-F238E27FC236}">
                <a16:creationId xmlns:a16="http://schemas.microsoft.com/office/drawing/2014/main" id="{EDB727CF-FFE1-4378-9A33-9BC38647B49E}"/>
              </a:ext>
            </a:extLst>
          </p:cNvPr>
          <p:cNvSpPr/>
          <p:nvPr/>
        </p:nvSpPr>
        <p:spPr bwMode="auto">
          <a:xfrm>
            <a:off x="706447" y="3400858"/>
            <a:ext cx="1377512" cy="171992"/>
          </a:xfrm>
          <a:prstGeom prst="roundRect">
            <a:avLst>
              <a:gd name="adj" fmla="val 3801"/>
            </a:avLst>
          </a:prstGeom>
          <a:noFill/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 IAM – B2E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18751DE-B913-4A87-A0E3-33EA05DF130B}"/>
              </a:ext>
            </a:extLst>
          </p:cNvPr>
          <p:cNvSpPr/>
          <p:nvPr/>
        </p:nvSpPr>
        <p:spPr>
          <a:xfrm>
            <a:off x="680172" y="6099817"/>
            <a:ext cx="11145777" cy="3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  <a:endParaRPr lang="en-HK" sz="8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ounded Rectangle 121">
            <a:extLst>
              <a:ext uri="{FF2B5EF4-FFF2-40B4-BE49-F238E27FC236}">
                <a16:creationId xmlns:a16="http://schemas.microsoft.com/office/drawing/2014/main" id="{8A4D85FE-819F-4EE9-832B-59A531247BD6}"/>
              </a:ext>
            </a:extLst>
          </p:cNvPr>
          <p:cNvSpPr/>
          <p:nvPr/>
        </p:nvSpPr>
        <p:spPr bwMode="auto">
          <a:xfrm>
            <a:off x="4502411" y="6173732"/>
            <a:ext cx="2388437" cy="210078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ctr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Function/Service enabled in Day 1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EE5B396-3AB2-4A0E-B09B-A05AC304115D}"/>
              </a:ext>
            </a:extLst>
          </p:cNvPr>
          <p:cNvSpPr/>
          <p:nvPr/>
        </p:nvSpPr>
        <p:spPr>
          <a:xfrm>
            <a:off x="2011858" y="6135474"/>
            <a:ext cx="161185" cy="157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F988D12-80FE-4BA8-903F-024F430F0CDF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2092451" y="6292750"/>
            <a:ext cx="0" cy="105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D6B1507-25F0-4394-A957-09C7DF459E42}"/>
              </a:ext>
            </a:extLst>
          </p:cNvPr>
          <p:cNvSpPr txBox="1"/>
          <p:nvPr/>
        </p:nvSpPr>
        <p:spPr>
          <a:xfrm>
            <a:off x="2193655" y="6115778"/>
            <a:ext cx="13367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Externalization Functions</a:t>
            </a:r>
            <a:endParaRPr lang="en-HK" sz="85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6" name="Rounded Rectangle 34">
            <a:extLst>
              <a:ext uri="{FF2B5EF4-FFF2-40B4-BE49-F238E27FC236}">
                <a16:creationId xmlns:a16="http://schemas.microsoft.com/office/drawing/2014/main" id="{B26E3EB3-CF7B-4469-B3E6-C81693A7E0D3}"/>
              </a:ext>
            </a:extLst>
          </p:cNvPr>
          <p:cNvSpPr/>
          <p:nvPr/>
        </p:nvSpPr>
        <p:spPr bwMode="auto">
          <a:xfrm>
            <a:off x="6241394" y="1623231"/>
            <a:ext cx="2119176" cy="559164"/>
          </a:xfrm>
          <a:prstGeom prst="roundRect">
            <a:avLst>
              <a:gd name="adj" fmla="val 3801"/>
            </a:avLst>
          </a:prstGeom>
          <a:solidFill>
            <a:sysClr val="window" lastClr="FFFFFF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ODS/Data Vault</a:t>
            </a:r>
          </a:p>
        </p:txBody>
      </p:sp>
      <p:sp>
        <p:nvSpPr>
          <p:cNvPr id="119" name="Rounded Rectangle 33">
            <a:extLst>
              <a:ext uri="{FF2B5EF4-FFF2-40B4-BE49-F238E27FC236}">
                <a16:creationId xmlns:a16="http://schemas.microsoft.com/office/drawing/2014/main" id="{A680B824-70CF-41FB-B8BD-B35D3D4B0801}"/>
              </a:ext>
            </a:extLst>
          </p:cNvPr>
          <p:cNvSpPr/>
          <p:nvPr/>
        </p:nvSpPr>
        <p:spPr bwMode="auto">
          <a:xfrm>
            <a:off x="6358287" y="2913790"/>
            <a:ext cx="1474469" cy="2067865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Gemini – Non-NB</a:t>
            </a:r>
          </a:p>
        </p:txBody>
      </p:sp>
      <p:sp>
        <p:nvSpPr>
          <p:cNvPr id="132" name="Rounded Rectangle 121">
            <a:extLst>
              <a:ext uri="{FF2B5EF4-FFF2-40B4-BE49-F238E27FC236}">
                <a16:creationId xmlns:a16="http://schemas.microsoft.com/office/drawing/2014/main" id="{6853E2FE-D6FE-43F5-915B-411635E9DA0D}"/>
              </a:ext>
            </a:extLst>
          </p:cNvPr>
          <p:cNvSpPr/>
          <p:nvPr/>
        </p:nvSpPr>
        <p:spPr bwMode="auto">
          <a:xfrm>
            <a:off x="6472606" y="3985883"/>
            <a:ext cx="1268406" cy="220061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Re-Illustration</a:t>
            </a: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3" name="Rounded Rectangle 121">
            <a:extLst>
              <a:ext uri="{FF2B5EF4-FFF2-40B4-BE49-F238E27FC236}">
                <a16:creationId xmlns:a16="http://schemas.microsoft.com/office/drawing/2014/main" id="{601DEB43-8B30-4082-861F-00BC08F8EE3E}"/>
              </a:ext>
            </a:extLst>
          </p:cNvPr>
          <p:cNvSpPr/>
          <p:nvPr/>
        </p:nvSpPr>
        <p:spPr bwMode="auto">
          <a:xfrm>
            <a:off x="4237222" y="3061397"/>
            <a:ext cx="935058" cy="215373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NB Illustration</a:t>
            </a:r>
          </a:p>
        </p:txBody>
      </p:sp>
      <p:sp>
        <p:nvSpPr>
          <p:cNvPr id="135" name="Rounded Rectangle 33">
            <a:extLst>
              <a:ext uri="{FF2B5EF4-FFF2-40B4-BE49-F238E27FC236}">
                <a16:creationId xmlns:a16="http://schemas.microsoft.com/office/drawing/2014/main" id="{C6F6293A-1BFB-4DA8-A2EB-241D3F5F6F93}"/>
              </a:ext>
            </a:extLst>
          </p:cNvPr>
          <p:cNvSpPr/>
          <p:nvPr/>
        </p:nvSpPr>
        <p:spPr bwMode="auto">
          <a:xfrm>
            <a:off x="3585098" y="4657483"/>
            <a:ext cx="1633673" cy="648344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lvl="0" algn="ctr" defTabSz="9128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Gemini - NB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38" name="Rounded Rectangle 121">
            <a:extLst>
              <a:ext uri="{FF2B5EF4-FFF2-40B4-BE49-F238E27FC236}">
                <a16:creationId xmlns:a16="http://schemas.microsoft.com/office/drawing/2014/main" id="{73CDDE2E-5964-480D-BC89-068640691441}"/>
              </a:ext>
            </a:extLst>
          </p:cNvPr>
          <p:cNvSpPr/>
          <p:nvPr/>
        </p:nvSpPr>
        <p:spPr bwMode="auto">
          <a:xfrm>
            <a:off x="3655441" y="5057337"/>
            <a:ext cx="1288228" cy="21537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Issuance</a:t>
            </a:r>
          </a:p>
        </p:txBody>
      </p:sp>
      <p:sp>
        <p:nvSpPr>
          <p:cNvPr id="139" name="Rounded Rectangle 121">
            <a:extLst>
              <a:ext uri="{FF2B5EF4-FFF2-40B4-BE49-F238E27FC236}">
                <a16:creationId xmlns:a16="http://schemas.microsoft.com/office/drawing/2014/main" id="{200C797B-8986-406C-B532-0B466E5B6CC4}"/>
              </a:ext>
            </a:extLst>
          </p:cNvPr>
          <p:cNvSpPr/>
          <p:nvPr/>
        </p:nvSpPr>
        <p:spPr bwMode="auto">
          <a:xfrm>
            <a:off x="6989086" y="6169753"/>
            <a:ext cx="2388437" cy="210078"/>
          </a:xfrm>
          <a:prstGeom prst="roundRect">
            <a:avLst>
              <a:gd name="adj" fmla="val 5337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ctr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Function/Service to be enabled in End-state</a:t>
            </a:r>
          </a:p>
        </p:txBody>
      </p:sp>
      <p:sp>
        <p:nvSpPr>
          <p:cNvPr id="140" name="Rounded Rectangle 33">
            <a:extLst>
              <a:ext uri="{FF2B5EF4-FFF2-40B4-BE49-F238E27FC236}">
                <a16:creationId xmlns:a16="http://schemas.microsoft.com/office/drawing/2014/main" id="{640A9A35-4AF3-42A0-8677-D83151B396B7}"/>
              </a:ext>
            </a:extLst>
          </p:cNvPr>
          <p:cNvSpPr/>
          <p:nvPr/>
        </p:nvSpPr>
        <p:spPr bwMode="auto">
          <a:xfrm>
            <a:off x="2200184" y="4675854"/>
            <a:ext cx="1313026" cy="640076"/>
          </a:xfrm>
          <a:prstGeom prst="roundRect">
            <a:avLst>
              <a:gd name="adj" fmla="val 3801"/>
            </a:avLst>
          </a:prstGeom>
          <a:solidFill>
            <a:schemeClr val="accent6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MCS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41" name="Rounded Rectangle 121">
            <a:extLst>
              <a:ext uri="{FF2B5EF4-FFF2-40B4-BE49-F238E27FC236}">
                <a16:creationId xmlns:a16="http://schemas.microsoft.com/office/drawing/2014/main" id="{717670B4-B66E-4A1D-83B7-F317D4E5357C}"/>
              </a:ext>
            </a:extLst>
          </p:cNvPr>
          <p:cNvSpPr/>
          <p:nvPr/>
        </p:nvSpPr>
        <p:spPr bwMode="auto">
          <a:xfrm>
            <a:off x="2342414" y="4872323"/>
            <a:ext cx="1114925" cy="358824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Output Mgmt. –</a:t>
            </a:r>
          </a:p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Pack</a:t>
            </a:r>
          </a:p>
        </p:txBody>
      </p:sp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2482642F-B4A6-4CF5-AD53-1DC8B3F3135F}"/>
              </a:ext>
            </a:extLst>
          </p:cNvPr>
          <p:cNvSpPr/>
          <p:nvPr/>
        </p:nvSpPr>
        <p:spPr>
          <a:xfrm>
            <a:off x="6438444" y="1763647"/>
            <a:ext cx="722671" cy="3651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Core DB</a:t>
            </a:r>
            <a:endParaRPr lang="en-HK" sz="800" dirty="0"/>
          </a:p>
        </p:txBody>
      </p:sp>
      <p:sp>
        <p:nvSpPr>
          <p:cNvPr id="147" name="Rounded Rectangle 33">
            <a:extLst>
              <a:ext uri="{FF2B5EF4-FFF2-40B4-BE49-F238E27FC236}">
                <a16:creationId xmlns:a16="http://schemas.microsoft.com/office/drawing/2014/main" id="{349DD3DA-C1DF-4539-9222-1DBF79FB0C5A}"/>
              </a:ext>
            </a:extLst>
          </p:cNvPr>
          <p:cNvSpPr/>
          <p:nvPr/>
        </p:nvSpPr>
        <p:spPr bwMode="auto">
          <a:xfrm>
            <a:off x="3854609" y="1591713"/>
            <a:ext cx="1535408" cy="728195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Event based Data Sync.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48" name="Rounded Rectangle 121">
            <a:extLst>
              <a:ext uri="{FF2B5EF4-FFF2-40B4-BE49-F238E27FC236}">
                <a16:creationId xmlns:a16="http://schemas.microsoft.com/office/drawing/2014/main" id="{397064CF-71C3-44A2-B056-1E29EEE0D974}"/>
              </a:ext>
            </a:extLst>
          </p:cNvPr>
          <p:cNvSpPr/>
          <p:nvPr/>
        </p:nvSpPr>
        <p:spPr bwMode="auto">
          <a:xfrm>
            <a:off x="3925961" y="1780725"/>
            <a:ext cx="1371541" cy="491147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Data Sync.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(e.g. Status)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Application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9" name="Rounded Rectangle 121">
            <a:extLst>
              <a:ext uri="{FF2B5EF4-FFF2-40B4-BE49-F238E27FC236}">
                <a16:creationId xmlns:a16="http://schemas.microsoft.com/office/drawing/2014/main" id="{153A4500-E9CA-4722-B66A-4612E8D3AD58}"/>
              </a:ext>
            </a:extLst>
          </p:cNvPr>
          <p:cNvSpPr/>
          <p:nvPr/>
        </p:nvSpPr>
        <p:spPr bwMode="auto">
          <a:xfrm>
            <a:off x="6477740" y="4251597"/>
            <a:ext cx="1272366" cy="23253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Servicing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59" name="Rounded Rectangle 121">
            <a:extLst>
              <a:ext uri="{FF2B5EF4-FFF2-40B4-BE49-F238E27FC236}">
                <a16:creationId xmlns:a16="http://schemas.microsoft.com/office/drawing/2014/main" id="{00969564-3975-4417-A8F0-64D9643BA734}"/>
              </a:ext>
            </a:extLst>
          </p:cNvPr>
          <p:cNvSpPr/>
          <p:nvPr/>
        </p:nvSpPr>
        <p:spPr bwMode="auto">
          <a:xfrm>
            <a:off x="6472606" y="4506384"/>
            <a:ext cx="1272366" cy="23253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Reporting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2" name="Flowchart: Magnetic Disk 161">
            <a:extLst>
              <a:ext uri="{FF2B5EF4-FFF2-40B4-BE49-F238E27FC236}">
                <a16:creationId xmlns:a16="http://schemas.microsoft.com/office/drawing/2014/main" id="{67CE1B82-5165-4511-8542-6192FF376370}"/>
              </a:ext>
            </a:extLst>
          </p:cNvPr>
          <p:cNvSpPr/>
          <p:nvPr/>
        </p:nvSpPr>
        <p:spPr>
          <a:xfrm>
            <a:off x="7434674" y="1780034"/>
            <a:ext cx="878348" cy="3487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Vault</a:t>
            </a:r>
          </a:p>
          <a:p>
            <a:pPr algn="ctr"/>
            <a:r>
              <a:rPr lang="en-US" sz="800" dirty="0"/>
              <a:t>- Customer ..</a:t>
            </a:r>
            <a:endParaRPr lang="en-HK" sz="8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C845A39-AA93-4B1E-85F0-5753F0F58788}"/>
              </a:ext>
            </a:extLst>
          </p:cNvPr>
          <p:cNvSpPr txBox="1"/>
          <p:nvPr/>
        </p:nvSpPr>
        <p:spPr>
          <a:xfrm flipH="1">
            <a:off x="7144917" y="1802748"/>
            <a:ext cx="361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…</a:t>
            </a:r>
            <a:endParaRPr lang="en-HK" sz="1000" dirty="0"/>
          </a:p>
        </p:txBody>
      </p:sp>
      <p:sp>
        <p:nvSpPr>
          <p:cNvPr id="168" name="Rounded Rectangle 34">
            <a:extLst>
              <a:ext uri="{FF2B5EF4-FFF2-40B4-BE49-F238E27FC236}">
                <a16:creationId xmlns:a16="http://schemas.microsoft.com/office/drawing/2014/main" id="{CB122AB9-9860-40C6-B411-CCF07123C968}"/>
              </a:ext>
            </a:extLst>
          </p:cNvPr>
          <p:cNvSpPr/>
          <p:nvPr/>
        </p:nvSpPr>
        <p:spPr bwMode="auto">
          <a:xfrm>
            <a:off x="2184459" y="957096"/>
            <a:ext cx="6176112" cy="569993"/>
          </a:xfrm>
          <a:prstGeom prst="roundRect">
            <a:avLst>
              <a:gd name="adj" fmla="val 3801"/>
            </a:avLst>
          </a:prstGeom>
          <a:solidFill>
            <a:sysClr val="window" lastClr="FFFFFF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Existing Sales Tool</a:t>
            </a:r>
          </a:p>
        </p:txBody>
      </p:sp>
      <p:sp>
        <p:nvSpPr>
          <p:cNvPr id="170" name="Rounded Rectangle 121">
            <a:extLst>
              <a:ext uri="{FF2B5EF4-FFF2-40B4-BE49-F238E27FC236}">
                <a16:creationId xmlns:a16="http://schemas.microsoft.com/office/drawing/2014/main" id="{4C1B67F8-E0C5-4152-9DB8-05420A9CF5A7}"/>
              </a:ext>
            </a:extLst>
          </p:cNvPr>
          <p:cNvSpPr/>
          <p:nvPr/>
        </p:nvSpPr>
        <p:spPr bwMode="auto">
          <a:xfrm>
            <a:off x="2276486" y="1159645"/>
            <a:ext cx="937763" cy="31459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eFNA</a:t>
            </a: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1" name="Rounded Rectangle 121">
            <a:extLst>
              <a:ext uri="{FF2B5EF4-FFF2-40B4-BE49-F238E27FC236}">
                <a16:creationId xmlns:a16="http://schemas.microsoft.com/office/drawing/2014/main" id="{7E6A8A1E-0742-4D5B-AE1A-DC90BB9E2B93}"/>
              </a:ext>
            </a:extLst>
          </p:cNvPr>
          <p:cNvSpPr/>
          <p:nvPr/>
        </p:nvSpPr>
        <p:spPr bwMode="auto">
          <a:xfrm>
            <a:off x="3479927" y="1147367"/>
            <a:ext cx="1203460" cy="3342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Proposal/ Illustration for NB</a:t>
            </a: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2E33EA3D-90B0-4423-B529-48D93C233126}"/>
              </a:ext>
            </a:extLst>
          </p:cNvPr>
          <p:cNvSpPr/>
          <p:nvPr/>
        </p:nvSpPr>
        <p:spPr>
          <a:xfrm rot="16200000">
            <a:off x="4369963" y="2246970"/>
            <a:ext cx="172165" cy="221989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3" name="Rounded Rectangle 121">
            <a:extLst>
              <a:ext uri="{FF2B5EF4-FFF2-40B4-BE49-F238E27FC236}">
                <a16:creationId xmlns:a16="http://schemas.microsoft.com/office/drawing/2014/main" id="{B0FA6D5E-F776-4324-9CA0-1AE0BA086972}"/>
              </a:ext>
            </a:extLst>
          </p:cNvPr>
          <p:cNvSpPr/>
          <p:nvPr/>
        </p:nvSpPr>
        <p:spPr bwMode="auto">
          <a:xfrm>
            <a:off x="4934788" y="1157084"/>
            <a:ext cx="937763" cy="31459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eApp</a:t>
            </a: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071B383-13E7-4A6E-B86B-52905150BA29}"/>
              </a:ext>
            </a:extLst>
          </p:cNvPr>
          <p:cNvCxnSpPr>
            <a:cxnSpLocks/>
            <a:stCxn id="170" idx="3"/>
            <a:endCxn id="171" idx="1"/>
          </p:cNvCxnSpPr>
          <p:nvPr/>
        </p:nvCxnSpPr>
        <p:spPr>
          <a:xfrm flipV="1">
            <a:off x="3214249" y="1314490"/>
            <a:ext cx="265678" cy="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90C8BB7-67AD-450C-B896-E765884281A5}"/>
              </a:ext>
            </a:extLst>
          </p:cNvPr>
          <p:cNvCxnSpPr>
            <a:cxnSpLocks/>
            <a:stCxn id="171" idx="3"/>
            <a:endCxn id="173" idx="1"/>
          </p:cNvCxnSpPr>
          <p:nvPr/>
        </p:nvCxnSpPr>
        <p:spPr>
          <a:xfrm flipV="1">
            <a:off x="4683387" y="1314381"/>
            <a:ext cx="251401" cy="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33">
            <a:extLst>
              <a:ext uri="{FF2B5EF4-FFF2-40B4-BE49-F238E27FC236}">
                <a16:creationId xmlns:a16="http://schemas.microsoft.com/office/drawing/2014/main" id="{D807736A-9AAD-4290-9CC1-3C19BBB168EA}"/>
              </a:ext>
            </a:extLst>
          </p:cNvPr>
          <p:cNvSpPr/>
          <p:nvPr/>
        </p:nvSpPr>
        <p:spPr bwMode="auto">
          <a:xfrm>
            <a:off x="8145825" y="4481453"/>
            <a:ext cx="1337235" cy="709733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RCMS</a:t>
            </a:r>
          </a:p>
        </p:txBody>
      </p:sp>
      <p:sp>
        <p:nvSpPr>
          <p:cNvPr id="184" name="Rounded Rectangle 121">
            <a:extLst>
              <a:ext uri="{FF2B5EF4-FFF2-40B4-BE49-F238E27FC236}">
                <a16:creationId xmlns:a16="http://schemas.microsoft.com/office/drawing/2014/main" id="{0C7581A1-997B-4E7D-A38D-2DAFD8CF5C6F}"/>
              </a:ext>
            </a:extLst>
          </p:cNvPr>
          <p:cNvSpPr/>
          <p:nvPr/>
        </p:nvSpPr>
        <p:spPr bwMode="auto">
          <a:xfrm>
            <a:off x="8228610" y="4717542"/>
            <a:ext cx="1143296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Agency Commission Mgmt.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4D5BF691-625B-48A9-A332-52DB61176426}"/>
              </a:ext>
            </a:extLst>
          </p:cNvPr>
          <p:cNvCxnSpPr>
            <a:cxnSpLocks/>
            <a:stCxn id="148" idx="3"/>
            <a:endCxn id="146" idx="2"/>
          </p:cNvCxnSpPr>
          <p:nvPr/>
        </p:nvCxnSpPr>
        <p:spPr>
          <a:xfrm flipV="1">
            <a:off x="5297502" y="1946202"/>
            <a:ext cx="1140942" cy="80097"/>
          </a:xfrm>
          <a:prstGeom prst="curved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B96EE0D7-0208-4DB8-9384-59860F603A32}"/>
              </a:ext>
            </a:extLst>
          </p:cNvPr>
          <p:cNvCxnSpPr>
            <a:cxnSpLocks/>
            <a:stCxn id="138" idx="3"/>
          </p:cNvCxnSpPr>
          <p:nvPr/>
        </p:nvCxnSpPr>
        <p:spPr>
          <a:xfrm flipV="1">
            <a:off x="4943669" y="4627273"/>
            <a:ext cx="1152331" cy="537751"/>
          </a:xfrm>
          <a:prstGeom prst="curved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Arrow: Down 195">
            <a:extLst>
              <a:ext uri="{FF2B5EF4-FFF2-40B4-BE49-F238E27FC236}">
                <a16:creationId xmlns:a16="http://schemas.microsoft.com/office/drawing/2014/main" id="{679FE9DB-E1BA-4DF8-9CF7-6D6F10F5F9AD}"/>
              </a:ext>
            </a:extLst>
          </p:cNvPr>
          <p:cNvSpPr/>
          <p:nvPr/>
        </p:nvSpPr>
        <p:spPr>
          <a:xfrm rot="16200000">
            <a:off x="7959949" y="4746988"/>
            <a:ext cx="170020" cy="2175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9" name="Rounded Rectangle 121">
            <a:extLst>
              <a:ext uri="{FF2B5EF4-FFF2-40B4-BE49-F238E27FC236}">
                <a16:creationId xmlns:a16="http://schemas.microsoft.com/office/drawing/2014/main" id="{889F41DC-2B47-424E-B5C0-31366581508D}"/>
              </a:ext>
            </a:extLst>
          </p:cNvPr>
          <p:cNvSpPr/>
          <p:nvPr/>
        </p:nvSpPr>
        <p:spPr bwMode="auto">
          <a:xfrm>
            <a:off x="6109446" y="1157083"/>
            <a:ext cx="937763" cy="31459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eSubmission</a:t>
            </a: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7FE17ED-37B2-4656-83E4-9F338EFFFFF5}"/>
              </a:ext>
            </a:extLst>
          </p:cNvPr>
          <p:cNvCxnSpPr>
            <a:cxnSpLocks/>
            <a:stCxn id="173" idx="3"/>
            <a:endCxn id="199" idx="1"/>
          </p:cNvCxnSpPr>
          <p:nvPr/>
        </p:nvCxnSpPr>
        <p:spPr>
          <a:xfrm flipV="1">
            <a:off x="5872551" y="1314380"/>
            <a:ext cx="236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34">
            <a:extLst>
              <a:ext uri="{FF2B5EF4-FFF2-40B4-BE49-F238E27FC236}">
                <a16:creationId xmlns:a16="http://schemas.microsoft.com/office/drawing/2014/main" id="{CB2EB257-A53E-4566-8475-52D2DF4BEA8D}"/>
              </a:ext>
            </a:extLst>
          </p:cNvPr>
          <p:cNvSpPr/>
          <p:nvPr/>
        </p:nvSpPr>
        <p:spPr bwMode="auto">
          <a:xfrm>
            <a:off x="2179884" y="1622703"/>
            <a:ext cx="1404660" cy="727770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EIP/NBDB</a:t>
            </a:r>
          </a:p>
        </p:txBody>
      </p:sp>
      <p:sp>
        <p:nvSpPr>
          <p:cNvPr id="205" name="Rounded Rectangle 33">
            <a:extLst>
              <a:ext uri="{FF2B5EF4-FFF2-40B4-BE49-F238E27FC236}">
                <a16:creationId xmlns:a16="http://schemas.microsoft.com/office/drawing/2014/main" id="{D8C15A05-4504-4F8E-8756-929EC4E8EF24}"/>
              </a:ext>
            </a:extLst>
          </p:cNvPr>
          <p:cNvSpPr/>
          <p:nvPr/>
        </p:nvSpPr>
        <p:spPr bwMode="auto">
          <a:xfrm>
            <a:off x="5258096" y="2921357"/>
            <a:ext cx="915853" cy="1369788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WFI – U/W Case</a:t>
            </a:r>
          </a:p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Mgmt.</a:t>
            </a:r>
          </a:p>
        </p:txBody>
      </p:sp>
      <p:sp>
        <p:nvSpPr>
          <p:cNvPr id="206" name="Rounded Rectangle 121">
            <a:extLst>
              <a:ext uri="{FF2B5EF4-FFF2-40B4-BE49-F238E27FC236}">
                <a16:creationId xmlns:a16="http://schemas.microsoft.com/office/drawing/2014/main" id="{1A57232A-385C-46C4-A2DD-E41B289E1369}"/>
              </a:ext>
            </a:extLst>
          </p:cNvPr>
          <p:cNvSpPr/>
          <p:nvPr/>
        </p:nvSpPr>
        <p:spPr bwMode="auto">
          <a:xfrm>
            <a:off x="5291526" y="3771414"/>
            <a:ext cx="830805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Document</a:t>
            </a:r>
          </a:p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Management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07" name="Rounded Rectangle 121">
            <a:extLst>
              <a:ext uri="{FF2B5EF4-FFF2-40B4-BE49-F238E27FC236}">
                <a16:creationId xmlns:a16="http://schemas.microsoft.com/office/drawing/2014/main" id="{65A8F879-E648-4C34-A3B3-2C4A5E687FF3}"/>
              </a:ext>
            </a:extLst>
          </p:cNvPr>
          <p:cNvSpPr/>
          <p:nvPr/>
        </p:nvSpPr>
        <p:spPr bwMode="auto">
          <a:xfrm>
            <a:off x="5300619" y="3334961"/>
            <a:ext cx="830805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Workflow Imaging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08" name="Rounded Rectangle 121">
            <a:extLst>
              <a:ext uri="{FF2B5EF4-FFF2-40B4-BE49-F238E27FC236}">
                <a16:creationId xmlns:a16="http://schemas.microsoft.com/office/drawing/2014/main" id="{99129E64-F99F-4709-ABE1-DBF98873CEAE}"/>
              </a:ext>
            </a:extLst>
          </p:cNvPr>
          <p:cNvSpPr/>
          <p:nvPr/>
        </p:nvSpPr>
        <p:spPr bwMode="auto">
          <a:xfrm>
            <a:off x="3663870" y="4835825"/>
            <a:ext cx="1275708" cy="209851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Underwriting</a:t>
            </a:r>
          </a:p>
        </p:txBody>
      </p: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946514F0-12B5-43FA-9B81-F6A9642EEC71}"/>
              </a:ext>
            </a:extLst>
          </p:cNvPr>
          <p:cNvCxnSpPr>
            <a:cxnSpLocks/>
            <a:stCxn id="205" idx="2"/>
            <a:endCxn id="208" idx="3"/>
          </p:cNvCxnSpPr>
          <p:nvPr/>
        </p:nvCxnSpPr>
        <p:spPr>
          <a:xfrm rot="5400000">
            <a:off x="5002998" y="4227726"/>
            <a:ext cx="649606" cy="776445"/>
          </a:xfrm>
          <a:prstGeom prst="curvedConnector2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ounded Rectangle 121">
            <a:extLst>
              <a:ext uri="{FF2B5EF4-FFF2-40B4-BE49-F238E27FC236}">
                <a16:creationId xmlns:a16="http://schemas.microsoft.com/office/drawing/2014/main" id="{763D77C7-50DB-4436-AC24-338B4DB76F15}"/>
              </a:ext>
            </a:extLst>
          </p:cNvPr>
          <p:cNvSpPr/>
          <p:nvPr/>
        </p:nvSpPr>
        <p:spPr bwMode="auto">
          <a:xfrm>
            <a:off x="2285293" y="1783718"/>
            <a:ext cx="1270559" cy="344113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eSubmission</a:t>
            </a:r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for New Products’ applications</a:t>
            </a:r>
          </a:p>
        </p:txBody>
      </p:sp>
      <p:sp>
        <p:nvSpPr>
          <p:cNvPr id="215" name="Rounded Rectangle 33">
            <a:extLst>
              <a:ext uri="{FF2B5EF4-FFF2-40B4-BE49-F238E27FC236}">
                <a16:creationId xmlns:a16="http://schemas.microsoft.com/office/drawing/2014/main" id="{5ECFCA63-5F0E-44EC-A3CA-CB2D6EC4D002}"/>
              </a:ext>
            </a:extLst>
          </p:cNvPr>
          <p:cNvSpPr/>
          <p:nvPr/>
        </p:nvSpPr>
        <p:spPr bwMode="auto">
          <a:xfrm>
            <a:off x="8153711" y="3680849"/>
            <a:ext cx="1337235" cy="691296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Servicing CRM</a:t>
            </a:r>
          </a:p>
        </p:txBody>
      </p:sp>
      <p:sp>
        <p:nvSpPr>
          <p:cNvPr id="216" name="Rounded Rectangle 121">
            <a:extLst>
              <a:ext uri="{FF2B5EF4-FFF2-40B4-BE49-F238E27FC236}">
                <a16:creationId xmlns:a16="http://schemas.microsoft.com/office/drawing/2014/main" id="{E2F1F6B4-C7D9-4392-9ABD-102D3153513B}"/>
              </a:ext>
            </a:extLst>
          </p:cNvPr>
          <p:cNvSpPr/>
          <p:nvPr/>
        </p:nvSpPr>
        <p:spPr bwMode="auto">
          <a:xfrm>
            <a:off x="8232746" y="3942156"/>
            <a:ext cx="1143296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Cases Mgmt.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18" name="Flowchart: Magnetic Disk 217">
            <a:extLst>
              <a:ext uri="{FF2B5EF4-FFF2-40B4-BE49-F238E27FC236}">
                <a16:creationId xmlns:a16="http://schemas.microsoft.com/office/drawing/2014/main" id="{D2B161B1-B182-4B19-8D23-66A076A68605}"/>
              </a:ext>
            </a:extLst>
          </p:cNvPr>
          <p:cNvSpPr/>
          <p:nvPr/>
        </p:nvSpPr>
        <p:spPr>
          <a:xfrm>
            <a:off x="2568617" y="2130296"/>
            <a:ext cx="596537" cy="216671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NBDB</a:t>
            </a:r>
            <a:endParaRPr lang="en-HK" sz="800" strike="sngStrike" dirty="0"/>
          </a:p>
        </p:txBody>
      </p:sp>
      <p:sp>
        <p:nvSpPr>
          <p:cNvPr id="219" name="Rounded Rectangle 121">
            <a:extLst>
              <a:ext uri="{FF2B5EF4-FFF2-40B4-BE49-F238E27FC236}">
                <a16:creationId xmlns:a16="http://schemas.microsoft.com/office/drawing/2014/main" id="{1F17DEC6-AB6F-43D7-9C2A-DD1AB7A7DC4F}"/>
              </a:ext>
            </a:extLst>
          </p:cNvPr>
          <p:cNvSpPr/>
          <p:nvPr/>
        </p:nvSpPr>
        <p:spPr bwMode="auto">
          <a:xfrm>
            <a:off x="9525699" y="6169753"/>
            <a:ext cx="1840281" cy="210078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ctr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Function/Service without impact</a:t>
            </a:r>
          </a:p>
        </p:txBody>
      </p:sp>
      <p:sp>
        <p:nvSpPr>
          <p:cNvPr id="226" name="Rounded Rectangle 33">
            <a:extLst>
              <a:ext uri="{FF2B5EF4-FFF2-40B4-BE49-F238E27FC236}">
                <a16:creationId xmlns:a16="http://schemas.microsoft.com/office/drawing/2014/main" id="{F6635057-2CEA-4A1A-9D04-278F87362653}"/>
              </a:ext>
            </a:extLst>
          </p:cNvPr>
          <p:cNvSpPr/>
          <p:nvPr/>
        </p:nvSpPr>
        <p:spPr bwMode="auto">
          <a:xfrm>
            <a:off x="2197280" y="5418330"/>
            <a:ext cx="1282647" cy="497065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 err="1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Norkom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227" name="Rounded Rectangle 121">
            <a:extLst>
              <a:ext uri="{FF2B5EF4-FFF2-40B4-BE49-F238E27FC236}">
                <a16:creationId xmlns:a16="http://schemas.microsoft.com/office/drawing/2014/main" id="{55399C0D-2494-493A-B209-9504A1F79885}"/>
              </a:ext>
            </a:extLst>
          </p:cNvPr>
          <p:cNvSpPr/>
          <p:nvPr/>
        </p:nvSpPr>
        <p:spPr bwMode="auto">
          <a:xfrm>
            <a:off x="5296787" y="2563978"/>
            <a:ext cx="830805" cy="246852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AML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232" name="Connector: Curved 231">
            <a:extLst>
              <a:ext uri="{FF2B5EF4-FFF2-40B4-BE49-F238E27FC236}">
                <a16:creationId xmlns:a16="http://schemas.microsoft.com/office/drawing/2014/main" id="{5798BF76-3293-4ECB-A37C-DEAD85B74769}"/>
              </a:ext>
            </a:extLst>
          </p:cNvPr>
          <p:cNvCxnSpPr>
            <a:cxnSpLocks/>
            <a:stCxn id="227" idx="1"/>
          </p:cNvCxnSpPr>
          <p:nvPr/>
        </p:nvCxnSpPr>
        <p:spPr>
          <a:xfrm rot="10800000" flipV="1">
            <a:off x="4188543" y="2687403"/>
            <a:ext cx="1108244" cy="3475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Curved 240">
            <a:extLst>
              <a:ext uri="{FF2B5EF4-FFF2-40B4-BE49-F238E27FC236}">
                <a16:creationId xmlns:a16="http://schemas.microsoft.com/office/drawing/2014/main" id="{0B53CB8F-F6E2-4313-B0DC-734990C391C5}"/>
              </a:ext>
            </a:extLst>
          </p:cNvPr>
          <p:cNvCxnSpPr>
            <a:cxnSpLocks/>
            <a:stCxn id="36" idx="2"/>
            <a:endCxn id="135" idx="1"/>
          </p:cNvCxnSpPr>
          <p:nvPr/>
        </p:nvCxnSpPr>
        <p:spPr>
          <a:xfrm rot="16200000" flipH="1">
            <a:off x="2519696" y="3916253"/>
            <a:ext cx="1773780" cy="357024"/>
          </a:xfrm>
          <a:prstGeom prst="curvedConnector2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CCF1F55-4C55-1909-A0B6-6A58E6E2024D}"/>
              </a:ext>
            </a:extLst>
          </p:cNvPr>
          <p:cNvGraphicFramePr>
            <a:graphicFrameLocks noGrp="1"/>
          </p:cNvGraphicFramePr>
          <p:nvPr/>
        </p:nvGraphicFramePr>
        <p:xfrm>
          <a:off x="9525699" y="935144"/>
          <a:ext cx="2492130" cy="466534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98964">
                  <a:extLst>
                    <a:ext uri="{9D8B030D-6E8A-4147-A177-3AD203B41FA5}">
                      <a16:colId xmlns:a16="http://schemas.microsoft.com/office/drawing/2014/main" val="1396300818"/>
                    </a:ext>
                  </a:extLst>
                </a:gridCol>
                <a:gridCol w="2093166">
                  <a:extLst>
                    <a:ext uri="{9D8B030D-6E8A-4147-A177-3AD203B41FA5}">
                      <a16:colId xmlns:a16="http://schemas.microsoft.com/office/drawing/2014/main" val="3567138515"/>
                    </a:ext>
                  </a:extLst>
                </a:gridCol>
              </a:tblGrid>
              <a:tr h="36766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New Integration 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46238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RLS-&gt;Product Factory: </a:t>
                      </a:r>
                      <a:r>
                        <a:rPr lang="en-US" sz="1200" dirty="0"/>
                        <a:t>Product Data Sync. with extraction script connecting DB2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563019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Product Factory-&gt;</a:t>
                      </a:r>
                      <a:r>
                        <a:rPr lang="en-US" sz="1200" b="1" dirty="0" err="1"/>
                        <a:t>InsureMO</a:t>
                      </a:r>
                      <a:r>
                        <a:rPr lang="en-US" sz="1200" b="1" dirty="0"/>
                        <a:t> APIs: </a:t>
                      </a:r>
                      <a:r>
                        <a:rPr lang="en-US" sz="1200" b="0" dirty="0"/>
                        <a:t>Transform product data to </a:t>
                      </a:r>
                      <a:r>
                        <a:rPr lang="en-US" sz="1200" b="0" dirty="0" err="1"/>
                        <a:t>InsureMO</a:t>
                      </a:r>
                      <a:r>
                        <a:rPr lang="en-US" sz="1200" b="0" dirty="0"/>
                        <a:t> format and import to </a:t>
                      </a:r>
                      <a:r>
                        <a:rPr lang="en-US" sz="1200" b="0" dirty="0" err="1"/>
                        <a:t>InsureMO</a:t>
                      </a:r>
                      <a:r>
                        <a:rPr lang="en-US" sz="1200" b="0" dirty="0"/>
                        <a:t> via APIs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062462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Sales Tool-&gt;New e-Submission Service: </a:t>
                      </a:r>
                      <a:r>
                        <a:rPr lang="en-US" sz="1200" dirty="0"/>
                        <a:t>NB Application, Payment &amp; 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259700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New Submission Service -&gt; AML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90665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eBAO</a:t>
                      </a:r>
                      <a:r>
                        <a:rPr lang="en-US" sz="1200" b="1" dirty="0"/>
                        <a:t> – Gemini -&gt;WFI:</a:t>
                      </a:r>
                      <a:r>
                        <a:rPr lang="en-US" sz="1200" dirty="0"/>
                        <a:t> Underwriting Cases Mgmt.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87214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eBAO</a:t>
                      </a:r>
                      <a:r>
                        <a:rPr lang="en-US" sz="1200" b="1" dirty="0"/>
                        <a:t> – Gemini -&gt;RLS: </a:t>
                      </a:r>
                      <a:r>
                        <a:rPr lang="en-US" sz="1200" b="0" dirty="0"/>
                        <a:t>Create Policy for Servicing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649392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InsureMO</a:t>
                      </a:r>
                      <a:r>
                        <a:rPr lang="en-US" sz="1200" b="1" dirty="0"/>
                        <a:t> -&gt;Core DB: </a:t>
                      </a:r>
                      <a:r>
                        <a:rPr lang="en-US" sz="1200" dirty="0"/>
                        <a:t>Data Sync. On Policy (NB Stage)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87732"/>
                  </a:ext>
                </a:extLst>
              </a:tr>
            </a:tbl>
          </a:graphicData>
        </a:graphic>
      </p:graphicFrame>
      <p:cxnSp>
        <p:nvCxnSpPr>
          <p:cNvPr id="11" name="Connector: Curved 191">
            <a:extLst>
              <a:ext uri="{FF2B5EF4-FFF2-40B4-BE49-F238E27FC236}">
                <a16:creationId xmlns:a16="http://schemas.microsoft.com/office/drawing/2014/main" id="{C2BB718C-63AE-F93B-D3DF-2705AE087ECD}"/>
              </a:ext>
            </a:extLst>
          </p:cNvPr>
          <p:cNvCxnSpPr>
            <a:cxnSpLocks/>
            <a:stCxn id="29" idx="0"/>
            <a:endCxn id="146" idx="3"/>
          </p:cNvCxnSpPr>
          <p:nvPr/>
        </p:nvCxnSpPr>
        <p:spPr>
          <a:xfrm rot="16200000" flipV="1">
            <a:off x="6676478" y="2252060"/>
            <a:ext cx="540377" cy="29377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F7A9F39-E0D6-17B0-1463-D82566328524}"/>
              </a:ext>
            </a:extLst>
          </p:cNvPr>
          <p:cNvSpPr/>
          <p:nvPr/>
        </p:nvSpPr>
        <p:spPr>
          <a:xfrm>
            <a:off x="3581559" y="1658009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5482CBA-6787-B53A-D207-499F1ED4CA04}"/>
              </a:ext>
            </a:extLst>
          </p:cNvPr>
          <p:cNvSpPr/>
          <p:nvPr/>
        </p:nvSpPr>
        <p:spPr>
          <a:xfrm>
            <a:off x="4634488" y="2423036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291FC72-08D0-0050-4A1B-16988375F68D}"/>
              </a:ext>
            </a:extLst>
          </p:cNvPr>
          <p:cNvSpPr/>
          <p:nvPr/>
        </p:nvSpPr>
        <p:spPr>
          <a:xfrm>
            <a:off x="5569650" y="4989046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A5B0E09-D431-199E-5734-514A54239DB7}"/>
              </a:ext>
            </a:extLst>
          </p:cNvPr>
          <p:cNvSpPr/>
          <p:nvPr/>
        </p:nvSpPr>
        <p:spPr>
          <a:xfrm>
            <a:off x="5268429" y="4446565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9740F12-71C6-B797-8E51-A80D493CE955}"/>
              </a:ext>
            </a:extLst>
          </p:cNvPr>
          <p:cNvSpPr/>
          <p:nvPr/>
        </p:nvSpPr>
        <p:spPr>
          <a:xfrm>
            <a:off x="5598400" y="1704372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cxnSp>
        <p:nvCxnSpPr>
          <p:cNvPr id="63" name="Connector: Curved 191">
            <a:extLst>
              <a:ext uri="{FF2B5EF4-FFF2-40B4-BE49-F238E27FC236}">
                <a16:creationId xmlns:a16="http://schemas.microsoft.com/office/drawing/2014/main" id="{C8C967DB-FCC1-50F2-6EB3-BD2D0FEE626D}"/>
              </a:ext>
            </a:extLst>
          </p:cNvPr>
          <p:cNvCxnSpPr>
            <a:cxnSpLocks/>
          </p:cNvCxnSpPr>
          <p:nvPr/>
        </p:nvCxnSpPr>
        <p:spPr>
          <a:xfrm rot="5400000">
            <a:off x="4339440" y="360310"/>
            <a:ext cx="1127522" cy="3350254"/>
          </a:xfrm>
          <a:prstGeom prst="curvedConnector3">
            <a:avLst>
              <a:gd name="adj1" fmla="val 6332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itle 1">
            <a:extLst>
              <a:ext uri="{FF2B5EF4-FFF2-40B4-BE49-F238E27FC236}">
                <a16:creationId xmlns:a16="http://schemas.microsoft.com/office/drawing/2014/main" id="{192F2410-4177-9415-124A-99137604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54" y="338247"/>
            <a:ext cx="10783526" cy="664461"/>
          </a:xfrm>
        </p:spPr>
        <p:txBody>
          <a:bodyPr>
            <a:normAutofit/>
          </a:bodyPr>
          <a:lstStyle/>
          <a:p>
            <a:r>
              <a:rPr lang="en-US" dirty="0"/>
              <a:t>Foundation (Day 1) - End to End</a:t>
            </a:r>
          </a:p>
        </p:txBody>
      </p:sp>
      <p:sp>
        <p:nvSpPr>
          <p:cNvPr id="4" name="Rounded Rectangle 121">
            <a:extLst>
              <a:ext uri="{FF2B5EF4-FFF2-40B4-BE49-F238E27FC236}">
                <a16:creationId xmlns:a16="http://schemas.microsoft.com/office/drawing/2014/main" id="{ADDE8C9C-E4FE-1A99-3C79-BBF7D0DB9058}"/>
              </a:ext>
            </a:extLst>
          </p:cNvPr>
          <p:cNvSpPr/>
          <p:nvPr/>
        </p:nvSpPr>
        <p:spPr bwMode="auto">
          <a:xfrm>
            <a:off x="6468544" y="3716875"/>
            <a:ext cx="1268406" cy="220061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Claims</a:t>
            </a:r>
          </a:p>
        </p:txBody>
      </p:sp>
      <p:sp>
        <p:nvSpPr>
          <p:cNvPr id="10" name="Rounded Rectangle 121">
            <a:extLst>
              <a:ext uri="{FF2B5EF4-FFF2-40B4-BE49-F238E27FC236}">
                <a16:creationId xmlns:a16="http://schemas.microsoft.com/office/drawing/2014/main" id="{04D4DB09-2553-559B-A1E8-555B72E098A8}"/>
              </a:ext>
            </a:extLst>
          </p:cNvPr>
          <p:cNvSpPr/>
          <p:nvPr/>
        </p:nvSpPr>
        <p:spPr bwMode="auto">
          <a:xfrm>
            <a:off x="6468544" y="3441232"/>
            <a:ext cx="1268406" cy="220061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Re-Insurance</a:t>
            </a:r>
          </a:p>
        </p:txBody>
      </p:sp>
      <p:sp>
        <p:nvSpPr>
          <p:cNvPr id="23" name="Rounded Rectangle 33">
            <a:extLst>
              <a:ext uri="{FF2B5EF4-FFF2-40B4-BE49-F238E27FC236}">
                <a16:creationId xmlns:a16="http://schemas.microsoft.com/office/drawing/2014/main" id="{7188B644-56AB-394B-5D01-35FB9BEDBB77}"/>
              </a:ext>
            </a:extLst>
          </p:cNvPr>
          <p:cNvSpPr/>
          <p:nvPr/>
        </p:nvSpPr>
        <p:spPr bwMode="auto">
          <a:xfrm>
            <a:off x="8414699" y="957096"/>
            <a:ext cx="1019305" cy="1815122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Gemini –</a:t>
            </a:r>
          </a:p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Workbench</a:t>
            </a:r>
          </a:p>
        </p:txBody>
      </p:sp>
      <p:sp>
        <p:nvSpPr>
          <p:cNvPr id="24" name="Rounded Rectangle 121">
            <a:extLst>
              <a:ext uri="{FF2B5EF4-FFF2-40B4-BE49-F238E27FC236}">
                <a16:creationId xmlns:a16="http://schemas.microsoft.com/office/drawing/2014/main" id="{88B4B05A-BCD3-543E-D236-EDFF3AEBD4C0}"/>
              </a:ext>
            </a:extLst>
          </p:cNvPr>
          <p:cNvSpPr/>
          <p:nvPr/>
        </p:nvSpPr>
        <p:spPr bwMode="auto">
          <a:xfrm>
            <a:off x="8490067" y="2052679"/>
            <a:ext cx="787026" cy="474287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Claims Process Mgmt.</a:t>
            </a:r>
          </a:p>
        </p:txBody>
      </p:sp>
      <p:sp>
        <p:nvSpPr>
          <p:cNvPr id="25" name="Rounded Rectangle 121">
            <a:extLst>
              <a:ext uri="{FF2B5EF4-FFF2-40B4-BE49-F238E27FC236}">
                <a16:creationId xmlns:a16="http://schemas.microsoft.com/office/drawing/2014/main" id="{3248650B-5AF1-3888-FFD3-92F48F5C856F}"/>
              </a:ext>
            </a:extLst>
          </p:cNvPr>
          <p:cNvSpPr/>
          <p:nvPr/>
        </p:nvSpPr>
        <p:spPr bwMode="auto">
          <a:xfrm>
            <a:off x="8490067" y="1239174"/>
            <a:ext cx="787026" cy="343629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NB Process Mgmt.</a:t>
            </a:r>
          </a:p>
        </p:txBody>
      </p:sp>
      <p:cxnSp>
        <p:nvCxnSpPr>
          <p:cNvPr id="55" name="Connector: Curved 191">
            <a:extLst>
              <a:ext uri="{FF2B5EF4-FFF2-40B4-BE49-F238E27FC236}">
                <a16:creationId xmlns:a16="http://schemas.microsoft.com/office/drawing/2014/main" id="{3AC02A61-8F1A-940B-4CAF-297441C4EDE1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8296792" y="2433834"/>
            <a:ext cx="289176" cy="965945"/>
          </a:xfrm>
          <a:prstGeom prst="curvedConnector2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121">
            <a:extLst>
              <a:ext uri="{FF2B5EF4-FFF2-40B4-BE49-F238E27FC236}">
                <a16:creationId xmlns:a16="http://schemas.microsoft.com/office/drawing/2014/main" id="{378447C7-FCDA-A6CA-BB01-F6B25CC5C03B}"/>
              </a:ext>
            </a:extLst>
          </p:cNvPr>
          <p:cNvSpPr/>
          <p:nvPr/>
        </p:nvSpPr>
        <p:spPr bwMode="auto">
          <a:xfrm>
            <a:off x="8490067" y="1645926"/>
            <a:ext cx="787026" cy="343629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CS Process Mgmt.</a:t>
            </a:r>
          </a:p>
        </p:txBody>
      </p:sp>
      <p:cxnSp>
        <p:nvCxnSpPr>
          <p:cNvPr id="86" name="Connector: Curved 192">
            <a:extLst>
              <a:ext uri="{FF2B5EF4-FFF2-40B4-BE49-F238E27FC236}">
                <a16:creationId xmlns:a16="http://schemas.microsoft.com/office/drawing/2014/main" id="{877F2318-789B-9063-E27C-06B07D3E5E07}"/>
              </a:ext>
            </a:extLst>
          </p:cNvPr>
          <p:cNvCxnSpPr>
            <a:cxnSpLocks/>
            <a:stCxn id="29" idx="3"/>
            <a:endCxn id="216" idx="1"/>
          </p:cNvCxnSpPr>
          <p:nvPr/>
        </p:nvCxnSpPr>
        <p:spPr>
          <a:xfrm>
            <a:off x="7936203" y="3917079"/>
            <a:ext cx="296543" cy="208000"/>
          </a:xfrm>
          <a:prstGeom prst="curved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5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03/06/2024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Rounded Rectangle 32">
            <a:extLst>
              <a:ext uri="{FF2B5EF4-FFF2-40B4-BE49-F238E27FC236}">
                <a16:creationId xmlns:a16="http://schemas.microsoft.com/office/drawing/2014/main" id="{61B5AEDE-8F44-4FB4-B4CF-C067A5D05CAA}"/>
              </a:ext>
            </a:extLst>
          </p:cNvPr>
          <p:cNvSpPr/>
          <p:nvPr/>
        </p:nvSpPr>
        <p:spPr bwMode="auto">
          <a:xfrm>
            <a:off x="680172" y="963113"/>
            <a:ext cx="1474469" cy="4989099"/>
          </a:xfrm>
          <a:prstGeom prst="roundRect">
            <a:avLst>
              <a:gd name="adj" fmla="val 3801"/>
            </a:avLst>
          </a:prstGeom>
          <a:solidFill>
            <a:sysClr val="window" lastClr="FFFFFF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Product Setup for </a:t>
            </a:r>
          </a:p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New Business + Operation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3" name="Rounded Rectangle 33">
            <a:extLst>
              <a:ext uri="{FF2B5EF4-FFF2-40B4-BE49-F238E27FC236}">
                <a16:creationId xmlns:a16="http://schemas.microsoft.com/office/drawing/2014/main" id="{7EC21475-FFEE-4657-9D3C-450A33195CF8}"/>
              </a:ext>
            </a:extLst>
          </p:cNvPr>
          <p:cNvSpPr/>
          <p:nvPr/>
        </p:nvSpPr>
        <p:spPr bwMode="auto">
          <a:xfrm>
            <a:off x="2191777" y="2370880"/>
            <a:ext cx="3029183" cy="2269174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 err="1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InsureMO</a:t>
            </a: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 New Business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8F93A2-55D6-4DB7-BF63-17724B318552}"/>
              </a:ext>
            </a:extLst>
          </p:cNvPr>
          <p:cNvGrpSpPr/>
          <p:nvPr/>
        </p:nvGrpSpPr>
        <p:grpSpPr>
          <a:xfrm>
            <a:off x="1002063" y="1788964"/>
            <a:ext cx="598024" cy="574403"/>
            <a:chOff x="384628" y="3668484"/>
            <a:chExt cx="681276" cy="671097"/>
          </a:xfrm>
        </p:grpSpPr>
        <p:pic>
          <p:nvPicPr>
            <p:cNvPr id="16" name="Picture 4" descr="Image result for user">
              <a:extLst>
                <a:ext uri="{FF2B5EF4-FFF2-40B4-BE49-F238E27FC236}">
                  <a16:creationId xmlns:a16="http://schemas.microsoft.com/office/drawing/2014/main" id="{0B37097A-5AE7-417A-A1E9-7477703C6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FACE5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52" y="3668484"/>
              <a:ext cx="574403" cy="57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ABA698-071A-4D80-9F72-77013C4664E4}"/>
                </a:ext>
              </a:extLst>
            </p:cNvPr>
            <p:cNvSpPr txBox="1"/>
            <p:nvPr/>
          </p:nvSpPr>
          <p:spPr>
            <a:xfrm>
              <a:off x="384628" y="4216470"/>
              <a:ext cx="68127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ACE50">
                      <a:lumMod val="50000"/>
                    </a:srgbClr>
                  </a:solidFill>
                  <a:effectLst/>
                  <a:uLnTx/>
                  <a:uFillTx/>
                  <a:latin typeface="Century Gothic"/>
                  <a:ea typeface="ＭＳ Ｐゴシック" pitchFamily="34" charset="-128"/>
                  <a:cs typeface="Arial" pitchFamily="34" charset="0"/>
                </a:rPr>
                <a:t>Product Team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44B7FDB-1F46-4C6E-BC0A-5196AD267A3B}"/>
              </a:ext>
            </a:extLst>
          </p:cNvPr>
          <p:cNvSpPr/>
          <p:nvPr/>
        </p:nvSpPr>
        <p:spPr>
          <a:xfrm>
            <a:off x="1705762" y="1975272"/>
            <a:ext cx="321529" cy="314551"/>
          </a:xfrm>
          <a:prstGeom prst="ellipse">
            <a:avLst/>
          </a:prstGeom>
          <a:solidFill>
            <a:srgbClr val="FACE50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9E84C7-DC78-4D87-AE2D-7E7E314C6D25}"/>
              </a:ext>
            </a:extLst>
          </p:cNvPr>
          <p:cNvGrpSpPr/>
          <p:nvPr/>
        </p:nvGrpSpPr>
        <p:grpSpPr>
          <a:xfrm>
            <a:off x="1023844" y="2626749"/>
            <a:ext cx="545537" cy="598316"/>
            <a:chOff x="438052" y="3668484"/>
            <a:chExt cx="574403" cy="681258"/>
          </a:xfrm>
        </p:grpSpPr>
        <p:pic>
          <p:nvPicPr>
            <p:cNvPr id="20" name="Picture 4" descr="Image result for user">
              <a:extLst>
                <a:ext uri="{FF2B5EF4-FFF2-40B4-BE49-F238E27FC236}">
                  <a16:creationId xmlns:a16="http://schemas.microsoft.com/office/drawing/2014/main" id="{F7295241-5538-4EAF-86AF-E31CF054F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FACE5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52" y="3668484"/>
              <a:ext cx="574403" cy="57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1EFE1D-B7DD-4607-A2D0-34582E95DC95}"/>
                </a:ext>
              </a:extLst>
            </p:cNvPr>
            <p:cNvSpPr txBox="1"/>
            <p:nvPr/>
          </p:nvSpPr>
          <p:spPr>
            <a:xfrm>
              <a:off x="540882" y="4216470"/>
              <a:ext cx="368751" cy="1332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ACE50">
                      <a:lumMod val="50000"/>
                    </a:srgbClr>
                  </a:solidFill>
                  <a:effectLst/>
                  <a:uLnTx/>
                  <a:uFillTx/>
                  <a:latin typeface="Century Gothic"/>
                  <a:ea typeface="ＭＳ Ｐゴシック" pitchFamily="34" charset="-128"/>
                  <a:cs typeface="Arial" pitchFamily="34" charset="0"/>
                </a:rPr>
                <a:t>IT Team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DA6B0018-4A86-42DD-8751-0A1D38EED31C}"/>
              </a:ext>
            </a:extLst>
          </p:cNvPr>
          <p:cNvSpPr/>
          <p:nvPr/>
        </p:nvSpPr>
        <p:spPr>
          <a:xfrm>
            <a:off x="1623961" y="3062147"/>
            <a:ext cx="321529" cy="314551"/>
          </a:xfrm>
          <a:prstGeom prst="ellipse">
            <a:avLst/>
          </a:prstGeom>
          <a:solidFill>
            <a:srgbClr val="FACE50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36" name="Rounded Rectangle 121">
            <a:extLst>
              <a:ext uri="{FF2B5EF4-FFF2-40B4-BE49-F238E27FC236}">
                <a16:creationId xmlns:a16="http://schemas.microsoft.com/office/drawing/2014/main" id="{E127DE2C-92A7-4F50-A944-D04DF27FB273}"/>
              </a:ext>
            </a:extLst>
          </p:cNvPr>
          <p:cNvSpPr/>
          <p:nvPr/>
        </p:nvSpPr>
        <p:spPr bwMode="auto">
          <a:xfrm>
            <a:off x="2267604" y="2599198"/>
            <a:ext cx="1920939" cy="608677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E-Submission Service: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Application (with AML check)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Record Documents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Record Payment</a:t>
            </a:r>
          </a:p>
        </p:txBody>
      </p:sp>
      <p:sp>
        <p:nvSpPr>
          <p:cNvPr id="37" name="Rounded Rectangle 121">
            <a:extLst>
              <a:ext uri="{FF2B5EF4-FFF2-40B4-BE49-F238E27FC236}">
                <a16:creationId xmlns:a16="http://schemas.microsoft.com/office/drawing/2014/main" id="{D2DAF2DB-3F1F-43D8-9632-C773BC27592E}"/>
              </a:ext>
            </a:extLst>
          </p:cNvPr>
          <p:cNvSpPr/>
          <p:nvPr/>
        </p:nvSpPr>
        <p:spPr bwMode="auto">
          <a:xfrm>
            <a:off x="3349542" y="3457216"/>
            <a:ext cx="839001" cy="115947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 Definition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 Type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License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Channel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Liability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…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8" name="Rounded Rectangle 121">
            <a:extLst>
              <a:ext uri="{FF2B5EF4-FFF2-40B4-BE49-F238E27FC236}">
                <a16:creationId xmlns:a16="http://schemas.microsoft.com/office/drawing/2014/main" id="{B3C534E1-C559-4FBC-B855-BBC022074275}"/>
              </a:ext>
            </a:extLst>
          </p:cNvPr>
          <p:cNvSpPr/>
          <p:nvPr/>
        </p:nvSpPr>
        <p:spPr bwMode="auto">
          <a:xfrm>
            <a:off x="4220798" y="3306815"/>
            <a:ext cx="967914" cy="630372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Template Mgmt.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FNA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Proposal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Application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9" name="Rounded Rectangle 121">
            <a:extLst>
              <a:ext uri="{FF2B5EF4-FFF2-40B4-BE49-F238E27FC236}">
                <a16:creationId xmlns:a16="http://schemas.microsoft.com/office/drawing/2014/main" id="{BC28E032-FC99-4C65-8272-DA057FA357AA}"/>
              </a:ext>
            </a:extLst>
          </p:cNvPr>
          <p:cNvSpPr/>
          <p:nvPr/>
        </p:nvSpPr>
        <p:spPr bwMode="auto">
          <a:xfrm>
            <a:off x="4222345" y="3970496"/>
            <a:ext cx="967914" cy="623468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Doc. Mgmt.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Brochure/ Flyer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T&amp;C</a:t>
            </a:r>
          </a:p>
        </p:txBody>
      </p:sp>
      <p:sp>
        <p:nvSpPr>
          <p:cNvPr id="40" name="Rounded Rectangle 121">
            <a:extLst>
              <a:ext uri="{FF2B5EF4-FFF2-40B4-BE49-F238E27FC236}">
                <a16:creationId xmlns:a16="http://schemas.microsoft.com/office/drawing/2014/main" id="{3EDF3847-DF0D-4015-84A2-0DBDAC52ED84}"/>
              </a:ext>
            </a:extLst>
          </p:cNvPr>
          <p:cNvSpPr/>
          <p:nvPr/>
        </p:nvSpPr>
        <p:spPr bwMode="auto">
          <a:xfrm>
            <a:off x="2255731" y="3239741"/>
            <a:ext cx="1073205" cy="596851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FNA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FNA Rules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Risk Type</a:t>
            </a:r>
          </a:p>
        </p:txBody>
      </p:sp>
      <p:sp>
        <p:nvSpPr>
          <p:cNvPr id="41" name="Rounded Rectangle 121">
            <a:extLst>
              <a:ext uri="{FF2B5EF4-FFF2-40B4-BE49-F238E27FC236}">
                <a16:creationId xmlns:a16="http://schemas.microsoft.com/office/drawing/2014/main" id="{AB7C764E-B40B-40D0-8DCE-B6F7917381F2}"/>
              </a:ext>
            </a:extLst>
          </p:cNvPr>
          <p:cNvSpPr/>
          <p:nvPr/>
        </p:nvSpPr>
        <p:spPr bwMode="auto">
          <a:xfrm>
            <a:off x="2248124" y="3868459"/>
            <a:ext cx="1027789" cy="748230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Pricing: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Rate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Formula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Commission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BI Rules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69" name="Group 31">
            <a:extLst>
              <a:ext uri="{FF2B5EF4-FFF2-40B4-BE49-F238E27FC236}">
                <a16:creationId xmlns:a16="http://schemas.microsoft.com/office/drawing/2014/main" id="{BC03F2CE-F77B-4A79-ADD8-C938810A297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98977" y="2413593"/>
            <a:ext cx="194446" cy="240391"/>
            <a:chOff x="1941" y="1091"/>
            <a:chExt cx="1871" cy="2134"/>
          </a:xfrm>
          <a:solidFill>
            <a:srgbClr val="9BBB59">
              <a:lumMod val="60000"/>
              <a:lumOff val="40000"/>
            </a:srgbClr>
          </a:soli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44D30670-DAF8-49C8-A5F6-0C2E0BFBF3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1" y="1091"/>
              <a:ext cx="1871" cy="2134"/>
            </a:xfrm>
            <a:custGeom>
              <a:avLst/>
              <a:gdLst>
                <a:gd name="T0" fmla="*/ 573 w 789"/>
                <a:gd name="T1" fmla="*/ 900 h 900"/>
                <a:gd name="T2" fmla="*/ 45 w 789"/>
                <a:gd name="T3" fmla="*/ 900 h 900"/>
                <a:gd name="T4" fmla="*/ 1 w 789"/>
                <a:gd name="T5" fmla="*/ 826 h 900"/>
                <a:gd name="T6" fmla="*/ 1 w 789"/>
                <a:gd name="T7" fmla="*/ 181 h 900"/>
                <a:gd name="T8" fmla="*/ 70 w 789"/>
                <a:gd name="T9" fmla="*/ 113 h 900"/>
                <a:gd name="T10" fmla="*/ 170 w 789"/>
                <a:gd name="T11" fmla="*/ 113 h 900"/>
                <a:gd name="T12" fmla="*/ 213 w 789"/>
                <a:gd name="T13" fmla="*/ 0 h 900"/>
                <a:gd name="T14" fmla="*/ 565 w 789"/>
                <a:gd name="T15" fmla="*/ 0 h 900"/>
                <a:gd name="T16" fmla="*/ 580 w 789"/>
                <a:gd name="T17" fmla="*/ 16 h 900"/>
                <a:gd name="T18" fmla="*/ 777 w 789"/>
                <a:gd name="T19" fmla="*/ 214 h 900"/>
                <a:gd name="T20" fmla="*/ 788 w 789"/>
                <a:gd name="T21" fmla="*/ 241 h 900"/>
                <a:gd name="T22" fmla="*/ 789 w 789"/>
                <a:gd name="T23" fmla="*/ 721 h 900"/>
                <a:gd name="T24" fmla="*/ 723 w 789"/>
                <a:gd name="T25" fmla="*/ 787 h 900"/>
                <a:gd name="T26" fmla="*/ 619 w 789"/>
                <a:gd name="T27" fmla="*/ 787 h 900"/>
                <a:gd name="T28" fmla="*/ 619 w 789"/>
                <a:gd name="T29" fmla="*/ 829 h 900"/>
                <a:gd name="T30" fmla="*/ 573 w 789"/>
                <a:gd name="T31" fmla="*/ 900 h 900"/>
                <a:gd name="T32" fmla="*/ 732 w 789"/>
                <a:gd name="T33" fmla="*/ 280 h 900"/>
                <a:gd name="T34" fmla="*/ 565 w 789"/>
                <a:gd name="T35" fmla="*/ 280 h 900"/>
                <a:gd name="T36" fmla="*/ 509 w 789"/>
                <a:gd name="T37" fmla="*/ 224 h 900"/>
                <a:gd name="T38" fmla="*/ 509 w 789"/>
                <a:gd name="T39" fmla="*/ 76 h 900"/>
                <a:gd name="T40" fmla="*/ 509 w 789"/>
                <a:gd name="T41" fmla="*/ 57 h 900"/>
                <a:gd name="T42" fmla="*/ 226 w 789"/>
                <a:gd name="T43" fmla="*/ 57 h 900"/>
                <a:gd name="T44" fmla="*/ 226 w 789"/>
                <a:gd name="T45" fmla="*/ 730 h 900"/>
                <a:gd name="T46" fmla="*/ 732 w 789"/>
                <a:gd name="T47" fmla="*/ 730 h 900"/>
                <a:gd name="T48" fmla="*/ 732 w 789"/>
                <a:gd name="T49" fmla="*/ 280 h 900"/>
                <a:gd name="T50" fmla="*/ 564 w 789"/>
                <a:gd name="T51" fmla="*/ 787 h 900"/>
                <a:gd name="T52" fmla="*/ 541 w 789"/>
                <a:gd name="T53" fmla="*/ 787 h 900"/>
                <a:gd name="T54" fmla="*/ 241 w 789"/>
                <a:gd name="T55" fmla="*/ 787 h 900"/>
                <a:gd name="T56" fmla="*/ 171 w 789"/>
                <a:gd name="T57" fmla="*/ 718 h 900"/>
                <a:gd name="T58" fmla="*/ 171 w 789"/>
                <a:gd name="T59" fmla="*/ 194 h 900"/>
                <a:gd name="T60" fmla="*/ 171 w 789"/>
                <a:gd name="T61" fmla="*/ 170 h 900"/>
                <a:gd name="T62" fmla="*/ 58 w 789"/>
                <a:gd name="T63" fmla="*/ 170 h 900"/>
                <a:gd name="T64" fmla="*/ 58 w 789"/>
                <a:gd name="T65" fmla="*/ 842 h 900"/>
                <a:gd name="T66" fmla="*/ 564 w 789"/>
                <a:gd name="T67" fmla="*/ 842 h 900"/>
                <a:gd name="T68" fmla="*/ 564 w 789"/>
                <a:gd name="T69" fmla="*/ 787 h 900"/>
                <a:gd name="T70" fmla="*/ 563 w 789"/>
                <a:gd name="T71" fmla="*/ 224 h 900"/>
                <a:gd name="T72" fmla="*/ 723 w 789"/>
                <a:gd name="T73" fmla="*/ 224 h 900"/>
                <a:gd name="T74" fmla="*/ 563 w 789"/>
                <a:gd name="T75" fmla="*/ 63 h 900"/>
                <a:gd name="T76" fmla="*/ 563 w 789"/>
                <a:gd name="T77" fmla="*/ 224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9" h="900">
                  <a:moveTo>
                    <a:pt x="573" y="900"/>
                  </a:moveTo>
                  <a:cubicBezTo>
                    <a:pt x="397" y="900"/>
                    <a:pt x="221" y="900"/>
                    <a:pt x="45" y="900"/>
                  </a:cubicBezTo>
                  <a:cubicBezTo>
                    <a:pt x="12" y="887"/>
                    <a:pt x="0" y="861"/>
                    <a:pt x="1" y="826"/>
                  </a:cubicBezTo>
                  <a:cubicBezTo>
                    <a:pt x="1" y="611"/>
                    <a:pt x="1" y="396"/>
                    <a:pt x="1" y="181"/>
                  </a:cubicBezTo>
                  <a:cubicBezTo>
                    <a:pt x="1" y="134"/>
                    <a:pt x="23" y="113"/>
                    <a:pt x="70" y="113"/>
                  </a:cubicBezTo>
                  <a:cubicBezTo>
                    <a:pt x="103" y="113"/>
                    <a:pt x="136" y="113"/>
                    <a:pt x="170" y="113"/>
                  </a:cubicBezTo>
                  <a:cubicBezTo>
                    <a:pt x="172" y="69"/>
                    <a:pt x="159" y="21"/>
                    <a:pt x="213" y="0"/>
                  </a:cubicBezTo>
                  <a:cubicBezTo>
                    <a:pt x="330" y="0"/>
                    <a:pt x="448" y="0"/>
                    <a:pt x="565" y="0"/>
                  </a:cubicBezTo>
                  <a:cubicBezTo>
                    <a:pt x="570" y="5"/>
                    <a:pt x="574" y="11"/>
                    <a:pt x="580" y="16"/>
                  </a:cubicBezTo>
                  <a:cubicBezTo>
                    <a:pt x="645" y="82"/>
                    <a:pt x="712" y="148"/>
                    <a:pt x="777" y="214"/>
                  </a:cubicBezTo>
                  <a:cubicBezTo>
                    <a:pt x="783" y="221"/>
                    <a:pt x="788" y="232"/>
                    <a:pt x="788" y="241"/>
                  </a:cubicBezTo>
                  <a:cubicBezTo>
                    <a:pt x="789" y="401"/>
                    <a:pt x="789" y="561"/>
                    <a:pt x="789" y="721"/>
                  </a:cubicBezTo>
                  <a:cubicBezTo>
                    <a:pt x="789" y="765"/>
                    <a:pt x="767" y="787"/>
                    <a:pt x="723" y="787"/>
                  </a:cubicBezTo>
                  <a:cubicBezTo>
                    <a:pt x="689" y="787"/>
                    <a:pt x="655" y="787"/>
                    <a:pt x="619" y="787"/>
                  </a:cubicBezTo>
                  <a:cubicBezTo>
                    <a:pt x="619" y="802"/>
                    <a:pt x="619" y="816"/>
                    <a:pt x="619" y="829"/>
                  </a:cubicBezTo>
                  <a:cubicBezTo>
                    <a:pt x="619" y="873"/>
                    <a:pt x="612" y="884"/>
                    <a:pt x="573" y="900"/>
                  </a:cubicBezTo>
                  <a:close/>
                  <a:moveTo>
                    <a:pt x="732" y="280"/>
                  </a:moveTo>
                  <a:cubicBezTo>
                    <a:pt x="675" y="280"/>
                    <a:pt x="620" y="280"/>
                    <a:pt x="565" y="280"/>
                  </a:cubicBezTo>
                  <a:cubicBezTo>
                    <a:pt x="531" y="280"/>
                    <a:pt x="509" y="258"/>
                    <a:pt x="509" y="224"/>
                  </a:cubicBezTo>
                  <a:cubicBezTo>
                    <a:pt x="508" y="175"/>
                    <a:pt x="509" y="125"/>
                    <a:pt x="509" y="76"/>
                  </a:cubicBezTo>
                  <a:cubicBezTo>
                    <a:pt x="509" y="70"/>
                    <a:pt x="509" y="63"/>
                    <a:pt x="509" y="57"/>
                  </a:cubicBezTo>
                  <a:cubicBezTo>
                    <a:pt x="413" y="57"/>
                    <a:pt x="320" y="57"/>
                    <a:pt x="226" y="57"/>
                  </a:cubicBezTo>
                  <a:cubicBezTo>
                    <a:pt x="226" y="282"/>
                    <a:pt x="226" y="506"/>
                    <a:pt x="226" y="730"/>
                  </a:cubicBezTo>
                  <a:cubicBezTo>
                    <a:pt x="396" y="730"/>
                    <a:pt x="564" y="730"/>
                    <a:pt x="732" y="730"/>
                  </a:cubicBezTo>
                  <a:cubicBezTo>
                    <a:pt x="732" y="580"/>
                    <a:pt x="732" y="432"/>
                    <a:pt x="732" y="280"/>
                  </a:cubicBezTo>
                  <a:close/>
                  <a:moveTo>
                    <a:pt x="564" y="787"/>
                  </a:moveTo>
                  <a:cubicBezTo>
                    <a:pt x="555" y="787"/>
                    <a:pt x="548" y="787"/>
                    <a:pt x="541" y="787"/>
                  </a:cubicBezTo>
                  <a:cubicBezTo>
                    <a:pt x="441" y="787"/>
                    <a:pt x="341" y="788"/>
                    <a:pt x="241" y="787"/>
                  </a:cubicBezTo>
                  <a:cubicBezTo>
                    <a:pt x="190" y="787"/>
                    <a:pt x="171" y="768"/>
                    <a:pt x="171" y="718"/>
                  </a:cubicBezTo>
                  <a:cubicBezTo>
                    <a:pt x="171" y="543"/>
                    <a:pt x="171" y="368"/>
                    <a:pt x="171" y="194"/>
                  </a:cubicBezTo>
                  <a:cubicBezTo>
                    <a:pt x="171" y="186"/>
                    <a:pt x="171" y="178"/>
                    <a:pt x="171" y="170"/>
                  </a:cubicBezTo>
                  <a:cubicBezTo>
                    <a:pt x="131" y="170"/>
                    <a:pt x="95" y="170"/>
                    <a:pt x="58" y="170"/>
                  </a:cubicBezTo>
                  <a:cubicBezTo>
                    <a:pt x="58" y="395"/>
                    <a:pt x="58" y="619"/>
                    <a:pt x="58" y="842"/>
                  </a:cubicBezTo>
                  <a:cubicBezTo>
                    <a:pt x="227" y="842"/>
                    <a:pt x="396" y="842"/>
                    <a:pt x="564" y="842"/>
                  </a:cubicBezTo>
                  <a:cubicBezTo>
                    <a:pt x="564" y="824"/>
                    <a:pt x="564" y="806"/>
                    <a:pt x="564" y="787"/>
                  </a:cubicBezTo>
                  <a:close/>
                  <a:moveTo>
                    <a:pt x="563" y="224"/>
                  </a:moveTo>
                  <a:cubicBezTo>
                    <a:pt x="620" y="224"/>
                    <a:pt x="674" y="224"/>
                    <a:pt x="723" y="224"/>
                  </a:cubicBezTo>
                  <a:cubicBezTo>
                    <a:pt x="671" y="171"/>
                    <a:pt x="617" y="117"/>
                    <a:pt x="563" y="63"/>
                  </a:cubicBezTo>
                  <a:cubicBezTo>
                    <a:pt x="563" y="115"/>
                    <a:pt x="563" y="168"/>
                    <a:pt x="563" y="2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92BC9C3F-D3C2-45B3-AE17-D47639AC7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" y="2426"/>
              <a:ext cx="662" cy="130"/>
            </a:xfrm>
            <a:custGeom>
              <a:avLst/>
              <a:gdLst>
                <a:gd name="T0" fmla="*/ 141 w 279"/>
                <a:gd name="T1" fmla="*/ 1 h 55"/>
                <a:gd name="T2" fmla="*/ 247 w 279"/>
                <a:gd name="T3" fmla="*/ 1 h 55"/>
                <a:gd name="T4" fmla="*/ 279 w 279"/>
                <a:gd name="T5" fmla="*/ 28 h 55"/>
                <a:gd name="T6" fmla="*/ 247 w 279"/>
                <a:gd name="T7" fmla="*/ 55 h 55"/>
                <a:gd name="T8" fmla="*/ 31 w 279"/>
                <a:gd name="T9" fmla="*/ 55 h 55"/>
                <a:gd name="T10" fmla="*/ 0 w 279"/>
                <a:gd name="T11" fmla="*/ 26 h 55"/>
                <a:gd name="T12" fmla="*/ 31 w 279"/>
                <a:gd name="T13" fmla="*/ 1 h 55"/>
                <a:gd name="T14" fmla="*/ 141 w 279"/>
                <a:gd name="T15" fmla="*/ 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55">
                  <a:moveTo>
                    <a:pt x="141" y="1"/>
                  </a:moveTo>
                  <a:cubicBezTo>
                    <a:pt x="176" y="1"/>
                    <a:pt x="212" y="0"/>
                    <a:pt x="247" y="1"/>
                  </a:cubicBezTo>
                  <a:cubicBezTo>
                    <a:pt x="267" y="1"/>
                    <a:pt x="279" y="11"/>
                    <a:pt x="279" y="28"/>
                  </a:cubicBezTo>
                  <a:cubicBezTo>
                    <a:pt x="279" y="44"/>
                    <a:pt x="267" y="54"/>
                    <a:pt x="247" y="55"/>
                  </a:cubicBezTo>
                  <a:cubicBezTo>
                    <a:pt x="175" y="55"/>
                    <a:pt x="103" y="55"/>
                    <a:pt x="31" y="55"/>
                  </a:cubicBezTo>
                  <a:cubicBezTo>
                    <a:pt x="10" y="55"/>
                    <a:pt x="0" y="44"/>
                    <a:pt x="0" y="26"/>
                  </a:cubicBezTo>
                  <a:cubicBezTo>
                    <a:pt x="1" y="10"/>
                    <a:pt x="11" y="1"/>
                    <a:pt x="31" y="1"/>
                  </a:cubicBezTo>
                  <a:cubicBezTo>
                    <a:pt x="68" y="0"/>
                    <a:pt x="104" y="1"/>
                    <a:pt x="14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72" name="Freeform 39">
              <a:extLst>
                <a:ext uri="{FF2B5EF4-FFF2-40B4-BE49-F238E27FC236}">
                  <a16:creationId xmlns:a16="http://schemas.microsoft.com/office/drawing/2014/main" id="{6397BCE0-A32F-47E3-A2F8-820C355A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" y="1892"/>
              <a:ext cx="662" cy="130"/>
            </a:xfrm>
            <a:custGeom>
              <a:avLst/>
              <a:gdLst>
                <a:gd name="T0" fmla="*/ 141 w 279"/>
                <a:gd name="T1" fmla="*/ 55 h 55"/>
                <a:gd name="T2" fmla="*/ 31 w 279"/>
                <a:gd name="T3" fmla="*/ 54 h 55"/>
                <a:gd name="T4" fmla="*/ 0 w 279"/>
                <a:gd name="T5" fmla="*/ 27 h 55"/>
                <a:gd name="T6" fmla="*/ 31 w 279"/>
                <a:gd name="T7" fmla="*/ 1 h 55"/>
                <a:gd name="T8" fmla="*/ 249 w 279"/>
                <a:gd name="T9" fmla="*/ 1 h 55"/>
                <a:gd name="T10" fmla="*/ 279 w 279"/>
                <a:gd name="T11" fmla="*/ 28 h 55"/>
                <a:gd name="T12" fmla="*/ 249 w 279"/>
                <a:gd name="T13" fmla="*/ 54 h 55"/>
                <a:gd name="T14" fmla="*/ 141 w 279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55">
                  <a:moveTo>
                    <a:pt x="141" y="55"/>
                  </a:moveTo>
                  <a:cubicBezTo>
                    <a:pt x="104" y="55"/>
                    <a:pt x="68" y="55"/>
                    <a:pt x="31" y="54"/>
                  </a:cubicBezTo>
                  <a:cubicBezTo>
                    <a:pt x="10" y="54"/>
                    <a:pt x="0" y="45"/>
                    <a:pt x="0" y="27"/>
                  </a:cubicBezTo>
                  <a:cubicBezTo>
                    <a:pt x="1" y="10"/>
                    <a:pt x="10" y="1"/>
                    <a:pt x="31" y="1"/>
                  </a:cubicBezTo>
                  <a:cubicBezTo>
                    <a:pt x="104" y="1"/>
                    <a:pt x="176" y="0"/>
                    <a:pt x="249" y="1"/>
                  </a:cubicBezTo>
                  <a:cubicBezTo>
                    <a:pt x="268" y="1"/>
                    <a:pt x="279" y="11"/>
                    <a:pt x="279" y="28"/>
                  </a:cubicBezTo>
                  <a:cubicBezTo>
                    <a:pt x="279" y="44"/>
                    <a:pt x="268" y="54"/>
                    <a:pt x="249" y="54"/>
                  </a:cubicBezTo>
                  <a:cubicBezTo>
                    <a:pt x="213" y="55"/>
                    <a:pt x="177" y="55"/>
                    <a:pt x="14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73" name="Freeform 40">
              <a:extLst>
                <a:ext uri="{FF2B5EF4-FFF2-40B4-BE49-F238E27FC236}">
                  <a16:creationId xmlns:a16="http://schemas.microsoft.com/office/drawing/2014/main" id="{7EA3D0C8-6E0A-4DD8-8941-D4902D783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2160"/>
              <a:ext cx="396" cy="128"/>
            </a:xfrm>
            <a:custGeom>
              <a:avLst/>
              <a:gdLst>
                <a:gd name="T0" fmla="*/ 83 w 167"/>
                <a:gd name="T1" fmla="*/ 54 h 54"/>
                <a:gd name="T2" fmla="*/ 27 w 167"/>
                <a:gd name="T3" fmla="*/ 54 h 54"/>
                <a:gd name="T4" fmla="*/ 0 w 167"/>
                <a:gd name="T5" fmla="*/ 26 h 54"/>
                <a:gd name="T6" fmla="*/ 27 w 167"/>
                <a:gd name="T7" fmla="*/ 0 h 54"/>
                <a:gd name="T8" fmla="*/ 140 w 167"/>
                <a:gd name="T9" fmla="*/ 1 h 54"/>
                <a:gd name="T10" fmla="*/ 166 w 167"/>
                <a:gd name="T11" fmla="*/ 27 h 54"/>
                <a:gd name="T12" fmla="*/ 141 w 167"/>
                <a:gd name="T13" fmla="*/ 54 h 54"/>
                <a:gd name="T14" fmla="*/ 83 w 167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54">
                  <a:moveTo>
                    <a:pt x="83" y="54"/>
                  </a:moveTo>
                  <a:cubicBezTo>
                    <a:pt x="64" y="54"/>
                    <a:pt x="46" y="54"/>
                    <a:pt x="27" y="54"/>
                  </a:cubicBezTo>
                  <a:cubicBezTo>
                    <a:pt x="9" y="53"/>
                    <a:pt x="0" y="43"/>
                    <a:pt x="0" y="26"/>
                  </a:cubicBezTo>
                  <a:cubicBezTo>
                    <a:pt x="1" y="9"/>
                    <a:pt x="10" y="1"/>
                    <a:pt x="27" y="0"/>
                  </a:cubicBezTo>
                  <a:cubicBezTo>
                    <a:pt x="65" y="0"/>
                    <a:pt x="103" y="0"/>
                    <a:pt x="140" y="1"/>
                  </a:cubicBezTo>
                  <a:cubicBezTo>
                    <a:pt x="157" y="1"/>
                    <a:pt x="166" y="11"/>
                    <a:pt x="166" y="27"/>
                  </a:cubicBezTo>
                  <a:cubicBezTo>
                    <a:pt x="167" y="43"/>
                    <a:pt x="157" y="53"/>
                    <a:pt x="141" y="54"/>
                  </a:cubicBezTo>
                  <a:cubicBezTo>
                    <a:pt x="121" y="54"/>
                    <a:pt x="102" y="54"/>
                    <a:pt x="8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A1113BA-0099-4A75-8F6C-5676BE556A31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1296613" y="2363367"/>
            <a:ext cx="4462" cy="26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33">
            <a:extLst>
              <a:ext uri="{FF2B5EF4-FFF2-40B4-BE49-F238E27FC236}">
                <a16:creationId xmlns:a16="http://schemas.microsoft.com/office/drawing/2014/main" id="{E0B4FD88-E2BE-4628-969D-97E0EE44D333}"/>
              </a:ext>
            </a:extLst>
          </p:cNvPr>
          <p:cNvSpPr/>
          <p:nvPr/>
        </p:nvSpPr>
        <p:spPr bwMode="auto">
          <a:xfrm>
            <a:off x="709195" y="3624763"/>
            <a:ext cx="1371042" cy="1566423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 err="1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InsureMO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- Product Factory</a:t>
            </a:r>
          </a:p>
        </p:txBody>
      </p:sp>
      <p:sp>
        <p:nvSpPr>
          <p:cNvPr id="76" name="Rounded Rectangle 121">
            <a:extLst>
              <a:ext uri="{FF2B5EF4-FFF2-40B4-BE49-F238E27FC236}">
                <a16:creationId xmlns:a16="http://schemas.microsoft.com/office/drawing/2014/main" id="{EF8E2975-DC58-41D4-AD0D-280B1FEBCAF8}"/>
              </a:ext>
            </a:extLst>
          </p:cNvPr>
          <p:cNvSpPr/>
          <p:nvPr/>
        </p:nvSpPr>
        <p:spPr bwMode="auto">
          <a:xfrm>
            <a:off x="736983" y="3921340"/>
            <a:ext cx="1295892" cy="1194579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 Configuration: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Calculation rules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Product/Rider Configuration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Auto-testing script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Template (FNA, BI) setup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…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933B54-E5D3-49D9-A434-95C22E690424}"/>
              </a:ext>
            </a:extLst>
          </p:cNvPr>
          <p:cNvSpPr txBox="1"/>
          <p:nvPr/>
        </p:nvSpPr>
        <p:spPr>
          <a:xfrm>
            <a:off x="1586792" y="2311715"/>
            <a:ext cx="613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Spec +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Actuarial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endParaRPr lang="en-HK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A2106F-872D-4986-A373-965A3B982738}"/>
              </a:ext>
            </a:extLst>
          </p:cNvPr>
          <p:cNvCxnSpPr>
            <a:cxnSpLocks/>
          </p:cNvCxnSpPr>
          <p:nvPr/>
        </p:nvCxnSpPr>
        <p:spPr>
          <a:xfrm>
            <a:off x="1252640" y="3234051"/>
            <a:ext cx="0" cy="39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70B83D0-E411-4778-8262-4851402D0CA0}"/>
              </a:ext>
            </a:extLst>
          </p:cNvPr>
          <p:cNvCxnSpPr>
            <a:cxnSpLocks/>
          </p:cNvCxnSpPr>
          <p:nvPr/>
        </p:nvCxnSpPr>
        <p:spPr>
          <a:xfrm flipV="1">
            <a:off x="2032875" y="4231039"/>
            <a:ext cx="176165" cy="1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31">
            <a:extLst>
              <a:ext uri="{FF2B5EF4-FFF2-40B4-BE49-F238E27FC236}">
                <a16:creationId xmlns:a16="http://schemas.microsoft.com/office/drawing/2014/main" id="{EDB727CF-FFE1-4378-9A33-9BC38647B49E}"/>
              </a:ext>
            </a:extLst>
          </p:cNvPr>
          <p:cNvSpPr/>
          <p:nvPr/>
        </p:nvSpPr>
        <p:spPr bwMode="auto">
          <a:xfrm>
            <a:off x="706447" y="3400858"/>
            <a:ext cx="1377512" cy="171992"/>
          </a:xfrm>
          <a:prstGeom prst="roundRect">
            <a:avLst>
              <a:gd name="adj" fmla="val 3801"/>
            </a:avLst>
          </a:prstGeom>
          <a:noFill/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 IAM – B2E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18751DE-B913-4A87-A0E3-33EA05DF130B}"/>
              </a:ext>
            </a:extLst>
          </p:cNvPr>
          <p:cNvSpPr/>
          <p:nvPr/>
        </p:nvSpPr>
        <p:spPr>
          <a:xfrm>
            <a:off x="680172" y="6099817"/>
            <a:ext cx="11145777" cy="3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  <a:endParaRPr lang="en-HK" sz="8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ounded Rectangle 121">
            <a:extLst>
              <a:ext uri="{FF2B5EF4-FFF2-40B4-BE49-F238E27FC236}">
                <a16:creationId xmlns:a16="http://schemas.microsoft.com/office/drawing/2014/main" id="{8A4D85FE-819F-4EE9-832B-59A531247BD6}"/>
              </a:ext>
            </a:extLst>
          </p:cNvPr>
          <p:cNvSpPr/>
          <p:nvPr/>
        </p:nvSpPr>
        <p:spPr bwMode="auto">
          <a:xfrm>
            <a:off x="4502411" y="6173732"/>
            <a:ext cx="2388437" cy="210078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ctr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Function/Service enabled in Day 1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EE5B396-3AB2-4A0E-B09B-A05AC304115D}"/>
              </a:ext>
            </a:extLst>
          </p:cNvPr>
          <p:cNvSpPr/>
          <p:nvPr/>
        </p:nvSpPr>
        <p:spPr>
          <a:xfrm>
            <a:off x="2011858" y="6135474"/>
            <a:ext cx="161185" cy="157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F988D12-80FE-4BA8-903F-024F430F0CDF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2092451" y="6292750"/>
            <a:ext cx="0" cy="105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D6B1507-25F0-4394-A957-09C7DF459E42}"/>
              </a:ext>
            </a:extLst>
          </p:cNvPr>
          <p:cNvSpPr txBox="1"/>
          <p:nvPr/>
        </p:nvSpPr>
        <p:spPr>
          <a:xfrm>
            <a:off x="2193655" y="6115778"/>
            <a:ext cx="13367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Externalization Functions</a:t>
            </a:r>
            <a:endParaRPr lang="en-HK" sz="85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6" name="Rounded Rectangle 34">
            <a:extLst>
              <a:ext uri="{FF2B5EF4-FFF2-40B4-BE49-F238E27FC236}">
                <a16:creationId xmlns:a16="http://schemas.microsoft.com/office/drawing/2014/main" id="{B26E3EB3-CF7B-4469-B3E6-C81693A7E0D3}"/>
              </a:ext>
            </a:extLst>
          </p:cNvPr>
          <p:cNvSpPr/>
          <p:nvPr/>
        </p:nvSpPr>
        <p:spPr bwMode="auto">
          <a:xfrm>
            <a:off x="6241394" y="1623231"/>
            <a:ext cx="2364610" cy="559164"/>
          </a:xfrm>
          <a:prstGeom prst="roundRect">
            <a:avLst>
              <a:gd name="adj" fmla="val 3801"/>
            </a:avLst>
          </a:prstGeom>
          <a:solidFill>
            <a:sysClr val="window" lastClr="FFFFFF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ODS/Data Vault</a:t>
            </a:r>
          </a:p>
        </p:txBody>
      </p:sp>
      <p:sp>
        <p:nvSpPr>
          <p:cNvPr id="119" name="Rounded Rectangle 33">
            <a:extLst>
              <a:ext uri="{FF2B5EF4-FFF2-40B4-BE49-F238E27FC236}">
                <a16:creationId xmlns:a16="http://schemas.microsoft.com/office/drawing/2014/main" id="{A680B824-70CF-41FB-B8BD-B35D3D4B0801}"/>
              </a:ext>
            </a:extLst>
          </p:cNvPr>
          <p:cNvSpPr/>
          <p:nvPr/>
        </p:nvSpPr>
        <p:spPr bwMode="auto">
          <a:xfrm>
            <a:off x="6241397" y="2503824"/>
            <a:ext cx="1729701" cy="3448388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i="1" kern="0" dirty="0">
                <a:solidFill>
                  <a:srgbClr val="004563"/>
                </a:solidFill>
                <a:latin typeface="Century Gothic"/>
                <a:ea typeface="MS PGothic"/>
                <a:cs typeface="Arial"/>
              </a:rPr>
              <a:t>RLS – Non-NB Operations</a:t>
            </a:r>
            <a:endParaRPr lang="en-US" sz="800" b="1" i="1" u="none" strike="noStrike" kern="0" cap="none" spc="0" normalizeH="0" baseline="0" noProof="0" dirty="0">
              <a:ln>
                <a:noFill/>
              </a:ln>
              <a:solidFill>
                <a:srgbClr val="004563"/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2" name="Rounded Rectangle 34">
            <a:extLst>
              <a:ext uri="{FF2B5EF4-FFF2-40B4-BE49-F238E27FC236}">
                <a16:creationId xmlns:a16="http://schemas.microsoft.com/office/drawing/2014/main" id="{7C81757E-52C0-42A1-860F-63E61D3F62DF}"/>
              </a:ext>
            </a:extLst>
          </p:cNvPr>
          <p:cNvSpPr/>
          <p:nvPr/>
        </p:nvSpPr>
        <p:spPr bwMode="auto">
          <a:xfrm>
            <a:off x="2200183" y="5341627"/>
            <a:ext cx="2627985" cy="610589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Invoke Product Factory APIs – Customized Build</a:t>
            </a:r>
          </a:p>
        </p:txBody>
      </p:sp>
      <p:sp>
        <p:nvSpPr>
          <p:cNvPr id="123" name="Rounded Rectangle 121">
            <a:extLst>
              <a:ext uri="{FF2B5EF4-FFF2-40B4-BE49-F238E27FC236}">
                <a16:creationId xmlns:a16="http://schemas.microsoft.com/office/drawing/2014/main" id="{5373871A-3B97-4F84-BDA1-F2D27F3C92CC}"/>
              </a:ext>
            </a:extLst>
          </p:cNvPr>
          <p:cNvSpPr/>
          <p:nvPr/>
        </p:nvSpPr>
        <p:spPr bwMode="auto">
          <a:xfrm>
            <a:off x="2342415" y="5526057"/>
            <a:ext cx="2292074" cy="365125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Transform RLS’s Product Definition &amp; Pricing data to Product Factory API’s input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26" name="Flowchart: Magnetic Disk 125">
            <a:extLst>
              <a:ext uri="{FF2B5EF4-FFF2-40B4-BE49-F238E27FC236}">
                <a16:creationId xmlns:a16="http://schemas.microsoft.com/office/drawing/2014/main" id="{1A2A4F36-D314-453B-B268-4D15F19ED847}"/>
              </a:ext>
            </a:extLst>
          </p:cNvPr>
          <p:cNvSpPr/>
          <p:nvPr/>
        </p:nvSpPr>
        <p:spPr>
          <a:xfrm>
            <a:off x="6378016" y="5113405"/>
            <a:ext cx="1511529" cy="8154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2"/>
                </a:solidFill>
              </a:rPr>
              <a:t>Data automatically updated from Product Factory:</a:t>
            </a:r>
          </a:p>
          <a:p>
            <a:r>
              <a:rPr lang="en-US" sz="800" dirty="0">
                <a:solidFill>
                  <a:schemeClr val="tx2"/>
                </a:solidFill>
              </a:rPr>
              <a:t>- Product - Definition</a:t>
            </a:r>
          </a:p>
          <a:p>
            <a:r>
              <a:rPr lang="en-US" sz="800" dirty="0">
                <a:solidFill>
                  <a:schemeClr val="tx2"/>
                </a:solidFill>
              </a:rPr>
              <a:t>- Product - Pricing</a:t>
            </a:r>
            <a:endParaRPr lang="en-HK" sz="800" dirty="0">
              <a:solidFill>
                <a:schemeClr val="tx2"/>
              </a:solidFill>
            </a:endParaRPr>
          </a:p>
        </p:txBody>
      </p:sp>
      <p:sp>
        <p:nvSpPr>
          <p:cNvPr id="132" name="Rounded Rectangle 121">
            <a:extLst>
              <a:ext uri="{FF2B5EF4-FFF2-40B4-BE49-F238E27FC236}">
                <a16:creationId xmlns:a16="http://schemas.microsoft.com/office/drawing/2014/main" id="{6853E2FE-D6FE-43F5-915B-411635E9DA0D}"/>
              </a:ext>
            </a:extLst>
          </p:cNvPr>
          <p:cNvSpPr/>
          <p:nvPr/>
        </p:nvSpPr>
        <p:spPr bwMode="auto">
          <a:xfrm>
            <a:off x="4237222" y="2813328"/>
            <a:ext cx="935058" cy="21537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Re-Illustration</a:t>
            </a:r>
          </a:p>
        </p:txBody>
      </p:sp>
      <p:sp>
        <p:nvSpPr>
          <p:cNvPr id="133" name="Rounded Rectangle 121">
            <a:extLst>
              <a:ext uri="{FF2B5EF4-FFF2-40B4-BE49-F238E27FC236}">
                <a16:creationId xmlns:a16="http://schemas.microsoft.com/office/drawing/2014/main" id="{601DEB43-8B30-4082-861F-00BC08F8EE3E}"/>
              </a:ext>
            </a:extLst>
          </p:cNvPr>
          <p:cNvSpPr/>
          <p:nvPr/>
        </p:nvSpPr>
        <p:spPr bwMode="auto">
          <a:xfrm>
            <a:off x="4237222" y="3061397"/>
            <a:ext cx="935058" cy="215373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NB Illustration</a:t>
            </a:r>
          </a:p>
        </p:txBody>
      </p:sp>
      <p:sp>
        <p:nvSpPr>
          <p:cNvPr id="135" name="Rounded Rectangle 33">
            <a:extLst>
              <a:ext uri="{FF2B5EF4-FFF2-40B4-BE49-F238E27FC236}">
                <a16:creationId xmlns:a16="http://schemas.microsoft.com/office/drawing/2014/main" id="{C6F6293A-1BFB-4DA8-A2EB-241D3F5F6F93}"/>
              </a:ext>
            </a:extLst>
          </p:cNvPr>
          <p:cNvSpPr/>
          <p:nvPr/>
        </p:nvSpPr>
        <p:spPr bwMode="auto">
          <a:xfrm>
            <a:off x="3585098" y="4657483"/>
            <a:ext cx="1633673" cy="648344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 err="1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eBAO</a:t>
            </a: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 - Ge</a:t>
            </a: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mini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38" name="Rounded Rectangle 121">
            <a:extLst>
              <a:ext uri="{FF2B5EF4-FFF2-40B4-BE49-F238E27FC236}">
                <a16:creationId xmlns:a16="http://schemas.microsoft.com/office/drawing/2014/main" id="{73CDDE2E-5964-480D-BC89-068640691441}"/>
              </a:ext>
            </a:extLst>
          </p:cNvPr>
          <p:cNvSpPr/>
          <p:nvPr/>
        </p:nvSpPr>
        <p:spPr bwMode="auto">
          <a:xfrm>
            <a:off x="3655441" y="5057337"/>
            <a:ext cx="1288228" cy="21537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Issuance</a:t>
            </a:r>
          </a:p>
        </p:txBody>
      </p:sp>
      <p:sp>
        <p:nvSpPr>
          <p:cNvPr id="139" name="Rounded Rectangle 121">
            <a:extLst>
              <a:ext uri="{FF2B5EF4-FFF2-40B4-BE49-F238E27FC236}">
                <a16:creationId xmlns:a16="http://schemas.microsoft.com/office/drawing/2014/main" id="{200C797B-8986-406C-B532-0B466E5B6CC4}"/>
              </a:ext>
            </a:extLst>
          </p:cNvPr>
          <p:cNvSpPr/>
          <p:nvPr/>
        </p:nvSpPr>
        <p:spPr bwMode="auto">
          <a:xfrm>
            <a:off x="6989086" y="6169753"/>
            <a:ext cx="2388437" cy="210078"/>
          </a:xfrm>
          <a:prstGeom prst="roundRect">
            <a:avLst>
              <a:gd name="adj" fmla="val 5337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ctr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Function/Service to be enabled in End-state</a:t>
            </a:r>
          </a:p>
        </p:txBody>
      </p:sp>
      <p:sp>
        <p:nvSpPr>
          <p:cNvPr id="140" name="Rounded Rectangle 33">
            <a:extLst>
              <a:ext uri="{FF2B5EF4-FFF2-40B4-BE49-F238E27FC236}">
                <a16:creationId xmlns:a16="http://schemas.microsoft.com/office/drawing/2014/main" id="{640A9A35-4AF3-42A0-8677-D83151B396B7}"/>
              </a:ext>
            </a:extLst>
          </p:cNvPr>
          <p:cNvSpPr/>
          <p:nvPr/>
        </p:nvSpPr>
        <p:spPr bwMode="auto">
          <a:xfrm>
            <a:off x="2200184" y="4675854"/>
            <a:ext cx="1313026" cy="640076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GMC</a:t>
            </a:r>
          </a:p>
        </p:txBody>
      </p:sp>
      <p:sp>
        <p:nvSpPr>
          <p:cNvPr id="141" name="Rounded Rectangle 121">
            <a:extLst>
              <a:ext uri="{FF2B5EF4-FFF2-40B4-BE49-F238E27FC236}">
                <a16:creationId xmlns:a16="http://schemas.microsoft.com/office/drawing/2014/main" id="{717670B4-B66E-4A1D-83B7-F317D4E5357C}"/>
              </a:ext>
            </a:extLst>
          </p:cNvPr>
          <p:cNvSpPr/>
          <p:nvPr/>
        </p:nvSpPr>
        <p:spPr bwMode="auto">
          <a:xfrm>
            <a:off x="2342414" y="4872323"/>
            <a:ext cx="1114925" cy="358824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Output Mgmt. –</a:t>
            </a:r>
          </a:p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Pack</a:t>
            </a:r>
          </a:p>
        </p:txBody>
      </p:sp>
      <p:sp>
        <p:nvSpPr>
          <p:cNvPr id="142" name="Rounded Rectangle 33">
            <a:extLst>
              <a:ext uri="{FF2B5EF4-FFF2-40B4-BE49-F238E27FC236}">
                <a16:creationId xmlns:a16="http://schemas.microsoft.com/office/drawing/2014/main" id="{9EAE57F9-52A6-4B6E-84ED-3828B9942DEE}"/>
              </a:ext>
            </a:extLst>
          </p:cNvPr>
          <p:cNvSpPr/>
          <p:nvPr/>
        </p:nvSpPr>
        <p:spPr bwMode="auto">
          <a:xfrm>
            <a:off x="8135779" y="5221092"/>
            <a:ext cx="1337235" cy="769417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MCS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459AAD4F-3BC0-4345-A254-DFBAB6658F34}"/>
              </a:ext>
            </a:extLst>
          </p:cNvPr>
          <p:cNvSpPr/>
          <p:nvPr/>
        </p:nvSpPr>
        <p:spPr>
          <a:xfrm>
            <a:off x="6333870" y="2721078"/>
            <a:ext cx="1557226" cy="1235976"/>
          </a:xfrm>
          <a:prstGeom prst="roundRect">
            <a:avLst>
              <a:gd name="adj" fmla="val 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Functions to be migrated to new Platform</a:t>
            </a:r>
            <a:endParaRPr lang="en-HK" sz="1000" dirty="0"/>
          </a:p>
        </p:txBody>
      </p:sp>
      <p:sp>
        <p:nvSpPr>
          <p:cNvPr id="131" name="Rounded Rectangle 121">
            <a:extLst>
              <a:ext uri="{FF2B5EF4-FFF2-40B4-BE49-F238E27FC236}">
                <a16:creationId xmlns:a16="http://schemas.microsoft.com/office/drawing/2014/main" id="{FB173D3D-EA04-4B8F-84B4-B4E9CA155251}"/>
              </a:ext>
            </a:extLst>
          </p:cNvPr>
          <p:cNvSpPr/>
          <p:nvPr/>
        </p:nvSpPr>
        <p:spPr bwMode="auto">
          <a:xfrm>
            <a:off x="6533729" y="3429872"/>
            <a:ext cx="1279366" cy="221785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Re-illustration</a:t>
            </a:r>
          </a:p>
        </p:txBody>
      </p:sp>
      <p:sp>
        <p:nvSpPr>
          <p:cNvPr id="136" name="Rounded Rectangle 121">
            <a:extLst>
              <a:ext uri="{FF2B5EF4-FFF2-40B4-BE49-F238E27FC236}">
                <a16:creationId xmlns:a16="http://schemas.microsoft.com/office/drawing/2014/main" id="{53DAC36C-3654-4F4A-AE33-A873B6D79AF5}"/>
              </a:ext>
            </a:extLst>
          </p:cNvPr>
          <p:cNvSpPr/>
          <p:nvPr/>
        </p:nvSpPr>
        <p:spPr bwMode="auto">
          <a:xfrm>
            <a:off x="6533729" y="3173164"/>
            <a:ext cx="1279366" cy="221785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Issuance</a:t>
            </a:r>
          </a:p>
        </p:txBody>
      </p:sp>
      <p:sp>
        <p:nvSpPr>
          <p:cNvPr id="143" name="Rounded Rectangle 121">
            <a:extLst>
              <a:ext uri="{FF2B5EF4-FFF2-40B4-BE49-F238E27FC236}">
                <a16:creationId xmlns:a16="http://schemas.microsoft.com/office/drawing/2014/main" id="{52568FAE-3473-4D4C-8812-9F58B3C53873}"/>
              </a:ext>
            </a:extLst>
          </p:cNvPr>
          <p:cNvSpPr/>
          <p:nvPr/>
        </p:nvSpPr>
        <p:spPr bwMode="auto">
          <a:xfrm>
            <a:off x="6533729" y="3687806"/>
            <a:ext cx="1279366" cy="221785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Underwriting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BCC29586-7076-4015-BEE6-E5C7A5AF0A4A}"/>
              </a:ext>
            </a:extLst>
          </p:cNvPr>
          <p:cNvSpPr/>
          <p:nvPr/>
        </p:nvSpPr>
        <p:spPr>
          <a:xfrm>
            <a:off x="6333870" y="3985561"/>
            <a:ext cx="1555675" cy="1075001"/>
          </a:xfrm>
          <a:prstGeom prst="roundRect">
            <a:avLst>
              <a:gd name="adj" fmla="val 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Functions keep for Day 1</a:t>
            </a:r>
            <a:endParaRPr lang="en-HK" sz="1000" dirty="0"/>
          </a:p>
        </p:txBody>
      </p:sp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2482642F-B4A6-4CF5-AD53-1DC8B3F3135F}"/>
              </a:ext>
            </a:extLst>
          </p:cNvPr>
          <p:cNvSpPr/>
          <p:nvPr/>
        </p:nvSpPr>
        <p:spPr>
          <a:xfrm>
            <a:off x="6438444" y="1763647"/>
            <a:ext cx="722671" cy="3651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Core DB</a:t>
            </a:r>
            <a:endParaRPr lang="en-HK" sz="800" dirty="0"/>
          </a:p>
        </p:txBody>
      </p:sp>
      <p:sp>
        <p:nvSpPr>
          <p:cNvPr id="147" name="Rounded Rectangle 33">
            <a:extLst>
              <a:ext uri="{FF2B5EF4-FFF2-40B4-BE49-F238E27FC236}">
                <a16:creationId xmlns:a16="http://schemas.microsoft.com/office/drawing/2014/main" id="{349DD3DA-C1DF-4539-9222-1DBF79FB0C5A}"/>
              </a:ext>
            </a:extLst>
          </p:cNvPr>
          <p:cNvSpPr/>
          <p:nvPr/>
        </p:nvSpPr>
        <p:spPr bwMode="auto">
          <a:xfrm>
            <a:off x="3854609" y="1591713"/>
            <a:ext cx="1535408" cy="728195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Event based Data Sync.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48" name="Rounded Rectangle 121">
            <a:extLst>
              <a:ext uri="{FF2B5EF4-FFF2-40B4-BE49-F238E27FC236}">
                <a16:creationId xmlns:a16="http://schemas.microsoft.com/office/drawing/2014/main" id="{397064CF-71C3-44A2-B056-1E29EEE0D974}"/>
              </a:ext>
            </a:extLst>
          </p:cNvPr>
          <p:cNvSpPr/>
          <p:nvPr/>
        </p:nvSpPr>
        <p:spPr bwMode="auto">
          <a:xfrm>
            <a:off x="3925961" y="1780725"/>
            <a:ext cx="1371541" cy="491147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Data Sync.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(e.g. Status)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Application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9" name="Rounded Rectangle 121">
            <a:extLst>
              <a:ext uri="{FF2B5EF4-FFF2-40B4-BE49-F238E27FC236}">
                <a16:creationId xmlns:a16="http://schemas.microsoft.com/office/drawing/2014/main" id="{153A4500-E9CA-4722-B66A-4612E8D3AD58}"/>
              </a:ext>
            </a:extLst>
          </p:cNvPr>
          <p:cNvSpPr/>
          <p:nvPr/>
        </p:nvSpPr>
        <p:spPr bwMode="auto">
          <a:xfrm>
            <a:off x="6536108" y="4251597"/>
            <a:ext cx="1272366" cy="23253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Servicing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59" name="Rounded Rectangle 121">
            <a:extLst>
              <a:ext uri="{FF2B5EF4-FFF2-40B4-BE49-F238E27FC236}">
                <a16:creationId xmlns:a16="http://schemas.microsoft.com/office/drawing/2014/main" id="{00969564-3975-4417-A8F0-64D9643BA734}"/>
              </a:ext>
            </a:extLst>
          </p:cNvPr>
          <p:cNvSpPr/>
          <p:nvPr/>
        </p:nvSpPr>
        <p:spPr bwMode="auto">
          <a:xfrm>
            <a:off x="6530974" y="4506384"/>
            <a:ext cx="1272366" cy="23253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Reporting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2" name="Flowchart: Magnetic Disk 161">
            <a:extLst>
              <a:ext uri="{FF2B5EF4-FFF2-40B4-BE49-F238E27FC236}">
                <a16:creationId xmlns:a16="http://schemas.microsoft.com/office/drawing/2014/main" id="{67CE1B82-5165-4511-8542-6192FF376370}"/>
              </a:ext>
            </a:extLst>
          </p:cNvPr>
          <p:cNvSpPr/>
          <p:nvPr/>
        </p:nvSpPr>
        <p:spPr>
          <a:xfrm>
            <a:off x="7522224" y="1780034"/>
            <a:ext cx="878348" cy="3487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Vault</a:t>
            </a:r>
          </a:p>
          <a:p>
            <a:pPr algn="ctr"/>
            <a:r>
              <a:rPr lang="en-US" sz="800" dirty="0"/>
              <a:t>- Customer ..</a:t>
            </a:r>
            <a:endParaRPr lang="en-HK" sz="8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C845A39-AA93-4B1E-85F0-5753F0F58788}"/>
              </a:ext>
            </a:extLst>
          </p:cNvPr>
          <p:cNvSpPr txBox="1"/>
          <p:nvPr/>
        </p:nvSpPr>
        <p:spPr>
          <a:xfrm flipH="1">
            <a:off x="7232467" y="1802748"/>
            <a:ext cx="361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…</a:t>
            </a:r>
            <a:endParaRPr lang="en-HK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029BBCC-0EE7-4D2F-8BCA-5D68364C8B8D}"/>
              </a:ext>
            </a:extLst>
          </p:cNvPr>
          <p:cNvSpPr txBox="1"/>
          <p:nvPr/>
        </p:nvSpPr>
        <p:spPr>
          <a:xfrm>
            <a:off x="7080868" y="2208657"/>
            <a:ext cx="1083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As-is Data Sync.</a:t>
            </a:r>
            <a:endParaRPr lang="en-HK" sz="1000" dirty="0"/>
          </a:p>
        </p:txBody>
      </p:sp>
      <p:sp>
        <p:nvSpPr>
          <p:cNvPr id="166" name="Rounded Rectangle 121">
            <a:extLst>
              <a:ext uri="{FF2B5EF4-FFF2-40B4-BE49-F238E27FC236}">
                <a16:creationId xmlns:a16="http://schemas.microsoft.com/office/drawing/2014/main" id="{24A75962-3509-47EC-BCD6-FCA2B953D20A}"/>
              </a:ext>
            </a:extLst>
          </p:cNvPr>
          <p:cNvSpPr/>
          <p:nvPr/>
        </p:nvSpPr>
        <p:spPr bwMode="auto">
          <a:xfrm>
            <a:off x="8246933" y="5451959"/>
            <a:ext cx="1114925" cy="21537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Output Mgmt.</a:t>
            </a:r>
          </a:p>
        </p:txBody>
      </p:sp>
      <p:sp>
        <p:nvSpPr>
          <p:cNvPr id="168" name="Rounded Rectangle 34">
            <a:extLst>
              <a:ext uri="{FF2B5EF4-FFF2-40B4-BE49-F238E27FC236}">
                <a16:creationId xmlns:a16="http://schemas.microsoft.com/office/drawing/2014/main" id="{CB122AB9-9860-40C6-B411-CCF07123C968}"/>
              </a:ext>
            </a:extLst>
          </p:cNvPr>
          <p:cNvSpPr/>
          <p:nvPr/>
        </p:nvSpPr>
        <p:spPr bwMode="auto">
          <a:xfrm>
            <a:off x="2184458" y="957096"/>
            <a:ext cx="6421545" cy="569993"/>
          </a:xfrm>
          <a:prstGeom prst="roundRect">
            <a:avLst>
              <a:gd name="adj" fmla="val 3801"/>
            </a:avLst>
          </a:prstGeom>
          <a:solidFill>
            <a:sysClr val="window" lastClr="FFFFFF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Existing Sales Tool</a:t>
            </a:r>
          </a:p>
        </p:txBody>
      </p:sp>
      <p:sp>
        <p:nvSpPr>
          <p:cNvPr id="170" name="Rounded Rectangle 121">
            <a:extLst>
              <a:ext uri="{FF2B5EF4-FFF2-40B4-BE49-F238E27FC236}">
                <a16:creationId xmlns:a16="http://schemas.microsoft.com/office/drawing/2014/main" id="{4C1B67F8-E0C5-4152-9DB8-05420A9CF5A7}"/>
              </a:ext>
            </a:extLst>
          </p:cNvPr>
          <p:cNvSpPr/>
          <p:nvPr/>
        </p:nvSpPr>
        <p:spPr bwMode="auto">
          <a:xfrm>
            <a:off x="2276486" y="1159645"/>
            <a:ext cx="937763" cy="31459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eFNA</a:t>
            </a: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1" name="Rounded Rectangle 121">
            <a:extLst>
              <a:ext uri="{FF2B5EF4-FFF2-40B4-BE49-F238E27FC236}">
                <a16:creationId xmlns:a16="http://schemas.microsoft.com/office/drawing/2014/main" id="{7E6A8A1E-0742-4D5B-AE1A-DC90BB9E2B93}"/>
              </a:ext>
            </a:extLst>
          </p:cNvPr>
          <p:cNvSpPr/>
          <p:nvPr/>
        </p:nvSpPr>
        <p:spPr bwMode="auto">
          <a:xfrm>
            <a:off x="3479927" y="1147367"/>
            <a:ext cx="1203460" cy="3342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Proposal/ Illustration for NB</a:t>
            </a: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2E33EA3D-90B0-4423-B529-48D93C233126}"/>
              </a:ext>
            </a:extLst>
          </p:cNvPr>
          <p:cNvSpPr/>
          <p:nvPr/>
        </p:nvSpPr>
        <p:spPr>
          <a:xfrm rot="16200000">
            <a:off x="4369963" y="2246970"/>
            <a:ext cx="172165" cy="221989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3" name="Rounded Rectangle 121">
            <a:extLst>
              <a:ext uri="{FF2B5EF4-FFF2-40B4-BE49-F238E27FC236}">
                <a16:creationId xmlns:a16="http://schemas.microsoft.com/office/drawing/2014/main" id="{B0FA6D5E-F776-4324-9CA0-1AE0BA086972}"/>
              </a:ext>
            </a:extLst>
          </p:cNvPr>
          <p:cNvSpPr/>
          <p:nvPr/>
        </p:nvSpPr>
        <p:spPr bwMode="auto">
          <a:xfrm>
            <a:off x="4934788" y="1157084"/>
            <a:ext cx="937763" cy="31459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eApp</a:t>
            </a: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071B383-13E7-4A6E-B86B-52905150BA29}"/>
              </a:ext>
            </a:extLst>
          </p:cNvPr>
          <p:cNvCxnSpPr>
            <a:cxnSpLocks/>
            <a:stCxn id="170" idx="3"/>
            <a:endCxn id="171" idx="1"/>
          </p:cNvCxnSpPr>
          <p:nvPr/>
        </p:nvCxnSpPr>
        <p:spPr>
          <a:xfrm flipV="1">
            <a:off x="3214249" y="1314490"/>
            <a:ext cx="265678" cy="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90C8BB7-67AD-450C-B896-E765884281A5}"/>
              </a:ext>
            </a:extLst>
          </p:cNvPr>
          <p:cNvCxnSpPr>
            <a:cxnSpLocks/>
            <a:stCxn id="171" idx="3"/>
            <a:endCxn id="173" idx="1"/>
          </p:cNvCxnSpPr>
          <p:nvPr/>
        </p:nvCxnSpPr>
        <p:spPr>
          <a:xfrm flipV="1">
            <a:off x="4683387" y="1314381"/>
            <a:ext cx="251401" cy="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21">
            <a:extLst>
              <a:ext uri="{FF2B5EF4-FFF2-40B4-BE49-F238E27FC236}">
                <a16:creationId xmlns:a16="http://schemas.microsoft.com/office/drawing/2014/main" id="{98C3B80F-D98D-497F-AC02-F3FFFEBDB363}"/>
              </a:ext>
            </a:extLst>
          </p:cNvPr>
          <p:cNvSpPr/>
          <p:nvPr/>
        </p:nvSpPr>
        <p:spPr bwMode="auto">
          <a:xfrm>
            <a:off x="6540729" y="4769095"/>
            <a:ext cx="1272366" cy="23253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Commission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83" name="Rounded Rectangle 33">
            <a:extLst>
              <a:ext uri="{FF2B5EF4-FFF2-40B4-BE49-F238E27FC236}">
                <a16:creationId xmlns:a16="http://schemas.microsoft.com/office/drawing/2014/main" id="{D807736A-9AAD-4290-9CC1-3C19BBB168EA}"/>
              </a:ext>
            </a:extLst>
          </p:cNvPr>
          <p:cNvSpPr/>
          <p:nvPr/>
        </p:nvSpPr>
        <p:spPr bwMode="auto">
          <a:xfrm>
            <a:off x="8145825" y="4481453"/>
            <a:ext cx="1337235" cy="709733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RCMS</a:t>
            </a:r>
          </a:p>
        </p:txBody>
      </p:sp>
      <p:sp>
        <p:nvSpPr>
          <p:cNvPr id="184" name="Rounded Rectangle 121">
            <a:extLst>
              <a:ext uri="{FF2B5EF4-FFF2-40B4-BE49-F238E27FC236}">
                <a16:creationId xmlns:a16="http://schemas.microsoft.com/office/drawing/2014/main" id="{0C7581A1-997B-4E7D-A38D-2DAFD8CF5C6F}"/>
              </a:ext>
            </a:extLst>
          </p:cNvPr>
          <p:cNvSpPr/>
          <p:nvPr/>
        </p:nvSpPr>
        <p:spPr bwMode="auto">
          <a:xfrm>
            <a:off x="8228610" y="4717542"/>
            <a:ext cx="1143296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Agency Commission Mgmt.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4D5BF691-625B-48A9-A332-52DB61176426}"/>
              </a:ext>
            </a:extLst>
          </p:cNvPr>
          <p:cNvCxnSpPr>
            <a:cxnSpLocks/>
            <a:stCxn id="148" idx="3"/>
            <a:endCxn id="146" idx="2"/>
          </p:cNvCxnSpPr>
          <p:nvPr/>
        </p:nvCxnSpPr>
        <p:spPr>
          <a:xfrm flipV="1">
            <a:off x="5297502" y="1946202"/>
            <a:ext cx="1140942" cy="80097"/>
          </a:xfrm>
          <a:prstGeom prst="curved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B96EE0D7-0208-4DB8-9384-59860F603A32}"/>
              </a:ext>
            </a:extLst>
          </p:cNvPr>
          <p:cNvCxnSpPr>
            <a:cxnSpLocks/>
            <a:stCxn id="138" idx="3"/>
            <a:endCxn id="145" idx="1"/>
          </p:cNvCxnSpPr>
          <p:nvPr/>
        </p:nvCxnSpPr>
        <p:spPr>
          <a:xfrm flipV="1">
            <a:off x="4943669" y="4523062"/>
            <a:ext cx="1390201" cy="641962"/>
          </a:xfrm>
          <a:prstGeom prst="curved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Arrow: Down 195">
            <a:extLst>
              <a:ext uri="{FF2B5EF4-FFF2-40B4-BE49-F238E27FC236}">
                <a16:creationId xmlns:a16="http://schemas.microsoft.com/office/drawing/2014/main" id="{679FE9DB-E1BA-4DF8-9CF7-6D6F10F5F9AD}"/>
              </a:ext>
            </a:extLst>
          </p:cNvPr>
          <p:cNvSpPr/>
          <p:nvPr/>
        </p:nvSpPr>
        <p:spPr>
          <a:xfrm rot="16200000">
            <a:off x="7951070" y="4738110"/>
            <a:ext cx="170020" cy="235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7" name="Arrow: Down 196">
            <a:extLst>
              <a:ext uri="{FF2B5EF4-FFF2-40B4-BE49-F238E27FC236}">
                <a16:creationId xmlns:a16="http://schemas.microsoft.com/office/drawing/2014/main" id="{A0F9A513-42DD-4140-9EEA-89C4C588968E}"/>
              </a:ext>
            </a:extLst>
          </p:cNvPr>
          <p:cNvSpPr/>
          <p:nvPr/>
        </p:nvSpPr>
        <p:spPr>
          <a:xfrm rot="16200000">
            <a:off x="7956228" y="5535947"/>
            <a:ext cx="170021" cy="2601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9" name="Rounded Rectangle 121">
            <a:extLst>
              <a:ext uri="{FF2B5EF4-FFF2-40B4-BE49-F238E27FC236}">
                <a16:creationId xmlns:a16="http://schemas.microsoft.com/office/drawing/2014/main" id="{889F41DC-2B47-424E-B5C0-31366581508D}"/>
              </a:ext>
            </a:extLst>
          </p:cNvPr>
          <p:cNvSpPr/>
          <p:nvPr/>
        </p:nvSpPr>
        <p:spPr bwMode="auto">
          <a:xfrm>
            <a:off x="6109446" y="1157083"/>
            <a:ext cx="937763" cy="31459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eSubmission</a:t>
            </a: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7FE17ED-37B2-4656-83E4-9F338EFFFFF5}"/>
              </a:ext>
            </a:extLst>
          </p:cNvPr>
          <p:cNvCxnSpPr>
            <a:cxnSpLocks/>
            <a:stCxn id="173" idx="3"/>
            <a:endCxn id="199" idx="1"/>
          </p:cNvCxnSpPr>
          <p:nvPr/>
        </p:nvCxnSpPr>
        <p:spPr>
          <a:xfrm flipV="1">
            <a:off x="5872551" y="1314380"/>
            <a:ext cx="236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34">
            <a:extLst>
              <a:ext uri="{FF2B5EF4-FFF2-40B4-BE49-F238E27FC236}">
                <a16:creationId xmlns:a16="http://schemas.microsoft.com/office/drawing/2014/main" id="{CB2EB257-A53E-4566-8475-52D2DF4BEA8D}"/>
              </a:ext>
            </a:extLst>
          </p:cNvPr>
          <p:cNvSpPr/>
          <p:nvPr/>
        </p:nvSpPr>
        <p:spPr bwMode="auto">
          <a:xfrm>
            <a:off x="2179884" y="1622703"/>
            <a:ext cx="1404660" cy="727770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EIP/NBDB</a:t>
            </a:r>
          </a:p>
        </p:txBody>
      </p:sp>
      <p:sp>
        <p:nvSpPr>
          <p:cNvPr id="205" name="Rounded Rectangle 33">
            <a:extLst>
              <a:ext uri="{FF2B5EF4-FFF2-40B4-BE49-F238E27FC236}">
                <a16:creationId xmlns:a16="http://schemas.microsoft.com/office/drawing/2014/main" id="{D8C15A05-4504-4F8E-8756-929EC4E8EF24}"/>
              </a:ext>
            </a:extLst>
          </p:cNvPr>
          <p:cNvSpPr/>
          <p:nvPr/>
        </p:nvSpPr>
        <p:spPr bwMode="auto">
          <a:xfrm>
            <a:off x="5258096" y="2921357"/>
            <a:ext cx="915853" cy="1369788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WFI – U/W Case</a:t>
            </a:r>
          </a:p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Mgmt.</a:t>
            </a:r>
          </a:p>
        </p:txBody>
      </p:sp>
      <p:sp>
        <p:nvSpPr>
          <p:cNvPr id="206" name="Rounded Rectangle 121">
            <a:extLst>
              <a:ext uri="{FF2B5EF4-FFF2-40B4-BE49-F238E27FC236}">
                <a16:creationId xmlns:a16="http://schemas.microsoft.com/office/drawing/2014/main" id="{1A57232A-385C-46C4-A2DD-E41B289E1369}"/>
              </a:ext>
            </a:extLst>
          </p:cNvPr>
          <p:cNvSpPr/>
          <p:nvPr/>
        </p:nvSpPr>
        <p:spPr bwMode="auto">
          <a:xfrm>
            <a:off x="5291526" y="3771414"/>
            <a:ext cx="830805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Document</a:t>
            </a:r>
          </a:p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Management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07" name="Rounded Rectangle 121">
            <a:extLst>
              <a:ext uri="{FF2B5EF4-FFF2-40B4-BE49-F238E27FC236}">
                <a16:creationId xmlns:a16="http://schemas.microsoft.com/office/drawing/2014/main" id="{65A8F879-E648-4C34-A3B3-2C4A5E687FF3}"/>
              </a:ext>
            </a:extLst>
          </p:cNvPr>
          <p:cNvSpPr/>
          <p:nvPr/>
        </p:nvSpPr>
        <p:spPr bwMode="auto">
          <a:xfrm>
            <a:off x="5300619" y="3334961"/>
            <a:ext cx="830805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Workflow Imaging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08" name="Rounded Rectangle 121">
            <a:extLst>
              <a:ext uri="{FF2B5EF4-FFF2-40B4-BE49-F238E27FC236}">
                <a16:creationId xmlns:a16="http://schemas.microsoft.com/office/drawing/2014/main" id="{99129E64-F99F-4709-ABE1-DBF98873CEAE}"/>
              </a:ext>
            </a:extLst>
          </p:cNvPr>
          <p:cNvSpPr/>
          <p:nvPr/>
        </p:nvSpPr>
        <p:spPr bwMode="auto">
          <a:xfrm>
            <a:off x="3663870" y="4835825"/>
            <a:ext cx="1275708" cy="209851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Underwriting</a:t>
            </a:r>
          </a:p>
        </p:txBody>
      </p: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946514F0-12B5-43FA-9B81-F6A9642EEC71}"/>
              </a:ext>
            </a:extLst>
          </p:cNvPr>
          <p:cNvCxnSpPr>
            <a:cxnSpLocks/>
            <a:stCxn id="205" idx="2"/>
            <a:endCxn id="208" idx="3"/>
          </p:cNvCxnSpPr>
          <p:nvPr/>
        </p:nvCxnSpPr>
        <p:spPr>
          <a:xfrm rot="5400000">
            <a:off x="5002998" y="4227726"/>
            <a:ext cx="649606" cy="776445"/>
          </a:xfrm>
          <a:prstGeom prst="curvedConnector2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ounded Rectangle 121">
            <a:extLst>
              <a:ext uri="{FF2B5EF4-FFF2-40B4-BE49-F238E27FC236}">
                <a16:creationId xmlns:a16="http://schemas.microsoft.com/office/drawing/2014/main" id="{763D77C7-50DB-4436-AC24-338B4DB76F15}"/>
              </a:ext>
            </a:extLst>
          </p:cNvPr>
          <p:cNvSpPr/>
          <p:nvPr/>
        </p:nvSpPr>
        <p:spPr bwMode="auto">
          <a:xfrm>
            <a:off x="2285293" y="1783718"/>
            <a:ext cx="1270559" cy="344113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eSubmission</a:t>
            </a:r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for New Products’ applications</a:t>
            </a:r>
          </a:p>
        </p:txBody>
      </p:sp>
      <p:sp>
        <p:nvSpPr>
          <p:cNvPr id="215" name="Rounded Rectangle 33">
            <a:extLst>
              <a:ext uri="{FF2B5EF4-FFF2-40B4-BE49-F238E27FC236}">
                <a16:creationId xmlns:a16="http://schemas.microsoft.com/office/drawing/2014/main" id="{5ECFCA63-5F0E-44EC-A3CA-CB2D6EC4D002}"/>
              </a:ext>
            </a:extLst>
          </p:cNvPr>
          <p:cNvSpPr/>
          <p:nvPr/>
        </p:nvSpPr>
        <p:spPr bwMode="auto">
          <a:xfrm>
            <a:off x="8153711" y="3680849"/>
            <a:ext cx="1337235" cy="691296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Servicing CRM</a:t>
            </a:r>
          </a:p>
        </p:txBody>
      </p:sp>
      <p:sp>
        <p:nvSpPr>
          <p:cNvPr id="216" name="Rounded Rectangle 121">
            <a:extLst>
              <a:ext uri="{FF2B5EF4-FFF2-40B4-BE49-F238E27FC236}">
                <a16:creationId xmlns:a16="http://schemas.microsoft.com/office/drawing/2014/main" id="{E2F1F6B4-C7D9-4392-9ABD-102D3153513B}"/>
              </a:ext>
            </a:extLst>
          </p:cNvPr>
          <p:cNvSpPr/>
          <p:nvPr/>
        </p:nvSpPr>
        <p:spPr bwMode="auto">
          <a:xfrm>
            <a:off x="8232746" y="3942156"/>
            <a:ext cx="1143296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Servicing Cases Mgmt.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17" name="Arrow: Left-Right 216">
            <a:extLst>
              <a:ext uri="{FF2B5EF4-FFF2-40B4-BE49-F238E27FC236}">
                <a16:creationId xmlns:a16="http://schemas.microsoft.com/office/drawing/2014/main" id="{F8777CD4-A3F6-4F38-9F0F-12015F2C888A}"/>
              </a:ext>
            </a:extLst>
          </p:cNvPr>
          <p:cNvSpPr/>
          <p:nvPr/>
        </p:nvSpPr>
        <p:spPr>
          <a:xfrm>
            <a:off x="7918446" y="4045897"/>
            <a:ext cx="260171" cy="163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8" name="Flowchart: Magnetic Disk 217">
            <a:extLst>
              <a:ext uri="{FF2B5EF4-FFF2-40B4-BE49-F238E27FC236}">
                <a16:creationId xmlns:a16="http://schemas.microsoft.com/office/drawing/2014/main" id="{D2B161B1-B182-4B19-8D23-66A076A68605}"/>
              </a:ext>
            </a:extLst>
          </p:cNvPr>
          <p:cNvSpPr/>
          <p:nvPr/>
        </p:nvSpPr>
        <p:spPr>
          <a:xfrm>
            <a:off x="2568617" y="2130296"/>
            <a:ext cx="596537" cy="216671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NBDB</a:t>
            </a:r>
            <a:endParaRPr lang="en-HK" sz="800" strike="sngStrike" dirty="0"/>
          </a:p>
        </p:txBody>
      </p:sp>
      <p:sp>
        <p:nvSpPr>
          <p:cNvPr id="219" name="Rounded Rectangle 121">
            <a:extLst>
              <a:ext uri="{FF2B5EF4-FFF2-40B4-BE49-F238E27FC236}">
                <a16:creationId xmlns:a16="http://schemas.microsoft.com/office/drawing/2014/main" id="{1F17DEC6-AB6F-43D7-9C2A-DD1AB7A7DC4F}"/>
              </a:ext>
            </a:extLst>
          </p:cNvPr>
          <p:cNvSpPr/>
          <p:nvPr/>
        </p:nvSpPr>
        <p:spPr bwMode="auto">
          <a:xfrm>
            <a:off x="9525699" y="6169753"/>
            <a:ext cx="1840281" cy="210078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ctr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Function/Service without impact</a:t>
            </a:r>
          </a:p>
        </p:txBody>
      </p:sp>
      <p:cxnSp>
        <p:nvCxnSpPr>
          <p:cNvPr id="220" name="Connector: Curved 219">
            <a:extLst>
              <a:ext uri="{FF2B5EF4-FFF2-40B4-BE49-F238E27FC236}">
                <a16:creationId xmlns:a16="http://schemas.microsoft.com/office/drawing/2014/main" id="{1F2E281D-9B35-47C3-BAA3-95375BFA9042}"/>
              </a:ext>
            </a:extLst>
          </p:cNvPr>
          <p:cNvCxnSpPr>
            <a:cxnSpLocks/>
            <a:stCxn id="123" idx="1"/>
            <a:endCxn id="5" idx="4"/>
          </p:cNvCxnSpPr>
          <p:nvPr/>
        </p:nvCxnSpPr>
        <p:spPr>
          <a:xfrm rot="10800000">
            <a:off x="1390745" y="5410172"/>
            <a:ext cx="951671" cy="298448"/>
          </a:xfrm>
          <a:prstGeom prst="curvedConnector2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ounded Rectangle 33">
            <a:extLst>
              <a:ext uri="{FF2B5EF4-FFF2-40B4-BE49-F238E27FC236}">
                <a16:creationId xmlns:a16="http://schemas.microsoft.com/office/drawing/2014/main" id="{F6635057-2CEA-4A1A-9D04-278F87362653}"/>
              </a:ext>
            </a:extLst>
          </p:cNvPr>
          <p:cNvSpPr/>
          <p:nvPr/>
        </p:nvSpPr>
        <p:spPr bwMode="auto">
          <a:xfrm>
            <a:off x="5240683" y="2363367"/>
            <a:ext cx="915853" cy="497065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 err="1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Norkom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227" name="Rounded Rectangle 121">
            <a:extLst>
              <a:ext uri="{FF2B5EF4-FFF2-40B4-BE49-F238E27FC236}">
                <a16:creationId xmlns:a16="http://schemas.microsoft.com/office/drawing/2014/main" id="{55399C0D-2494-493A-B209-9504A1F79885}"/>
              </a:ext>
            </a:extLst>
          </p:cNvPr>
          <p:cNvSpPr/>
          <p:nvPr/>
        </p:nvSpPr>
        <p:spPr bwMode="auto">
          <a:xfrm>
            <a:off x="5296787" y="2563978"/>
            <a:ext cx="830805" cy="246852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AML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232" name="Connector: Curved 231">
            <a:extLst>
              <a:ext uri="{FF2B5EF4-FFF2-40B4-BE49-F238E27FC236}">
                <a16:creationId xmlns:a16="http://schemas.microsoft.com/office/drawing/2014/main" id="{5798BF76-3293-4ECB-A37C-DEAD85B74769}"/>
              </a:ext>
            </a:extLst>
          </p:cNvPr>
          <p:cNvCxnSpPr>
            <a:cxnSpLocks/>
            <a:stCxn id="227" idx="1"/>
          </p:cNvCxnSpPr>
          <p:nvPr/>
        </p:nvCxnSpPr>
        <p:spPr>
          <a:xfrm rot="10800000" flipV="1">
            <a:off x="4188543" y="2687403"/>
            <a:ext cx="1108244" cy="3475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Curved 240">
            <a:extLst>
              <a:ext uri="{FF2B5EF4-FFF2-40B4-BE49-F238E27FC236}">
                <a16:creationId xmlns:a16="http://schemas.microsoft.com/office/drawing/2014/main" id="{0B53CB8F-F6E2-4313-B0DC-734990C391C5}"/>
              </a:ext>
            </a:extLst>
          </p:cNvPr>
          <p:cNvCxnSpPr>
            <a:cxnSpLocks/>
            <a:stCxn id="36" idx="2"/>
            <a:endCxn id="135" idx="1"/>
          </p:cNvCxnSpPr>
          <p:nvPr/>
        </p:nvCxnSpPr>
        <p:spPr>
          <a:xfrm rot="16200000" flipH="1">
            <a:off x="2519696" y="3916253"/>
            <a:ext cx="1773780" cy="357024"/>
          </a:xfrm>
          <a:prstGeom prst="curvedConnector2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CCF1F55-4C55-1909-A0B6-6A58E6E2024D}"/>
              </a:ext>
            </a:extLst>
          </p:cNvPr>
          <p:cNvGraphicFramePr>
            <a:graphicFrameLocks noGrp="1"/>
          </p:cNvGraphicFramePr>
          <p:nvPr/>
        </p:nvGraphicFramePr>
        <p:xfrm>
          <a:off x="9525699" y="935144"/>
          <a:ext cx="2492130" cy="466534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98964">
                  <a:extLst>
                    <a:ext uri="{9D8B030D-6E8A-4147-A177-3AD203B41FA5}">
                      <a16:colId xmlns:a16="http://schemas.microsoft.com/office/drawing/2014/main" val="1396300818"/>
                    </a:ext>
                  </a:extLst>
                </a:gridCol>
                <a:gridCol w="2093166">
                  <a:extLst>
                    <a:ext uri="{9D8B030D-6E8A-4147-A177-3AD203B41FA5}">
                      <a16:colId xmlns:a16="http://schemas.microsoft.com/office/drawing/2014/main" val="3567138515"/>
                    </a:ext>
                  </a:extLst>
                </a:gridCol>
              </a:tblGrid>
              <a:tr h="36766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New Integration 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46238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RLS-&gt;Product Factory: </a:t>
                      </a:r>
                      <a:r>
                        <a:rPr lang="en-US" sz="1200" dirty="0"/>
                        <a:t>Product Data Sync. with extraction script connecting DB2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563019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Product Factory-&gt;</a:t>
                      </a:r>
                      <a:r>
                        <a:rPr lang="en-US" sz="1200" b="1" dirty="0" err="1"/>
                        <a:t>InsureMO</a:t>
                      </a:r>
                      <a:r>
                        <a:rPr lang="en-US" sz="1200" b="1" dirty="0"/>
                        <a:t> APIs: </a:t>
                      </a:r>
                      <a:r>
                        <a:rPr lang="en-US" sz="1200" b="0" dirty="0"/>
                        <a:t>Transform product data to </a:t>
                      </a:r>
                      <a:r>
                        <a:rPr lang="en-US" sz="1200" b="0" dirty="0" err="1"/>
                        <a:t>InsureMO</a:t>
                      </a:r>
                      <a:r>
                        <a:rPr lang="en-US" sz="1200" b="0" dirty="0"/>
                        <a:t> format and import to </a:t>
                      </a:r>
                      <a:r>
                        <a:rPr lang="en-US" sz="1200" b="0" dirty="0" err="1"/>
                        <a:t>InsureMO</a:t>
                      </a:r>
                      <a:r>
                        <a:rPr lang="en-US" sz="1200" b="0" dirty="0"/>
                        <a:t> via APIs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062462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Sales Tool-&gt;New e-Submission Service: </a:t>
                      </a:r>
                      <a:r>
                        <a:rPr lang="en-US" sz="1200" dirty="0"/>
                        <a:t>NB Application, Payment &amp; 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259700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New Submission Service -&gt; AML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90665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eBAO</a:t>
                      </a:r>
                      <a:r>
                        <a:rPr lang="en-US" sz="1200" b="1" dirty="0"/>
                        <a:t> – Gemini -&gt;WFI:</a:t>
                      </a:r>
                      <a:r>
                        <a:rPr lang="en-US" sz="1200" dirty="0"/>
                        <a:t> Underwriting Cases Mgmt.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87214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eBAO</a:t>
                      </a:r>
                      <a:r>
                        <a:rPr lang="en-US" sz="1200" b="1" dirty="0"/>
                        <a:t> – Gemini -&gt;RLS: </a:t>
                      </a:r>
                      <a:r>
                        <a:rPr lang="en-US" sz="1200" b="0" dirty="0"/>
                        <a:t>Create Policy for Servicing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649392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InsureMO</a:t>
                      </a:r>
                      <a:r>
                        <a:rPr lang="en-US" sz="1200" b="1" dirty="0"/>
                        <a:t> -&gt;Core DB: </a:t>
                      </a:r>
                      <a:r>
                        <a:rPr lang="en-US" sz="1200" dirty="0"/>
                        <a:t>Data Sync. On Policy (NB Stage)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87732"/>
                  </a:ext>
                </a:extLst>
              </a:tr>
            </a:tbl>
          </a:graphicData>
        </a:graphic>
      </p:graphicFrame>
      <p:cxnSp>
        <p:nvCxnSpPr>
          <p:cNvPr id="11" name="Connector: Curved 191">
            <a:extLst>
              <a:ext uri="{FF2B5EF4-FFF2-40B4-BE49-F238E27FC236}">
                <a16:creationId xmlns:a16="http://schemas.microsoft.com/office/drawing/2014/main" id="{C2BB718C-63AE-F93B-D3DF-2705AE087ECD}"/>
              </a:ext>
            </a:extLst>
          </p:cNvPr>
          <p:cNvCxnSpPr>
            <a:cxnSpLocks/>
            <a:stCxn id="119" idx="0"/>
            <a:endCxn id="146" idx="3"/>
          </p:cNvCxnSpPr>
          <p:nvPr/>
        </p:nvCxnSpPr>
        <p:spPr>
          <a:xfrm rot="16200000" flipV="1">
            <a:off x="6765481" y="2163057"/>
            <a:ext cx="375067" cy="30646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F7A9F39-E0D6-17B0-1463-D82566328524}"/>
              </a:ext>
            </a:extLst>
          </p:cNvPr>
          <p:cNvSpPr/>
          <p:nvPr/>
        </p:nvSpPr>
        <p:spPr>
          <a:xfrm>
            <a:off x="3581559" y="1658009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5482CBA-6787-B53A-D207-499F1ED4CA04}"/>
              </a:ext>
            </a:extLst>
          </p:cNvPr>
          <p:cNvSpPr/>
          <p:nvPr/>
        </p:nvSpPr>
        <p:spPr>
          <a:xfrm>
            <a:off x="4634488" y="2423036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291FC72-08D0-0050-4A1B-16988375F68D}"/>
              </a:ext>
            </a:extLst>
          </p:cNvPr>
          <p:cNvSpPr/>
          <p:nvPr/>
        </p:nvSpPr>
        <p:spPr>
          <a:xfrm>
            <a:off x="5569650" y="4989046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A5B0E09-D431-199E-5734-514A54239DB7}"/>
              </a:ext>
            </a:extLst>
          </p:cNvPr>
          <p:cNvSpPr/>
          <p:nvPr/>
        </p:nvSpPr>
        <p:spPr>
          <a:xfrm>
            <a:off x="5268429" y="4446565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9740F12-71C6-B797-8E51-A80D493CE955}"/>
              </a:ext>
            </a:extLst>
          </p:cNvPr>
          <p:cNvSpPr/>
          <p:nvPr/>
        </p:nvSpPr>
        <p:spPr>
          <a:xfrm>
            <a:off x="5598400" y="1704372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E6EDB58-CF60-211D-5C2B-F2FB97D38661}"/>
              </a:ext>
            </a:extLst>
          </p:cNvPr>
          <p:cNvSpPr/>
          <p:nvPr/>
        </p:nvSpPr>
        <p:spPr>
          <a:xfrm>
            <a:off x="1882837" y="5668477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BACF3F-594F-5F34-9387-82F15A6699F5}"/>
              </a:ext>
            </a:extLst>
          </p:cNvPr>
          <p:cNvSpPr/>
          <p:nvPr/>
        </p:nvSpPr>
        <p:spPr>
          <a:xfrm>
            <a:off x="1310151" y="5252896"/>
            <a:ext cx="161185" cy="157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437708-1253-ACD3-D8D1-23742679B954}"/>
              </a:ext>
            </a:extLst>
          </p:cNvPr>
          <p:cNvCxnSpPr>
            <a:cxnSpLocks/>
            <a:stCxn id="76" idx="2"/>
            <a:endCxn id="5" idx="0"/>
          </p:cNvCxnSpPr>
          <p:nvPr/>
        </p:nvCxnSpPr>
        <p:spPr>
          <a:xfrm>
            <a:off x="1384929" y="5115919"/>
            <a:ext cx="5815" cy="13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191">
            <a:extLst>
              <a:ext uri="{FF2B5EF4-FFF2-40B4-BE49-F238E27FC236}">
                <a16:creationId xmlns:a16="http://schemas.microsoft.com/office/drawing/2014/main" id="{C8C967DB-FCC1-50F2-6EB3-BD2D0FEE626D}"/>
              </a:ext>
            </a:extLst>
          </p:cNvPr>
          <p:cNvCxnSpPr>
            <a:cxnSpLocks/>
          </p:cNvCxnSpPr>
          <p:nvPr/>
        </p:nvCxnSpPr>
        <p:spPr>
          <a:xfrm rot="5400000">
            <a:off x="4339440" y="360310"/>
            <a:ext cx="1127522" cy="3350254"/>
          </a:xfrm>
          <a:prstGeom prst="curvedConnector3">
            <a:avLst>
              <a:gd name="adj1" fmla="val 6332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33">
            <a:extLst>
              <a:ext uri="{FF2B5EF4-FFF2-40B4-BE49-F238E27FC236}">
                <a16:creationId xmlns:a16="http://schemas.microsoft.com/office/drawing/2014/main" id="{80A325BB-0F4C-7F3C-E959-A581DB70BC7D}"/>
              </a:ext>
            </a:extLst>
          </p:cNvPr>
          <p:cNvSpPr/>
          <p:nvPr/>
        </p:nvSpPr>
        <p:spPr bwMode="auto">
          <a:xfrm>
            <a:off x="4901032" y="5415135"/>
            <a:ext cx="1318757" cy="535219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endParaRPr lang="en-US" sz="800" b="1" i="1" kern="0" dirty="0">
              <a:solidFill>
                <a:srgbClr val="004563">
                  <a:lumMod val="90000"/>
                  <a:lumOff val="10000"/>
                </a:srgbClr>
              </a:solidFill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52" name="Rounded Rectangle 121">
            <a:extLst>
              <a:ext uri="{FF2B5EF4-FFF2-40B4-BE49-F238E27FC236}">
                <a16:creationId xmlns:a16="http://schemas.microsoft.com/office/drawing/2014/main" id="{09833393-F758-94AE-6479-7A46A4AD0906}"/>
              </a:ext>
            </a:extLst>
          </p:cNvPr>
          <p:cNvSpPr/>
          <p:nvPr/>
        </p:nvSpPr>
        <p:spPr bwMode="auto">
          <a:xfrm>
            <a:off x="4943669" y="5523264"/>
            <a:ext cx="1123208" cy="365125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Extract RLS’s Product Data Files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54" name="Connector: Curved 219">
            <a:extLst>
              <a:ext uri="{FF2B5EF4-FFF2-40B4-BE49-F238E27FC236}">
                <a16:creationId xmlns:a16="http://schemas.microsoft.com/office/drawing/2014/main" id="{8EE970B7-B875-1FDA-260F-A37A00FA97CA}"/>
              </a:ext>
            </a:extLst>
          </p:cNvPr>
          <p:cNvCxnSpPr>
            <a:cxnSpLocks/>
            <a:stCxn id="52" idx="1"/>
            <a:endCxn id="123" idx="3"/>
          </p:cNvCxnSpPr>
          <p:nvPr/>
        </p:nvCxnSpPr>
        <p:spPr>
          <a:xfrm rot="10800000" flipV="1">
            <a:off x="4634489" y="5705826"/>
            <a:ext cx="309180" cy="279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219">
            <a:extLst>
              <a:ext uri="{FF2B5EF4-FFF2-40B4-BE49-F238E27FC236}">
                <a16:creationId xmlns:a16="http://schemas.microsoft.com/office/drawing/2014/main" id="{6174BCAF-9BB7-82F1-3CB9-2A8494FDAAC3}"/>
              </a:ext>
            </a:extLst>
          </p:cNvPr>
          <p:cNvCxnSpPr>
            <a:cxnSpLocks/>
            <a:stCxn id="126" idx="2"/>
            <a:endCxn id="52" idx="3"/>
          </p:cNvCxnSpPr>
          <p:nvPr/>
        </p:nvCxnSpPr>
        <p:spPr>
          <a:xfrm rot="10800000" flipV="1">
            <a:off x="6066878" y="5521127"/>
            <a:ext cx="311139" cy="18469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42C04CF-A96A-BD3C-8881-CF4450EC783D}"/>
              </a:ext>
            </a:extLst>
          </p:cNvPr>
          <p:cNvSpPr/>
          <p:nvPr/>
        </p:nvSpPr>
        <p:spPr>
          <a:xfrm>
            <a:off x="6085446" y="5704658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192F2410-4177-9415-124A-99137604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54" y="338247"/>
            <a:ext cx="10783526" cy="664461"/>
          </a:xfrm>
        </p:spPr>
        <p:txBody>
          <a:bodyPr>
            <a:normAutofit/>
          </a:bodyPr>
          <a:lstStyle/>
          <a:p>
            <a:r>
              <a:rPr lang="en-US" dirty="0"/>
              <a:t>Foundation (End State) - End to End</a:t>
            </a:r>
          </a:p>
        </p:txBody>
      </p:sp>
    </p:spTree>
    <p:extLst>
      <p:ext uri="{BB962C8B-B14F-4D97-AF65-F5344CB8AC3E}">
        <p14:creationId xmlns:p14="http://schemas.microsoft.com/office/powerpoint/2010/main" val="275951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DD38-2AD1-404F-4526-84D3E0FE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512952"/>
          </a:xfrm>
        </p:spPr>
        <p:txBody>
          <a:bodyPr>
            <a:normAutofit fontScale="90000"/>
          </a:bodyPr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5C209-CA0B-50E5-76B3-ACA57F94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HK" smtClean="0"/>
              <a:t>9</a:t>
            </a:fld>
            <a:endParaRPr lang="en-HK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9ACC6CF-A7A3-EE72-E9F4-3D8F51DA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03/06/2024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BC92A96-A94B-F909-5225-4A043D05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0" name="Rounded Rectangle 385">
            <a:extLst>
              <a:ext uri="{FF2B5EF4-FFF2-40B4-BE49-F238E27FC236}">
                <a16:creationId xmlns:a16="http://schemas.microsoft.com/office/drawing/2014/main" id="{1CA8685A-F43D-3D25-9412-02C2A27DCF44}"/>
              </a:ext>
            </a:extLst>
          </p:cNvPr>
          <p:cNvSpPr/>
          <p:nvPr/>
        </p:nvSpPr>
        <p:spPr bwMode="auto">
          <a:xfrm>
            <a:off x="7134242" y="1121858"/>
            <a:ext cx="2953322" cy="194478"/>
          </a:xfrm>
          <a:prstGeom prst="roundRect">
            <a:avLst>
              <a:gd name="adj" fmla="val 14400"/>
            </a:avLst>
          </a:prstGeom>
          <a:solidFill>
            <a:schemeClr val="tx2">
              <a:lumMod val="25000"/>
              <a:lumOff val="75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SFDC UW CASE MANAGEMENT</a:t>
            </a:r>
          </a:p>
        </p:txBody>
      </p:sp>
      <p:sp>
        <p:nvSpPr>
          <p:cNvPr id="11" name="Rounded Rectangle 207">
            <a:extLst>
              <a:ext uri="{FF2B5EF4-FFF2-40B4-BE49-F238E27FC236}">
                <a16:creationId xmlns:a16="http://schemas.microsoft.com/office/drawing/2014/main" id="{0887571D-40C4-CB2A-FD41-765E49EF1111}"/>
              </a:ext>
            </a:extLst>
          </p:cNvPr>
          <p:cNvSpPr/>
          <p:nvPr/>
        </p:nvSpPr>
        <p:spPr bwMode="auto">
          <a:xfrm>
            <a:off x="3224419" y="1343212"/>
            <a:ext cx="3606297" cy="1999984"/>
          </a:xfrm>
          <a:prstGeom prst="roundRect">
            <a:avLst>
              <a:gd name="adj" fmla="val 2091"/>
            </a:avLst>
          </a:prstGeom>
          <a:solidFill>
            <a:schemeClr val="bg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288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/>
            <a:endParaRPr lang="en-US" sz="800" b="1" i="1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" name="Rounded Rectangle 237">
            <a:extLst>
              <a:ext uri="{FF2B5EF4-FFF2-40B4-BE49-F238E27FC236}">
                <a16:creationId xmlns:a16="http://schemas.microsoft.com/office/drawing/2014/main" id="{45AEDC26-E4C1-968B-FE74-2FA13226D5A7}"/>
              </a:ext>
            </a:extLst>
          </p:cNvPr>
          <p:cNvSpPr/>
          <p:nvPr/>
        </p:nvSpPr>
        <p:spPr bwMode="auto">
          <a:xfrm rot="16200000">
            <a:off x="5885228" y="2128705"/>
            <a:ext cx="2237497" cy="223803"/>
          </a:xfrm>
          <a:prstGeom prst="roundRect">
            <a:avLst>
              <a:gd name="adj" fmla="val 17307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Rounded Rectangle 93">
            <a:extLst>
              <a:ext uri="{FF2B5EF4-FFF2-40B4-BE49-F238E27FC236}">
                <a16:creationId xmlns:a16="http://schemas.microsoft.com/office/drawing/2014/main" id="{84E7E342-20FA-A552-12E9-974D85FA1BE6}"/>
              </a:ext>
            </a:extLst>
          </p:cNvPr>
          <p:cNvSpPr/>
          <p:nvPr/>
        </p:nvSpPr>
        <p:spPr bwMode="auto">
          <a:xfrm rot="16200000">
            <a:off x="7756946" y="3530788"/>
            <a:ext cx="5041716" cy="238690"/>
          </a:xfrm>
          <a:prstGeom prst="roundRect">
            <a:avLst>
              <a:gd name="adj" fmla="val 6491"/>
            </a:avLst>
          </a:prstGeom>
          <a:solidFill>
            <a:schemeClr val="bg1"/>
          </a:soli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Security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GROUP IAM</a:t>
            </a:r>
          </a:p>
        </p:txBody>
      </p:sp>
      <p:sp>
        <p:nvSpPr>
          <p:cNvPr id="14" name="Rounded Rectangle 62">
            <a:extLst>
              <a:ext uri="{FF2B5EF4-FFF2-40B4-BE49-F238E27FC236}">
                <a16:creationId xmlns:a16="http://schemas.microsoft.com/office/drawing/2014/main" id="{0AFB2EF3-7809-006D-B30D-15B357B75F2C}"/>
              </a:ext>
            </a:extLst>
          </p:cNvPr>
          <p:cNvSpPr/>
          <p:nvPr/>
        </p:nvSpPr>
        <p:spPr bwMode="auto">
          <a:xfrm>
            <a:off x="2086081" y="3625968"/>
            <a:ext cx="8001483" cy="972608"/>
          </a:xfrm>
          <a:prstGeom prst="roundRect">
            <a:avLst>
              <a:gd name="adj" fmla="val 6491"/>
            </a:avLst>
          </a:prstGeom>
          <a:solidFill>
            <a:schemeClr val="bg1"/>
          </a:soli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5" name="Rounded Rectangle 189">
            <a:extLst>
              <a:ext uri="{FF2B5EF4-FFF2-40B4-BE49-F238E27FC236}">
                <a16:creationId xmlns:a16="http://schemas.microsoft.com/office/drawing/2014/main" id="{EE801A43-2C50-1238-2816-1DD8324846D1}"/>
              </a:ext>
            </a:extLst>
          </p:cNvPr>
          <p:cNvSpPr/>
          <p:nvPr/>
        </p:nvSpPr>
        <p:spPr bwMode="auto">
          <a:xfrm>
            <a:off x="2099089" y="4855067"/>
            <a:ext cx="749959" cy="1080155"/>
          </a:xfrm>
          <a:prstGeom prst="roundRect">
            <a:avLst>
              <a:gd name="adj" fmla="val 4475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>
              <a:solidFill>
                <a:schemeClr val="tx2">
                  <a:lumMod val="90000"/>
                  <a:lumOff val="1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Rounded Rectangle 191">
            <a:extLst>
              <a:ext uri="{FF2B5EF4-FFF2-40B4-BE49-F238E27FC236}">
                <a16:creationId xmlns:a16="http://schemas.microsoft.com/office/drawing/2014/main" id="{1B293DE6-BD69-1F19-AD5A-1C84A61D7831}"/>
              </a:ext>
            </a:extLst>
          </p:cNvPr>
          <p:cNvSpPr/>
          <p:nvPr/>
        </p:nvSpPr>
        <p:spPr bwMode="auto">
          <a:xfrm>
            <a:off x="8723376" y="4830772"/>
            <a:ext cx="1328813" cy="1080155"/>
          </a:xfrm>
          <a:prstGeom prst="roundRect">
            <a:avLst>
              <a:gd name="adj" fmla="val 2252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>
              <a:solidFill>
                <a:schemeClr val="tx2">
                  <a:lumMod val="90000"/>
                  <a:lumOff val="1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Rounded Rectangle 242">
            <a:extLst>
              <a:ext uri="{FF2B5EF4-FFF2-40B4-BE49-F238E27FC236}">
                <a16:creationId xmlns:a16="http://schemas.microsoft.com/office/drawing/2014/main" id="{1A2F484D-C9A3-28BC-2586-DB4574A79DA8}"/>
              </a:ext>
            </a:extLst>
          </p:cNvPr>
          <p:cNvSpPr/>
          <p:nvPr/>
        </p:nvSpPr>
        <p:spPr bwMode="auto">
          <a:xfrm>
            <a:off x="2099091" y="5962504"/>
            <a:ext cx="749958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503A32-782D-21A6-8C7A-ACE1C60253CE}"/>
              </a:ext>
            </a:extLst>
          </p:cNvPr>
          <p:cNvSpPr txBox="1"/>
          <p:nvPr/>
        </p:nvSpPr>
        <p:spPr>
          <a:xfrm>
            <a:off x="2062466" y="6008224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ECM - storage</a:t>
            </a:r>
          </a:p>
        </p:txBody>
      </p:sp>
      <p:sp>
        <p:nvSpPr>
          <p:cNvPr id="19" name="Left-Right Arrow 253">
            <a:extLst>
              <a:ext uri="{FF2B5EF4-FFF2-40B4-BE49-F238E27FC236}">
                <a16:creationId xmlns:a16="http://schemas.microsoft.com/office/drawing/2014/main" id="{857272A2-9DDF-BE5F-136E-069CCFCF25DB}"/>
              </a:ext>
            </a:extLst>
          </p:cNvPr>
          <p:cNvSpPr/>
          <p:nvPr/>
        </p:nvSpPr>
        <p:spPr bwMode="auto">
          <a:xfrm rot="16200000">
            <a:off x="3999040" y="4588867"/>
            <a:ext cx="262879" cy="248278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20" name="Left-Right Arrow 257">
            <a:extLst>
              <a:ext uri="{FF2B5EF4-FFF2-40B4-BE49-F238E27FC236}">
                <a16:creationId xmlns:a16="http://schemas.microsoft.com/office/drawing/2014/main" id="{B800CFA8-D55B-415D-103C-FF056A9A472F}"/>
              </a:ext>
            </a:extLst>
          </p:cNvPr>
          <p:cNvSpPr/>
          <p:nvPr/>
        </p:nvSpPr>
        <p:spPr bwMode="auto">
          <a:xfrm rot="16200000">
            <a:off x="2357608" y="4588867"/>
            <a:ext cx="262879" cy="248278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21" name="Left-Right Arrow 258">
            <a:extLst>
              <a:ext uri="{FF2B5EF4-FFF2-40B4-BE49-F238E27FC236}">
                <a16:creationId xmlns:a16="http://schemas.microsoft.com/office/drawing/2014/main" id="{1EA2F6BE-DE35-12F5-05DA-39BEB5CBA5AB}"/>
              </a:ext>
            </a:extLst>
          </p:cNvPr>
          <p:cNvSpPr/>
          <p:nvPr/>
        </p:nvSpPr>
        <p:spPr bwMode="auto">
          <a:xfrm rot="16200000">
            <a:off x="3178324" y="4588867"/>
            <a:ext cx="262879" cy="248278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22" name="Rounded Rectangle 261">
            <a:extLst>
              <a:ext uri="{FF2B5EF4-FFF2-40B4-BE49-F238E27FC236}">
                <a16:creationId xmlns:a16="http://schemas.microsoft.com/office/drawing/2014/main" id="{7E17ECCF-A341-5BA4-D931-F6FDB65221B1}"/>
              </a:ext>
            </a:extLst>
          </p:cNvPr>
          <p:cNvSpPr/>
          <p:nvPr/>
        </p:nvSpPr>
        <p:spPr>
          <a:xfrm>
            <a:off x="2149419" y="4899961"/>
            <a:ext cx="640080" cy="757894"/>
          </a:xfrm>
          <a:prstGeom prst="roundRect">
            <a:avLst>
              <a:gd name="adj" fmla="val 9323"/>
            </a:avLst>
          </a:prstGeom>
          <a:solidFill>
            <a:srgbClr val="CCFF99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Content</a:t>
            </a: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Storage/</a:t>
            </a: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DMS</a:t>
            </a:r>
          </a:p>
          <a:p>
            <a:pPr algn="ctr"/>
            <a:endParaRPr lang="en-US" sz="600" b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  <a:p>
            <a:pPr algn="ctr"/>
            <a:r>
              <a:rPr lang="en-US" sz="600" b="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InsureDoc</a:t>
            </a:r>
            <a:endParaRPr lang="en-US" sz="600" b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23" name="Rounded Rectangle 273">
            <a:extLst>
              <a:ext uri="{FF2B5EF4-FFF2-40B4-BE49-F238E27FC236}">
                <a16:creationId xmlns:a16="http://schemas.microsoft.com/office/drawing/2014/main" id="{2129C17F-E005-A7AF-20ED-EB62C298DECF}"/>
              </a:ext>
            </a:extLst>
          </p:cNvPr>
          <p:cNvSpPr/>
          <p:nvPr/>
        </p:nvSpPr>
        <p:spPr bwMode="auto">
          <a:xfrm rot="16200000">
            <a:off x="8038597" y="3530788"/>
            <a:ext cx="5041716" cy="238690"/>
          </a:xfrm>
          <a:prstGeom prst="roundRect">
            <a:avLst>
              <a:gd name="adj" fmla="val 6491"/>
            </a:avLst>
          </a:prstGeom>
          <a:solidFill>
            <a:schemeClr val="bg1"/>
          </a:soli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Monitoring</a:t>
            </a:r>
          </a:p>
        </p:txBody>
      </p:sp>
      <p:sp>
        <p:nvSpPr>
          <p:cNvPr id="24" name="Rounded Rectangle 274">
            <a:extLst>
              <a:ext uri="{FF2B5EF4-FFF2-40B4-BE49-F238E27FC236}">
                <a16:creationId xmlns:a16="http://schemas.microsoft.com/office/drawing/2014/main" id="{96CC3716-53B8-0D9C-6043-D0A503E796C5}"/>
              </a:ext>
            </a:extLst>
          </p:cNvPr>
          <p:cNvSpPr/>
          <p:nvPr/>
        </p:nvSpPr>
        <p:spPr bwMode="auto">
          <a:xfrm rot="16200000">
            <a:off x="8317336" y="3530788"/>
            <a:ext cx="5041716" cy="238690"/>
          </a:xfrm>
          <a:prstGeom prst="roundRect">
            <a:avLst>
              <a:gd name="adj" fmla="val 6491"/>
            </a:avLst>
          </a:prstGeom>
          <a:solidFill>
            <a:schemeClr val="bg1"/>
          </a:soli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OPERATION &amp; INFRASTRUCTURE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494528-AAE1-388E-3A81-2ABB5BFA857D}"/>
              </a:ext>
            </a:extLst>
          </p:cNvPr>
          <p:cNvSpPr/>
          <p:nvPr/>
        </p:nvSpPr>
        <p:spPr>
          <a:xfrm>
            <a:off x="8767661" y="5649800"/>
            <a:ext cx="345391" cy="159352"/>
          </a:xfrm>
          <a:prstGeom prst="rect">
            <a:avLst/>
          </a:prstGeom>
          <a:solidFill>
            <a:srgbClr val="CCFF99"/>
          </a:solidFill>
          <a:ln w="635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LIFE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8A242C-3173-720E-8357-4CBBB363BC7B}"/>
              </a:ext>
            </a:extLst>
          </p:cNvPr>
          <p:cNvSpPr/>
          <p:nvPr/>
        </p:nvSpPr>
        <p:spPr>
          <a:xfrm>
            <a:off x="9211913" y="5649800"/>
            <a:ext cx="345391" cy="1593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P&amp;C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5FB5BE-55BB-8EF3-77F2-58ACF08BAC83}"/>
              </a:ext>
            </a:extLst>
          </p:cNvPr>
          <p:cNvSpPr/>
          <p:nvPr/>
        </p:nvSpPr>
        <p:spPr>
          <a:xfrm>
            <a:off x="9660927" y="5649800"/>
            <a:ext cx="345391" cy="1593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Health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AC1C44-CA01-2762-4223-27ED2F289934}"/>
              </a:ext>
            </a:extLst>
          </p:cNvPr>
          <p:cNvCxnSpPr>
            <a:stCxn id="26" idx="0"/>
            <a:endCxn id="39" idx="4"/>
          </p:cNvCxnSpPr>
          <p:nvPr/>
        </p:nvCxnSpPr>
        <p:spPr>
          <a:xfrm flipH="1" flipV="1">
            <a:off x="9384202" y="5465258"/>
            <a:ext cx="407" cy="184542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D7A013E-C258-5665-F3F4-3ED1262D0FAB}"/>
              </a:ext>
            </a:extLst>
          </p:cNvPr>
          <p:cNvSpPr/>
          <p:nvPr/>
        </p:nvSpPr>
        <p:spPr>
          <a:xfrm>
            <a:off x="8767661" y="4868616"/>
            <a:ext cx="345391" cy="159352"/>
          </a:xfrm>
          <a:prstGeom prst="rect">
            <a:avLst/>
          </a:prstGeom>
          <a:solidFill>
            <a:srgbClr val="CCFF99"/>
          </a:solidFill>
          <a:ln w="635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Profile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4C0B5C-83C1-F865-D71C-5FD61283829D}"/>
              </a:ext>
            </a:extLst>
          </p:cNvPr>
          <p:cNvSpPr/>
          <p:nvPr/>
        </p:nvSpPr>
        <p:spPr>
          <a:xfrm>
            <a:off x="9211913" y="4868616"/>
            <a:ext cx="345391" cy="159352"/>
          </a:xfrm>
          <a:prstGeom prst="rect">
            <a:avLst/>
          </a:prstGeom>
          <a:solidFill>
            <a:srgbClr val="CCFF99"/>
          </a:solidFill>
          <a:ln w="635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Agent</a:t>
            </a:r>
          </a:p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Provider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1E93A7-6C8E-F567-F276-1DFE3B720657}"/>
              </a:ext>
            </a:extLst>
          </p:cNvPr>
          <p:cNvSpPr/>
          <p:nvPr/>
        </p:nvSpPr>
        <p:spPr>
          <a:xfrm>
            <a:off x="9660927" y="4868616"/>
            <a:ext cx="345391" cy="159352"/>
          </a:xfrm>
          <a:prstGeom prst="rect">
            <a:avLst/>
          </a:prstGeom>
          <a:solidFill>
            <a:srgbClr val="CCFF99"/>
          </a:solidFill>
          <a:ln w="635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Quotation</a:t>
            </a:r>
          </a:p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Key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CB9B2D-7391-9685-C973-0C7E546F6BF7}"/>
              </a:ext>
            </a:extLst>
          </p:cNvPr>
          <p:cNvSpPr/>
          <p:nvPr/>
        </p:nvSpPr>
        <p:spPr>
          <a:xfrm>
            <a:off x="8770053" y="5129011"/>
            <a:ext cx="345391" cy="159352"/>
          </a:xfrm>
          <a:prstGeom prst="rect">
            <a:avLst/>
          </a:prstGeom>
          <a:solidFill>
            <a:srgbClr val="CCFF99"/>
          </a:solidFill>
          <a:ln w="635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Claims</a:t>
            </a:r>
          </a:p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Key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31157A-A000-BD16-907E-99C2EB426C2D}"/>
              </a:ext>
            </a:extLst>
          </p:cNvPr>
          <p:cNvSpPr/>
          <p:nvPr/>
        </p:nvSpPr>
        <p:spPr>
          <a:xfrm>
            <a:off x="9660927" y="5129011"/>
            <a:ext cx="345391" cy="159352"/>
          </a:xfrm>
          <a:prstGeom prst="rect">
            <a:avLst/>
          </a:prstGeom>
          <a:solidFill>
            <a:srgbClr val="CCFF99"/>
          </a:solidFill>
          <a:ln w="635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Document</a:t>
            </a:r>
          </a:p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Key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224E08-8477-09F0-F7AB-414457CA2B47}"/>
              </a:ext>
            </a:extLst>
          </p:cNvPr>
          <p:cNvSpPr/>
          <p:nvPr/>
        </p:nvSpPr>
        <p:spPr>
          <a:xfrm>
            <a:off x="8767661" y="5389406"/>
            <a:ext cx="345391" cy="159352"/>
          </a:xfrm>
          <a:prstGeom prst="rect">
            <a:avLst/>
          </a:prstGeom>
          <a:solidFill>
            <a:srgbClr val="CCFF99"/>
          </a:solidFill>
          <a:ln w="635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Policies</a:t>
            </a:r>
          </a:p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Key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F3F63C-7687-E973-650F-124045DC8E57}"/>
              </a:ext>
            </a:extLst>
          </p:cNvPr>
          <p:cNvSpPr/>
          <p:nvPr/>
        </p:nvSpPr>
        <p:spPr>
          <a:xfrm>
            <a:off x="9658535" y="5389406"/>
            <a:ext cx="345391" cy="1593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Big Data</a:t>
            </a:r>
          </a:p>
          <a:p>
            <a:pPr algn="ctr"/>
            <a:r>
              <a:rPr lang="en-US" sz="4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&amp; SFDC Key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13E3D2-3BE5-6167-9564-0CB15C4175A3}"/>
              </a:ext>
            </a:extLst>
          </p:cNvPr>
          <p:cNvCxnSpPr>
            <a:stCxn id="32" idx="3"/>
            <a:endCxn id="39" idx="2"/>
          </p:cNvCxnSpPr>
          <p:nvPr/>
        </p:nvCxnSpPr>
        <p:spPr>
          <a:xfrm>
            <a:off x="9115444" y="5208687"/>
            <a:ext cx="152236" cy="129937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5F2F1FC-C449-75E0-464F-4BCEE8F2441B}"/>
              </a:ext>
            </a:extLst>
          </p:cNvPr>
          <p:cNvCxnSpPr>
            <a:stCxn id="39" idx="0"/>
            <a:endCxn id="30" idx="2"/>
          </p:cNvCxnSpPr>
          <p:nvPr/>
        </p:nvCxnSpPr>
        <p:spPr>
          <a:xfrm flipV="1">
            <a:off x="9384202" y="5027968"/>
            <a:ext cx="407" cy="184022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4" descr="Image result for customer icon">
            <a:extLst>
              <a:ext uri="{FF2B5EF4-FFF2-40B4-BE49-F238E27FC236}">
                <a16:creationId xmlns:a16="http://schemas.microsoft.com/office/drawing/2014/main" id="{2BA70857-4B2A-2517-CEAA-F33267B1B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472" y="5199397"/>
            <a:ext cx="243820" cy="282331"/>
          </a:xfrm>
          <a:prstGeom prst="rect">
            <a:avLst/>
          </a:prstGeom>
          <a:solidFill>
            <a:srgbClr val="99C5C8"/>
          </a:solidFill>
          <a:ln>
            <a:noFill/>
          </a:ln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F84CDDDA-0794-3AAD-0B0B-3CB13B418355}"/>
              </a:ext>
            </a:extLst>
          </p:cNvPr>
          <p:cNvSpPr/>
          <p:nvPr/>
        </p:nvSpPr>
        <p:spPr>
          <a:xfrm>
            <a:off x="9267680" y="5211990"/>
            <a:ext cx="233043" cy="253268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latin typeface="+mj-lt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EA313BA-EB5F-35FF-DF77-6436D9CE9769}"/>
              </a:ext>
            </a:extLst>
          </p:cNvPr>
          <p:cNvCxnSpPr>
            <a:stCxn id="39" idx="0"/>
            <a:endCxn id="29" idx="3"/>
          </p:cNvCxnSpPr>
          <p:nvPr/>
        </p:nvCxnSpPr>
        <p:spPr>
          <a:xfrm flipH="1" flipV="1">
            <a:off x="9113052" y="4948292"/>
            <a:ext cx="271150" cy="263698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C6E4DB-84A9-FAC2-31B2-14F84AA43A31}"/>
              </a:ext>
            </a:extLst>
          </p:cNvPr>
          <p:cNvCxnSpPr>
            <a:stCxn id="25" idx="3"/>
            <a:endCxn id="38" idx="2"/>
          </p:cNvCxnSpPr>
          <p:nvPr/>
        </p:nvCxnSpPr>
        <p:spPr>
          <a:xfrm flipV="1">
            <a:off x="9113052" y="5481728"/>
            <a:ext cx="271330" cy="247748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4D754F-4A79-DFA7-1C04-CA2B3EFA488C}"/>
              </a:ext>
            </a:extLst>
          </p:cNvPr>
          <p:cNvCxnSpPr>
            <a:stCxn id="27" idx="1"/>
            <a:endCxn id="38" idx="2"/>
          </p:cNvCxnSpPr>
          <p:nvPr/>
        </p:nvCxnSpPr>
        <p:spPr>
          <a:xfrm flipH="1" flipV="1">
            <a:off x="9384382" y="5481728"/>
            <a:ext cx="276545" cy="247748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92B03CB-8104-6A39-9A53-010D8464EFC8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 flipV="1">
            <a:off x="9113052" y="5340563"/>
            <a:ext cx="149420" cy="128519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C2DEBF3-9DCE-48A3-497F-52CB0230FD93}"/>
              </a:ext>
            </a:extLst>
          </p:cNvPr>
          <p:cNvSpPr/>
          <p:nvPr/>
        </p:nvSpPr>
        <p:spPr>
          <a:xfrm>
            <a:off x="9363137" y="5461953"/>
            <a:ext cx="52906" cy="45719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+mj-lt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A3E4D6D-7D86-7E2C-DFBD-C3781FCE2411}"/>
              </a:ext>
            </a:extLst>
          </p:cNvPr>
          <p:cNvCxnSpPr>
            <a:stCxn id="39" idx="0"/>
            <a:endCxn id="31" idx="1"/>
          </p:cNvCxnSpPr>
          <p:nvPr/>
        </p:nvCxnSpPr>
        <p:spPr>
          <a:xfrm flipV="1">
            <a:off x="9384202" y="4948292"/>
            <a:ext cx="276725" cy="263698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F62836F-78C5-F6D9-B924-AC0BDF949F7D}"/>
              </a:ext>
            </a:extLst>
          </p:cNvPr>
          <p:cNvCxnSpPr>
            <a:stCxn id="38" idx="3"/>
          </p:cNvCxnSpPr>
          <p:nvPr/>
        </p:nvCxnSpPr>
        <p:spPr>
          <a:xfrm flipV="1">
            <a:off x="9506292" y="5199398"/>
            <a:ext cx="152243" cy="141165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DC24101-1A75-289F-38F3-53EFEE9801A6}"/>
              </a:ext>
            </a:extLst>
          </p:cNvPr>
          <p:cNvCxnSpPr>
            <a:stCxn id="39" idx="6"/>
            <a:endCxn id="35" idx="1"/>
          </p:cNvCxnSpPr>
          <p:nvPr/>
        </p:nvCxnSpPr>
        <p:spPr>
          <a:xfrm>
            <a:off x="9500723" y="5338624"/>
            <a:ext cx="157812" cy="130458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C8C0491-75BC-4986-4A33-307526C7D989}"/>
              </a:ext>
            </a:extLst>
          </p:cNvPr>
          <p:cNvSpPr/>
          <p:nvPr/>
        </p:nvSpPr>
        <p:spPr>
          <a:xfrm>
            <a:off x="9191844" y="5072373"/>
            <a:ext cx="365460" cy="8387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Master Customer  ID, Index, Keys</a:t>
            </a:r>
          </a:p>
        </p:txBody>
      </p:sp>
      <p:sp>
        <p:nvSpPr>
          <p:cNvPr id="49" name="Rounded Rectangle 377">
            <a:extLst>
              <a:ext uri="{FF2B5EF4-FFF2-40B4-BE49-F238E27FC236}">
                <a16:creationId xmlns:a16="http://schemas.microsoft.com/office/drawing/2014/main" id="{07957D3D-977A-9C5A-849E-FB792F5F57D4}"/>
              </a:ext>
            </a:extLst>
          </p:cNvPr>
          <p:cNvSpPr/>
          <p:nvPr/>
        </p:nvSpPr>
        <p:spPr>
          <a:xfrm rot="16200000">
            <a:off x="9811924" y="5592193"/>
            <a:ext cx="931760" cy="138060"/>
          </a:xfrm>
          <a:prstGeom prst="roundRect">
            <a:avLst>
              <a:gd name="adj" fmla="val 9323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Data Protection</a:t>
            </a:r>
          </a:p>
        </p:txBody>
      </p:sp>
      <p:sp>
        <p:nvSpPr>
          <p:cNvPr id="50" name="Rounded Rectangle 378">
            <a:extLst>
              <a:ext uri="{FF2B5EF4-FFF2-40B4-BE49-F238E27FC236}">
                <a16:creationId xmlns:a16="http://schemas.microsoft.com/office/drawing/2014/main" id="{FE09AF09-4712-FACA-94AA-FAE57E592716}"/>
              </a:ext>
            </a:extLst>
          </p:cNvPr>
          <p:cNvSpPr/>
          <p:nvPr/>
        </p:nvSpPr>
        <p:spPr>
          <a:xfrm rot="16200000">
            <a:off x="9807926" y="4619359"/>
            <a:ext cx="931760" cy="138060"/>
          </a:xfrm>
          <a:prstGeom prst="roundRect">
            <a:avLst>
              <a:gd name="adj" fmla="val 9323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DLP / Encryption</a:t>
            </a:r>
          </a:p>
        </p:txBody>
      </p:sp>
      <p:sp>
        <p:nvSpPr>
          <p:cNvPr id="51" name="Rounded Rectangle 379">
            <a:extLst>
              <a:ext uri="{FF2B5EF4-FFF2-40B4-BE49-F238E27FC236}">
                <a16:creationId xmlns:a16="http://schemas.microsoft.com/office/drawing/2014/main" id="{D1442D2D-B9A3-270F-C520-59A892AFE75A}"/>
              </a:ext>
            </a:extLst>
          </p:cNvPr>
          <p:cNvSpPr/>
          <p:nvPr/>
        </p:nvSpPr>
        <p:spPr>
          <a:xfrm rot="16200000">
            <a:off x="9814690" y="2622772"/>
            <a:ext cx="931760" cy="138060"/>
          </a:xfrm>
          <a:prstGeom prst="roundRect">
            <a:avLst>
              <a:gd name="adj" fmla="val 9323"/>
            </a:avLst>
          </a:prstGeom>
          <a:solidFill>
            <a:srgbClr val="CCFF99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Identity Management</a:t>
            </a:r>
          </a:p>
        </p:txBody>
      </p:sp>
      <p:sp>
        <p:nvSpPr>
          <p:cNvPr id="52" name="Rounded Rectangle 380">
            <a:extLst>
              <a:ext uri="{FF2B5EF4-FFF2-40B4-BE49-F238E27FC236}">
                <a16:creationId xmlns:a16="http://schemas.microsoft.com/office/drawing/2014/main" id="{E682484F-FCE8-96F7-26F4-6B4F7E8D0796}"/>
              </a:ext>
            </a:extLst>
          </p:cNvPr>
          <p:cNvSpPr/>
          <p:nvPr/>
        </p:nvSpPr>
        <p:spPr>
          <a:xfrm rot="16200000">
            <a:off x="9778402" y="1603922"/>
            <a:ext cx="1004335" cy="138060"/>
          </a:xfrm>
          <a:prstGeom prst="roundRect">
            <a:avLst>
              <a:gd name="adj" fmla="val 9323"/>
            </a:avLst>
          </a:prstGeom>
          <a:solidFill>
            <a:srgbClr val="CCFF99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SSO Access </a:t>
            </a:r>
            <a:r>
              <a:rPr lang="en-US" sz="600" b="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Mgmt</a:t>
            </a:r>
            <a:endParaRPr lang="en-US" sz="600" b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53" name="Rounded Rectangle 186">
            <a:extLst>
              <a:ext uri="{FF2B5EF4-FFF2-40B4-BE49-F238E27FC236}">
                <a16:creationId xmlns:a16="http://schemas.microsoft.com/office/drawing/2014/main" id="{80159A88-2FE9-44A2-DE81-153A8D8A5667}"/>
              </a:ext>
            </a:extLst>
          </p:cNvPr>
          <p:cNvSpPr/>
          <p:nvPr/>
        </p:nvSpPr>
        <p:spPr bwMode="auto">
          <a:xfrm rot="16200000">
            <a:off x="10212918" y="1712062"/>
            <a:ext cx="1240529" cy="157975"/>
          </a:xfrm>
          <a:prstGeom prst="roundRect">
            <a:avLst>
              <a:gd name="adj" fmla="val 6771"/>
            </a:avLst>
          </a:prstGeom>
          <a:solidFill>
            <a:srgbClr val="CCFF9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WEB Application Firewall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6A7A01-0BD1-4258-FEDB-C834C02C0283}"/>
              </a:ext>
            </a:extLst>
          </p:cNvPr>
          <p:cNvSpPr/>
          <p:nvPr/>
        </p:nvSpPr>
        <p:spPr>
          <a:xfrm>
            <a:off x="9167976" y="5530831"/>
            <a:ext cx="466029" cy="8387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00" b="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Informatica</a:t>
            </a:r>
            <a:r>
              <a:rPr lang="en-US" sz="3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MDM v10</a:t>
            </a:r>
          </a:p>
        </p:txBody>
      </p:sp>
      <p:sp>
        <p:nvSpPr>
          <p:cNvPr id="55" name="Rounded Rectangle 238">
            <a:extLst>
              <a:ext uri="{FF2B5EF4-FFF2-40B4-BE49-F238E27FC236}">
                <a16:creationId xmlns:a16="http://schemas.microsoft.com/office/drawing/2014/main" id="{053E3E1A-02AD-7643-CF19-5CEC978037AA}"/>
              </a:ext>
            </a:extLst>
          </p:cNvPr>
          <p:cNvSpPr/>
          <p:nvPr/>
        </p:nvSpPr>
        <p:spPr bwMode="auto">
          <a:xfrm rot="16200000">
            <a:off x="703498" y="4801698"/>
            <a:ext cx="2539897" cy="196320"/>
          </a:xfrm>
          <a:prstGeom prst="roundRect">
            <a:avLst>
              <a:gd name="adj" fmla="val 17307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6" name="Rounded Rectangle 239">
            <a:extLst>
              <a:ext uri="{FF2B5EF4-FFF2-40B4-BE49-F238E27FC236}">
                <a16:creationId xmlns:a16="http://schemas.microsoft.com/office/drawing/2014/main" id="{E779C0EC-6D28-F6C4-D276-5E719D7DBFB3}"/>
              </a:ext>
            </a:extLst>
          </p:cNvPr>
          <p:cNvSpPr/>
          <p:nvPr/>
        </p:nvSpPr>
        <p:spPr bwMode="auto">
          <a:xfrm>
            <a:off x="10140952" y="869354"/>
            <a:ext cx="816588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FD189C-FC46-8DF0-831C-D95BC5350ED4}"/>
              </a:ext>
            </a:extLst>
          </p:cNvPr>
          <p:cNvSpPr txBox="1"/>
          <p:nvPr/>
        </p:nvSpPr>
        <p:spPr>
          <a:xfrm>
            <a:off x="10156778" y="912671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Infra Vertical</a:t>
            </a:r>
          </a:p>
        </p:txBody>
      </p:sp>
      <p:sp>
        <p:nvSpPr>
          <p:cNvPr id="58" name="Rounded Rectangle 245">
            <a:extLst>
              <a:ext uri="{FF2B5EF4-FFF2-40B4-BE49-F238E27FC236}">
                <a16:creationId xmlns:a16="http://schemas.microsoft.com/office/drawing/2014/main" id="{DD9CD502-1BF8-8327-52EA-FDFE43A7A047}"/>
              </a:ext>
            </a:extLst>
          </p:cNvPr>
          <p:cNvSpPr/>
          <p:nvPr/>
        </p:nvSpPr>
        <p:spPr bwMode="auto">
          <a:xfrm>
            <a:off x="2929136" y="4855067"/>
            <a:ext cx="749959" cy="1080155"/>
          </a:xfrm>
          <a:prstGeom prst="roundRect">
            <a:avLst>
              <a:gd name="adj" fmla="val 5110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>
              <a:solidFill>
                <a:schemeClr val="tx2">
                  <a:lumMod val="90000"/>
                  <a:lumOff val="1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9" name="Rounded Rectangle 262">
            <a:extLst>
              <a:ext uri="{FF2B5EF4-FFF2-40B4-BE49-F238E27FC236}">
                <a16:creationId xmlns:a16="http://schemas.microsoft.com/office/drawing/2014/main" id="{DC94CFE6-5F3A-5D8B-88F1-351DEE4E7A67}"/>
              </a:ext>
            </a:extLst>
          </p:cNvPr>
          <p:cNvSpPr/>
          <p:nvPr/>
        </p:nvSpPr>
        <p:spPr>
          <a:xfrm>
            <a:off x="2987806" y="4899960"/>
            <a:ext cx="640080" cy="757894"/>
          </a:xfrm>
          <a:prstGeom prst="roundRect">
            <a:avLst>
              <a:gd name="adj" fmla="val 9323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Output</a:t>
            </a: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Letter</a:t>
            </a:r>
          </a:p>
          <a:p>
            <a:pPr algn="ctr"/>
            <a:endParaRPr lang="en-US" sz="600" b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GMC</a:t>
            </a:r>
          </a:p>
        </p:txBody>
      </p:sp>
      <p:sp>
        <p:nvSpPr>
          <p:cNvPr id="60" name="Rounded Rectangle 260">
            <a:extLst>
              <a:ext uri="{FF2B5EF4-FFF2-40B4-BE49-F238E27FC236}">
                <a16:creationId xmlns:a16="http://schemas.microsoft.com/office/drawing/2014/main" id="{CB7E2378-240F-651C-CBC2-4515CEA69CE1}"/>
              </a:ext>
            </a:extLst>
          </p:cNvPr>
          <p:cNvSpPr/>
          <p:nvPr/>
        </p:nvSpPr>
        <p:spPr bwMode="auto">
          <a:xfrm>
            <a:off x="3759183" y="4855067"/>
            <a:ext cx="749959" cy="1080155"/>
          </a:xfrm>
          <a:prstGeom prst="roundRect">
            <a:avLst>
              <a:gd name="adj" fmla="val 4475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>
              <a:solidFill>
                <a:schemeClr val="tx2">
                  <a:lumMod val="90000"/>
                  <a:lumOff val="1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1" name="Rounded Rectangle 278">
            <a:extLst>
              <a:ext uri="{FF2B5EF4-FFF2-40B4-BE49-F238E27FC236}">
                <a16:creationId xmlns:a16="http://schemas.microsoft.com/office/drawing/2014/main" id="{809DA88E-8B89-8693-6A9B-7C2E903BD9F5}"/>
              </a:ext>
            </a:extLst>
          </p:cNvPr>
          <p:cNvSpPr/>
          <p:nvPr/>
        </p:nvSpPr>
        <p:spPr bwMode="auto">
          <a:xfrm>
            <a:off x="4589230" y="4855067"/>
            <a:ext cx="749959" cy="1080155"/>
          </a:xfrm>
          <a:prstGeom prst="roundRect">
            <a:avLst>
              <a:gd name="adj" fmla="val 5110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>
              <a:solidFill>
                <a:schemeClr val="tx2">
                  <a:lumMod val="90000"/>
                  <a:lumOff val="1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2" name="Rounded Rectangle 279">
            <a:extLst>
              <a:ext uri="{FF2B5EF4-FFF2-40B4-BE49-F238E27FC236}">
                <a16:creationId xmlns:a16="http://schemas.microsoft.com/office/drawing/2014/main" id="{AC5A95BD-BD7D-9431-99F8-07409E584F3C}"/>
              </a:ext>
            </a:extLst>
          </p:cNvPr>
          <p:cNvSpPr/>
          <p:nvPr/>
        </p:nvSpPr>
        <p:spPr bwMode="auto">
          <a:xfrm>
            <a:off x="5419277" y="4855067"/>
            <a:ext cx="749959" cy="1080155"/>
          </a:xfrm>
          <a:prstGeom prst="roundRect">
            <a:avLst>
              <a:gd name="adj" fmla="val 4475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>
              <a:solidFill>
                <a:schemeClr val="tx2">
                  <a:lumMod val="90000"/>
                  <a:lumOff val="1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3" name="Rounded Rectangle 281">
            <a:extLst>
              <a:ext uri="{FF2B5EF4-FFF2-40B4-BE49-F238E27FC236}">
                <a16:creationId xmlns:a16="http://schemas.microsoft.com/office/drawing/2014/main" id="{F7E10F49-0766-AF5F-4C93-746C036B8236}"/>
              </a:ext>
            </a:extLst>
          </p:cNvPr>
          <p:cNvSpPr/>
          <p:nvPr/>
        </p:nvSpPr>
        <p:spPr bwMode="auto">
          <a:xfrm>
            <a:off x="6249324" y="4855067"/>
            <a:ext cx="749959" cy="1080155"/>
          </a:xfrm>
          <a:prstGeom prst="roundRect">
            <a:avLst>
              <a:gd name="adj" fmla="val 5110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>
              <a:solidFill>
                <a:schemeClr val="tx2">
                  <a:lumMod val="90000"/>
                  <a:lumOff val="1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4" name="Rounded Rectangle 283">
            <a:extLst>
              <a:ext uri="{FF2B5EF4-FFF2-40B4-BE49-F238E27FC236}">
                <a16:creationId xmlns:a16="http://schemas.microsoft.com/office/drawing/2014/main" id="{FED29342-D033-A132-009C-0F6B7973196E}"/>
              </a:ext>
            </a:extLst>
          </p:cNvPr>
          <p:cNvSpPr/>
          <p:nvPr/>
        </p:nvSpPr>
        <p:spPr bwMode="auto">
          <a:xfrm>
            <a:off x="7079371" y="4855067"/>
            <a:ext cx="749959" cy="1080155"/>
          </a:xfrm>
          <a:prstGeom prst="roundRect">
            <a:avLst>
              <a:gd name="adj" fmla="val 4475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>
              <a:solidFill>
                <a:schemeClr val="tx2">
                  <a:lumMod val="90000"/>
                  <a:lumOff val="1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5" name="Rounded Rectangle 284">
            <a:extLst>
              <a:ext uri="{FF2B5EF4-FFF2-40B4-BE49-F238E27FC236}">
                <a16:creationId xmlns:a16="http://schemas.microsoft.com/office/drawing/2014/main" id="{0FCACCBB-C79B-2C0F-666F-EF448D6DD26A}"/>
              </a:ext>
            </a:extLst>
          </p:cNvPr>
          <p:cNvSpPr/>
          <p:nvPr/>
        </p:nvSpPr>
        <p:spPr bwMode="auto">
          <a:xfrm>
            <a:off x="7909419" y="4855067"/>
            <a:ext cx="749959" cy="1080155"/>
          </a:xfrm>
          <a:prstGeom prst="roundRect">
            <a:avLst>
              <a:gd name="adj" fmla="val 5110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>
              <a:solidFill>
                <a:schemeClr val="tx2">
                  <a:lumMod val="90000"/>
                  <a:lumOff val="1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6" name="Rounded Rectangle 285">
            <a:extLst>
              <a:ext uri="{FF2B5EF4-FFF2-40B4-BE49-F238E27FC236}">
                <a16:creationId xmlns:a16="http://schemas.microsoft.com/office/drawing/2014/main" id="{B7351D96-368D-0DB8-7CFD-C81ED784BB0E}"/>
              </a:ext>
            </a:extLst>
          </p:cNvPr>
          <p:cNvSpPr/>
          <p:nvPr/>
        </p:nvSpPr>
        <p:spPr bwMode="auto">
          <a:xfrm>
            <a:off x="2932576" y="5962504"/>
            <a:ext cx="749958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70071C3-501D-F005-FEBB-BB28CFAC7729}"/>
              </a:ext>
            </a:extLst>
          </p:cNvPr>
          <p:cNvSpPr txBox="1"/>
          <p:nvPr/>
        </p:nvSpPr>
        <p:spPr>
          <a:xfrm>
            <a:off x="2895951" y="6008224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ECM - output</a:t>
            </a:r>
          </a:p>
        </p:txBody>
      </p:sp>
      <p:sp>
        <p:nvSpPr>
          <p:cNvPr id="68" name="Rounded Rectangle 267">
            <a:extLst>
              <a:ext uri="{FF2B5EF4-FFF2-40B4-BE49-F238E27FC236}">
                <a16:creationId xmlns:a16="http://schemas.microsoft.com/office/drawing/2014/main" id="{721AA250-32B4-48DF-B394-E3704A289203}"/>
              </a:ext>
            </a:extLst>
          </p:cNvPr>
          <p:cNvSpPr/>
          <p:nvPr/>
        </p:nvSpPr>
        <p:spPr>
          <a:xfrm>
            <a:off x="3809310" y="4894708"/>
            <a:ext cx="640080" cy="757894"/>
          </a:xfrm>
          <a:prstGeom prst="roundRect">
            <a:avLst>
              <a:gd name="adj" fmla="val 9323"/>
            </a:avLst>
          </a:prstGeom>
          <a:solidFill>
            <a:srgbClr val="CCFF99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Auto-UW</a:t>
            </a:r>
          </a:p>
          <a:p>
            <a:pPr algn="ctr"/>
            <a:endParaRPr lang="en-US" sz="600" b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AURA</a:t>
            </a:r>
          </a:p>
        </p:txBody>
      </p:sp>
      <p:sp>
        <p:nvSpPr>
          <p:cNvPr id="69" name="Rounded Rectangle 268">
            <a:extLst>
              <a:ext uri="{FF2B5EF4-FFF2-40B4-BE49-F238E27FC236}">
                <a16:creationId xmlns:a16="http://schemas.microsoft.com/office/drawing/2014/main" id="{5309205A-22D8-6C0C-F6D9-A81486FFE52B}"/>
              </a:ext>
            </a:extLst>
          </p:cNvPr>
          <p:cNvSpPr/>
          <p:nvPr/>
        </p:nvSpPr>
        <p:spPr>
          <a:xfrm>
            <a:off x="4652214" y="4907719"/>
            <a:ext cx="640080" cy="757894"/>
          </a:xfrm>
          <a:prstGeom prst="roundRect">
            <a:avLst>
              <a:gd name="adj" fmla="val 9323"/>
            </a:avLst>
          </a:prstGeom>
          <a:solidFill>
            <a:srgbClr val="CCFF99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AML</a:t>
            </a:r>
          </a:p>
          <a:p>
            <a:pPr algn="ctr"/>
            <a:endParaRPr lang="en-US" sz="60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  <a:p>
            <a:pPr algn="ctr"/>
            <a:r>
              <a:rPr lang="en-US" sz="600" b="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Norkom</a:t>
            </a:r>
            <a:endParaRPr lang="en-US" sz="600" b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70" name="Rounded Rectangle 231">
            <a:extLst>
              <a:ext uri="{FF2B5EF4-FFF2-40B4-BE49-F238E27FC236}">
                <a16:creationId xmlns:a16="http://schemas.microsoft.com/office/drawing/2014/main" id="{22C86588-E4F8-9F81-9FD0-22E53ABAAD7F}"/>
              </a:ext>
            </a:extLst>
          </p:cNvPr>
          <p:cNvSpPr/>
          <p:nvPr/>
        </p:nvSpPr>
        <p:spPr>
          <a:xfrm>
            <a:off x="7134242" y="4882952"/>
            <a:ext cx="640080" cy="757894"/>
          </a:xfrm>
          <a:prstGeom prst="roundRect">
            <a:avLst>
              <a:gd name="adj" fmla="val 9323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InsureMO</a:t>
            </a:r>
            <a:endParaRPr lang="en-US" sz="600" b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  <a:p>
            <a:pPr algn="ctr"/>
            <a:r>
              <a:rPr lang="en-US" sz="6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Product</a:t>
            </a: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Factory</a:t>
            </a:r>
          </a:p>
          <a:p>
            <a:pPr algn="ctr"/>
            <a:endParaRPr lang="en-US" sz="600" b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71" name="Rounded Rectangle 235">
            <a:extLst>
              <a:ext uri="{FF2B5EF4-FFF2-40B4-BE49-F238E27FC236}">
                <a16:creationId xmlns:a16="http://schemas.microsoft.com/office/drawing/2014/main" id="{7B4EAD99-FA20-3029-D52C-BD6C089CFD68}"/>
              </a:ext>
            </a:extLst>
          </p:cNvPr>
          <p:cNvSpPr/>
          <p:nvPr/>
        </p:nvSpPr>
        <p:spPr>
          <a:xfrm>
            <a:off x="5460909" y="4891906"/>
            <a:ext cx="640080" cy="757894"/>
          </a:xfrm>
          <a:prstGeom prst="roundRect">
            <a:avLst>
              <a:gd name="adj" fmla="val 9323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SFDC</a:t>
            </a: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LIFE</a:t>
            </a: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NB </a:t>
            </a: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Case </a:t>
            </a: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Mgmt.</a:t>
            </a:r>
          </a:p>
        </p:txBody>
      </p:sp>
      <p:sp>
        <p:nvSpPr>
          <p:cNvPr id="72" name="Rounded Rectangle 304">
            <a:extLst>
              <a:ext uri="{FF2B5EF4-FFF2-40B4-BE49-F238E27FC236}">
                <a16:creationId xmlns:a16="http://schemas.microsoft.com/office/drawing/2014/main" id="{DE3F0F42-65BC-7835-8834-A72D4A992B8C}"/>
              </a:ext>
            </a:extLst>
          </p:cNvPr>
          <p:cNvSpPr/>
          <p:nvPr/>
        </p:nvSpPr>
        <p:spPr>
          <a:xfrm>
            <a:off x="7972115" y="4906100"/>
            <a:ext cx="640080" cy="757894"/>
          </a:xfrm>
          <a:prstGeom prst="roundRect">
            <a:avLst>
              <a:gd name="adj" fmla="val 9323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Life</a:t>
            </a: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New Business</a:t>
            </a: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Data</a:t>
            </a:r>
          </a:p>
        </p:txBody>
      </p:sp>
      <p:sp>
        <p:nvSpPr>
          <p:cNvPr id="73" name="Rounded Rectangle 306">
            <a:extLst>
              <a:ext uri="{FF2B5EF4-FFF2-40B4-BE49-F238E27FC236}">
                <a16:creationId xmlns:a16="http://schemas.microsoft.com/office/drawing/2014/main" id="{55445040-17CE-F2D3-0932-A51DF407D2ED}"/>
              </a:ext>
            </a:extLst>
          </p:cNvPr>
          <p:cNvSpPr/>
          <p:nvPr/>
        </p:nvSpPr>
        <p:spPr bwMode="auto">
          <a:xfrm>
            <a:off x="3773826" y="5963872"/>
            <a:ext cx="749958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0EB911-2AFF-FB7D-0FAF-981E9294BC8B}"/>
              </a:ext>
            </a:extLst>
          </p:cNvPr>
          <p:cNvSpPr txBox="1"/>
          <p:nvPr/>
        </p:nvSpPr>
        <p:spPr>
          <a:xfrm>
            <a:off x="3737201" y="6009592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Business Rules</a:t>
            </a:r>
          </a:p>
        </p:txBody>
      </p:sp>
      <p:sp>
        <p:nvSpPr>
          <p:cNvPr id="75" name="Left-Right Arrow 335">
            <a:extLst>
              <a:ext uri="{FF2B5EF4-FFF2-40B4-BE49-F238E27FC236}">
                <a16:creationId xmlns:a16="http://schemas.microsoft.com/office/drawing/2014/main" id="{A2991E30-EE06-A79A-CF5A-84AAE19BC2AB}"/>
              </a:ext>
            </a:extLst>
          </p:cNvPr>
          <p:cNvSpPr/>
          <p:nvPr/>
        </p:nvSpPr>
        <p:spPr bwMode="auto">
          <a:xfrm rot="16200000">
            <a:off x="4842485" y="4603866"/>
            <a:ext cx="262879" cy="248278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6" name="Left-Right Arrow 363">
            <a:extLst>
              <a:ext uri="{FF2B5EF4-FFF2-40B4-BE49-F238E27FC236}">
                <a16:creationId xmlns:a16="http://schemas.microsoft.com/office/drawing/2014/main" id="{3AE49D2C-639E-3107-6DEE-2FCC5ADD23DD}"/>
              </a:ext>
            </a:extLst>
          </p:cNvPr>
          <p:cNvSpPr/>
          <p:nvPr/>
        </p:nvSpPr>
        <p:spPr bwMode="auto">
          <a:xfrm rot="16200000">
            <a:off x="5663201" y="4603866"/>
            <a:ext cx="262879" cy="248278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7" name="Left-Right Arrow 364">
            <a:extLst>
              <a:ext uri="{FF2B5EF4-FFF2-40B4-BE49-F238E27FC236}">
                <a16:creationId xmlns:a16="http://schemas.microsoft.com/office/drawing/2014/main" id="{D09B32EB-998B-5299-EEEB-DC97921CA711}"/>
              </a:ext>
            </a:extLst>
          </p:cNvPr>
          <p:cNvSpPr/>
          <p:nvPr/>
        </p:nvSpPr>
        <p:spPr bwMode="auto">
          <a:xfrm rot="16200000">
            <a:off x="8779594" y="4598984"/>
            <a:ext cx="262879" cy="248278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8" name="Left-Right Arrow 366">
            <a:extLst>
              <a:ext uri="{FF2B5EF4-FFF2-40B4-BE49-F238E27FC236}">
                <a16:creationId xmlns:a16="http://schemas.microsoft.com/office/drawing/2014/main" id="{792E7432-EFD8-1312-FC00-6AF1793F407A}"/>
              </a:ext>
            </a:extLst>
          </p:cNvPr>
          <p:cNvSpPr/>
          <p:nvPr/>
        </p:nvSpPr>
        <p:spPr bwMode="auto">
          <a:xfrm rot="16200000">
            <a:off x="8175044" y="4596432"/>
            <a:ext cx="262879" cy="248278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9" name="Rounded Rectangle 367">
            <a:extLst>
              <a:ext uri="{FF2B5EF4-FFF2-40B4-BE49-F238E27FC236}">
                <a16:creationId xmlns:a16="http://schemas.microsoft.com/office/drawing/2014/main" id="{8DDD8EB4-FB70-04B9-D9EC-352E9F99CCBD}"/>
              </a:ext>
            </a:extLst>
          </p:cNvPr>
          <p:cNvSpPr/>
          <p:nvPr/>
        </p:nvSpPr>
        <p:spPr bwMode="auto">
          <a:xfrm>
            <a:off x="1875286" y="1349968"/>
            <a:ext cx="1020665" cy="1999984"/>
          </a:xfrm>
          <a:prstGeom prst="roundRect">
            <a:avLst>
              <a:gd name="adj" fmla="val 3957"/>
            </a:avLst>
          </a:prstGeom>
          <a:solidFill>
            <a:schemeClr val="bg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288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/>
            <a:endParaRPr lang="en-US" sz="800" b="1" i="1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0" name="Rounded Rectangle 369">
            <a:extLst>
              <a:ext uri="{FF2B5EF4-FFF2-40B4-BE49-F238E27FC236}">
                <a16:creationId xmlns:a16="http://schemas.microsoft.com/office/drawing/2014/main" id="{F5E89C73-CC4D-62E1-D232-8A343D21ECBC}"/>
              </a:ext>
            </a:extLst>
          </p:cNvPr>
          <p:cNvSpPr/>
          <p:nvPr/>
        </p:nvSpPr>
        <p:spPr bwMode="auto">
          <a:xfrm>
            <a:off x="1875287" y="863024"/>
            <a:ext cx="4955430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937D8C2-7E73-824E-F980-29D4FEAA52B1}"/>
              </a:ext>
            </a:extLst>
          </p:cNvPr>
          <p:cNvSpPr txBox="1"/>
          <p:nvPr/>
        </p:nvSpPr>
        <p:spPr>
          <a:xfrm>
            <a:off x="3931609" y="906447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LIFE  Sales</a:t>
            </a:r>
          </a:p>
        </p:txBody>
      </p:sp>
      <p:sp>
        <p:nvSpPr>
          <p:cNvPr id="82" name="Rounded Rectangle 371">
            <a:extLst>
              <a:ext uri="{FF2B5EF4-FFF2-40B4-BE49-F238E27FC236}">
                <a16:creationId xmlns:a16="http://schemas.microsoft.com/office/drawing/2014/main" id="{E33B2381-C920-A5E5-070F-BF43D75582E2}"/>
              </a:ext>
            </a:extLst>
          </p:cNvPr>
          <p:cNvSpPr/>
          <p:nvPr/>
        </p:nvSpPr>
        <p:spPr bwMode="auto">
          <a:xfrm>
            <a:off x="1875286" y="1121858"/>
            <a:ext cx="1020665" cy="197653"/>
          </a:xfrm>
          <a:prstGeom prst="roundRect">
            <a:avLst>
              <a:gd name="adj" fmla="val 14400"/>
            </a:avLst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Sales CRM</a:t>
            </a:r>
          </a:p>
        </p:txBody>
      </p:sp>
      <p:sp>
        <p:nvSpPr>
          <p:cNvPr id="83" name="Rounded Rectangle 375">
            <a:extLst>
              <a:ext uri="{FF2B5EF4-FFF2-40B4-BE49-F238E27FC236}">
                <a16:creationId xmlns:a16="http://schemas.microsoft.com/office/drawing/2014/main" id="{546D032B-4B90-F495-E69B-604DA63C7C79}"/>
              </a:ext>
            </a:extLst>
          </p:cNvPr>
          <p:cNvSpPr/>
          <p:nvPr/>
        </p:nvSpPr>
        <p:spPr bwMode="auto">
          <a:xfrm>
            <a:off x="3224419" y="1121858"/>
            <a:ext cx="3606296" cy="205636"/>
          </a:xfrm>
          <a:prstGeom prst="roundRect">
            <a:avLst>
              <a:gd name="adj" fmla="val 14400"/>
            </a:avLst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Sales Tool</a:t>
            </a:r>
          </a:p>
        </p:txBody>
      </p:sp>
      <p:sp>
        <p:nvSpPr>
          <p:cNvPr id="84" name="Rounded Rectangle 206">
            <a:extLst>
              <a:ext uri="{FF2B5EF4-FFF2-40B4-BE49-F238E27FC236}">
                <a16:creationId xmlns:a16="http://schemas.microsoft.com/office/drawing/2014/main" id="{BD09154D-6384-1531-7B4C-22F6B867C773}"/>
              </a:ext>
            </a:extLst>
          </p:cNvPr>
          <p:cNvSpPr/>
          <p:nvPr/>
        </p:nvSpPr>
        <p:spPr bwMode="auto">
          <a:xfrm rot="16200000">
            <a:off x="1993772" y="2128706"/>
            <a:ext cx="2237499" cy="223803"/>
          </a:xfrm>
          <a:prstGeom prst="roundRect">
            <a:avLst>
              <a:gd name="adj" fmla="val 17307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5" name="Rounded Rectangle 383">
            <a:extLst>
              <a:ext uri="{FF2B5EF4-FFF2-40B4-BE49-F238E27FC236}">
                <a16:creationId xmlns:a16="http://schemas.microsoft.com/office/drawing/2014/main" id="{D8A3DDA5-037D-FE26-8763-704F479354BF}"/>
              </a:ext>
            </a:extLst>
          </p:cNvPr>
          <p:cNvSpPr/>
          <p:nvPr/>
        </p:nvSpPr>
        <p:spPr bwMode="auto">
          <a:xfrm>
            <a:off x="6892073" y="863024"/>
            <a:ext cx="3195491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394B37A-A1C9-39D3-43EA-EBB3826C4FDD}"/>
              </a:ext>
            </a:extLst>
          </p:cNvPr>
          <p:cNvSpPr txBox="1"/>
          <p:nvPr/>
        </p:nvSpPr>
        <p:spPr>
          <a:xfrm>
            <a:off x="7807688" y="906447"/>
            <a:ext cx="1430655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LIFE  NEW Business UW CASE</a:t>
            </a:r>
          </a:p>
        </p:txBody>
      </p:sp>
      <p:sp>
        <p:nvSpPr>
          <p:cNvPr id="87" name="Rounded Rectangle 386">
            <a:extLst>
              <a:ext uri="{FF2B5EF4-FFF2-40B4-BE49-F238E27FC236}">
                <a16:creationId xmlns:a16="http://schemas.microsoft.com/office/drawing/2014/main" id="{27F5BC22-1A92-1A46-A7FD-77191CCD9166}"/>
              </a:ext>
            </a:extLst>
          </p:cNvPr>
          <p:cNvSpPr/>
          <p:nvPr/>
        </p:nvSpPr>
        <p:spPr bwMode="auto">
          <a:xfrm>
            <a:off x="1931286" y="1414570"/>
            <a:ext cx="90520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Lead Plan / Data</a:t>
            </a:r>
          </a:p>
        </p:txBody>
      </p:sp>
      <p:sp>
        <p:nvSpPr>
          <p:cNvPr id="88" name="Rounded Rectangle 387">
            <a:extLst>
              <a:ext uri="{FF2B5EF4-FFF2-40B4-BE49-F238E27FC236}">
                <a16:creationId xmlns:a16="http://schemas.microsoft.com/office/drawing/2014/main" id="{9DB8DEC5-B328-0A42-6AFD-198972EB1790}"/>
              </a:ext>
            </a:extLst>
          </p:cNvPr>
          <p:cNvSpPr/>
          <p:nvPr/>
        </p:nvSpPr>
        <p:spPr bwMode="auto">
          <a:xfrm>
            <a:off x="1931286" y="1706017"/>
            <a:ext cx="90520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Lead Assignment</a:t>
            </a:r>
          </a:p>
        </p:txBody>
      </p:sp>
      <p:sp>
        <p:nvSpPr>
          <p:cNvPr id="89" name="Rounded Rectangle 390">
            <a:extLst>
              <a:ext uri="{FF2B5EF4-FFF2-40B4-BE49-F238E27FC236}">
                <a16:creationId xmlns:a16="http://schemas.microsoft.com/office/drawing/2014/main" id="{0F0D4473-7328-104E-D341-8E1C99C7C00E}"/>
              </a:ext>
            </a:extLst>
          </p:cNvPr>
          <p:cNvSpPr/>
          <p:nvPr/>
        </p:nvSpPr>
        <p:spPr bwMode="auto">
          <a:xfrm>
            <a:off x="1931286" y="1993851"/>
            <a:ext cx="90520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Customer Check</a:t>
            </a:r>
          </a:p>
        </p:txBody>
      </p:sp>
      <p:sp>
        <p:nvSpPr>
          <p:cNvPr id="90" name="Rounded Rectangle 391">
            <a:extLst>
              <a:ext uri="{FF2B5EF4-FFF2-40B4-BE49-F238E27FC236}">
                <a16:creationId xmlns:a16="http://schemas.microsoft.com/office/drawing/2014/main" id="{CCFEBD59-75FA-02E2-40E1-B691DE9FB001}"/>
              </a:ext>
            </a:extLst>
          </p:cNvPr>
          <p:cNvSpPr/>
          <p:nvPr/>
        </p:nvSpPr>
        <p:spPr bwMode="auto">
          <a:xfrm>
            <a:off x="1931286" y="2285298"/>
            <a:ext cx="90520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Plan Activity</a:t>
            </a:r>
          </a:p>
        </p:txBody>
      </p:sp>
      <p:sp>
        <p:nvSpPr>
          <p:cNvPr id="91" name="Rounded Rectangle 392">
            <a:extLst>
              <a:ext uri="{FF2B5EF4-FFF2-40B4-BE49-F238E27FC236}">
                <a16:creationId xmlns:a16="http://schemas.microsoft.com/office/drawing/2014/main" id="{BA6212B3-43E1-5404-0D4D-8DF2DFAE5292}"/>
              </a:ext>
            </a:extLst>
          </p:cNvPr>
          <p:cNvSpPr/>
          <p:nvPr/>
        </p:nvSpPr>
        <p:spPr bwMode="auto">
          <a:xfrm>
            <a:off x="1931286" y="2578321"/>
            <a:ext cx="905207" cy="503806"/>
          </a:xfrm>
          <a:prstGeom prst="roundRect">
            <a:avLst>
              <a:gd name="adj" fmla="val 3129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Prepare 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Communication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Product Brochure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Video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Through Activity Folder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CEC9CFA-80C5-5EBE-DF94-33D5A7857473}"/>
              </a:ext>
            </a:extLst>
          </p:cNvPr>
          <p:cNvCxnSpPr>
            <a:stCxn id="87" idx="2"/>
            <a:endCxn id="88" idx="0"/>
          </p:cNvCxnSpPr>
          <p:nvPr/>
        </p:nvCxnSpPr>
        <p:spPr>
          <a:xfrm>
            <a:off x="2383890" y="1601198"/>
            <a:ext cx="0" cy="104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0378A5E-2A87-DD5E-5DEC-04A52FC8327C}"/>
              </a:ext>
            </a:extLst>
          </p:cNvPr>
          <p:cNvCxnSpPr>
            <a:stCxn id="88" idx="2"/>
            <a:endCxn id="89" idx="0"/>
          </p:cNvCxnSpPr>
          <p:nvPr/>
        </p:nvCxnSpPr>
        <p:spPr>
          <a:xfrm>
            <a:off x="2383890" y="1892645"/>
            <a:ext cx="0" cy="101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F7CB689-1D79-9BE4-19F9-1F3808453801}"/>
              </a:ext>
            </a:extLst>
          </p:cNvPr>
          <p:cNvCxnSpPr>
            <a:stCxn id="89" idx="2"/>
            <a:endCxn id="90" idx="0"/>
          </p:cNvCxnSpPr>
          <p:nvPr/>
        </p:nvCxnSpPr>
        <p:spPr>
          <a:xfrm>
            <a:off x="2383890" y="2180479"/>
            <a:ext cx="0" cy="104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02AED7A-3817-EFA6-4E75-D2169BAE1012}"/>
              </a:ext>
            </a:extLst>
          </p:cNvPr>
          <p:cNvCxnSpPr>
            <a:stCxn id="90" idx="2"/>
            <a:endCxn id="91" idx="0"/>
          </p:cNvCxnSpPr>
          <p:nvPr/>
        </p:nvCxnSpPr>
        <p:spPr>
          <a:xfrm>
            <a:off x="2383890" y="2471926"/>
            <a:ext cx="0" cy="106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396">
            <a:extLst>
              <a:ext uri="{FF2B5EF4-FFF2-40B4-BE49-F238E27FC236}">
                <a16:creationId xmlns:a16="http://schemas.microsoft.com/office/drawing/2014/main" id="{84153A4A-1911-E0B5-FB10-003DB85C5931}"/>
              </a:ext>
            </a:extLst>
          </p:cNvPr>
          <p:cNvSpPr/>
          <p:nvPr/>
        </p:nvSpPr>
        <p:spPr bwMode="auto">
          <a:xfrm>
            <a:off x="3284292" y="1557566"/>
            <a:ext cx="132775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Financial Need Analysis</a:t>
            </a:r>
          </a:p>
        </p:txBody>
      </p:sp>
      <p:sp>
        <p:nvSpPr>
          <p:cNvPr id="97" name="Rounded Rectangle 397">
            <a:extLst>
              <a:ext uri="{FF2B5EF4-FFF2-40B4-BE49-F238E27FC236}">
                <a16:creationId xmlns:a16="http://schemas.microsoft.com/office/drawing/2014/main" id="{27C44479-1D06-F20F-5593-2A767A46352E}"/>
              </a:ext>
            </a:extLst>
          </p:cNvPr>
          <p:cNvSpPr/>
          <p:nvPr/>
        </p:nvSpPr>
        <p:spPr bwMode="auto">
          <a:xfrm>
            <a:off x="3284292" y="1820438"/>
            <a:ext cx="132775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Product &amp; Benefit Illustration</a:t>
            </a:r>
          </a:p>
        </p:txBody>
      </p:sp>
      <p:sp>
        <p:nvSpPr>
          <p:cNvPr id="98" name="Rounded Rectangle 398">
            <a:extLst>
              <a:ext uri="{FF2B5EF4-FFF2-40B4-BE49-F238E27FC236}">
                <a16:creationId xmlns:a16="http://schemas.microsoft.com/office/drawing/2014/main" id="{26261B41-F023-5503-E533-D5EBF5590755}"/>
              </a:ext>
            </a:extLst>
          </p:cNvPr>
          <p:cNvSpPr/>
          <p:nvPr/>
        </p:nvSpPr>
        <p:spPr bwMode="auto">
          <a:xfrm>
            <a:off x="3284292" y="2086047"/>
            <a:ext cx="132775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eApplication (Integrate with 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AURA Medical Questionnaire)</a:t>
            </a:r>
          </a:p>
        </p:txBody>
      </p:sp>
      <p:sp>
        <p:nvSpPr>
          <p:cNvPr id="99" name="Rounded Rectangle 399">
            <a:extLst>
              <a:ext uri="{FF2B5EF4-FFF2-40B4-BE49-F238E27FC236}">
                <a16:creationId xmlns:a16="http://schemas.microsoft.com/office/drawing/2014/main" id="{4B3BD315-4EB0-E125-8039-019E6DAB95FC}"/>
              </a:ext>
            </a:extLst>
          </p:cNvPr>
          <p:cNvSpPr/>
          <p:nvPr/>
        </p:nvSpPr>
        <p:spPr bwMode="auto">
          <a:xfrm>
            <a:off x="3284292" y="2348919"/>
            <a:ext cx="132775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ePayment + eSignature</a:t>
            </a:r>
          </a:p>
        </p:txBody>
      </p:sp>
      <p:sp>
        <p:nvSpPr>
          <p:cNvPr id="100" name="Rounded Rectangle 400">
            <a:extLst>
              <a:ext uri="{FF2B5EF4-FFF2-40B4-BE49-F238E27FC236}">
                <a16:creationId xmlns:a16="http://schemas.microsoft.com/office/drawing/2014/main" id="{5A133F3C-C82D-F060-10FB-422CBB932E77}"/>
              </a:ext>
            </a:extLst>
          </p:cNvPr>
          <p:cNvSpPr/>
          <p:nvPr/>
        </p:nvSpPr>
        <p:spPr bwMode="auto">
          <a:xfrm>
            <a:off x="4759832" y="2604476"/>
            <a:ext cx="1344363" cy="169622"/>
          </a:xfrm>
          <a:prstGeom prst="roundRect">
            <a:avLst>
              <a:gd name="adj" fmla="val 3129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online SYNC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3125FD4-99AD-C0C4-5D89-D9350103AE4A}"/>
              </a:ext>
            </a:extLst>
          </p:cNvPr>
          <p:cNvCxnSpPr>
            <a:stCxn id="96" idx="2"/>
            <a:endCxn id="97" idx="0"/>
          </p:cNvCxnSpPr>
          <p:nvPr/>
        </p:nvCxnSpPr>
        <p:spPr>
          <a:xfrm>
            <a:off x="3948171" y="1744194"/>
            <a:ext cx="0" cy="76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84606CE-0C03-2FD5-E972-259DA12BA75D}"/>
              </a:ext>
            </a:extLst>
          </p:cNvPr>
          <p:cNvCxnSpPr>
            <a:stCxn id="97" idx="2"/>
            <a:endCxn id="98" idx="0"/>
          </p:cNvCxnSpPr>
          <p:nvPr/>
        </p:nvCxnSpPr>
        <p:spPr>
          <a:xfrm>
            <a:off x="3948171" y="2007066"/>
            <a:ext cx="0" cy="78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E821A96-33D3-89F0-3ACD-C2AF1A78A6F1}"/>
              </a:ext>
            </a:extLst>
          </p:cNvPr>
          <p:cNvCxnSpPr>
            <a:stCxn id="98" idx="2"/>
            <a:endCxn id="99" idx="0"/>
          </p:cNvCxnSpPr>
          <p:nvPr/>
        </p:nvCxnSpPr>
        <p:spPr>
          <a:xfrm>
            <a:off x="3948171" y="2272675"/>
            <a:ext cx="0" cy="76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405">
            <a:extLst>
              <a:ext uri="{FF2B5EF4-FFF2-40B4-BE49-F238E27FC236}">
                <a16:creationId xmlns:a16="http://schemas.microsoft.com/office/drawing/2014/main" id="{38410CC2-2A5E-6B7D-1CB7-38BB98F2CE43}"/>
              </a:ext>
            </a:extLst>
          </p:cNvPr>
          <p:cNvSpPr/>
          <p:nvPr/>
        </p:nvSpPr>
        <p:spPr bwMode="auto">
          <a:xfrm>
            <a:off x="4755868" y="1553325"/>
            <a:ext cx="134832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Financial Need Analysis</a:t>
            </a:r>
          </a:p>
        </p:txBody>
      </p:sp>
      <p:sp>
        <p:nvSpPr>
          <p:cNvPr id="105" name="Rounded Rectangle 406">
            <a:extLst>
              <a:ext uri="{FF2B5EF4-FFF2-40B4-BE49-F238E27FC236}">
                <a16:creationId xmlns:a16="http://schemas.microsoft.com/office/drawing/2014/main" id="{6AF7E632-64C7-BD63-15B7-E43CA7EB3E4B}"/>
              </a:ext>
            </a:extLst>
          </p:cNvPr>
          <p:cNvSpPr/>
          <p:nvPr/>
        </p:nvSpPr>
        <p:spPr bwMode="auto">
          <a:xfrm>
            <a:off x="4755868" y="1816197"/>
            <a:ext cx="134832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Product &amp; Benefit Illustration</a:t>
            </a:r>
          </a:p>
        </p:txBody>
      </p:sp>
      <p:sp>
        <p:nvSpPr>
          <p:cNvPr id="106" name="Rounded Rectangle 407">
            <a:extLst>
              <a:ext uri="{FF2B5EF4-FFF2-40B4-BE49-F238E27FC236}">
                <a16:creationId xmlns:a16="http://schemas.microsoft.com/office/drawing/2014/main" id="{CC3D02C1-1D6B-4034-3891-BB1DB24FE602}"/>
              </a:ext>
            </a:extLst>
          </p:cNvPr>
          <p:cNvSpPr/>
          <p:nvPr/>
        </p:nvSpPr>
        <p:spPr bwMode="auto">
          <a:xfrm>
            <a:off x="4755868" y="2081806"/>
            <a:ext cx="134832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eApplication (Integrate with 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AURA Medical Questionnaire)</a:t>
            </a:r>
          </a:p>
        </p:txBody>
      </p:sp>
      <p:sp>
        <p:nvSpPr>
          <p:cNvPr id="107" name="Rounded Rectangle 408">
            <a:extLst>
              <a:ext uri="{FF2B5EF4-FFF2-40B4-BE49-F238E27FC236}">
                <a16:creationId xmlns:a16="http://schemas.microsoft.com/office/drawing/2014/main" id="{7137551A-17BD-CF2F-2823-4313FA5E1A65}"/>
              </a:ext>
            </a:extLst>
          </p:cNvPr>
          <p:cNvSpPr/>
          <p:nvPr/>
        </p:nvSpPr>
        <p:spPr bwMode="auto">
          <a:xfrm>
            <a:off x="4755868" y="2344678"/>
            <a:ext cx="134832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ePayment + eSignature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58B37C4-C3AD-1085-E8A0-8B0186318F4E}"/>
              </a:ext>
            </a:extLst>
          </p:cNvPr>
          <p:cNvCxnSpPr>
            <a:stCxn id="104" idx="2"/>
            <a:endCxn id="105" idx="0"/>
          </p:cNvCxnSpPr>
          <p:nvPr/>
        </p:nvCxnSpPr>
        <p:spPr>
          <a:xfrm>
            <a:off x="5430032" y="1739953"/>
            <a:ext cx="0" cy="76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C64417A-8401-C26C-04E8-A96FD479CD77}"/>
              </a:ext>
            </a:extLst>
          </p:cNvPr>
          <p:cNvCxnSpPr>
            <a:stCxn id="105" idx="2"/>
            <a:endCxn id="106" idx="0"/>
          </p:cNvCxnSpPr>
          <p:nvPr/>
        </p:nvCxnSpPr>
        <p:spPr>
          <a:xfrm>
            <a:off x="5430032" y="2002825"/>
            <a:ext cx="0" cy="78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CC3BDE6-EFDA-9636-CEB5-3D706CC2480D}"/>
              </a:ext>
            </a:extLst>
          </p:cNvPr>
          <p:cNvCxnSpPr>
            <a:stCxn id="106" idx="2"/>
            <a:endCxn id="107" idx="0"/>
          </p:cNvCxnSpPr>
          <p:nvPr/>
        </p:nvCxnSpPr>
        <p:spPr>
          <a:xfrm>
            <a:off x="5430032" y="2268434"/>
            <a:ext cx="0" cy="76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412">
            <a:extLst>
              <a:ext uri="{FF2B5EF4-FFF2-40B4-BE49-F238E27FC236}">
                <a16:creationId xmlns:a16="http://schemas.microsoft.com/office/drawing/2014/main" id="{8E67D7F8-851D-FBF1-AFE5-9A34B693A5F5}"/>
              </a:ext>
            </a:extLst>
          </p:cNvPr>
          <p:cNvSpPr/>
          <p:nvPr/>
        </p:nvSpPr>
        <p:spPr bwMode="auto">
          <a:xfrm>
            <a:off x="3288822" y="1399908"/>
            <a:ext cx="1327757" cy="117336"/>
          </a:xfrm>
          <a:prstGeom prst="roundRect">
            <a:avLst>
              <a:gd name="adj" fmla="val 3129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Offline</a:t>
            </a:r>
          </a:p>
        </p:txBody>
      </p:sp>
      <p:sp>
        <p:nvSpPr>
          <p:cNvPr id="112" name="Rounded Rectangle 413">
            <a:extLst>
              <a:ext uri="{FF2B5EF4-FFF2-40B4-BE49-F238E27FC236}">
                <a16:creationId xmlns:a16="http://schemas.microsoft.com/office/drawing/2014/main" id="{D3ECEB2D-72B8-2E06-A1F4-305925C94817}"/>
              </a:ext>
            </a:extLst>
          </p:cNvPr>
          <p:cNvSpPr/>
          <p:nvPr/>
        </p:nvSpPr>
        <p:spPr bwMode="auto">
          <a:xfrm>
            <a:off x="4755868" y="1399908"/>
            <a:ext cx="1344363" cy="117336"/>
          </a:xfrm>
          <a:prstGeom prst="roundRect">
            <a:avLst>
              <a:gd name="adj" fmla="val 3129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OnLine</a:t>
            </a:r>
            <a:endParaRPr lang="en-US" sz="600" b="0" i="1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cxnSp>
        <p:nvCxnSpPr>
          <p:cNvPr id="113" name="Elbow Connector 32">
            <a:extLst>
              <a:ext uri="{FF2B5EF4-FFF2-40B4-BE49-F238E27FC236}">
                <a16:creationId xmlns:a16="http://schemas.microsoft.com/office/drawing/2014/main" id="{F663AD1E-8BCA-C58F-269C-4E1B506626F6}"/>
              </a:ext>
            </a:extLst>
          </p:cNvPr>
          <p:cNvCxnSpPr>
            <a:endCxn id="100" idx="1"/>
          </p:cNvCxnSpPr>
          <p:nvPr/>
        </p:nvCxnSpPr>
        <p:spPr>
          <a:xfrm rot="16200000" flipH="1">
            <a:off x="4283481" y="2212936"/>
            <a:ext cx="141040" cy="811661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E4BAD23-C2CC-A838-83B7-7C3AC28A204C}"/>
              </a:ext>
            </a:extLst>
          </p:cNvPr>
          <p:cNvCxnSpPr>
            <a:stCxn id="107" idx="2"/>
          </p:cNvCxnSpPr>
          <p:nvPr/>
        </p:nvCxnSpPr>
        <p:spPr>
          <a:xfrm flipH="1">
            <a:off x="5428048" y="2531306"/>
            <a:ext cx="1984" cy="7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415">
            <a:extLst>
              <a:ext uri="{FF2B5EF4-FFF2-40B4-BE49-F238E27FC236}">
                <a16:creationId xmlns:a16="http://schemas.microsoft.com/office/drawing/2014/main" id="{6F70DF36-C2F8-4BC4-CC26-ED03E6ED17ED}"/>
              </a:ext>
            </a:extLst>
          </p:cNvPr>
          <p:cNvSpPr/>
          <p:nvPr/>
        </p:nvSpPr>
        <p:spPr bwMode="auto">
          <a:xfrm>
            <a:off x="4755868" y="2848687"/>
            <a:ext cx="1344363" cy="169622"/>
          </a:xfrm>
          <a:prstGeom prst="roundRect">
            <a:avLst>
              <a:gd name="adj" fmla="val 3129"/>
            </a:avLst>
          </a:prstGeom>
          <a:solidFill>
            <a:schemeClr val="accent5">
              <a:lumMod val="10000"/>
              <a:lumOff val="9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Submission 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(with Customer Receipt)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C4DE094-7B2C-FCE9-1CEA-2B920EC48291}"/>
              </a:ext>
            </a:extLst>
          </p:cNvPr>
          <p:cNvCxnSpPr>
            <a:stCxn id="100" idx="2"/>
            <a:endCxn id="115" idx="0"/>
          </p:cNvCxnSpPr>
          <p:nvPr/>
        </p:nvCxnSpPr>
        <p:spPr>
          <a:xfrm flipH="1">
            <a:off x="5428050" y="2774098"/>
            <a:ext cx="3964" cy="74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47">
            <a:extLst>
              <a:ext uri="{FF2B5EF4-FFF2-40B4-BE49-F238E27FC236}">
                <a16:creationId xmlns:a16="http://schemas.microsoft.com/office/drawing/2014/main" id="{849CAD4B-AA8C-F0F6-A0D2-2AD8596E92EA}"/>
              </a:ext>
            </a:extLst>
          </p:cNvPr>
          <p:cNvCxnSpPr>
            <a:stCxn id="91" idx="3"/>
            <a:endCxn id="96" idx="1"/>
          </p:cNvCxnSpPr>
          <p:nvPr/>
        </p:nvCxnSpPr>
        <p:spPr>
          <a:xfrm flipV="1">
            <a:off x="2836493" y="1650880"/>
            <a:ext cx="447799" cy="1179344"/>
          </a:xfrm>
          <a:prstGeom prst="bentConnector3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50">
            <a:extLst>
              <a:ext uri="{FF2B5EF4-FFF2-40B4-BE49-F238E27FC236}">
                <a16:creationId xmlns:a16="http://schemas.microsoft.com/office/drawing/2014/main" id="{2A60158A-7870-305C-8CFD-713E59950D8E}"/>
              </a:ext>
            </a:extLst>
          </p:cNvPr>
          <p:cNvCxnSpPr>
            <a:stCxn id="91" idx="3"/>
            <a:endCxn id="98" idx="1"/>
          </p:cNvCxnSpPr>
          <p:nvPr/>
        </p:nvCxnSpPr>
        <p:spPr>
          <a:xfrm flipV="1">
            <a:off x="2836493" y="2179361"/>
            <a:ext cx="447799" cy="65086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418">
            <a:extLst>
              <a:ext uri="{FF2B5EF4-FFF2-40B4-BE49-F238E27FC236}">
                <a16:creationId xmlns:a16="http://schemas.microsoft.com/office/drawing/2014/main" id="{53A82978-5717-0B39-4BEF-C015D0799B67}"/>
              </a:ext>
            </a:extLst>
          </p:cNvPr>
          <p:cNvCxnSpPr>
            <a:stCxn id="91" idx="3"/>
            <a:endCxn id="97" idx="1"/>
          </p:cNvCxnSpPr>
          <p:nvPr/>
        </p:nvCxnSpPr>
        <p:spPr>
          <a:xfrm flipV="1">
            <a:off x="2836493" y="1913752"/>
            <a:ext cx="447799" cy="91647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Left-Right Arrow 420">
            <a:extLst>
              <a:ext uri="{FF2B5EF4-FFF2-40B4-BE49-F238E27FC236}">
                <a16:creationId xmlns:a16="http://schemas.microsoft.com/office/drawing/2014/main" id="{D4566DD4-A4B6-C8A2-7569-264DD8E6E9C0}"/>
              </a:ext>
            </a:extLst>
          </p:cNvPr>
          <p:cNvSpPr/>
          <p:nvPr/>
        </p:nvSpPr>
        <p:spPr bwMode="auto">
          <a:xfrm rot="16200000">
            <a:off x="4830045" y="3362130"/>
            <a:ext cx="279402" cy="248278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1" name="Rounded Rectangle 422">
            <a:extLst>
              <a:ext uri="{FF2B5EF4-FFF2-40B4-BE49-F238E27FC236}">
                <a16:creationId xmlns:a16="http://schemas.microsoft.com/office/drawing/2014/main" id="{7F57D2DC-F9AC-E7EE-7DDA-FE4A7EF05681}"/>
              </a:ext>
            </a:extLst>
          </p:cNvPr>
          <p:cNvSpPr/>
          <p:nvPr/>
        </p:nvSpPr>
        <p:spPr bwMode="auto">
          <a:xfrm>
            <a:off x="4757371" y="3099320"/>
            <a:ext cx="1344363" cy="169622"/>
          </a:xfrm>
          <a:prstGeom prst="roundRect">
            <a:avLst>
              <a:gd name="adj" fmla="val 3129"/>
            </a:avLst>
          </a:prstGeom>
          <a:solidFill>
            <a:schemeClr val="accent4">
              <a:lumMod val="60000"/>
              <a:lumOff val="40000"/>
            </a:schemeClr>
          </a:solidFill>
          <a:ln w="635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bg1"/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Update Sales CRM Quotation status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B88B32C-8738-0308-E226-D12AB6D1F7D1}"/>
              </a:ext>
            </a:extLst>
          </p:cNvPr>
          <p:cNvCxnSpPr>
            <a:stCxn id="115" idx="2"/>
            <a:endCxn id="121" idx="0"/>
          </p:cNvCxnSpPr>
          <p:nvPr/>
        </p:nvCxnSpPr>
        <p:spPr>
          <a:xfrm>
            <a:off x="5428050" y="3018309"/>
            <a:ext cx="1503" cy="81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424">
            <a:extLst>
              <a:ext uri="{FF2B5EF4-FFF2-40B4-BE49-F238E27FC236}">
                <a16:creationId xmlns:a16="http://schemas.microsoft.com/office/drawing/2014/main" id="{99D036F0-0E52-0247-F753-6F05436706BD}"/>
              </a:ext>
            </a:extLst>
          </p:cNvPr>
          <p:cNvSpPr/>
          <p:nvPr/>
        </p:nvSpPr>
        <p:spPr bwMode="auto">
          <a:xfrm>
            <a:off x="2529628" y="3836617"/>
            <a:ext cx="751183" cy="668593"/>
          </a:xfrm>
          <a:prstGeom prst="roundRect">
            <a:avLst>
              <a:gd name="adj" fmla="val 4845"/>
            </a:avLst>
          </a:prstGeom>
          <a:solidFill>
            <a:schemeClr val="accent4">
              <a:lumMod val="60000"/>
              <a:lumOff val="40000"/>
            </a:schemeClr>
          </a:solidFill>
          <a:ln w="635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u="sng" kern="0" dirty="0">
                <a:solidFill>
                  <a:schemeClr val="bg1"/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Sales API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bg1"/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Prospect Customer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bg1"/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Update Prospect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bg1"/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Update Quotation 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bg1"/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Status</a:t>
            </a:r>
          </a:p>
        </p:txBody>
      </p:sp>
      <p:cxnSp>
        <p:nvCxnSpPr>
          <p:cNvPr id="124" name="Elbow Connector 426">
            <a:extLst>
              <a:ext uri="{FF2B5EF4-FFF2-40B4-BE49-F238E27FC236}">
                <a16:creationId xmlns:a16="http://schemas.microsoft.com/office/drawing/2014/main" id="{8140382B-96BA-7B53-09BE-ABCF8FFC5480}"/>
              </a:ext>
            </a:extLst>
          </p:cNvPr>
          <p:cNvCxnSpPr>
            <a:stCxn id="121" idx="1"/>
          </p:cNvCxnSpPr>
          <p:nvPr/>
        </p:nvCxnSpPr>
        <p:spPr>
          <a:xfrm rot="10800000">
            <a:off x="2836493" y="3184067"/>
            <a:ext cx="1920878" cy="6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428">
            <a:extLst>
              <a:ext uri="{FF2B5EF4-FFF2-40B4-BE49-F238E27FC236}">
                <a16:creationId xmlns:a16="http://schemas.microsoft.com/office/drawing/2014/main" id="{89397317-2589-DAB0-F17F-45DC2A0EE25C}"/>
              </a:ext>
            </a:extLst>
          </p:cNvPr>
          <p:cNvSpPr/>
          <p:nvPr/>
        </p:nvSpPr>
        <p:spPr bwMode="auto">
          <a:xfrm>
            <a:off x="1931285" y="3119393"/>
            <a:ext cx="90520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Update Lead Status</a:t>
            </a:r>
          </a:p>
        </p:txBody>
      </p:sp>
      <p:sp>
        <p:nvSpPr>
          <p:cNvPr id="126" name="Rounded Rectangle 429">
            <a:extLst>
              <a:ext uri="{FF2B5EF4-FFF2-40B4-BE49-F238E27FC236}">
                <a16:creationId xmlns:a16="http://schemas.microsoft.com/office/drawing/2014/main" id="{2762269F-26B8-82FA-E13E-C3E427807018}"/>
              </a:ext>
            </a:extLst>
          </p:cNvPr>
          <p:cNvSpPr/>
          <p:nvPr/>
        </p:nvSpPr>
        <p:spPr bwMode="auto">
          <a:xfrm>
            <a:off x="4322785" y="3829851"/>
            <a:ext cx="2188383" cy="687558"/>
          </a:xfrm>
          <a:prstGeom prst="roundRect">
            <a:avLst>
              <a:gd name="adj" fmla="val 6823"/>
            </a:avLst>
          </a:prstGeom>
          <a:solidFill>
            <a:schemeClr val="accent5">
              <a:lumMod val="10000"/>
              <a:lumOff val="9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u="sng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AURA API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cxnSp>
        <p:nvCxnSpPr>
          <p:cNvPr id="127" name="Elbow Connector 432">
            <a:extLst>
              <a:ext uri="{FF2B5EF4-FFF2-40B4-BE49-F238E27FC236}">
                <a16:creationId xmlns:a16="http://schemas.microsoft.com/office/drawing/2014/main" id="{F314DF38-131A-35CA-BDF0-5114FC04519B}"/>
              </a:ext>
            </a:extLst>
          </p:cNvPr>
          <p:cNvCxnSpPr>
            <a:stCxn id="115" idx="3"/>
          </p:cNvCxnSpPr>
          <p:nvPr/>
        </p:nvCxnSpPr>
        <p:spPr>
          <a:xfrm>
            <a:off x="6100231" y="2933498"/>
            <a:ext cx="84301" cy="760135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434">
            <a:extLst>
              <a:ext uri="{FF2B5EF4-FFF2-40B4-BE49-F238E27FC236}">
                <a16:creationId xmlns:a16="http://schemas.microsoft.com/office/drawing/2014/main" id="{E7876EF5-A0AC-A720-DDD4-4BB95C399300}"/>
              </a:ext>
            </a:extLst>
          </p:cNvPr>
          <p:cNvSpPr/>
          <p:nvPr/>
        </p:nvSpPr>
        <p:spPr bwMode="auto">
          <a:xfrm>
            <a:off x="6233179" y="1418467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UI/UX</a:t>
            </a:r>
          </a:p>
        </p:txBody>
      </p:sp>
      <p:sp>
        <p:nvSpPr>
          <p:cNvPr id="129" name="Rounded Rectangle 435">
            <a:extLst>
              <a:ext uri="{FF2B5EF4-FFF2-40B4-BE49-F238E27FC236}">
                <a16:creationId xmlns:a16="http://schemas.microsoft.com/office/drawing/2014/main" id="{172119D3-618C-B51E-6E9E-D6C880745900}"/>
              </a:ext>
            </a:extLst>
          </p:cNvPr>
          <p:cNvSpPr/>
          <p:nvPr/>
        </p:nvSpPr>
        <p:spPr bwMode="auto">
          <a:xfrm>
            <a:off x="6233132" y="1946948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PRODUCT</a:t>
            </a:r>
          </a:p>
        </p:txBody>
      </p:sp>
      <p:sp>
        <p:nvSpPr>
          <p:cNvPr id="130" name="Rounded Rectangle 436">
            <a:extLst>
              <a:ext uri="{FF2B5EF4-FFF2-40B4-BE49-F238E27FC236}">
                <a16:creationId xmlns:a16="http://schemas.microsoft.com/office/drawing/2014/main" id="{58A9B630-873A-DCF7-A9BA-C3372589A873}"/>
              </a:ext>
            </a:extLst>
          </p:cNvPr>
          <p:cNvSpPr/>
          <p:nvPr/>
        </p:nvSpPr>
        <p:spPr bwMode="auto">
          <a:xfrm>
            <a:off x="6233132" y="2212557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Validation</a:t>
            </a:r>
          </a:p>
        </p:txBody>
      </p:sp>
      <p:sp>
        <p:nvSpPr>
          <p:cNvPr id="131" name="Rounded Rectangle 440">
            <a:extLst>
              <a:ext uri="{FF2B5EF4-FFF2-40B4-BE49-F238E27FC236}">
                <a16:creationId xmlns:a16="http://schemas.microsoft.com/office/drawing/2014/main" id="{5D2FB50D-8425-8FE5-DB61-301FFECB7B20}"/>
              </a:ext>
            </a:extLst>
          </p:cNvPr>
          <p:cNvSpPr/>
          <p:nvPr/>
        </p:nvSpPr>
        <p:spPr bwMode="auto">
          <a:xfrm>
            <a:off x="6233085" y="2473643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Calculation</a:t>
            </a:r>
          </a:p>
        </p:txBody>
      </p:sp>
      <p:sp>
        <p:nvSpPr>
          <p:cNvPr id="132" name="Rounded Rectangle 441">
            <a:extLst>
              <a:ext uri="{FF2B5EF4-FFF2-40B4-BE49-F238E27FC236}">
                <a16:creationId xmlns:a16="http://schemas.microsoft.com/office/drawing/2014/main" id="{E62C9006-74BE-2A95-3990-810926974D37}"/>
              </a:ext>
            </a:extLst>
          </p:cNvPr>
          <p:cNvSpPr/>
          <p:nvPr/>
        </p:nvSpPr>
        <p:spPr bwMode="auto">
          <a:xfrm>
            <a:off x="6233085" y="2736515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Document</a:t>
            </a:r>
          </a:p>
        </p:txBody>
      </p:sp>
      <p:sp>
        <p:nvSpPr>
          <p:cNvPr id="133" name="Rounded Rectangle 442">
            <a:extLst>
              <a:ext uri="{FF2B5EF4-FFF2-40B4-BE49-F238E27FC236}">
                <a16:creationId xmlns:a16="http://schemas.microsoft.com/office/drawing/2014/main" id="{82A18C34-B94E-020B-A124-92E8EC60CA24}"/>
              </a:ext>
            </a:extLst>
          </p:cNvPr>
          <p:cNvSpPr/>
          <p:nvPr/>
        </p:nvSpPr>
        <p:spPr bwMode="auto">
          <a:xfrm>
            <a:off x="6233085" y="3002124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email/SMS</a:t>
            </a:r>
          </a:p>
        </p:txBody>
      </p:sp>
      <p:sp>
        <p:nvSpPr>
          <p:cNvPr id="134" name="Rounded Rectangle 448">
            <a:extLst>
              <a:ext uri="{FF2B5EF4-FFF2-40B4-BE49-F238E27FC236}">
                <a16:creationId xmlns:a16="http://schemas.microsoft.com/office/drawing/2014/main" id="{34E457DA-0383-91CD-BE85-1AE64708F2FF}"/>
              </a:ext>
            </a:extLst>
          </p:cNvPr>
          <p:cNvSpPr/>
          <p:nvPr/>
        </p:nvSpPr>
        <p:spPr bwMode="auto">
          <a:xfrm>
            <a:off x="6233085" y="1671623"/>
            <a:ext cx="544961" cy="228172"/>
          </a:xfrm>
          <a:prstGeom prst="roundRect">
            <a:avLst>
              <a:gd name="adj" fmla="val 6771"/>
            </a:avLst>
          </a:prstGeom>
          <a:solidFill>
            <a:srgbClr val="00B05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bg1"/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SSO/IAM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2F49C8E-4324-F2D5-2B52-E20578D38C0C}"/>
              </a:ext>
            </a:extLst>
          </p:cNvPr>
          <p:cNvSpPr txBox="1"/>
          <p:nvPr/>
        </p:nvSpPr>
        <p:spPr>
          <a:xfrm rot="16200000">
            <a:off x="1569988" y="4853345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Direct Connect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53280A9-5175-8598-90E0-AB1126D0AF7F}"/>
              </a:ext>
            </a:extLst>
          </p:cNvPr>
          <p:cNvSpPr txBox="1"/>
          <p:nvPr/>
        </p:nvSpPr>
        <p:spPr>
          <a:xfrm rot="16200000">
            <a:off x="6591250" y="2290474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Direct Connect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A915960-A278-62F5-0A88-27BBA46D0AC8}"/>
              </a:ext>
            </a:extLst>
          </p:cNvPr>
          <p:cNvSpPr txBox="1"/>
          <p:nvPr/>
        </p:nvSpPr>
        <p:spPr>
          <a:xfrm rot="16200000">
            <a:off x="2719590" y="2929979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iConnect</a:t>
            </a:r>
          </a:p>
        </p:txBody>
      </p:sp>
      <p:sp>
        <p:nvSpPr>
          <p:cNvPr id="138" name="Rounded Rectangle 496">
            <a:extLst>
              <a:ext uri="{FF2B5EF4-FFF2-40B4-BE49-F238E27FC236}">
                <a16:creationId xmlns:a16="http://schemas.microsoft.com/office/drawing/2014/main" id="{5B9FB816-D0E9-D673-2B39-A08D288C0E8E}"/>
              </a:ext>
            </a:extLst>
          </p:cNvPr>
          <p:cNvSpPr/>
          <p:nvPr/>
        </p:nvSpPr>
        <p:spPr bwMode="auto">
          <a:xfrm>
            <a:off x="5908904" y="3398048"/>
            <a:ext cx="323234" cy="169622"/>
          </a:xfrm>
          <a:prstGeom prst="roundRect">
            <a:avLst>
              <a:gd name="adj" fmla="val 3129"/>
            </a:avLst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STP</a:t>
            </a:r>
          </a:p>
        </p:txBody>
      </p:sp>
      <p:sp>
        <p:nvSpPr>
          <p:cNvPr id="139" name="Rounded Rectangle 499">
            <a:extLst>
              <a:ext uri="{FF2B5EF4-FFF2-40B4-BE49-F238E27FC236}">
                <a16:creationId xmlns:a16="http://schemas.microsoft.com/office/drawing/2014/main" id="{EF3775D7-D3A9-C330-6AEA-AF35B5038CC3}"/>
              </a:ext>
            </a:extLst>
          </p:cNvPr>
          <p:cNvSpPr/>
          <p:nvPr/>
        </p:nvSpPr>
        <p:spPr bwMode="auto">
          <a:xfrm>
            <a:off x="3376983" y="3039453"/>
            <a:ext cx="323234" cy="169622"/>
          </a:xfrm>
          <a:prstGeom prst="roundRect">
            <a:avLst>
              <a:gd name="adj" fmla="val 3129"/>
            </a:avLst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STP</a:t>
            </a:r>
          </a:p>
        </p:txBody>
      </p:sp>
      <p:sp>
        <p:nvSpPr>
          <p:cNvPr id="140" name="Rounded Rectangle 501">
            <a:extLst>
              <a:ext uri="{FF2B5EF4-FFF2-40B4-BE49-F238E27FC236}">
                <a16:creationId xmlns:a16="http://schemas.microsoft.com/office/drawing/2014/main" id="{255746DB-3D1D-494F-820E-B3DA72D16CEA}"/>
              </a:ext>
            </a:extLst>
          </p:cNvPr>
          <p:cNvSpPr/>
          <p:nvPr/>
        </p:nvSpPr>
        <p:spPr bwMode="auto">
          <a:xfrm rot="16200000">
            <a:off x="9946911" y="1712062"/>
            <a:ext cx="1240529" cy="157975"/>
          </a:xfrm>
          <a:prstGeom prst="roundRect">
            <a:avLst>
              <a:gd name="adj" fmla="val 6771"/>
            </a:avLst>
          </a:prstGeom>
          <a:solidFill>
            <a:srgbClr val="CCFF9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Application Monitoring</a:t>
            </a:r>
          </a:p>
        </p:txBody>
      </p:sp>
      <p:sp>
        <p:nvSpPr>
          <p:cNvPr id="141" name="Rounded Rectangle 507">
            <a:extLst>
              <a:ext uri="{FF2B5EF4-FFF2-40B4-BE49-F238E27FC236}">
                <a16:creationId xmlns:a16="http://schemas.microsoft.com/office/drawing/2014/main" id="{0E14C4ED-2FC8-732D-A5AA-F8BCB5FA3635}"/>
              </a:ext>
            </a:extLst>
          </p:cNvPr>
          <p:cNvSpPr/>
          <p:nvPr/>
        </p:nvSpPr>
        <p:spPr bwMode="auto">
          <a:xfrm>
            <a:off x="5446972" y="5678706"/>
            <a:ext cx="670896" cy="220986"/>
          </a:xfrm>
          <a:prstGeom prst="roundRect">
            <a:avLst>
              <a:gd name="adj" fmla="val 3129"/>
            </a:avLst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Refer above (3)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Case </a:t>
            </a:r>
            <a:r>
              <a:rPr lang="en-US" sz="600" b="0" i="1" kern="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Mgmt</a:t>
            </a:r>
            <a:endParaRPr lang="en-US" sz="600" b="0" i="1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42" name="Rounded Rectangle 222">
            <a:extLst>
              <a:ext uri="{FF2B5EF4-FFF2-40B4-BE49-F238E27FC236}">
                <a16:creationId xmlns:a16="http://schemas.microsoft.com/office/drawing/2014/main" id="{DDCA64EB-56D3-17F3-75C2-02A255B3DF65}"/>
              </a:ext>
            </a:extLst>
          </p:cNvPr>
          <p:cNvSpPr/>
          <p:nvPr/>
        </p:nvSpPr>
        <p:spPr bwMode="auto">
          <a:xfrm>
            <a:off x="8719866" y="5962504"/>
            <a:ext cx="1328811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201BF47-AC7B-1E63-23FB-8F29C47F370D}"/>
              </a:ext>
            </a:extLst>
          </p:cNvPr>
          <p:cNvSpPr txBox="1"/>
          <p:nvPr/>
        </p:nvSpPr>
        <p:spPr>
          <a:xfrm>
            <a:off x="8830791" y="6008224"/>
            <a:ext cx="1203412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MDM (SVOC)</a:t>
            </a:r>
          </a:p>
        </p:txBody>
      </p:sp>
      <p:sp>
        <p:nvSpPr>
          <p:cNvPr id="144" name="Rounded Rectangle 227">
            <a:extLst>
              <a:ext uri="{FF2B5EF4-FFF2-40B4-BE49-F238E27FC236}">
                <a16:creationId xmlns:a16="http://schemas.microsoft.com/office/drawing/2014/main" id="{5FCBB2C8-65FA-75C9-D129-7E0BE03E16B1}"/>
              </a:ext>
            </a:extLst>
          </p:cNvPr>
          <p:cNvSpPr/>
          <p:nvPr/>
        </p:nvSpPr>
        <p:spPr bwMode="auto">
          <a:xfrm>
            <a:off x="4593744" y="5962504"/>
            <a:ext cx="749958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BCA9DC4-1A98-9246-85A1-937D1BEFAA40}"/>
              </a:ext>
            </a:extLst>
          </p:cNvPr>
          <p:cNvSpPr txBox="1"/>
          <p:nvPr/>
        </p:nvSpPr>
        <p:spPr>
          <a:xfrm>
            <a:off x="4557119" y="6008224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Business Rules</a:t>
            </a:r>
          </a:p>
        </p:txBody>
      </p:sp>
      <p:sp>
        <p:nvSpPr>
          <p:cNvPr id="146" name="Rounded Rectangle 229">
            <a:extLst>
              <a:ext uri="{FF2B5EF4-FFF2-40B4-BE49-F238E27FC236}">
                <a16:creationId xmlns:a16="http://schemas.microsoft.com/office/drawing/2014/main" id="{1707C563-E77D-68D4-3428-05783C2EE38B}"/>
              </a:ext>
            </a:extLst>
          </p:cNvPr>
          <p:cNvSpPr/>
          <p:nvPr/>
        </p:nvSpPr>
        <p:spPr bwMode="auto">
          <a:xfrm>
            <a:off x="5422832" y="5962504"/>
            <a:ext cx="749958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FA41B9A-595C-E895-0320-D2072A48A960}"/>
              </a:ext>
            </a:extLst>
          </p:cNvPr>
          <p:cNvSpPr txBox="1"/>
          <p:nvPr/>
        </p:nvSpPr>
        <p:spPr>
          <a:xfrm>
            <a:off x="5386207" y="6008224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Case </a:t>
            </a:r>
            <a:r>
              <a:rPr lang="en-US" sz="700" i="1" kern="0" dirty="0" err="1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Mgmt</a:t>
            </a:r>
            <a:endParaRPr lang="en-US" sz="700" i="1" kern="0" dirty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8" name="Rounded Rectangle 232">
            <a:extLst>
              <a:ext uri="{FF2B5EF4-FFF2-40B4-BE49-F238E27FC236}">
                <a16:creationId xmlns:a16="http://schemas.microsoft.com/office/drawing/2014/main" id="{D20F2AFC-DBA2-F470-AA95-30F64C7F5679}"/>
              </a:ext>
            </a:extLst>
          </p:cNvPr>
          <p:cNvSpPr/>
          <p:nvPr/>
        </p:nvSpPr>
        <p:spPr bwMode="auto">
          <a:xfrm>
            <a:off x="6262618" y="5962504"/>
            <a:ext cx="749958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D0D8A32-6230-4078-AEBF-93890EF4EE7E}"/>
              </a:ext>
            </a:extLst>
          </p:cNvPr>
          <p:cNvSpPr txBox="1"/>
          <p:nvPr/>
        </p:nvSpPr>
        <p:spPr>
          <a:xfrm>
            <a:off x="6225993" y="6008224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Policy Admin</a:t>
            </a:r>
          </a:p>
        </p:txBody>
      </p:sp>
      <p:sp>
        <p:nvSpPr>
          <p:cNvPr id="150" name="Rounded Rectangle 234">
            <a:extLst>
              <a:ext uri="{FF2B5EF4-FFF2-40B4-BE49-F238E27FC236}">
                <a16:creationId xmlns:a16="http://schemas.microsoft.com/office/drawing/2014/main" id="{40A26EA4-DA6D-06CF-1EFB-5534084F2A93}"/>
              </a:ext>
            </a:extLst>
          </p:cNvPr>
          <p:cNvSpPr/>
          <p:nvPr/>
        </p:nvSpPr>
        <p:spPr bwMode="auto">
          <a:xfrm>
            <a:off x="7092697" y="5962504"/>
            <a:ext cx="749958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0DFC83C-29D7-3D5D-26BB-600343196CE8}"/>
              </a:ext>
            </a:extLst>
          </p:cNvPr>
          <p:cNvSpPr txBox="1"/>
          <p:nvPr/>
        </p:nvSpPr>
        <p:spPr>
          <a:xfrm>
            <a:off x="7056072" y="5954363"/>
            <a:ext cx="813987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Product Configuration</a:t>
            </a:r>
          </a:p>
        </p:txBody>
      </p:sp>
      <p:sp>
        <p:nvSpPr>
          <p:cNvPr id="152" name="Rounded Rectangle 246">
            <a:extLst>
              <a:ext uri="{FF2B5EF4-FFF2-40B4-BE49-F238E27FC236}">
                <a16:creationId xmlns:a16="http://schemas.microsoft.com/office/drawing/2014/main" id="{7FA8083B-CFFB-F5F5-BF1B-B9B7DAD11FB3}"/>
              </a:ext>
            </a:extLst>
          </p:cNvPr>
          <p:cNvSpPr/>
          <p:nvPr/>
        </p:nvSpPr>
        <p:spPr bwMode="auto">
          <a:xfrm>
            <a:off x="7916355" y="5962504"/>
            <a:ext cx="749958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A5C3FFA-A2C4-02A4-16C0-F61E127FE0D1}"/>
              </a:ext>
            </a:extLst>
          </p:cNvPr>
          <p:cNvSpPr txBox="1"/>
          <p:nvPr/>
        </p:nvSpPr>
        <p:spPr>
          <a:xfrm>
            <a:off x="7879730" y="6008224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Application DB</a:t>
            </a:r>
          </a:p>
        </p:txBody>
      </p:sp>
      <p:sp>
        <p:nvSpPr>
          <p:cNvPr id="154" name="Rounded Rectangle 249">
            <a:extLst>
              <a:ext uri="{FF2B5EF4-FFF2-40B4-BE49-F238E27FC236}">
                <a16:creationId xmlns:a16="http://schemas.microsoft.com/office/drawing/2014/main" id="{6927188F-6C22-C583-EB70-726AA1038C42}"/>
              </a:ext>
            </a:extLst>
          </p:cNvPr>
          <p:cNvSpPr/>
          <p:nvPr/>
        </p:nvSpPr>
        <p:spPr bwMode="auto">
          <a:xfrm>
            <a:off x="7915494" y="6373426"/>
            <a:ext cx="749958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9F86505-FFD2-606B-4337-F5C647875CEB}"/>
              </a:ext>
            </a:extLst>
          </p:cNvPr>
          <p:cNvSpPr txBox="1"/>
          <p:nvPr/>
        </p:nvSpPr>
        <p:spPr>
          <a:xfrm>
            <a:off x="7878869" y="6419146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ETL</a:t>
            </a:r>
          </a:p>
        </p:txBody>
      </p:sp>
      <p:cxnSp>
        <p:nvCxnSpPr>
          <p:cNvPr id="156" name="Elbow Connector 252">
            <a:extLst>
              <a:ext uri="{FF2B5EF4-FFF2-40B4-BE49-F238E27FC236}">
                <a16:creationId xmlns:a16="http://schemas.microsoft.com/office/drawing/2014/main" id="{A9BF0AA7-BBA3-9102-BAB7-4EDCD32EFA6C}"/>
              </a:ext>
            </a:extLst>
          </p:cNvPr>
          <p:cNvCxnSpPr>
            <a:stCxn id="148" idx="2"/>
            <a:endCxn id="155" idx="1"/>
          </p:cNvCxnSpPr>
          <p:nvPr/>
        </p:nvCxnSpPr>
        <p:spPr>
          <a:xfrm rot="16200000" flipH="1">
            <a:off x="7107225" y="5701363"/>
            <a:ext cx="302016" cy="12412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254">
            <a:extLst>
              <a:ext uri="{FF2B5EF4-FFF2-40B4-BE49-F238E27FC236}">
                <a16:creationId xmlns:a16="http://schemas.microsoft.com/office/drawing/2014/main" id="{3DA15C0A-CEC6-8099-15CF-6189C8043C61}"/>
              </a:ext>
            </a:extLst>
          </p:cNvPr>
          <p:cNvCxnSpPr>
            <a:stCxn id="154" idx="0"/>
            <a:endCxn id="152" idx="2"/>
          </p:cNvCxnSpPr>
          <p:nvPr/>
        </p:nvCxnSpPr>
        <p:spPr>
          <a:xfrm rot="5400000" flipH="1" flipV="1">
            <a:off x="8189686" y="6271779"/>
            <a:ext cx="202435" cy="8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255">
            <a:extLst>
              <a:ext uri="{FF2B5EF4-FFF2-40B4-BE49-F238E27FC236}">
                <a16:creationId xmlns:a16="http://schemas.microsoft.com/office/drawing/2014/main" id="{CDC2B6E2-B3A2-BAB2-A010-39208CD2B145}"/>
              </a:ext>
            </a:extLst>
          </p:cNvPr>
          <p:cNvCxnSpPr>
            <a:stCxn id="155" idx="3"/>
            <a:endCxn id="142" idx="2"/>
          </p:cNvCxnSpPr>
          <p:nvPr/>
        </p:nvCxnSpPr>
        <p:spPr>
          <a:xfrm flipV="1">
            <a:off x="8692856" y="6170991"/>
            <a:ext cx="691416" cy="3020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ight Arrow 256">
            <a:extLst>
              <a:ext uri="{FF2B5EF4-FFF2-40B4-BE49-F238E27FC236}">
                <a16:creationId xmlns:a16="http://schemas.microsoft.com/office/drawing/2014/main" id="{56CAD91C-73F2-375F-836B-A1728671B79D}"/>
              </a:ext>
            </a:extLst>
          </p:cNvPr>
          <p:cNvSpPr/>
          <p:nvPr/>
        </p:nvSpPr>
        <p:spPr>
          <a:xfrm flipH="1">
            <a:off x="6962029" y="5298340"/>
            <a:ext cx="175344" cy="105513"/>
          </a:xfrm>
          <a:prstGeom prst="rightArrow">
            <a:avLst/>
          </a:prstGeom>
          <a:solidFill>
            <a:srgbClr val="99CC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0" name="Rounded Rectangle 266">
            <a:extLst>
              <a:ext uri="{FF2B5EF4-FFF2-40B4-BE49-F238E27FC236}">
                <a16:creationId xmlns:a16="http://schemas.microsoft.com/office/drawing/2014/main" id="{13EBB11C-B552-8688-B92D-BDE9201C5D60}"/>
              </a:ext>
            </a:extLst>
          </p:cNvPr>
          <p:cNvSpPr/>
          <p:nvPr/>
        </p:nvSpPr>
        <p:spPr bwMode="auto">
          <a:xfrm>
            <a:off x="3333664" y="3836617"/>
            <a:ext cx="919573" cy="668593"/>
          </a:xfrm>
          <a:prstGeom prst="roundRect">
            <a:avLst>
              <a:gd name="adj" fmla="val 4845"/>
            </a:avLst>
          </a:prstGeom>
          <a:solidFill>
            <a:schemeClr val="accent5">
              <a:lumMod val="10000"/>
              <a:lumOff val="9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u="sng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Customer API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Customer SVOC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Customer Details</a:t>
            </a:r>
          </a:p>
        </p:txBody>
      </p:sp>
      <p:sp>
        <p:nvSpPr>
          <p:cNvPr id="161" name="Rounded Rectangle 269">
            <a:extLst>
              <a:ext uri="{FF2B5EF4-FFF2-40B4-BE49-F238E27FC236}">
                <a16:creationId xmlns:a16="http://schemas.microsoft.com/office/drawing/2014/main" id="{5F3D15C6-ED0E-6FB1-AA3C-28B1403C565E}"/>
              </a:ext>
            </a:extLst>
          </p:cNvPr>
          <p:cNvSpPr/>
          <p:nvPr/>
        </p:nvSpPr>
        <p:spPr bwMode="auto">
          <a:xfrm>
            <a:off x="4370482" y="3982423"/>
            <a:ext cx="993092" cy="481589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u="sng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INPUT Data to AURA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Collect Policies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Aggregate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Sum Assured Total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Collect Claims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62" name="Rounded Rectangle 270">
            <a:extLst>
              <a:ext uri="{FF2B5EF4-FFF2-40B4-BE49-F238E27FC236}">
                <a16:creationId xmlns:a16="http://schemas.microsoft.com/office/drawing/2014/main" id="{0371DBAE-B914-871C-08C1-3DC1D66AD173}"/>
              </a:ext>
            </a:extLst>
          </p:cNvPr>
          <p:cNvSpPr/>
          <p:nvPr/>
        </p:nvSpPr>
        <p:spPr bwMode="auto">
          <a:xfrm>
            <a:off x="5462410" y="3988427"/>
            <a:ext cx="993092" cy="116870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OUTPUT Data from AURA</a:t>
            </a:r>
          </a:p>
        </p:txBody>
      </p:sp>
      <p:sp>
        <p:nvSpPr>
          <p:cNvPr id="163" name="Rounded Rectangle 271">
            <a:extLst>
              <a:ext uri="{FF2B5EF4-FFF2-40B4-BE49-F238E27FC236}">
                <a16:creationId xmlns:a16="http://schemas.microsoft.com/office/drawing/2014/main" id="{50E442E4-AA3B-B821-125C-E5C79CE8098C}"/>
              </a:ext>
            </a:extLst>
          </p:cNvPr>
          <p:cNvSpPr/>
          <p:nvPr/>
        </p:nvSpPr>
        <p:spPr bwMode="auto">
          <a:xfrm>
            <a:off x="5462410" y="4135290"/>
            <a:ext cx="993092" cy="122577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Document API</a:t>
            </a:r>
          </a:p>
        </p:txBody>
      </p:sp>
      <p:sp>
        <p:nvSpPr>
          <p:cNvPr id="164" name="Rounded Rectangle 275">
            <a:extLst>
              <a:ext uri="{FF2B5EF4-FFF2-40B4-BE49-F238E27FC236}">
                <a16:creationId xmlns:a16="http://schemas.microsoft.com/office/drawing/2014/main" id="{AE7DE2C4-6192-1DC0-FA0A-1EC63F25C44E}"/>
              </a:ext>
            </a:extLst>
          </p:cNvPr>
          <p:cNvSpPr/>
          <p:nvPr/>
        </p:nvSpPr>
        <p:spPr bwMode="auto">
          <a:xfrm>
            <a:off x="6565284" y="3829169"/>
            <a:ext cx="3468919" cy="687558"/>
          </a:xfrm>
          <a:prstGeom prst="roundRect">
            <a:avLst>
              <a:gd name="adj" fmla="val 6823"/>
            </a:avLst>
          </a:prstGeom>
          <a:solidFill>
            <a:schemeClr val="accent5">
              <a:lumMod val="10000"/>
              <a:lumOff val="9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u="sng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Submission &amp; Policy Issuance API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65" name="Rounded Rectangle 276">
            <a:extLst>
              <a:ext uri="{FF2B5EF4-FFF2-40B4-BE49-F238E27FC236}">
                <a16:creationId xmlns:a16="http://schemas.microsoft.com/office/drawing/2014/main" id="{E6414D47-1843-7D04-E5F3-F671D91FD028}"/>
              </a:ext>
            </a:extLst>
          </p:cNvPr>
          <p:cNvSpPr/>
          <p:nvPr/>
        </p:nvSpPr>
        <p:spPr bwMode="auto">
          <a:xfrm>
            <a:off x="6612980" y="3981741"/>
            <a:ext cx="1108608" cy="481589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u="sng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eSubmission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Collect all inputs from AURA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Record Application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Submit Application 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Create Case Event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66" name="Rounded Rectangle 277">
            <a:extLst>
              <a:ext uri="{FF2B5EF4-FFF2-40B4-BE49-F238E27FC236}">
                <a16:creationId xmlns:a16="http://schemas.microsoft.com/office/drawing/2014/main" id="{F5C9A13E-6DB0-AAE1-51A7-B22374D7B5B1}"/>
              </a:ext>
            </a:extLst>
          </p:cNvPr>
          <p:cNvSpPr/>
          <p:nvPr/>
        </p:nvSpPr>
        <p:spPr bwMode="auto">
          <a:xfrm>
            <a:off x="7755491" y="3981741"/>
            <a:ext cx="1108608" cy="123555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Payment Record API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67" name="Rounded Rectangle 282">
            <a:extLst>
              <a:ext uri="{FF2B5EF4-FFF2-40B4-BE49-F238E27FC236}">
                <a16:creationId xmlns:a16="http://schemas.microsoft.com/office/drawing/2014/main" id="{9A604DF4-E1B3-2DA6-3186-171D834FC0BE}"/>
              </a:ext>
            </a:extLst>
          </p:cNvPr>
          <p:cNvSpPr/>
          <p:nvPr/>
        </p:nvSpPr>
        <p:spPr bwMode="auto">
          <a:xfrm>
            <a:off x="8895317" y="3980583"/>
            <a:ext cx="1108608" cy="124713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AML </a:t>
            </a:r>
            <a:r>
              <a:rPr lang="en-US" sz="600" kern="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Norcom</a:t>
            </a:r>
            <a:r>
              <a:rPr lang="en-US" sz="60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 API</a:t>
            </a: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68" name="Rounded Rectangle 309">
            <a:extLst>
              <a:ext uri="{FF2B5EF4-FFF2-40B4-BE49-F238E27FC236}">
                <a16:creationId xmlns:a16="http://schemas.microsoft.com/office/drawing/2014/main" id="{A09C9BEB-35B2-9D10-7EFC-596A1943E417}"/>
              </a:ext>
            </a:extLst>
          </p:cNvPr>
          <p:cNvSpPr/>
          <p:nvPr/>
        </p:nvSpPr>
        <p:spPr bwMode="auto">
          <a:xfrm>
            <a:off x="7755491" y="4134313"/>
            <a:ext cx="1108608" cy="123555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Document API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69" name="Rounded Rectangle 310">
            <a:extLst>
              <a:ext uri="{FF2B5EF4-FFF2-40B4-BE49-F238E27FC236}">
                <a16:creationId xmlns:a16="http://schemas.microsoft.com/office/drawing/2014/main" id="{A14BEC1E-D517-41DF-33E9-477726DEFD7A}"/>
              </a:ext>
            </a:extLst>
          </p:cNvPr>
          <p:cNvSpPr/>
          <p:nvPr/>
        </p:nvSpPr>
        <p:spPr bwMode="auto">
          <a:xfrm>
            <a:off x="7755491" y="4306436"/>
            <a:ext cx="1108608" cy="123555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Assign Policy Number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70" name="Rounded Rectangle 311">
            <a:extLst>
              <a:ext uri="{FF2B5EF4-FFF2-40B4-BE49-F238E27FC236}">
                <a16:creationId xmlns:a16="http://schemas.microsoft.com/office/drawing/2014/main" id="{BFBEF141-F6A9-3830-7817-B9C1E5AD6CB4}"/>
              </a:ext>
            </a:extLst>
          </p:cNvPr>
          <p:cNvSpPr/>
          <p:nvPr/>
        </p:nvSpPr>
        <p:spPr bwMode="auto">
          <a:xfrm>
            <a:off x="8895317" y="4144922"/>
            <a:ext cx="1108608" cy="124713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Update Application Status</a:t>
            </a: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71" name="Rounded Rectangle 312">
            <a:extLst>
              <a:ext uri="{FF2B5EF4-FFF2-40B4-BE49-F238E27FC236}">
                <a16:creationId xmlns:a16="http://schemas.microsoft.com/office/drawing/2014/main" id="{CE17F8DD-EDE4-BEC7-6462-57B7EA4EBAB1}"/>
              </a:ext>
            </a:extLst>
          </p:cNvPr>
          <p:cNvSpPr/>
          <p:nvPr/>
        </p:nvSpPr>
        <p:spPr bwMode="auto">
          <a:xfrm>
            <a:off x="8903897" y="4304084"/>
            <a:ext cx="1108608" cy="124713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Request Policy Issuance</a:t>
            </a: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82EBF96-8568-9F4F-F110-0829B4183B08}"/>
              </a:ext>
            </a:extLst>
          </p:cNvPr>
          <p:cNvSpPr/>
          <p:nvPr/>
        </p:nvSpPr>
        <p:spPr>
          <a:xfrm>
            <a:off x="4322785" y="3671343"/>
            <a:ext cx="2742838" cy="104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Submission API  + AURA API</a:t>
            </a:r>
          </a:p>
        </p:txBody>
      </p:sp>
      <p:sp>
        <p:nvSpPr>
          <p:cNvPr id="173" name="Rounded Rectangle 314">
            <a:extLst>
              <a:ext uri="{FF2B5EF4-FFF2-40B4-BE49-F238E27FC236}">
                <a16:creationId xmlns:a16="http://schemas.microsoft.com/office/drawing/2014/main" id="{ABC545BD-864F-E7CB-0E29-B85C9BAFACE7}"/>
              </a:ext>
            </a:extLst>
          </p:cNvPr>
          <p:cNvSpPr/>
          <p:nvPr/>
        </p:nvSpPr>
        <p:spPr bwMode="auto">
          <a:xfrm>
            <a:off x="5462410" y="4292299"/>
            <a:ext cx="993092" cy="116870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Counter Offer from AURA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DD63098-60D7-DD2E-7423-9B149613429B}"/>
              </a:ext>
            </a:extLst>
          </p:cNvPr>
          <p:cNvSpPr/>
          <p:nvPr/>
        </p:nvSpPr>
        <p:spPr>
          <a:xfrm>
            <a:off x="9038564" y="3814933"/>
            <a:ext cx="122646" cy="59869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61DC8AE-1FBE-D6ED-8F74-7F688365F84A}"/>
              </a:ext>
            </a:extLst>
          </p:cNvPr>
          <p:cNvSpPr/>
          <p:nvPr/>
        </p:nvSpPr>
        <p:spPr>
          <a:xfrm>
            <a:off x="3231121" y="1148384"/>
            <a:ext cx="175311" cy="16099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1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1C8A2E6B-BA74-9A94-CC1B-68D1C4BDC0A4}"/>
              </a:ext>
            </a:extLst>
          </p:cNvPr>
          <p:cNvSpPr/>
          <p:nvPr/>
        </p:nvSpPr>
        <p:spPr>
          <a:xfrm>
            <a:off x="2284861" y="3451319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3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3A8B10E8-7F1E-1221-D21C-BA2D562215C7}"/>
              </a:ext>
            </a:extLst>
          </p:cNvPr>
          <p:cNvSpPr/>
          <p:nvPr/>
        </p:nvSpPr>
        <p:spPr>
          <a:xfrm>
            <a:off x="2135914" y="5712170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5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599C724-238E-D502-5C1F-7D9142552881}"/>
              </a:ext>
            </a:extLst>
          </p:cNvPr>
          <p:cNvSpPr/>
          <p:nvPr/>
        </p:nvSpPr>
        <p:spPr>
          <a:xfrm>
            <a:off x="2973399" y="5712170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6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ACBF638-8866-153E-FE91-C2C530336FDB}"/>
              </a:ext>
            </a:extLst>
          </p:cNvPr>
          <p:cNvSpPr/>
          <p:nvPr/>
        </p:nvSpPr>
        <p:spPr>
          <a:xfrm>
            <a:off x="3810306" y="5712170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7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9BF7271-98FE-46DD-7CD5-7E2B6FB34A8C}"/>
              </a:ext>
            </a:extLst>
          </p:cNvPr>
          <p:cNvSpPr/>
          <p:nvPr/>
        </p:nvSpPr>
        <p:spPr>
          <a:xfrm>
            <a:off x="4647791" y="5712170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8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15DEBF2B-885C-AC28-0A28-3B7C766189AD}"/>
              </a:ext>
            </a:extLst>
          </p:cNvPr>
          <p:cNvSpPr/>
          <p:nvPr/>
        </p:nvSpPr>
        <p:spPr>
          <a:xfrm>
            <a:off x="5438105" y="5716696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2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5CE72EA5-21AD-A5EB-368F-8B6C54287AD6}"/>
              </a:ext>
            </a:extLst>
          </p:cNvPr>
          <p:cNvSpPr/>
          <p:nvPr/>
        </p:nvSpPr>
        <p:spPr>
          <a:xfrm>
            <a:off x="6275590" y="5716696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9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58ED667A-61F2-FA49-5306-5E82AD7FC86E}"/>
              </a:ext>
            </a:extLst>
          </p:cNvPr>
          <p:cNvSpPr/>
          <p:nvPr/>
        </p:nvSpPr>
        <p:spPr>
          <a:xfrm>
            <a:off x="7112497" y="5716696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+mj-lt"/>
              </a:rPr>
              <a:t>10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DD1909CE-F0A8-810D-E15B-5E0583BFCEB9}"/>
              </a:ext>
            </a:extLst>
          </p:cNvPr>
          <p:cNvSpPr/>
          <p:nvPr/>
        </p:nvSpPr>
        <p:spPr>
          <a:xfrm>
            <a:off x="7949982" y="5716696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+mj-lt"/>
              </a:rPr>
              <a:t>11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A4332288-1A55-CAA9-42A3-2CEE85C04EAB}"/>
              </a:ext>
            </a:extLst>
          </p:cNvPr>
          <p:cNvSpPr/>
          <p:nvPr/>
        </p:nvSpPr>
        <p:spPr>
          <a:xfrm>
            <a:off x="8731236" y="5713614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+mj-lt"/>
              </a:rPr>
              <a:t>12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1E2DEF27-AE63-4DB4-9EE7-8859CBB24776}"/>
              </a:ext>
            </a:extLst>
          </p:cNvPr>
          <p:cNvSpPr/>
          <p:nvPr/>
        </p:nvSpPr>
        <p:spPr>
          <a:xfrm>
            <a:off x="10189516" y="1111324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+mj-lt"/>
              </a:rPr>
              <a:t>14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00197835-6B60-C1BF-15EB-3B2A89898E72}"/>
              </a:ext>
            </a:extLst>
          </p:cNvPr>
          <p:cNvSpPr/>
          <p:nvPr/>
        </p:nvSpPr>
        <p:spPr>
          <a:xfrm>
            <a:off x="10487874" y="1120694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+mj-lt"/>
              </a:rPr>
              <a:t>15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4A3196DC-EA88-0774-F566-23703B621D67}"/>
              </a:ext>
            </a:extLst>
          </p:cNvPr>
          <p:cNvSpPr/>
          <p:nvPr/>
        </p:nvSpPr>
        <p:spPr>
          <a:xfrm>
            <a:off x="10747876" y="1121900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+mj-lt"/>
              </a:rPr>
              <a:t>16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3053E356-2BD1-1DB3-55D2-A1F7A9AB89AE}"/>
              </a:ext>
            </a:extLst>
          </p:cNvPr>
          <p:cNvSpPr/>
          <p:nvPr/>
        </p:nvSpPr>
        <p:spPr>
          <a:xfrm>
            <a:off x="7884459" y="6392511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+mj-lt"/>
              </a:rPr>
              <a:t>13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3B5762C-04B1-5BEC-BFF0-4B8889E9CB4A}"/>
              </a:ext>
            </a:extLst>
          </p:cNvPr>
          <p:cNvSpPr/>
          <p:nvPr/>
        </p:nvSpPr>
        <p:spPr>
          <a:xfrm>
            <a:off x="2099782" y="3458123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4</a:t>
            </a:r>
          </a:p>
        </p:txBody>
      </p:sp>
      <p:sp>
        <p:nvSpPr>
          <p:cNvPr id="191" name="Rounded Rectangle 357">
            <a:extLst>
              <a:ext uri="{FF2B5EF4-FFF2-40B4-BE49-F238E27FC236}">
                <a16:creationId xmlns:a16="http://schemas.microsoft.com/office/drawing/2014/main" id="{EC862268-C719-B146-033D-3579FF939E07}"/>
              </a:ext>
            </a:extLst>
          </p:cNvPr>
          <p:cNvSpPr/>
          <p:nvPr/>
        </p:nvSpPr>
        <p:spPr bwMode="auto">
          <a:xfrm rot="16200000">
            <a:off x="1695288" y="4011878"/>
            <a:ext cx="970598" cy="189012"/>
          </a:xfrm>
          <a:prstGeom prst="roundRect">
            <a:avLst>
              <a:gd name="adj" fmla="val 16947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92" name="Rounded Rectangle 358">
            <a:extLst>
              <a:ext uri="{FF2B5EF4-FFF2-40B4-BE49-F238E27FC236}">
                <a16:creationId xmlns:a16="http://schemas.microsoft.com/office/drawing/2014/main" id="{147B71E1-52EC-31AA-084A-9A5BE20CF571}"/>
              </a:ext>
            </a:extLst>
          </p:cNvPr>
          <p:cNvSpPr/>
          <p:nvPr/>
        </p:nvSpPr>
        <p:spPr bwMode="auto">
          <a:xfrm rot="16200000">
            <a:off x="1872298" y="4011878"/>
            <a:ext cx="970598" cy="189012"/>
          </a:xfrm>
          <a:prstGeom prst="roundRect">
            <a:avLst>
              <a:gd name="adj" fmla="val 16947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EIP</a:t>
            </a:r>
          </a:p>
        </p:txBody>
      </p:sp>
      <p:sp>
        <p:nvSpPr>
          <p:cNvPr id="193" name="Rounded Rectangle 236">
            <a:extLst>
              <a:ext uri="{FF2B5EF4-FFF2-40B4-BE49-F238E27FC236}">
                <a16:creationId xmlns:a16="http://schemas.microsoft.com/office/drawing/2014/main" id="{127C9B44-8F48-B832-1A18-2E71614C834B}"/>
              </a:ext>
            </a:extLst>
          </p:cNvPr>
          <p:cNvSpPr/>
          <p:nvPr/>
        </p:nvSpPr>
        <p:spPr bwMode="auto">
          <a:xfrm>
            <a:off x="7134242" y="1121858"/>
            <a:ext cx="2953322" cy="194478"/>
          </a:xfrm>
          <a:prstGeom prst="roundRect">
            <a:avLst>
              <a:gd name="adj" fmla="val 14400"/>
            </a:avLst>
          </a:prstGeom>
          <a:solidFill>
            <a:schemeClr val="tx2">
              <a:lumMod val="25000"/>
              <a:lumOff val="75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SFDC UW CASE MANAGEMENT</a:t>
            </a:r>
          </a:p>
        </p:txBody>
      </p:sp>
      <p:sp>
        <p:nvSpPr>
          <p:cNvPr id="194" name="Rounded Rectangle 327">
            <a:extLst>
              <a:ext uri="{FF2B5EF4-FFF2-40B4-BE49-F238E27FC236}">
                <a16:creationId xmlns:a16="http://schemas.microsoft.com/office/drawing/2014/main" id="{A987F27F-5A09-2E17-486A-635E54F330AE}"/>
              </a:ext>
            </a:extLst>
          </p:cNvPr>
          <p:cNvSpPr/>
          <p:nvPr/>
        </p:nvSpPr>
        <p:spPr bwMode="auto">
          <a:xfrm>
            <a:off x="7125408" y="1343212"/>
            <a:ext cx="2955526" cy="1999984"/>
          </a:xfrm>
          <a:prstGeom prst="roundRect">
            <a:avLst>
              <a:gd name="adj" fmla="val 2091"/>
            </a:avLst>
          </a:prstGeom>
          <a:solidFill>
            <a:schemeClr val="bg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288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/>
            <a:endParaRPr lang="en-US" sz="800" b="1" i="1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95" name="Left-Right Arrow 328">
            <a:extLst>
              <a:ext uri="{FF2B5EF4-FFF2-40B4-BE49-F238E27FC236}">
                <a16:creationId xmlns:a16="http://schemas.microsoft.com/office/drawing/2014/main" id="{BE3A8A44-90B9-59A6-BA47-251C42551836}"/>
              </a:ext>
            </a:extLst>
          </p:cNvPr>
          <p:cNvSpPr/>
          <p:nvPr/>
        </p:nvSpPr>
        <p:spPr bwMode="auto">
          <a:xfrm rot="16200000">
            <a:off x="8386070" y="3370064"/>
            <a:ext cx="279400" cy="248278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96" name="Rounded Rectangle 329">
            <a:extLst>
              <a:ext uri="{FF2B5EF4-FFF2-40B4-BE49-F238E27FC236}">
                <a16:creationId xmlns:a16="http://schemas.microsoft.com/office/drawing/2014/main" id="{D6C02819-CF83-897A-46EF-EE2A893A771A}"/>
              </a:ext>
            </a:extLst>
          </p:cNvPr>
          <p:cNvSpPr/>
          <p:nvPr/>
        </p:nvSpPr>
        <p:spPr bwMode="auto">
          <a:xfrm>
            <a:off x="7443182" y="2606052"/>
            <a:ext cx="1344363" cy="169622"/>
          </a:xfrm>
          <a:prstGeom prst="roundRect">
            <a:avLst>
              <a:gd name="adj" fmla="val 3129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Manual Check Step 2</a:t>
            </a:r>
          </a:p>
        </p:txBody>
      </p:sp>
      <p:sp>
        <p:nvSpPr>
          <p:cNvPr id="197" name="Rounded Rectangle 330">
            <a:extLst>
              <a:ext uri="{FF2B5EF4-FFF2-40B4-BE49-F238E27FC236}">
                <a16:creationId xmlns:a16="http://schemas.microsoft.com/office/drawing/2014/main" id="{57D2B0E8-6CD3-CCC9-3FF6-13444276D780}"/>
              </a:ext>
            </a:extLst>
          </p:cNvPr>
          <p:cNvSpPr/>
          <p:nvPr/>
        </p:nvSpPr>
        <p:spPr bwMode="auto">
          <a:xfrm>
            <a:off x="7439218" y="1554901"/>
            <a:ext cx="134832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AUTO - NORCOM AML Check</a:t>
            </a:r>
          </a:p>
        </p:txBody>
      </p:sp>
      <p:sp>
        <p:nvSpPr>
          <p:cNvPr id="198" name="Rounded Rectangle 331">
            <a:extLst>
              <a:ext uri="{FF2B5EF4-FFF2-40B4-BE49-F238E27FC236}">
                <a16:creationId xmlns:a16="http://schemas.microsoft.com/office/drawing/2014/main" id="{783239A6-6922-F25F-AA64-A2D661E3A634}"/>
              </a:ext>
            </a:extLst>
          </p:cNvPr>
          <p:cNvSpPr/>
          <p:nvPr/>
        </p:nvSpPr>
        <p:spPr bwMode="auto">
          <a:xfrm>
            <a:off x="7439218" y="1817773"/>
            <a:ext cx="1348327" cy="186628"/>
          </a:xfrm>
          <a:prstGeom prst="roundRect">
            <a:avLst>
              <a:gd name="adj" fmla="val 6771"/>
            </a:avLst>
          </a:prstGeom>
          <a:solidFill>
            <a:schemeClr val="bg2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MANUAL UW CASE EVENT</a:t>
            </a:r>
          </a:p>
        </p:txBody>
      </p:sp>
      <p:sp>
        <p:nvSpPr>
          <p:cNvPr id="199" name="Rounded Rectangle 332">
            <a:extLst>
              <a:ext uri="{FF2B5EF4-FFF2-40B4-BE49-F238E27FC236}">
                <a16:creationId xmlns:a16="http://schemas.microsoft.com/office/drawing/2014/main" id="{D3106D45-990F-5DC7-7EFA-38ED67F1CA96}"/>
              </a:ext>
            </a:extLst>
          </p:cNvPr>
          <p:cNvSpPr/>
          <p:nvPr/>
        </p:nvSpPr>
        <p:spPr bwMode="auto">
          <a:xfrm>
            <a:off x="7439218" y="2083382"/>
            <a:ext cx="134832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Manual Check Step 1</a:t>
            </a:r>
          </a:p>
        </p:txBody>
      </p:sp>
      <p:sp>
        <p:nvSpPr>
          <p:cNvPr id="200" name="Rounded Rectangle 333">
            <a:extLst>
              <a:ext uri="{FF2B5EF4-FFF2-40B4-BE49-F238E27FC236}">
                <a16:creationId xmlns:a16="http://schemas.microsoft.com/office/drawing/2014/main" id="{01F3BCDD-0672-4741-3084-B9EE69CEE8DC}"/>
              </a:ext>
            </a:extLst>
          </p:cNvPr>
          <p:cNvSpPr/>
          <p:nvPr/>
        </p:nvSpPr>
        <p:spPr bwMode="auto">
          <a:xfrm>
            <a:off x="7439218" y="2346254"/>
            <a:ext cx="134832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Follow-up / Count Offer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1EC8617B-2908-3B87-FD71-95788C80BAA2}"/>
              </a:ext>
            </a:extLst>
          </p:cNvPr>
          <p:cNvCxnSpPr>
            <a:stCxn id="197" idx="2"/>
            <a:endCxn id="198" idx="0"/>
          </p:cNvCxnSpPr>
          <p:nvPr/>
        </p:nvCxnSpPr>
        <p:spPr>
          <a:xfrm>
            <a:off x="8113382" y="1741529"/>
            <a:ext cx="0" cy="76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6864160-C237-3D45-4B27-9AECE2872496}"/>
              </a:ext>
            </a:extLst>
          </p:cNvPr>
          <p:cNvCxnSpPr>
            <a:stCxn id="198" idx="2"/>
            <a:endCxn id="199" idx="0"/>
          </p:cNvCxnSpPr>
          <p:nvPr/>
        </p:nvCxnSpPr>
        <p:spPr>
          <a:xfrm>
            <a:off x="8113382" y="2004401"/>
            <a:ext cx="0" cy="78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910C619-47B0-59D7-14D9-692C3E09EF26}"/>
              </a:ext>
            </a:extLst>
          </p:cNvPr>
          <p:cNvCxnSpPr>
            <a:stCxn id="199" idx="2"/>
            <a:endCxn id="200" idx="0"/>
          </p:cNvCxnSpPr>
          <p:nvPr/>
        </p:nvCxnSpPr>
        <p:spPr>
          <a:xfrm>
            <a:off x="8113382" y="2270010"/>
            <a:ext cx="0" cy="76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339">
            <a:extLst>
              <a:ext uri="{FF2B5EF4-FFF2-40B4-BE49-F238E27FC236}">
                <a16:creationId xmlns:a16="http://schemas.microsoft.com/office/drawing/2014/main" id="{F9FC1758-6437-7344-041D-60EEE4423076}"/>
              </a:ext>
            </a:extLst>
          </p:cNvPr>
          <p:cNvSpPr/>
          <p:nvPr/>
        </p:nvSpPr>
        <p:spPr bwMode="auto">
          <a:xfrm>
            <a:off x="7439218" y="1401484"/>
            <a:ext cx="1344363" cy="117336"/>
          </a:xfrm>
          <a:prstGeom prst="roundRect">
            <a:avLst>
              <a:gd name="adj" fmla="val 3129"/>
            </a:avLst>
          </a:prstGeom>
          <a:solidFill>
            <a:schemeClr val="tx2">
              <a:lumMod val="10000"/>
              <a:lumOff val="9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Register full NB/UW Cases for KPI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F07FACA0-28AE-0123-55FA-C3E4BB8533AE}"/>
              </a:ext>
            </a:extLst>
          </p:cNvPr>
          <p:cNvCxnSpPr>
            <a:stCxn id="200" idx="2"/>
          </p:cNvCxnSpPr>
          <p:nvPr/>
        </p:nvCxnSpPr>
        <p:spPr>
          <a:xfrm flipH="1">
            <a:off x="8111398" y="2532882"/>
            <a:ext cx="1984" cy="7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Rounded Rectangle 353">
            <a:extLst>
              <a:ext uri="{FF2B5EF4-FFF2-40B4-BE49-F238E27FC236}">
                <a16:creationId xmlns:a16="http://schemas.microsoft.com/office/drawing/2014/main" id="{602D66F7-262C-1695-D6EF-CA0C3CBFB5AB}"/>
              </a:ext>
            </a:extLst>
          </p:cNvPr>
          <p:cNvSpPr/>
          <p:nvPr/>
        </p:nvSpPr>
        <p:spPr bwMode="auto">
          <a:xfrm>
            <a:off x="7439218" y="2850263"/>
            <a:ext cx="1344363" cy="169622"/>
          </a:xfrm>
          <a:prstGeom prst="roundRect">
            <a:avLst>
              <a:gd name="adj" fmla="val 3129"/>
            </a:avLst>
          </a:prstGeom>
          <a:solidFill>
            <a:schemeClr val="accent5">
              <a:lumMod val="10000"/>
              <a:lumOff val="9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Request Policy Issue (Approve)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Policy Issue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A9AF55A8-0E1E-0F38-89E4-32C636BC19A9}"/>
              </a:ext>
            </a:extLst>
          </p:cNvPr>
          <p:cNvCxnSpPr>
            <a:stCxn id="196" idx="2"/>
            <a:endCxn id="206" idx="0"/>
          </p:cNvCxnSpPr>
          <p:nvPr/>
        </p:nvCxnSpPr>
        <p:spPr>
          <a:xfrm flipH="1">
            <a:off x="8111400" y="2775674"/>
            <a:ext cx="3964" cy="74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356">
            <a:extLst>
              <a:ext uri="{FF2B5EF4-FFF2-40B4-BE49-F238E27FC236}">
                <a16:creationId xmlns:a16="http://schemas.microsoft.com/office/drawing/2014/main" id="{DB83A66B-A739-181F-2825-8386C1DCFC37}"/>
              </a:ext>
            </a:extLst>
          </p:cNvPr>
          <p:cNvSpPr/>
          <p:nvPr/>
        </p:nvSpPr>
        <p:spPr bwMode="auto">
          <a:xfrm>
            <a:off x="7440721" y="3100896"/>
            <a:ext cx="1344363" cy="169622"/>
          </a:xfrm>
          <a:prstGeom prst="roundRect">
            <a:avLst>
              <a:gd name="adj" fmla="val 3129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Update RLS / NB DB / CRM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C2AF8E1C-081E-8256-3128-8DEF21B38ED2}"/>
              </a:ext>
            </a:extLst>
          </p:cNvPr>
          <p:cNvCxnSpPr>
            <a:stCxn id="206" idx="2"/>
            <a:endCxn id="208" idx="0"/>
          </p:cNvCxnSpPr>
          <p:nvPr/>
        </p:nvCxnSpPr>
        <p:spPr>
          <a:xfrm>
            <a:off x="8111400" y="3019885"/>
            <a:ext cx="1503" cy="81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361">
            <a:extLst>
              <a:ext uri="{FF2B5EF4-FFF2-40B4-BE49-F238E27FC236}">
                <a16:creationId xmlns:a16="http://schemas.microsoft.com/office/drawing/2014/main" id="{A2ADD690-914E-A135-22D3-C39C87F8D7C3}"/>
              </a:ext>
            </a:extLst>
          </p:cNvPr>
          <p:cNvCxnSpPr>
            <a:stCxn id="206" idx="3"/>
          </p:cNvCxnSpPr>
          <p:nvPr/>
        </p:nvCxnSpPr>
        <p:spPr>
          <a:xfrm>
            <a:off x="8783581" y="2935074"/>
            <a:ext cx="316306" cy="879859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ounded Rectangle 362">
            <a:extLst>
              <a:ext uri="{FF2B5EF4-FFF2-40B4-BE49-F238E27FC236}">
                <a16:creationId xmlns:a16="http://schemas.microsoft.com/office/drawing/2014/main" id="{D880AD59-4DB6-433F-195B-D27D35233858}"/>
              </a:ext>
            </a:extLst>
          </p:cNvPr>
          <p:cNvSpPr/>
          <p:nvPr/>
        </p:nvSpPr>
        <p:spPr bwMode="auto">
          <a:xfrm>
            <a:off x="9470436" y="1418467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UI/UX</a:t>
            </a:r>
          </a:p>
        </p:txBody>
      </p:sp>
      <p:sp>
        <p:nvSpPr>
          <p:cNvPr id="212" name="Rounded Rectangle 365">
            <a:extLst>
              <a:ext uri="{FF2B5EF4-FFF2-40B4-BE49-F238E27FC236}">
                <a16:creationId xmlns:a16="http://schemas.microsoft.com/office/drawing/2014/main" id="{FE14B0E8-87D4-7E10-0553-67B0301148C0}"/>
              </a:ext>
            </a:extLst>
          </p:cNvPr>
          <p:cNvSpPr/>
          <p:nvPr/>
        </p:nvSpPr>
        <p:spPr bwMode="auto">
          <a:xfrm>
            <a:off x="9470389" y="1946948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Case Process</a:t>
            </a:r>
          </a:p>
        </p:txBody>
      </p:sp>
      <p:sp>
        <p:nvSpPr>
          <p:cNvPr id="213" name="Rounded Rectangle 368">
            <a:extLst>
              <a:ext uri="{FF2B5EF4-FFF2-40B4-BE49-F238E27FC236}">
                <a16:creationId xmlns:a16="http://schemas.microsoft.com/office/drawing/2014/main" id="{3A509A05-73C9-A5B0-A096-340183AD9155}"/>
              </a:ext>
            </a:extLst>
          </p:cNvPr>
          <p:cNvSpPr/>
          <p:nvPr/>
        </p:nvSpPr>
        <p:spPr bwMode="auto">
          <a:xfrm>
            <a:off x="9470389" y="2212557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Allocation</a:t>
            </a:r>
          </a:p>
        </p:txBody>
      </p:sp>
      <p:sp>
        <p:nvSpPr>
          <p:cNvPr id="214" name="Rounded Rectangle 372">
            <a:extLst>
              <a:ext uri="{FF2B5EF4-FFF2-40B4-BE49-F238E27FC236}">
                <a16:creationId xmlns:a16="http://schemas.microsoft.com/office/drawing/2014/main" id="{AF41FDAF-9D20-3F0D-23B4-70AE2FCDD4F5}"/>
              </a:ext>
            </a:extLst>
          </p:cNvPr>
          <p:cNvSpPr/>
          <p:nvPr/>
        </p:nvSpPr>
        <p:spPr bwMode="auto">
          <a:xfrm>
            <a:off x="9470342" y="2473643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Workload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Balance</a:t>
            </a:r>
          </a:p>
        </p:txBody>
      </p:sp>
      <p:sp>
        <p:nvSpPr>
          <p:cNvPr id="215" name="Rounded Rectangle 373">
            <a:extLst>
              <a:ext uri="{FF2B5EF4-FFF2-40B4-BE49-F238E27FC236}">
                <a16:creationId xmlns:a16="http://schemas.microsoft.com/office/drawing/2014/main" id="{928D6A6E-79EE-E016-9211-75F9D99E6CE8}"/>
              </a:ext>
            </a:extLst>
          </p:cNvPr>
          <p:cNvSpPr/>
          <p:nvPr/>
        </p:nvSpPr>
        <p:spPr bwMode="auto">
          <a:xfrm>
            <a:off x="9470342" y="2736515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KPI LOG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NB Status</a:t>
            </a:r>
          </a:p>
        </p:txBody>
      </p:sp>
      <p:sp>
        <p:nvSpPr>
          <p:cNvPr id="216" name="Rounded Rectangle 374">
            <a:extLst>
              <a:ext uri="{FF2B5EF4-FFF2-40B4-BE49-F238E27FC236}">
                <a16:creationId xmlns:a16="http://schemas.microsoft.com/office/drawing/2014/main" id="{84B71FBB-9D81-30FE-C14B-8485ED106717}"/>
              </a:ext>
            </a:extLst>
          </p:cNvPr>
          <p:cNvSpPr/>
          <p:nvPr/>
        </p:nvSpPr>
        <p:spPr bwMode="auto">
          <a:xfrm>
            <a:off x="9470342" y="3002124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email/SMS</a:t>
            </a:r>
          </a:p>
        </p:txBody>
      </p:sp>
      <p:sp>
        <p:nvSpPr>
          <p:cNvPr id="217" name="Rounded Rectangle 376">
            <a:extLst>
              <a:ext uri="{FF2B5EF4-FFF2-40B4-BE49-F238E27FC236}">
                <a16:creationId xmlns:a16="http://schemas.microsoft.com/office/drawing/2014/main" id="{126AFB8C-83D5-1D01-E5ED-E2147FF1C01D}"/>
              </a:ext>
            </a:extLst>
          </p:cNvPr>
          <p:cNvSpPr/>
          <p:nvPr/>
        </p:nvSpPr>
        <p:spPr bwMode="auto">
          <a:xfrm>
            <a:off x="9470342" y="1671623"/>
            <a:ext cx="544961" cy="228172"/>
          </a:xfrm>
          <a:prstGeom prst="roundRect">
            <a:avLst>
              <a:gd name="adj" fmla="val 6771"/>
            </a:avLst>
          </a:prstGeom>
          <a:solidFill>
            <a:srgbClr val="00B05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bg1"/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SSO/IAM</a:t>
            </a:r>
          </a:p>
        </p:txBody>
      </p:sp>
      <p:cxnSp>
        <p:nvCxnSpPr>
          <p:cNvPr id="218" name="Elbow Connector 381">
            <a:extLst>
              <a:ext uri="{FF2B5EF4-FFF2-40B4-BE49-F238E27FC236}">
                <a16:creationId xmlns:a16="http://schemas.microsoft.com/office/drawing/2014/main" id="{485A50F2-111C-DCCD-1BEB-F4E121B534B3}"/>
              </a:ext>
            </a:extLst>
          </p:cNvPr>
          <p:cNvCxnSpPr>
            <a:endCxn id="200" idx="1"/>
          </p:cNvCxnSpPr>
          <p:nvPr/>
        </p:nvCxnSpPr>
        <p:spPr>
          <a:xfrm rot="5400000" flipH="1" flipV="1">
            <a:off x="6941933" y="2750383"/>
            <a:ext cx="808100" cy="186470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Rounded Rectangle 382">
            <a:extLst>
              <a:ext uri="{FF2B5EF4-FFF2-40B4-BE49-F238E27FC236}">
                <a16:creationId xmlns:a16="http://schemas.microsoft.com/office/drawing/2014/main" id="{6F92AA4C-28C0-3A2C-DABF-06B18177D458}"/>
              </a:ext>
            </a:extLst>
          </p:cNvPr>
          <p:cNvSpPr/>
          <p:nvPr/>
        </p:nvSpPr>
        <p:spPr bwMode="auto">
          <a:xfrm>
            <a:off x="8844017" y="3398048"/>
            <a:ext cx="323234" cy="169622"/>
          </a:xfrm>
          <a:prstGeom prst="roundRect">
            <a:avLst>
              <a:gd name="adj" fmla="val 3129"/>
            </a:avLst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STP</a:t>
            </a:r>
          </a:p>
        </p:txBody>
      </p:sp>
      <p:sp>
        <p:nvSpPr>
          <p:cNvPr id="220" name="Rounded Rectangle 388">
            <a:extLst>
              <a:ext uri="{FF2B5EF4-FFF2-40B4-BE49-F238E27FC236}">
                <a16:creationId xmlns:a16="http://schemas.microsoft.com/office/drawing/2014/main" id="{F2F91621-8B06-1998-CF39-A76535123A4F}"/>
              </a:ext>
            </a:extLst>
          </p:cNvPr>
          <p:cNvSpPr/>
          <p:nvPr/>
        </p:nvSpPr>
        <p:spPr bwMode="auto">
          <a:xfrm>
            <a:off x="7287031" y="3100896"/>
            <a:ext cx="323234" cy="169622"/>
          </a:xfrm>
          <a:prstGeom prst="roundRect">
            <a:avLst>
              <a:gd name="adj" fmla="val 3129"/>
            </a:avLst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STP</a:t>
            </a:r>
          </a:p>
        </p:txBody>
      </p:sp>
      <p:sp>
        <p:nvSpPr>
          <p:cNvPr id="221" name="Rounded Rectangle 389">
            <a:extLst>
              <a:ext uri="{FF2B5EF4-FFF2-40B4-BE49-F238E27FC236}">
                <a16:creationId xmlns:a16="http://schemas.microsoft.com/office/drawing/2014/main" id="{207C9612-61FA-B233-2A9B-AE3F9401CADF}"/>
              </a:ext>
            </a:extLst>
          </p:cNvPr>
          <p:cNvSpPr/>
          <p:nvPr/>
        </p:nvSpPr>
        <p:spPr bwMode="auto">
          <a:xfrm>
            <a:off x="7859190" y="1708067"/>
            <a:ext cx="589292" cy="192311"/>
          </a:xfrm>
          <a:prstGeom prst="roundRect">
            <a:avLst>
              <a:gd name="adj" fmla="val 3129"/>
            </a:avLst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STP </a:t>
            </a: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      Manual</a:t>
            </a:r>
            <a:endParaRPr lang="en-US" sz="600" i="1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cxnSp>
        <p:nvCxnSpPr>
          <p:cNvPr id="222" name="Elbow Connector 417">
            <a:extLst>
              <a:ext uri="{FF2B5EF4-FFF2-40B4-BE49-F238E27FC236}">
                <a16:creationId xmlns:a16="http://schemas.microsoft.com/office/drawing/2014/main" id="{9CD63818-8C37-DC49-349D-169411F157F6}"/>
              </a:ext>
            </a:extLst>
          </p:cNvPr>
          <p:cNvCxnSpPr>
            <a:stCxn id="197" idx="3"/>
            <a:endCxn id="206" idx="3"/>
          </p:cNvCxnSpPr>
          <p:nvPr/>
        </p:nvCxnSpPr>
        <p:spPr>
          <a:xfrm flipH="1">
            <a:off x="8783581" y="1648215"/>
            <a:ext cx="3964" cy="1286859"/>
          </a:xfrm>
          <a:prstGeom prst="bentConnector3">
            <a:avLst>
              <a:gd name="adj1" fmla="val -5766902"/>
            </a:avLst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ounded Rectangle 425">
            <a:extLst>
              <a:ext uri="{FF2B5EF4-FFF2-40B4-BE49-F238E27FC236}">
                <a16:creationId xmlns:a16="http://schemas.microsoft.com/office/drawing/2014/main" id="{104A1684-939E-F51D-5D31-9E8CDEC9A60F}"/>
              </a:ext>
            </a:extLst>
          </p:cNvPr>
          <p:cNvSpPr/>
          <p:nvPr/>
        </p:nvSpPr>
        <p:spPr bwMode="auto">
          <a:xfrm>
            <a:off x="8955333" y="1694759"/>
            <a:ext cx="323234" cy="169622"/>
          </a:xfrm>
          <a:prstGeom prst="roundRect">
            <a:avLst>
              <a:gd name="adj" fmla="val 3129"/>
            </a:avLst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STP</a:t>
            </a: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279A6FC4-BB9A-3B45-46D7-5CB804C32BA7}"/>
              </a:ext>
            </a:extLst>
          </p:cNvPr>
          <p:cNvSpPr/>
          <p:nvPr/>
        </p:nvSpPr>
        <p:spPr>
          <a:xfrm>
            <a:off x="7170672" y="1142239"/>
            <a:ext cx="183855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2</a:t>
            </a:r>
          </a:p>
        </p:txBody>
      </p:sp>
      <p:sp>
        <p:nvSpPr>
          <p:cNvPr id="225" name="Rounded Rectangle 419">
            <a:extLst>
              <a:ext uri="{FF2B5EF4-FFF2-40B4-BE49-F238E27FC236}">
                <a16:creationId xmlns:a16="http://schemas.microsoft.com/office/drawing/2014/main" id="{356F2C0C-5067-E577-03F3-6EB5050B1B3E}"/>
              </a:ext>
            </a:extLst>
          </p:cNvPr>
          <p:cNvSpPr/>
          <p:nvPr/>
        </p:nvSpPr>
        <p:spPr bwMode="auto">
          <a:xfrm>
            <a:off x="7165815" y="1522247"/>
            <a:ext cx="338987" cy="169622"/>
          </a:xfrm>
          <a:prstGeom prst="roundRect">
            <a:avLst>
              <a:gd name="adj" fmla="val 3129"/>
            </a:avLst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STP</a:t>
            </a:r>
          </a:p>
        </p:txBody>
      </p:sp>
      <p:cxnSp>
        <p:nvCxnSpPr>
          <p:cNvPr id="226" name="Elbow Connector 427">
            <a:extLst>
              <a:ext uri="{FF2B5EF4-FFF2-40B4-BE49-F238E27FC236}">
                <a16:creationId xmlns:a16="http://schemas.microsoft.com/office/drawing/2014/main" id="{C8CC1EF6-2198-69E8-3CC2-8C53EDDC1A8F}"/>
              </a:ext>
            </a:extLst>
          </p:cNvPr>
          <p:cNvCxnSpPr/>
          <p:nvPr/>
        </p:nvCxnSpPr>
        <p:spPr>
          <a:xfrm rot="5400000" flipH="1" flipV="1">
            <a:off x="8189686" y="6271779"/>
            <a:ext cx="202435" cy="86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F630532F-8692-0A76-02F5-20A547AFB69F}"/>
              </a:ext>
            </a:extLst>
          </p:cNvPr>
          <p:cNvSpPr txBox="1"/>
          <p:nvPr/>
        </p:nvSpPr>
        <p:spPr>
          <a:xfrm>
            <a:off x="8360582" y="6209177"/>
            <a:ext cx="5541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  <a:latin typeface="+mj-lt"/>
                <a:cs typeface="Arial" pitchFamily="34" charset="0"/>
              </a:rPr>
              <a:t>Will be decommissioned</a:t>
            </a:r>
          </a:p>
        </p:txBody>
      </p:sp>
      <p:sp>
        <p:nvSpPr>
          <p:cNvPr id="228" name="Rounded Rectangle 248">
            <a:extLst>
              <a:ext uri="{FF2B5EF4-FFF2-40B4-BE49-F238E27FC236}">
                <a16:creationId xmlns:a16="http://schemas.microsoft.com/office/drawing/2014/main" id="{A6CECD98-A6C1-3153-FDE0-E6BB004DE1A0}"/>
              </a:ext>
            </a:extLst>
          </p:cNvPr>
          <p:cNvSpPr/>
          <p:nvPr/>
        </p:nvSpPr>
        <p:spPr>
          <a:xfrm>
            <a:off x="6293273" y="5148546"/>
            <a:ext cx="640080" cy="517068"/>
          </a:xfrm>
          <a:prstGeom prst="roundRect">
            <a:avLst>
              <a:gd name="adj" fmla="val 9323"/>
            </a:avLst>
          </a:prstGeom>
          <a:solidFill>
            <a:srgbClr val="CCFF99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Gemini</a:t>
            </a:r>
          </a:p>
        </p:txBody>
      </p:sp>
      <p:sp>
        <p:nvSpPr>
          <p:cNvPr id="229" name="Left-Right Arrow 263">
            <a:extLst>
              <a:ext uri="{FF2B5EF4-FFF2-40B4-BE49-F238E27FC236}">
                <a16:creationId xmlns:a16="http://schemas.microsoft.com/office/drawing/2014/main" id="{F5D5A838-A6F8-3600-5FF6-636540437D2F}"/>
              </a:ext>
            </a:extLst>
          </p:cNvPr>
          <p:cNvSpPr/>
          <p:nvPr/>
        </p:nvSpPr>
        <p:spPr bwMode="auto">
          <a:xfrm rot="16200000">
            <a:off x="6513648" y="4603866"/>
            <a:ext cx="262879" cy="248278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230" name="Rounded Rectangle 265">
            <a:extLst>
              <a:ext uri="{FF2B5EF4-FFF2-40B4-BE49-F238E27FC236}">
                <a16:creationId xmlns:a16="http://schemas.microsoft.com/office/drawing/2014/main" id="{777D1798-1838-AC45-475B-C4B023EC6C26}"/>
              </a:ext>
            </a:extLst>
          </p:cNvPr>
          <p:cNvSpPr/>
          <p:nvPr/>
        </p:nvSpPr>
        <p:spPr>
          <a:xfrm>
            <a:off x="6292915" y="4894708"/>
            <a:ext cx="640080" cy="221990"/>
          </a:xfrm>
          <a:prstGeom prst="roundRect">
            <a:avLst>
              <a:gd name="adj" fmla="val 16474"/>
            </a:avLst>
          </a:prstGeom>
          <a:solidFill>
            <a:srgbClr val="CCFF99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Cache DB</a:t>
            </a:r>
          </a:p>
        </p:txBody>
      </p:sp>
      <p:cxnSp>
        <p:nvCxnSpPr>
          <p:cNvPr id="231" name="Elbow Connector 360">
            <a:extLst>
              <a:ext uri="{FF2B5EF4-FFF2-40B4-BE49-F238E27FC236}">
                <a16:creationId xmlns:a16="http://schemas.microsoft.com/office/drawing/2014/main" id="{232F52D5-D7F2-2D63-80EF-0189AAE25F6A}"/>
              </a:ext>
            </a:extLst>
          </p:cNvPr>
          <p:cNvCxnSpPr>
            <a:stCxn id="172" idx="3"/>
            <a:endCxn id="204" idx="1"/>
          </p:cNvCxnSpPr>
          <p:nvPr/>
        </p:nvCxnSpPr>
        <p:spPr>
          <a:xfrm flipV="1">
            <a:off x="7065623" y="1460152"/>
            <a:ext cx="373595" cy="226340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32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{3D7E55F7-86FD-45EB-8BA9-F2E594DB0DAF}tf03098889_win32</Template>
  <TotalTime>44210</TotalTime>
  <Words>3111</Words>
  <Application>Microsoft Office PowerPoint</Application>
  <PresentationFormat>Widescreen</PresentationFormat>
  <Paragraphs>966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Corbel</vt:lpstr>
      <vt:lpstr>Wingdings</vt:lpstr>
      <vt:lpstr>Ecology 16x9</vt:lpstr>
      <vt:lpstr>Core System Modernization Proposal (for AXA)</vt:lpstr>
      <vt:lpstr>Products Externalization Approaches Recommendation</vt:lpstr>
      <vt:lpstr>Core System Modernization Approaches Recommendation</vt:lpstr>
      <vt:lpstr>Core System Migration Approach </vt:lpstr>
      <vt:lpstr>New Products Migration Approach – End to End – Transition State (Day 1)</vt:lpstr>
      <vt:lpstr>Existing Products Migration Approach – End to End – Transition State (Day 1)</vt:lpstr>
      <vt:lpstr>Foundation (Day 1) - End to End</vt:lpstr>
      <vt:lpstr>Foundation (End State) - End to End</vt:lpstr>
      <vt:lpstr>PowerPoint Presentation</vt:lpstr>
      <vt:lpstr>PowerPoint Presentation</vt:lpstr>
      <vt:lpstr>Reference Life Insurance Capabilities Mapping (End State)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Kelvin Wong Kin</dc:creator>
  <cp:lastModifiedBy>Kelvin Wong Kin</cp:lastModifiedBy>
  <cp:revision>47</cp:revision>
  <dcterms:created xsi:type="dcterms:W3CDTF">2023-06-23T07:29:29Z</dcterms:created>
  <dcterms:modified xsi:type="dcterms:W3CDTF">2024-06-03T03:18:09Z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